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1220" r:id="rId3"/>
    <p:sldId id="1225" r:id="rId4"/>
    <p:sldId id="1224" r:id="rId5"/>
    <p:sldId id="1226" r:id="rId6"/>
    <p:sldId id="1216" r:id="rId7"/>
    <p:sldId id="1227" r:id="rId8"/>
    <p:sldId id="1196" r:id="rId9"/>
    <p:sldId id="365" r:id="rId10"/>
    <p:sldId id="386" r:id="rId11"/>
    <p:sldId id="387" r:id="rId12"/>
    <p:sldId id="1228" r:id="rId13"/>
    <p:sldId id="374" r:id="rId14"/>
    <p:sldId id="1209" r:id="rId15"/>
    <p:sldId id="1197" r:id="rId16"/>
    <p:sldId id="1210" r:id="rId17"/>
    <p:sldId id="1198" r:id="rId18"/>
    <p:sldId id="1202" r:id="rId19"/>
    <p:sldId id="1201" r:id="rId20"/>
    <p:sldId id="1211" r:id="rId21"/>
    <p:sldId id="1199" r:id="rId22"/>
    <p:sldId id="1221" r:id="rId23"/>
    <p:sldId id="1204" r:id="rId24"/>
    <p:sldId id="378" r:id="rId25"/>
    <p:sldId id="1212" r:id="rId26"/>
    <p:sldId id="1200" r:id="rId27"/>
    <p:sldId id="1223" r:id="rId28"/>
    <p:sldId id="367" r:id="rId29"/>
    <p:sldId id="377" r:id="rId30"/>
    <p:sldId id="1203" r:id="rId31"/>
    <p:sldId id="1219" r:id="rId32"/>
    <p:sldId id="1213" r:id="rId33"/>
    <p:sldId id="379" r:id="rId34"/>
    <p:sldId id="1207" r:id="rId35"/>
    <p:sldId id="383" r:id="rId36"/>
    <p:sldId id="1205" r:id="rId37"/>
    <p:sldId id="1206" r:id="rId38"/>
    <p:sldId id="1214" r:id="rId39"/>
    <p:sldId id="1217" r:id="rId40"/>
    <p:sldId id="1208" r:id="rId41"/>
    <p:sldId id="1218" r:id="rId42"/>
    <p:sldId id="382" r:id="rId43"/>
    <p:sldId id="385" r:id="rId44"/>
    <p:sldId id="372" r:id="rId45"/>
    <p:sldId id="384"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0" autoAdjust="0"/>
    <p:restoredTop sz="86381" autoAdjust="0"/>
  </p:normalViewPr>
  <p:slideViewPr>
    <p:cSldViewPr>
      <p:cViewPr varScale="1">
        <p:scale>
          <a:sx n="86" d="100"/>
          <a:sy n="86" d="100"/>
        </p:scale>
        <p:origin x="1950" y="96"/>
      </p:cViewPr>
      <p:guideLst>
        <p:guide orient="horz" pos="2160"/>
        <p:guide pos="2880"/>
      </p:guideLst>
    </p:cSldViewPr>
  </p:slideViewPr>
  <p:outlineViewPr>
    <p:cViewPr>
      <p:scale>
        <a:sx n="33" d="100"/>
        <a:sy n="33" d="100"/>
      </p:scale>
      <p:origin x="0" y="-182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2021/3/12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2021/3/17</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2021/3/17</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2021/3/17</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2021/3/17</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tc-lms.ecc.u-tokyo.ac.jp/"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s://utelecon.github.io/notice/onedrive20200702.html"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ww.office.com/"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zoom.us/" TargetMode="External"/><Relationship Id="rId2" Type="http://schemas.openxmlformats.org/officeDocument/2006/relationships/hyperlink" Target="https://utelecon.github.io/zoom/create_accoun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zoom.us/profil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utelecon.github.io/notice/zoom-webinar.html" TargetMode="External"/><Relationship Id="rId2" Type="http://schemas.openxmlformats.org/officeDocument/2006/relationships/hyperlink" Target="https://utelecon.github.io/notice/webmeetingaccount20200915"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zoom.us/"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github.io/webex/create_utelecon_accou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utelecon.webex.com/" TargetMode="External"/><Relationship Id="rId2" Type="http://schemas.openxmlformats.org/officeDocument/2006/relationships/hyperlink" Target="https://utelecon.github.io/webex/create_utelecon_accoun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hyperlink" Target="https://japan.googleblog.com/2020/08/google-for-educati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utacm.adm.u-tokyo.ac.jp/webmtn/LoginServlet" TargetMode="External"/><Relationship Id="rId3" Type="http://schemas.openxmlformats.org/officeDocument/2006/relationships/hyperlink" Target="https://itc-lms.ecc.u-tokyo.ac.jp/" TargetMode="External"/><Relationship Id="rId7" Type="http://schemas.openxmlformats.org/officeDocument/2006/relationships/hyperlink" Target="https://utelecon.webex.com/" TargetMode="External"/><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6" Type="http://schemas.openxmlformats.org/officeDocument/2006/relationships/hyperlink" Target="https://zoom.us/" TargetMode="External"/><Relationship Id="rId5" Type="http://schemas.openxmlformats.org/officeDocument/2006/relationships/hyperlink" Target="https://mail.google.com/a/g.ecc.u-tokyo.ac.jp" TargetMode="External"/><Relationship Id="rId4" Type="http://schemas.openxmlformats.org/officeDocument/2006/relationships/hyperlink" Target="https://www.office.com/" TargetMode="External"/><Relationship Id="rId9" Type="http://schemas.openxmlformats.org/officeDocument/2006/relationships/hyperlink" Target="https://utacm.adm.u-tokyo.ac.jp/webmtn/multi/jpn/reset.html"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mail.google.com/a/g.ecc.u-tokyo.ac.jp" TargetMode="External"/><Relationship Id="rId3" Type="http://schemas.openxmlformats.org/officeDocument/2006/relationships/hyperlink" Target="https://utas.adm.u-tokyo.ac.jp/" TargetMode="External"/><Relationship Id="rId7"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utelecon.github.io/webex/create_utelecon_account" TargetMode="External"/><Relationship Id="rId5" Type="http://schemas.openxmlformats.org/officeDocument/2006/relationships/hyperlink" Target="https://utelecon.webex.com/" TargetMode="External"/><Relationship Id="rId10" Type="http://schemas.openxmlformats.org/officeDocument/2006/relationships/hyperlink" Target="https://utelecon.github.io/zoom/create_account" TargetMode="External"/><Relationship Id="rId4" Type="http://schemas.openxmlformats.org/officeDocument/2006/relationships/hyperlink" Target="https://itc-lms.ecc.u-tokyo.ac.jp/" TargetMode="External"/><Relationship Id="rId9" Type="http://schemas.openxmlformats.org/officeDocument/2006/relationships/hyperlink" Target="https://zoom.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kumimoji="1" lang="ja-JP" altLang="en-US" dirty="0"/>
              <a:t>授業に必要な</a:t>
            </a:r>
            <a:r>
              <a:rPr kumimoji="1" lang="en-US" altLang="ja-JP" dirty="0"/>
              <a:t>ICT</a:t>
            </a:r>
            <a:r>
              <a:rPr kumimoji="1" lang="ja-JP" altLang="en-US" dirty="0"/>
              <a:t>システムの概要</a:t>
            </a:r>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76BE7-B176-4296-99B8-C72C76BA8253}"/>
              </a:ext>
            </a:extLst>
          </p:cNvPr>
          <p:cNvSpPr>
            <a:spLocks noGrp="1"/>
          </p:cNvSpPr>
          <p:nvPr>
            <p:ph type="title"/>
          </p:nvPr>
        </p:nvSpPr>
        <p:spPr/>
        <p:txBody>
          <a:bodyPr/>
          <a:lstStyle/>
          <a:p>
            <a:r>
              <a:rPr kumimoji="1" lang="en-US" altLang="ja-JP" dirty="0"/>
              <a:t>UTokyo Account</a:t>
            </a:r>
            <a:r>
              <a:rPr kumimoji="1" lang="ja-JP" altLang="en-US" dirty="0"/>
              <a:t>の正体</a:t>
            </a:r>
          </a:p>
        </p:txBody>
      </p:sp>
      <p:sp>
        <p:nvSpPr>
          <p:cNvPr id="3" name="コンテンツ プレースホルダー 2">
            <a:extLst>
              <a:ext uri="{FF2B5EF4-FFF2-40B4-BE49-F238E27FC236}">
                <a16:creationId xmlns:a16="http://schemas.microsoft.com/office/drawing/2014/main" id="{E4884A56-C03E-4053-B7DF-4D86145D2EBD}"/>
              </a:ext>
            </a:extLst>
          </p:cNvPr>
          <p:cNvSpPr>
            <a:spLocks noGrp="1"/>
          </p:cNvSpPr>
          <p:nvPr>
            <p:ph idx="1"/>
          </p:nvPr>
        </p:nvSpPr>
        <p:spPr/>
        <p:txBody>
          <a:bodyPr>
            <a:normAutofit/>
          </a:bodyPr>
          <a:lstStyle/>
          <a:p>
            <a:r>
              <a:rPr kumimoji="1" lang="en-US" altLang="ja-JP" dirty="0"/>
              <a:t>10</a:t>
            </a:r>
            <a:r>
              <a:rPr kumimoji="1" lang="ja-JP" altLang="en-US" dirty="0"/>
              <a:t>桁の数字です</a:t>
            </a:r>
            <a:endParaRPr kumimoji="1" lang="en-US" altLang="ja-JP" dirty="0"/>
          </a:p>
          <a:p>
            <a:pPr lvl="1"/>
            <a:r>
              <a:rPr lang="en-US" altLang="ja-JP" dirty="0"/>
              <a:t>2519285617 </a:t>
            </a:r>
            <a:r>
              <a:rPr lang="ja-JP" altLang="en-US" dirty="0"/>
              <a:t>みたいな</a:t>
            </a:r>
            <a:endParaRPr lang="en-US" altLang="ja-JP" dirty="0"/>
          </a:p>
          <a:p>
            <a:r>
              <a:rPr kumimoji="1" lang="ja-JP" altLang="en-US" dirty="0"/>
              <a:t>常勤教職員全員に発行され、身分証明証に書かれています</a:t>
            </a:r>
            <a:endParaRPr kumimoji="1" lang="en-US" altLang="ja-JP" dirty="0"/>
          </a:p>
        </p:txBody>
      </p:sp>
      <p:sp>
        <p:nvSpPr>
          <p:cNvPr id="4" name="日付プレースホルダー 3">
            <a:extLst>
              <a:ext uri="{FF2B5EF4-FFF2-40B4-BE49-F238E27FC236}">
                <a16:creationId xmlns:a16="http://schemas.microsoft.com/office/drawing/2014/main" id="{586767D1-68B5-47D3-9C0F-4A4068E22B9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4DA7371-CA7D-4F4A-A81D-05282B70E87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8C3D002-458D-437A-85D3-8E6EDD1A493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0" name="図 9" descr="文字の書かれた紙&#10;&#10;自動的に生成された説明">
            <a:extLst>
              <a:ext uri="{FF2B5EF4-FFF2-40B4-BE49-F238E27FC236}">
                <a16:creationId xmlns:a16="http://schemas.microsoft.com/office/drawing/2014/main" id="{245F307D-8D0E-412D-96F1-849CE1B52A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578401" y="3172845"/>
            <a:ext cx="2728038" cy="3637384"/>
          </a:xfrm>
          <a:prstGeom prst="rect">
            <a:avLst/>
          </a:prstGeom>
        </p:spPr>
      </p:pic>
      <p:sp>
        <p:nvSpPr>
          <p:cNvPr id="11" name="正方形/長方形 10">
            <a:extLst>
              <a:ext uri="{FF2B5EF4-FFF2-40B4-BE49-F238E27FC236}">
                <a16:creationId xmlns:a16="http://schemas.microsoft.com/office/drawing/2014/main" id="{AE79E380-2727-4589-8AA4-FD2708D58BE5}"/>
              </a:ext>
            </a:extLst>
          </p:cNvPr>
          <p:cNvSpPr/>
          <p:nvPr/>
        </p:nvSpPr>
        <p:spPr>
          <a:xfrm>
            <a:off x="4788024" y="5733256"/>
            <a:ext cx="973088" cy="375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F059376-8C23-4CF4-8870-A3210B351E8A}"/>
              </a:ext>
            </a:extLst>
          </p:cNvPr>
          <p:cNvSpPr txBox="1"/>
          <p:nvPr/>
        </p:nvSpPr>
        <p:spPr>
          <a:xfrm>
            <a:off x="6973669" y="5126810"/>
            <a:ext cx="646331" cy="369332"/>
          </a:xfrm>
          <a:prstGeom prst="rect">
            <a:avLst/>
          </a:prstGeom>
          <a:noFill/>
        </p:spPr>
        <p:txBody>
          <a:bodyPr wrap="none" rtlCol="0">
            <a:spAutoFit/>
          </a:bodyPr>
          <a:lstStyle/>
          <a:p>
            <a:r>
              <a:rPr lang="ja-JP" altLang="en-US" b="1" dirty="0">
                <a:solidFill>
                  <a:srgbClr val="FF0000"/>
                </a:solidFill>
              </a:rPr>
              <a:t>ココ</a:t>
            </a:r>
            <a:endParaRPr kumimoji="1" lang="ja-JP" altLang="en-US" b="1" dirty="0">
              <a:solidFill>
                <a:srgbClr val="FF0000"/>
              </a:solidFill>
            </a:endParaRPr>
          </a:p>
        </p:txBody>
      </p:sp>
      <p:cxnSp>
        <p:nvCxnSpPr>
          <p:cNvPr id="14" name="直線コネクタ 13">
            <a:extLst>
              <a:ext uri="{FF2B5EF4-FFF2-40B4-BE49-F238E27FC236}">
                <a16:creationId xmlns:a16="http://schemas.microsoft.com/office/drawing/2014/main" id="{D7764EAD-A800-466E-A4C3-55B326A0CC8D}"/>
              </a:ext>
            </a:extLst>
          </p:cNvPr>
          <p:cNvCxnSpPr>
            <a:stCxn id="11" idx="3"/>
            <a:endCxn id="12" idx="1"/>
          </p:cNvCxnSpPr>
          <p:nvPr/>
        </p:nvCxnSpPr>
        <p:spPr>
          <a:xfrm flipV="1">
            <a:off x="5761112" y="5311476"/>
            <a:ext cx="1212557" cy="6094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E588C41E-B7C8-46B9-896F-4DB3DA662B72}"/>
              </a:ext>
            </a:extLst>
          </p:cNvPr>
          <p:cNvSpPr/>
          <p:nvPr/>
        </p:nvSpPr>
        <p:spPr>
          <a:xfrm>
            <a:off x="4572000" y="1500174"/>
            <a:ext cx="4114800" cy="560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ここで </a:t>
            </a:r>
            <a:r>
              <a:rPr lang="en-US" altLang="ja-JP" dirty="0" err="1"/>
              <a:t>utac</a:t>
            </a:r>
            <a:r>
              <a:rPr lang="en-US" altLang="ja-JP" dirty="0"/>
              <a:t> </a:t>
            </a:r>
            <a:r>
              <a:rPr lang="ja-JP" altLang="en-US" dirty="0"/>
              <a:t>というべき</a:t>
            </a:r>
            <a:r>
              <a:rPr lang="en-US" altLang="ja-JP" dirty="0"/>
              <a:t>?</a:t>
            </a:r>
            <a:endParaRPr kumimoji="1" lang="ja-JP" altLang="en-US" dirty="0"/>
          </a:p>
        </p:txBody>
      </p:sp>
    </p:spTree>
    <p:extLst>
      <p:ext uri="{BB962C8B-B14F-4D97-AF65-F5344CB8AC3E}">
        <p14:creationId xmlns:p14="http://schemas.microsoft.com/office/powerpoint/2010/main" val="317606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fontScale="92500" lnSpcReduction="20000"/>
          </a:bodyPr>
          <a:lstStyle/>
          <a:p>
            <a:r>
              <a:rPr lang="ja-JP" altLang="en-US" dirty="0"/>
              <a:t>常勤・非常勤問わず、</a:t>
            </a:r>
            <a:r>
              <a:rPr lang="ja-JP" altLang="en-US" dirty="0">
                <a:solidFill>
                  <a:srgbClr val="00B0F0"/>
                </a:solidFill>
              </a:rPr>
              <a:t>授業に必要ならば割り当てるのが基本</a:t>
            </a:r>
            <a:r>
              <a:rPr lang="ja-JP" altLang="en-US" dirty="0"/>
              <a:t>です</a:t>
            </a:r>
            <a:endParaRPr lang="en-US" altLang="ja-JP" dirty="0"/>
          </a:p>
          <a:p>
            <a:r>
              <a:rPr lang="ja-JP" altLang="en-US" dirty="0">
                <a:solidFill>
                  <a:srgbClr val="00B0F0"/>
                </a:solidFill>
              </a:rPr>
              <a:t>非常勤（あるいはアレンジご担当）の先生へ：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F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0EA9A-18AC-43B5-A187-F873CAAD24F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6C291F2-C82A-4838-ACC3-49758A221E8F}"/>
              </a:ext>
            </a:extLst>
          </p:cNvPr>
          <p:cNvSpPr>
            <a:spLocks noGrp="1"/>
          </p:cNvSpPr>
          <p:nvPr>
            <p:ph idx="1"/>
          </p:nvPr>
        </p:nvSpPr>
        <p:spPr/>
        <p:txBody>
          <a:bodyPr/>
          <a:lstStyle/>
          <a:p>
            <a:r>
              <a:rPr kumimoji="1" lang="ja-JP" altLang="en-US" dirty="0"/>
              <a:t>新</a:t>
            </a:r>
            <a:r>
              <a:rPr kumimoji="1" lang="en-US" altLang="ja-JP" dirty="0"/>
              <a:t>1</a:t>
            </a:r>
            <a:r>
              <a:rPr kumimoji="1" lang="ja-JP" altLang="en-US" dirty="0"/>
              <a:t>年生にどんな連絡がいつ行っているかを言っておきたい</a:t>
            </a:r>
            <a:endParaRPr kumimoji="1" lang="en-US" altLang="ja-JP" dirty="0"/>
          </a:p>
          <a:p>
            <a:pPr lvl="1"/>
            <a:r>
              <a:rPr lang="en-US" altLang="ja-JP" dirty="0"/>
              <a:t>3/1?  : UTokyo Account</a:t>
            </a:r>
            <a:r>
              <a:rPr lang="ja-JP" altLang="en-US" dirty="0"/>
              <a:t>情報発出</a:t>
            </a:r>
            <a:r>
              <a:rPr lang="en-US" altLang="ja-JP" dirty="0"/>
              <a:t>?</a:t>
            </a:r>
          </a:p>
          <a:p>
            <a:pPr lvl="1"/>
            <a:r>
              <a:rPr lang="ja-JP" altLang="en-US" dirty="0"/>
              <a:t>生協と協力した説明会</a:t>
            </a:r>
            <a:r>
              <a:rPr lang="en-US" altLang="ja-JP" dirty="0"/>
              <a:t>?</a:t>
            </a:r>
          </a:p>
          <a:p>
            <a:pPr lvl="1"/>
            <a:r>
              <a:rPr lang="ja-JP" altLang="en-US" dirty="0"/>
              <a:t>物理的なガイダンスは</a:t>
            </a:r>
            <a:r>
              <a:rPr lang="en-US" altLang="ja-JP" dirty="0"/>
              <a:t>?</a:t>
            </a:r>
          </a:p>
          <a:p>
            <a:pPr lvl="1"/>
            <a:endParaRPr kumimoji="1" lang="ja-JP" altLang="en-US" dirty="0"/>
          </a:p>
        </p:txBody>
      </p:sp>
      <p:sp>
        <p:nvSpPr>
          <p:cNvPr id="4" name="日付プレースホルダー 3">
            <a:extLst>
              <a:ext uri="{FF2B5EF4-FFF2-40B4-BE49-F238E27FC236}">
                <a16:creationId xmlns:a16="http://schemas.microsoft.com/office/drawing/2014/main" id="{54C69013-B4BE-4290-A9B6-44671612DDF9}"/>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3B72A8C-B0E9-453E-9B75-5D0808FBDB1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CDD33CC-8435-4C60-B608-A67B5BD121F8}"/>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7" name="四角形: 角を丸くする 6">
            <a:extLst>
              <a:ext uri="{FF2B5EF4-FFF2-40B4-BE49-F238E27FC236}">
                <a16:creationId xmlns:a16="http://schemas.microsoft.com/office/drawing/2014/main" id="{375BC9B9-14F0-4888-8ED4-1E265629279B}"/>
              </a:ext>
            </a:extLst>
          </p:cNvPr>
          <p:cNvSpPr/>
          <p:nvPr/>
        </p:nvSpPr>
        <p:spPr>
          <a:xfrm>
            <a:off x="5868144" y="3457125"/>
            <a:ext cx="3016696" cy="83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051203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46DAE-56ED-4D96-98F6-2FF1A293A84D}"/>
              </a:ext>
            </a:extLst>
          </p:cNvPr>
          <p:cNvSpPr>
            <a:spLocks noGrp="1"/>
          </p:cNvSpPr>
          <p:nvPr>
            <p:ph type="title"/>
          </p:nvPr>
        </p:nvSpPr>
        <p:spPr/>
        <p:txBody>
          <a:bodyPr>
            <a:normAutofit/>
          </a:bodyPr>
          <a:lstStyle/>
          <a:p>
            <a:r>
              <a:rPr lang="ja-JP" altLang="en-US" dirty="0"/>
              <a:t>新入学の学生への発行</a:t>
            </a:r>
            <a:endParaRPr kumimoji="1" lang="ja-JP" altLang="en-US" dirty="0"/>
          </a:p>
        </p:txBody>
      </p:sp>
      <p:sp>
        <p:nvSpPr>
          <p:cNvPr id="3" name="コンテンツ プレースホルダー 2">
            <a:extLst>
              <a:ext uri="{FF2B5EF4-FFF2-40B4-BE49-F238E27FC236}">
                <a16:creationId xmlns:a16="http://schemas.microsoft.com/office/drawing/2014/main" id="{DEFE8E3A-D7F0-46EB-A55A-990E6E528D8E}"/>
              </a:ext>
            </a:extLst>
          </p:cNvPr>
          <p:cNvSpPr>
            <a:spLocks noGrp="1"/>
          </p:cNvSpPr>
          <p:nvPr>
            <p:ph idx="1"/>
          </p:nvPr>
        </p:nvSpPr>
        <p:spPr/>
        <p:txBody>
          <a:bodyPr>
            <a:normAutofit/>
          </a:bodyPr>
          <a:lstStyle/>
          <a:p>
            <a:r>
              <a:rPr kumimoji="1" lang="ja-JP" altLang="en-US" dirty="0">
                <a:solidFill>
                  <a:srgbClr val="00B0F0"/>
                </a:solidFill>
              </a:rPr>
              <a:t>研究科・専攻事務の皆様</a:t>
            </a:r>
            <a:endParaRPr kumimoji="1" lang="en-US" altLang="ja-JP" dirty="0">
              <a:solidFill>
                <a:srgbClr val="00B0F0"/>
              </a:solidFill>
            </a:endParaRPr>
          </a:p>
          <a:p>
            <a:pPr lvl="1"/>
            <a:r>
              <a:rPr lang="en-US" altLang="ja-JP" dirty="0"/>
              <a:t>4</a:t>
            </a:r>
            <a:r>
              <a:rPr kumimoji="1" lang="ja-JP" altLang="en-US" dirty="0"/>
              <a:t>月からの新入生が</a:t>
            </a:r>
            <a:r>
              <a:rPr kumimoji="1" lang="en-US" altLang="ja-JP" dirty="0"/>
              <a:t>UTAS, ITC-LMS, Zoom</a:t>
            </a:r>
            <a:r>
              <a:rPr kumimoji="1" lang="ja-JP" altLang="en-US" dirty="0"/>
              <a:t>などの利用準備ができるよう、</a:t>
            </a:r>
            <a:r>
              <a:rPr kumimoji="1" lang="en-US" altLang="ja-JP" dirty="0">
                <a:solidFill>
                  <a:srgbClr val="00B0F0"/>
                </a:solidFill>
              </a:rPr>
              <a:t>UTokyo Account</a:t>
            </a:r>
            <a:r>
              <a:rPr kumimoji="1" lang="ja-JP" altLang="en-US" dirty="0">
                <a:solidFill>
                  <a:srgbClr val="00B0F0"/>
                </a:solidFill>
              </a:rPr>
              <a:t>の早めの発行</a:t>
            </a:r>
            <a:r>
              <a:rPr kumimoji="1" lang="ja-JP" altLang="en-US" dirty="0"/>
              <a:t>をお願いします</a:t>
            </a:r>
            <a:endParaRPr kumimoji="1" lang="en-US" altLang="ja-JP" dirty="0"/>
          </a:p>
          <a:p>
            <a:r>
              <a:rPr kumimoji="1" lang="ja-JP" altLang="en-US" dirty="0"/>
              <a:t>本部学務課教務チーム </a:t>
            </a:r>
            <a:r>
              <a:rPr kumimoji="1" lang="ja-JP" altLang="en-US" dirty="0">
                <a:sym typeface="Symbol" panose="05050102010706020507" pitchFamily="18" charset="2"/>
              </a:rPr>
              <a:t> </a:t>
            </a:r>
            <a:r>
              <a:rPr kumimoji="1" lang="ja-JP" altLang="en-US" dirty="0"/>
              <a:t>各学部・研究科</a:t>
            </a:r>
            <a:r>
              <a:rPr kumimoji="1" lang="en-US" altLang="ja-JP" dirty="0"/>
              <a:t>(</a:t>
            </a:r>
            <a:r>
              <a:rPr kumimoji="1" lang="ja-JP" altLang="en-US" dirty="0"/>
              <a:t>教育部</a:t>
            </a:r>
            <a:r>
              <a:rPr kumimoji="1" lang="en-US" altLang="ja-JP" dirty="0"/>
              <a:t>)</a:t>
            </a:r>
            <a:r>
              <a:rPr kumimoji="1" lang="ja-JP" altLang="en-US" dirty="0"/>
              <a:t>教務担当者</a:t>
            </a:r>
            <a:endParaRPr kumimoji="1" lang="en-US" altLang="ja-JP" dirty="0"/>
          </a:p>
          <a:p>
            <a:pPr lvl="1"/>
            <a:r>
              <a:rPr kumimoji="1" lang="ja-JP" altLang="en-US" u="sng" dirty="0">
                <a:solidFill>
                  <a:srgbClr val="7030A0"/>
                </a:solidFill>
              </a:rPr>
              <a:t>年次処理とは別に、新入生の学籍データを未作成の部局等は早急に作成いただき、</a:t>
            </a:r>
            <a:r>
              <a:rPr kumimoji="1" lang="en-US" altLang="ja-JP" u="sng" dirty="0">
                <a:solidFill>
                  <a:srgbClr val="7030A0"/>
                </a:solidFill>
              </a:rPr>
              <a:t>UTokyo Account</a:t>
            </a:r>
            <a:r>
              <a:rPr kumimoji="1" lang="ja-JP" altLang="en-US" u="sng" dirty="0">
                <a:solidFill>
                  <a:srgbClr val="7030A0"/>
                </a:solidFill>
              </a:rPr>
              <a:t>の発行作業を進めてください。</a:t>
            </a:r>
            <a:endParaRPr kumimoji="1" lang="en-US" altLang="ja-JP" u="sng" dirty="0">
              <a:solidFill>
                <a:srgbClr val="7030A0"/>
              </a:solidFill>
            </a:endParaRPr>
          </a:p>
        </p:txBody>
      </p:sp>
      <p:sp>
        <p:nvSpPr>
          <p:cNvPr id="4" name="日付プレースホルダー 3">
            <a:extLst>
              <a:ext uri="{FF2B5EF4-FFF2-40B4-BE49-F238E27FC236}">
                <a16:creationId xmlns:a16="http://schemas.microsoft.com/office/drawing/2014/main" id="{88AFA3DB-F7B0-4267-85D4-65280C548C9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AABDEB2-2638-4069-9F94-20247BFAE38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333A659-1D62-428B-B6F3-BDF99E4E62D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四角形: 角を丸くする 6">
            <a:extLst>
              <a:ext uri="{FF2B5EF4-FFF2-40B4-BE49-F238E27FC236}">
                <a16:creationId xmlns:a16="http://schemas.microsoft.com/office/drawing/2014/main" id="{A61FE730-21B0-42D7-A96B-10048BC2FEB2}"/>
              </a:ext>
            </a:extLst>
          </p:cNvPr>
          <p:cNvSpPr/>
          <p:nvPr/>
        </p:nvSpPr>
        <p:spPr>
          <a:xfrm>
            <a:off x="6019800" y="1169960"/>
            <a:ext cx="3016696" cy="83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4833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grpSp>
        <p:nvGrpSpPr>
          <p:cNvPr id="7" name="グループ化 13">
            <a:extLst>
              <a:ext uri="{FF2B5EF4-FFF2-40B4-BE49-F238E27FC236}">
                <a16:creationId xmlns:a16="http://schemas.microsoft.com/office/drawing/2014/main" id="{E5B9DFEC-28BA-45DC-924E-52CBECC225D9}"/>
              </a:ext>
            </a:extLst>
          </p:cNvPr>
          <p:cNvGrpSpPr/>
          <p:nvPr/>
        </p:nvGrpSpPr>
        <p:grpSpPr>
          <a:xfrm>
            <a:off x="1691679" y="2132856"/>
            <a:ext cx="6427237" cy="3447257"/>
            <a:chOff x="127631" y="1045257"/>
            <a:chExt cx="8888738" cy="4767485"/>
          </a:xfrm>
        </p:grpSpPr>
        <p:pic>
          <p:nvPicPr>
            <p:cNvPr id="8" name="図 14">
              <a:extLst>
                <a:ext uri="{FF2B5EF4-FFF2-40B4-BE49-F238E27FC236}">
                  <a16:creationId xmlns:a16="http://schemas.microsoft.com/office/drawing/2014/main" id="{171BD261-A147-4B30-A03C-3DAAA26AEF1D}"/>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5">
              <a:extLst>
                <a:ext uri="{FF2B5EF4-FFF2-40B4-BE49-F238E27FC236}">
                  <a16:creationId xmlns:a16="http://schemas.microsoft.com/office/drawing/2014/main" id="{F4574E71-49C9-45D7-840D-CBB441D7294E}"/>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四角形: 角を丸くする 9">
            <a:extLst>
              <a:ext uri="{FF2B5EF4-FFF2-40B4-BE49-F238E27FC236}">
                <a16:creationId xmlns:a16="http://schemas.microsoft.com/office/drawing/2014/main" id="{16A9AAEB-23B8-465B-AEA8-3ACB2CBF0C9C}"/>
              </a:ext>
            </a:extLst>
          </p:cNvPr>
          <p:cNvSpPr/>
          <p:nvPr/>
        </p:nvSpPr>
        <p:spPr>
          <a:xfrm>
            <a:off x="107504" y="83085"/>
            <a:ext cx="3826768" cy="834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時間もないので</a:t>
            </a:r>
            <a:r>
              <a:rPr kumimoji="1" lang="en-US" altLang="ja-JP" dirty="0"/>
              <a:t>UTAS, ITC-LMS</a:t>
            </a:r>
            <a:r>
              <a:rPr kumimoji="1" lang="ja-JP" altLang="en-US" dirty="0"/>
              <a:t>は柴山先生にぜんぶおまか</a:t>
            </a:r>
            <a:r>
              <a:rPr lang="ja-JP" altLang="en-US" dirty="0"/>
              <a:t>せでいい</a:t>
            </a:r>
            <a:r>
              <a:rPr lang="en-US" altLang="ja-JP"/>
              <a:t>?</a:t>
            </a:r>
            <a:endParaRPr kumimoji="1" lang="ja-JP" altLang="en-US" dirty="0"/>
          </a:p>
        </p:txBody>
      </p:sp>
    </p:spTree>
    <p:extLst>
      <p:ext uri="{BB962C8B-B14F-4D97-AF65-F5344CB8AC3E}">
        <p14:creationId xmlns:p14="http://schemas.microsoft.com/office/powerpoint/2010/main" val="11075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85000" lnSpcReduction="2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grpSp>
        <p:nvGrpSpPr>
          <p:cNvPr id="14" name="グループ化 13">
            <a:extLst>
              <a:ext uri="{FF2B5EF4-FFF2-40B4-BE49-F238E27FC236}">
                <a16:creationId xmlns:a16="http://schemas.microsoft.com/office/drawing/2014/main" id="{4E7E1362-C034-455B-B483-DB4EBCFF002D}"/>
              </a:ext>
            </a:extLst>
          </p:cNvPr>
          <p:cNvGrpSpPr/>
          <p:nvPr/>
        </p:nvGrpSpPr>
        <p:grpSpPr>
          <a:xfrm>
            <a:off x="6977436" y="29120"/>
            <a:ext cx="2131068" cy="1143001"/>
            <a:chOff x="127631" y="1045257"/>
            <a:chExt cx="8888738" cy="4767485"/>
          </a:xfrm>
        </p:grpSpPr>
        <p:pic>
          <p:nvPicPr>
            <p:cNvPr id="15" name="図 14">
              <a:extLst>
                <a:ext uri="{FF2B5EF4-FFF2-40B4-BE49-F238E27FC236}">
                  <a16:creationId xmlns:a16="http://schemas.microsoft.com/office/drawing/2014/main" id="{6D1CB7EE-9A98-4BF4-B2CE-E80D17E62EC5}"/>
                </a:ext>
              </a:extLst>
            </p:cNvPr>
            <p:cNvPicPr>
              <a:picLocks noChangeAspect="1"/>
            </p:cNvPicPr>
            <p:nvPr/>
          </p:nvPicPr>
          <p:blipFill>
            <a:blip r:embed="rId5"/>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正方形/長方形 15">
              <a:extLst>
                <a:ext uri="{FF2B5EF4-FFF2-40B4-BE49-F238E27FC236}">
                  <a16:creationId xmlns:a16="http://schemas.microsoft.com/office/drawing/2014/main" id="{5504E52A-285B-4FCC-9CEA-664E6872BD9F}"/>
                </a:ext>
              </a:extLst>
            </p:cNvPr>
            <p:cNvSpPr/>
            <p:nvPr/>
          </p:nvSpPr>
          <p:spPr>
            <a:xfrm>
              <a:off x="147865"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7751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ACF2-1DE1-4F16-A375-C1CB6BBAAE60}"/>
              </a:ext>
            </a:extLst>
          </p:cNvPr>
          <p:cNvSpPr>
            <a:spLocks noGrp="1"/>
          </p:cNvSpPr>
          <p:nvPr>
            <p:ph type="title"/>
          </p:nvPr>
        </p:nvSpPr>
        <p:spPr/>
        <p:txBody>
          <a:bodyPr/>
          <a:lstStyle/>
          <a:p>
            <a:r>
              <a:rPr kumimoji="1" lang="en-US" altLang="ja-JP" dirty="0"/>
              <a:t>ITC-LMS</a:t>
            </a:r>
            <a:endParaRPr kumimoji="1" lang="ja-JP" altLang="en-US" dirty="0"/>
          </a:p>
        </p:txBody>
      </p:sp>
      <p:sp>
        <p:nvSpPr>
          <p:cNvPr id="3" name="Content Placeholder 2">
            <a:extLst>
              <a:ext uri="{FF2B5EF4-FFF2-40B4-BE49-F238E27FC236}">
                <a16:creationId xmlns:a16="http://schemas.microsoft.com/office/drawing/2014/main" id="{550075DD-951E-4ACD-9040-964ABFBD8195}"/>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47D3A91-D884-4A88-9072-7DC3E290445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F57C130-8AFB-443D-8B81-FA1A5C54912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BC9932C5-FB97-42DC-AFB6-08E2F8438CB2}"/>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7" name="グループ化 6">
            <a:extLst>
              <a:ext uri="{FF2B5EF4-FFF2-40B4-BE49-F238E27FC236}">
                <a16:creationId xmlns:a16="http://schemas.microsoft.com/office/drawing/2014/main" id="{6470894C-57A4-4B87-8F9F-CEFDDD6A244D}"/>
              </a:ext>
            </a:extLst>
          </p:cNvPr>
          <p:cNvGrpSpPr/>
          <p:nvPr/>
        </p:nvGrpSpPr>
        <p:grpSpPr>
          <a:xfrm>
            <a:off x="1691680" y="2143802"/>
            <a:ext cx="6480720" cy="3475942"/>
            <a:chOff x="127631" y="1045257"/>
            <a:chExt cx="8888738" cy="4767485"/>
          </a:xfrm>
        </p:grpSpPr>
        <p:pic>
          <p:nvPicPr>
            <p:cNvPr id="8" name="図 7">
              <a:extLst>
                <a:ext uri="{FF2B5EF4-FFF2-40B4-BE49-F238E27FC236}">
                  <a16:creationId xmlns:a16="http://schemas.microsoft.com/office/drawing/2014/main" id="{0CFB6703-0320-4687-95F6-883BA98D0DC0}"/>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2C0AC162-44AB-4DB6-8087-52CE23EA0CEC}"/>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98764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FCCCE-83F2-4D9E-9DD1-60843EA98A73}"/>
              </a:ext>
            </a:extLst>
          </p:cNvPr>
          <p:cNvSpPr>
            <a:spLocks noGrp="1"/>
          </p:cNvSpPr>
          <p:nvPr>
            <p:ph type="title"/>
          </p:nvPr>
        </p:nvSpPr>
        <p:spPr/>
        <p:txBody>
          <a:bodyPr/>
          <a:lstStyle/>
          <a:p>
            <a:r>
              <a:rPr kumimoji="1" lang="en-US" altLang="ja-JP" dirty="0"/>
              <a:t>ITC-LMS</a:t>
            </a:r>
            <a:endParaRPr kumimoji="1" lang="ja-JP" altLang="en-US" dirty="0"/>
          </a:p>
        </p:txBody>
      </p:sp>
      <p:sp>
        <p:nvSpPr>
          <p:cNvPr id="3" name="コンテンツ プレースホルダー 2">
            <a:extLst>
              <a:ext uri="{FF2B5EF4-FFF2-40B4-BE49-F238E27FC236}">
                <a16:creationId xmlns:a16="http://schemas.microsoft.com/office/drawing/2014/main" id="{FD22639E-6E4D-4F98-9696-E9A95D05D5EA}"/>
              </a:ext>
            </a:extLst>
          </p:cNvPr>
          <p:cNvSpPr>
            <a:spLocks noGrp="1"/>
          </p:cNvSpPr>
          <p:nvPr>
            <p:ph idx="1"/>
          </p:nvPr>
        </p:nvSpPr>
        <p:spPr>
          <a:xfrm>
            <a:off x="457200" y="1500174"/>
            <a:ext cx="5194920" cy="4525963"/>
          </a:xfrm>
        </p:spPr>
        <p:txBody>
          <a:bodyPr>
            <a:normAutofit fontScale="77500" lnSpcReduction="20000"/>
          </a:bodyPr>
          <a:lstStyle/>
          <a:p>
            <a:r>
              <a:rPr kumimoji="1" lang="ja-JP" altLang="en-US" dirty="0"/>
              <a:t>学習管理システム</a:t>
            </a:r>
            <a:endParaRPr kumimoji="1" lang="en-US" altLang="ja-JP" dirty="0"/>
          </a:p>
          <a:p>
            <a:r>
              <a:rPr kumimoji="1" lang="ja-JP" altLang="en-US" dirty="0"/>
              <a:t>ログイン</a:t>
            </a:r>
            <a:endParaRPr kumimoji="1" lang="en-US" altLang="ja-JP" dirty="0"/>
          </a:p>
          <a:p>
            <a:pPr lvl="1"/>
            <a:r>
              <a:rPr lang="en-US" altLang="ja-JP" dirty="0">
                <a:hlinkClick r:id="rId2"/>
              </a:rPr>
              <a:t>https://itc-lms.ecc.u-tokyo.ac.jp/</a:t>
            </a:r>
            <a:endParaRPr lang="en-US" altLang="ja-JP" dirty="0"/>
          </a:p>
          <a:p>
            <a:pPr lvl="1"/>
            <a:r>
              <a:rPr lang="en-US" altLang="ja-JP" dirty="0"/>
              <a:t>UTokyo Account</a:t>
            </a:r>
            <a:r>
              <a:rPr lang="ja-JP" altLang="en-US" dirty="0"/>
              <a:t>                  で</a:t>
            </a:r>
            <a:endParaRPr kumimoji="1" lang="en-US" altLang="ja-JP" dirty="0"/>
          </a:p>
          <a:p>
            <a:r>
              <a:rPr lang="ja-JP" altLang="en-US" dirty="0"/>
              <a:t>機能</a:t>
            </a:r>
            <a:endParaRPr lang="en-US" altLang="ja-JP" dirty="0"/>
          </a:p>
          <a:p>
            <a:pPr lvl="1"/>
            <a:r>
              <a:rPr kumimoji="1" lang="ja-JP" altLang="en-US" dirty="0"/>
              <a:t>出席管理</a:t>
            </a:r>
            <a:endParaRPr kumimoji="1" lang="en-US" altLang="ja-JP" dirty="0"/>
          </a:p>
          <a:p>
            <a:pPr lvl="1"/>
            <a:r>
              <a:rPr kumimoji="1" lang="ja-JP" altLang="en-US" dirty="0"/>
              <a:t>学生と教員、学生同士のやり取り</a:t>
            </a:r>
            <a:endParaRPr kumimoji="1" lang="en-US" altLang="ja-JP" dirty="0"/>
          </a:p>
          <a:p>
            <a:pPr lvl="1"/>
            <a:r>
              <a:rPr lang="ja-JP" altLang="en-US" dirty="0"/>
              <a:t>課題を出してレポート回収</a:t>
            </a:r>
            <a:endParaRPr lang="en-US" altLang="ja-JP" dirty="0"/>
          </a:p>
          <a:p>
            <a:pPr lvl="1"/>
            <a:r>
              <a:rPr kumimoji="1" lang="ja-JP" altLang="en-US" dirty="0"/>
              <a:t>テスト</a:t>
            </a:r>
            <a:endParaRPr kumimoji="1" lang="en-US" altLang="ja-JP" dirty="0"/>
          </a:p>
          <a:p>
            <a:pPr lvl="1"/>
            <a:r>
              <a:rPr lang="ja-JP" altLang="en-US" dirty="0"/>
              <a:t>授業</a:t>
            </a:r>
            <a:r>
              <a:rPr lang="en-US" altLang="ja-JP" dirty="0"/>
              <a:t>URL</a:t>
            </a:r>
            <a:r>
              <a:rPr lang="ja-JP" altLang="en-US" dirty="0"/>
              <a:t>を知らせる</a:t>
            </a:r>
            <a:endParaRPr lang="en-US" altLang="ja-JP" dirty="0"/>
          </a:p>
          <a:p>
            <a:r>
              <a:rPr kumimoji="1" lang="ja-JP" altLang="en-US" dirty="0"/>
              <a:t>詳しくは</a:t>
            </a:r>
            <a:r>
              <a:rPr kumimoji="1" lang="en-US" altLang="ja-JP" dirty="0"/>
              <a:t>Chapter 3</a:t>
            </a:r>
            <a:r>
              <a:rPr lang="ja-JP" altLang="en-US" dirty="0"/>
              <a:t>（柴山）</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51C2B078-BA8F-479B-9268-BCFB3EEF4A6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D002714-3DFE-40DD-AE42-29B42DB40EE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E1055B2-6A7C-41F9-9FE3-CF67E350D849}"/>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grpSp>
        <p:nvGrpSpPr>
          <p:cNvPr id="7" name="グループ化 6">
            <a:extLst>
              <a:ext uri="{FF2B5EF4-FFF2-40B4-BE49-F238E27FC236}">
                <a16:creationId xmlns:a16="http://schemas.microsoft.com/office/drawing/2014/main" id="{1EEFCBA7-3621-4270-9CC9-4CA5841E27EF}"/>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75000915-FBBD-4EB8-A926-3CAFE51B9CC3}"/>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5B1F7666-2872-4381-ACA1-8DF17FB777C6}"/>
                </a:ext>
              </a:extLst>
            </p:cNvPr>
            <p:cNvSpPr/>
            <p:nvPr/>
          </p:nvSpPr>
          <p:spPr>
            <a:xfrm>
              <a:off x="2108384" y="2611664"/>
              <a:ext cx="1660172"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itc-lms-login.png">
            <a:extLst>
              <a:ext uri="{FF2B5EF4-FFF2-40B4-BE49-F238E27FC236}">
                <a16:creationId xmlns:a16="http://schemas.microsoft.com/office/drawing/2014/main" id="{C85D3AD0-5F94-4AB0-BEA3-6806EEC2C76F}"/>
              </a:ext>
            </a:extLst>
          </p:cNvPr>
          <p:cNvPicPr>
            <a:picLocks noChangeAspect="1"/>
          </p:cNvPicPr>
          <p:nvPr/>
        </p:nvPicPr>
        <p:blipFill>
          <a:blip r:embed="rId4" cstate="print"/>
          <a:stretch>
            <a:fillRect/>
          </a:stretch>
        </p:blipFill>
        <p:spPr>
          <a:xfrm>
            <a:off x="5517208" y="2269877"/>
            <a:ext cx="3171824" cy="2743199"/>
          </a:xfrm>
          <a:prstGeom prst="rect">
            <a:avLst/>
          </a:prstGeom>
        </p:spPr>
      </p:pic>
      <p:pic>
        <p:nvPicPr>
          <p:cNvPr id="15" name="図 14">
            <a:extLst>
              <a:ext uri="{FF2B5EF4-FFF2-40B4-BE49-F238E27FC236}">
                <a16:creationId xmlns:a16="http://schemas.microsoft.com/office/drawing/2014/main" id="{C3A73503-A306-4CA7-A76F-D76EFD4AAE63}"/>
              </a:ext>
            </a:extLst>
          </p:cNvPr>
          <p:cNvPicPr>
            <a:picLocks noChangeAspect="1"/>
          </p:cNvPicPr>
          <p:nvPr/>
        </p:nvPicPr>
        <p:blipFill>
          <a:blip r:embed="rId5"/>
          <a:stretch>
            <a:fillRect/>
          </a:stretch>
        </p:blipFill>
        <p:spPr>
          <a:xfrm>
            <a:off x="3347864" y="2615754"/>
            <a:ext cx="993502" cy="813246"/>
          </a:xfrm>
          <a:prstGeom prst="rect">
            <a:avLst/>
          </a:prstGeom>
          <a:noFill/>
        </p:spPr>
      </p:pic>
      <p:pic>
        <p:nvPicPr>
          <p:cNvPr id="13" name="図 12" descr="itc-lms-time-table.png">
            <a:extLst>
              <a:ext uri="{FF2B5EF4-FFF2-40B4-BE49-F238E27FC236}">
                <a16:creationId xmlns:a16="http://schemas.microsoft.com/office/drawing/2014/main" id="{EC8CC277-BD5F-47E3-8159-E8D60D559C6F}"/>
              </a:ext>
            </a:extLst>
          </p:cNvPr>
          <p:cNvPicPr>
            <a:picLocks noChangeAspect="1"/>
          </p:cNvPicPr>
          <p:nvPr/>
        </p:nvPicPr>
        <p:blipFill>
          <a:blip r:embed="rId6" cstate="print"/>
          <a:stretch>
            <a:fillRect/>
          </a:stretch>
        </p:blipFill>
        <p:spPr>
          <a:xfrm>
            <a:off x="5876019" y="3510739"/>
            <a:ext cx="3152601" cy="2726573"/>
          </a:xfrm>
          <a:prstGeom prst="rect">
            <a:avLst/>
          </a:prstGeom>
        </p:spPr>
      </p:pic>
    </p:spTree>
    <p:extLst>
      <p:ext uri="{BB962C8B-B14F-4D97-AF65-F5344CB8AC3E}">
        <p14:creationId xmlns:p14="http://schemas.microsoft.com/office/powerpoint/2010/main" val="209292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9230A-0680-4708-80A8-123F98A3BDFE}"/>
              </a:ext>
            </a:extLst>
          </p:cNvPr>
          <p:cNvSpPr>
            <a:spLocks noGrp="1"/>
          </p:cNvSpPr>
          <p:nvPr>
            <p:ph type="title"/>
          </p:nvPr>
        </p:nvSpPr>
        <p:spPr/>
        <p:txBody>
          <a:bodyPr/>
          <a:lstStyle/>
          <a:p>
            <a:r>
              <a:rPr kumimoji="1" lang="ja-JP" altLang="en-US" dirty="0"/>
              <a:t>そもそも</a:t>
            </a:r>
            <a:r>
              <a:rPr kumimoji="1" lang="en-US" altLang="ja-JP" dirty="0"/>
              <a:t>LMS</a:t>
            </a:r>
            <a:r>
              <a:rPr kumimoji="1" lang="ja-JP" altLang="en-US" dirty="0"/>
              <a:t>とは</a:t>
            </a:r>
          </a:p>
        </p:txBody>
      </p:sp>
      <p:sp>
        <p:nvSpPr>
          <p:cNvPr id="3" name="コンテンツ プレースホルダー 2">
            <a:extLst>
              <a:ext uri="{FF2B5EF4-FFF2-40B4-BE49-F238E27FC236}">
                <a16:creationId xmlns:a16="http://schemas.microsoft.com/office/drawing/2014/main" id="{E6016D9F-6F48-4632-B055-036D021AE068}"/>
              </a:ext>
            </a:extLst>
          </p:cNvPr>
          <p:cNvSpPr>
            <a:spLocks noGrp="1"/>
          </p:cNvSpPr>
          <p:nvPr>
            <p:ph idx="1"/>
          </p:nvPr>
        </p:nvSpPr>
        <p:spPr>
          <a:xfrm>
            <a:off x="457200" y="1500174"/>
            <a:ext cx="8229600" cy="4856176"/>
          </a:xfrm>
        </p:spPr>
        <p:txBody>
          <a:bodyPr>
            <a:normAutofit fontScale="92500" lnSpcReduction="10000"/>
          </a:bodyPr>
          <a:lstStyle/>
          <a:p>
            <a:r>
              <a:rPr kumimoji="1" lang="ja-JP" altLang="en-US" dirty="0"/>
              <a:t>一般に</a:t>
            </a:r>
            <a:r>
              <a:rPr kumimoji="1" lang="en-US" altLang="ja-JP" dirty="0"/>
              <a:t>LMS</a:t>
            </a:r>
            <a:r>
              <a:rPr kumimoji="1" lang="ja-JP" altLang="en-US" dirty="0"/>
              <a:t>（学習管理システム）は以下のような、これがないと意外に面倒なことをやってくれるシステム</a:t>
            </a:r>
            <a:endParaRPr kumimoji="1" lang="en-US" altLang="ja-JP" dirty="0"/>
          </a:p>
          <a:p>
            <a:pPr lvl="1"/>
            <a:r>
              <a:rPr lang="ja-JP" altLang="en-US" dirty="0"/>
              <a:t>クラスのメンバーと連絡を取る</a:t>
            </a:r>
            <a:endParaRPr lang="en-US" altLang="ja-JP" dirty="0"/>
          </a:p>
          <a:p>
            <a:pPr lvl="1"/>
            <a:r>
              <a:rPr kumimoji="1" lang="ja-JP" altLang="en-US" dirty="0"/>
              <a:t>クラスのメンバーにファイル（課題など）を配る</a:t>
            </a:r>
            <a:endParaRPr kumimoji="1" lang="en-US" altLang="ja-JP" dirty="0"/>
          </a:p>
          <a:p>
            <a:pPr lvl="1"/>
            <a:r>
              <a:rPr lang="ja-JP" altLang="en-US" dirty="0"/>
              <a:t>クラスのメンバーからファイル（レポート提出など）を受け取る</a:t>
            </a:r>
            <a:endParaRPr lang="en-US" altLang="ja-JP" dirty="0"/>
          </a:p>
          <a:p>
            <a:pPr lvl="1"/>
            <a:r>
              <a:rPr kumimoji="1" lang="ja-JP" altLang="en-US" dirty="0"/>
              <a:t>課題の提出状況一覧を見る</a:t>
            </a:r>
            <a:endParaRPr kumimoji="1" lang="en-US" altLang="ja-JP" dirty="0"/>
          </a:p>
          <a:p>
            <a:r>
              <a:rPr kumimoji="1" lang="en-US" altLang="ja-JP" dirty="0">
                <a:solidFill>
                  <a:schemeClr val="accent5">
                    <a:lumMod val="75000"/>
                  </a:schemeClr>
                </a:solidFill>
              </a:rPr>
              <a:t>ITC-LMS</a:t>
            </a:r>
            <a:r>
              <a:rPr lang="ja-JP" altLang="en-US" dirty="0">
                <a:solidFill>
                  <a:schemeClr val="accent5">
                    <a:lumMod val="75000"/>
                  </a:schemeClr>
                </a:solidFill>
              </a:rPr>
              <a:t>ではクラスのメンバーの登録も、教員がやる必要がない（履修学生を登録してくれる）</a:t>
            </a:r>
            <a:endParaRPr kumimoji="1" lang="ja-JP" altLang="en-US"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AC54B67-3A35-41D3-8F66-DB27E110AE3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F6ED5E9-74ED-425D-A27C-083BEFECD75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CF3151-F330-4CEB-93B3-2207BCDB50D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4151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73F8A-540B-4D37-B2FB-1707A5765F1A}"/>
              </a:ext>
            </a:extLst>
          </p:cNvPr>
          <p:cNvSpPr>
            <a:spLocks noGrp="1"/>
          </p:cNvSpPr>
          <p:nvPr>
            <p:ph type="title"/>
          </p:nvPr>
        </p:nvSpPr>
        <p:spPr/>
        <p:txBody>
          <a:bodyPr>
            <a:normAutofit fontScale="90000"/>
          </a:bodyPr>
          <a:lstStyle/>
          <a:p>
            <a:r>
              <a:rPr kumimoji="1" lang="en-US" altLang="ja-JP" dirty="0"/>
              <a:t>UTAS</a:t>
            </a:r>
            <a:r>
              <a:rPr kumimoji="1" lang="ja-JP" altLang="en-US" dirty="0"/>
              <a:t>と</a:t>
            </a:r>
            <a:r>
              <a:rPr kumimoji="1" lang="en-US" altLang="ja-JP" dirty="0"/>
              <a:t>ITC-LMS</a:t>
            </a:r>
            <a:r>
              <a:rPr lang="ja-JP" altLang="en-US" dirty="0"/>
              <a:t>が両方あるのはわかりにくいのでは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7DA6D69-80BE-4029-A42A-299E69117ECD}"/>
              </a:ext>
            </a:extLst>
          </p:cNvPr>
          <p:cNvSpPr>
            <a:spLocks noGrp="1"/>
          </p:cNvSpPr>
          <p:nvPr>
            <p:ph idx="1"/>
          </p:nvPr>
        </p:nvSpPr>
        <p:spPr/>
        <p:txBody>
          <a:bodyPr>
            <a:normAutofit fontScale="92500" lnSpcReduction="10000"/>
          </a:bodyPr>
          <a:lstStyle/>
          <a:p>
            <a:r>
              <a:rPr kumimoji="1" lang="ja-JP" altLang="en-US" dirty="0"/>
              <a:t>はい</a:t>
            </a:r>
            <a:endParaRPr kumimoji="1" lang="en-US" altLang="ja-JP" dirty="0"/>
          </a:p>
          <a:p>
            <a:r>
              <a:rPr lang="ja-JP" altLang="en-US" dirty="0"/>
              <a:t>今のところは以下のような区別とお考え下さい</a:t>
            </a:r>
            <a:r>
              <a:rPr lang="en-US" altLang="ja-JP" dirty="0"/>
              <a:t>…</a:t>
            </a:r>
          </a:p>
          <a:p>
            <a:r>
              <a:rPr kumimoji="1" lang="en-US" altLang="ja-JP" dirty="0">
                <a:solidFill>
                  <a:srgbClr val="00B0F0"/>
                </a:solidFill>
              </a:rPr>
              <a:t>UTAS : </a:t>
            </a:r>
            <a:r>
              <a:rPr kumimoji="1" lang="ja-JP" altLang="en-US" dirty="0"/>
              <a:t>学期</a:t>
            </a:r>
            <a:r>
              <a:rPr kumimoji="1" lang="ja-JP" altLang="en-US" dirty="0">
                <a:solidFill>
                  <a:schemeClr val="accent5">
                    <a:lumMod val="75000"/>
                  </a:schemeClr>
                </a:solidFill>
              </a:rPr>
              <a:t>前</a:t>
            </a:r>
            <a:r>
              <a:rPr kumimoji="1" lang="ja-JP" altLang="en-US" dirty="0"/>
              <a:t>、学期</a:t>
            </a:r>
            <a:r>
              <a:rPr kumimoji="1" lang="ja-JP" altLang="en-US" dirty="0">
                <a:solidFill>
                  <a:schemeClr val="accent5">
                    <a:lumMod val="75000"/>
                  </a:schemeClr>
                </a:solidFill>
              </a:rPr>
              <a:t>後</a:t>
            </a:r>
            <a:r>
              <a:rPr kumimoji="1" lang="ja-JP" altLang="en-US" dirty="0"/>
              <a:t>の処理</a:t>
            </a:r>
            <a:endParaRPr kumimoji="1" lang="en-US" altLang="ja-JP" dirty="0"/>
          </a:p>
          <a:p>
            <a:pPr lvl="1"/>
            <a:r>
              <a:rPr lang="ja-JP" altLang="en-US" dirty="0"/>
              <a:t>シラバス登録、成績登録</a:t>
            </a:r>
            <a:endParaRPr lang="en-US" altLang="ja-JP" dirty="0"/>
          </a:p>
          <a:p>
            <a:r>
              <a:rPr kumimoji="1" lang="en-US" altLang="ja-JP" dirty="0">
                <a:solidFill>
                  <a:srgbClr val="00B0F0"/>
                </a:solidFill>
              </a:rPr>
              <a:t>ITC-LMS :</a:t>
            </a:r>
            <a:r>
              <a:rPr kumimoji="1" lang="en-US" altLang="ja-JP" dirty="0"/>
              <a:t> </a:t>
            </a:r>
            <a:r>
              <a:rPr kumimoji="1" lang="ja-JP" altLang="en-US" dirty="0"/>
              <a:t>学</a:t>
            </a:r>
            <a:r>
              <a:rPr lang="ja-JP" altLang="en-US" dirty="0"/>
              <a:t>期（授業）</a:t>
            </a:r>
            <a:r>
              <a:rPr kumimoji="1" lang="ja-JP" altLang="en-US" dirty="0">
                <a:solidFill>
                  <a:schemeClr val="accent5">
                    <a:lumMod val="75000"/>
                  </a:schemeClr>
                </a:solidFill>
              </a:rPr>
              <a:t>中</a:t>
            </a:r>
            <a:r>
              <a:rPr kumimoji="1" lang="ja-JP" altLang="en-US" dirty="0"/>
              <a:t>の支援</a:t>
            </a:r>
            <a:endParaRPr kumimoji="1" lang="en-US" altLang="ja-JP" dirty="0"/>
          </a:p>
          <a:p>
            <a:pPr lvl="1"/>
            <a:r>
              <a:rPr lang="ja-JP" altLang="en-US" dirty="0"/>
              <a:t>出席、レポート回収、</a:t>
            </a:r>
            <a:r>
              <a:rPr lang="en-US" altLang="ja-JP" dirty="0"/>
              <a:t>etc.</a:t>
            </a:r>
          </a:p>
          <a:p>
            <a:r>
              <a:rPr lang="ja-JP" altLang="en-US" dirty="0"/>
              <a:t>覚え方、方便であって分かれていることを正当化しているのではありません</a:t>
            </a:r>
            <a:endParaRPr kumimoji="1" lang="ja-JP" altLang="en-US" dirty="0"/>
          </a:p>
        </p:txBody>
      </p:sp>
      <p:sp>
        <p:nvSpPr>
          <p:cNvPr id="4" name="日付プレースホルダー 3">
            <a:extLst>
              <a:ext uri="{FF2B5EF4-FFF2-40B4-BE49-F238E27FC236}">
                <a16:creationId xmlns:a16="http://schemas.microsoft.com/office/drawing/2014/main" id="{2CD54CD2-287B-4CC5-BF41-293779CB02B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D9CDFC73-9BFC-4388-AD91-926CA3216BC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FFA8F18B-C246-4548-87D6-637D6DF1BA27}"/>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12" name="正方形/長方形 11">
            <a:extLst>
              <a:ext uri="{FF2B5EF4-FFF2-40B4-BE49-F238E27FC236}">
                <a16:creationId xmlns:a16="http://schemas.microsoft.com/office/drawing/2014/main" id="{91634645-E064-43AC-9EF4-BA01F530922F}"/>
              </a:ext>
            </a:extLst>
          </p:cNvPr>
          <p:cNvSpPr/>
          <p:nvPr/>
        </p:nvSpPr>
        <p:spPr>
          <a:xfrm>
            <a:off x="1633328" y="1169961"/>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7245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タイトル 38">
            <a:extLst>
              <a:ext uri="{FF2B5EF4-FFF2-40B4-BE49-F238E27FC236}">
                <a16:creationId xmlns:a16="http://schemas.microsoft.com/office/drawing/2014/main" id="{E19134D8-1EF8-4B6F-B1E3-75014BD4BB2F}"/>
              </a:ext>
            </a:extLst>
          </p:cNvPr>
          <p:cNvSpPr>
            <a:spLocks noGrp="1"/>
          </p:cNvSpPr>
          <p:nvPr>
            <p:ph type="title"/>
          </p:nvPr>
        </p:nvSpPr>
        <p:spPr/>
        <p:txBody>
          <a:bodyPr>
            <a:normAutofit/>
          </a:bodyPr>
          <a:lstStyle/>
          <a:p>
            <a:r>
              <a:rPr kumimoji="1" lang="ja-JP" altLang="en-US" dirty="0"/>
              <a:t>概要はこうでした</a:t>
            </a:r>
          </a:p>
        </p:txBody>
      </p:sp>
      <p:grpSp>
        <p:nvGrpSpPr>
          <p:cNvPr id="53" name="グループ化 52">
            <a:extLst>
              <a:ext uri="{FF2B5EF4-FFF2-40B4-BE49-F238E27FC236}">
                <a16:creationId xmlns:a16="http://schemas.microsoft.com/office/drawing/2014/main" id="{ADA61D2F-39B9-4F40-B92C-3977D8EDFEB9}"/>
              </a:ext>
            </a:extLst>
          </p:cNvPr>
          <p:cNvGrpSpPr/>
          <p:nvPr/>
        </p:nvGrpSpPr>
        <p:grpSpPr>
          <a:xfrm>
            <a:off x="294971" y="1825199"/>
            <a:ext cx="8820768" cy="4489540"/>
            <a:chOff x="294971" y="1825199"/>
            <a:chExt cx="8820768" cy="4489540"/>
          </a:xfrm>
        </p:grpSpPr>
        <p:sp>
          <p:nvSpPr>
            <p:cNvPr id="5" name="正方形/長方形 4">
              <a:extLst>
                <a:ext uri="{FF2B5EF4-FFF2-40B4-BE49-F238E27FC236}">
                  <a16:creationId xmlns:a16="http://schemas.microsoft.com/office/drawing/2014/main" id="{AE27CF84-E232-4118-99A0-5DBA5C8E1063}"/>
                </a:ext>
              </a:extLst>
            </p:cNvPr>
            <p:cNvSpPr/>
            <p:nvPr/>
          </p:nvSpPr>
          <p:spPr>
            <a:xfrm>
              <a:off x="294971" y="5691596"/>
              <a:ext cx="8813533"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2000" b="1" dirty="0">
                  <a:solidFill>
                    <a:schemeClr val="tx1"/>
                  </a:solidFill>
                  <a:latin typeface="Meiryo UI" panose="020B0604030504040204" pitchFamily="50" charset="-128"/>
                  <a:ea typeface="Meiryo UI" panose="020B0604030504040204" pitchFamily="50" charset="-128"/>
                  <a:hlinkClick r:id="rId2"/>
                </a:rPr>
                <a:t> Account</a:t>
              </a:r>
              <a:r>
                <a:rPr kumimoji="1" lang="en-US" altLang="ja-JP" sz="2000" dirty="0">
                  <a:solidFill>
                    <a:schemeClr val="tx1"/>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個人に付与される大学アカウント</a:t>
              </a:r>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数字</a:t>
              </a:r>
              <a:r>
                <a:rPr lang="en-US" altLang="ja-JP" sz="1600" dirty="0">
                  <a:solidFill>
                    <a:schemeClr val="tx1"/>
                  </a:solidFill>
                  <a:latin typeface="Meiryo UI" panose="020B0604030504040204" pitchFamily="50" charset="-128"/>
                  <a:ea typeface="Meiryo UI" panose="020B0604030504040204" pitchFamily="50" charset="-128"/>
                </a:rPr>
                <a:t>10</a:t>
              </a:r>
              <a:r>
                <a:rPr lang="ja-JP" altLang="en-US" sz="1600" dirty="0">
                  <a:solidFill>
                    <a:schemeClr val="tx1"/>
                  </a:solidFill>
                  <a:latin typeface="Meiryo UI" panose="020B0604030504040204" pitchFamily="50" charset="-128"/>
                  <a:ea typeface="Meiryo UI" panose="020B0604030504040204" pitchFamily="50" charset="-128"/>
                </a:rPr>
                <a:t>桁</a:t>
              </a:r>
              <a:r>
                <a:rPr lang="en-US" altLang="ja-JP" sz="1600" dirty="0">
                  <a:solidFill>
                    <a:schemeClr val="tx1"/>
                  </a:solidFill>
                  <a:latin typeface="Meiryo UI" panose="020B0604030504040204" pitchFamily="50" charset="-128"/>
                  <a:ea typeface="Meiryo UI" panose="020B0604030504040204" pitchFamily="50" charset="-128"/>
                </a:rPr>
                <a:t>)</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D096E39-8717-4015-99F5-7BCD4F5A4E01}"/>
                </a:ext>
              </a:extLst>
            </p:cNvPr>
            <p:cNvSpPr/>
            <p:nvPr/>
          </p:nvSpPr>
          <p:spPr>
            <a:xfrm>
              <a:off x="29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3"/>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シラバス登録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履修登録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成績登録</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A78DAC0-1BDB-4D79-AD91-C2C0C638159D}"/>
                </a:ext>
              </a:extLst>
            </p:cNvPr>
            <p:cNvSpPr/>
            <p:nvPr/>
          </p:nvSpPr>
          <p:spPr>
            <a:xfrm>
              <a:off x="2155459" y="3429001"/>
              <a:ext cx="180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4"/>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レポート回収</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rPr>
                <a:t>出席管理</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お知らせ</a:t>
              </a:r>
            </a:p>
            <a:p>
              <a:pPr algn="ctr"/>
              <a:r>
                <a:rPr lang="ja-JP" altLang="en-US" sz="1400" dirty="0">
                  <a:solidFill>
                    <a:schemeClr val="tx1"/>
                  </a:solidFill>
                  <a:latin typeface="Meiryo UI" panose="020B0604030504040204" pitchFamily="50" charset="-128"/>
                  <a:ea typeface="Meiryo UI" panose="020B0604030504040204" pitchFamily="50" charset="-128"/>
                </a:rPr>
                <a:t>教材配布</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2" name="矢印: 上 11">
              <a:extLst>
                <a:ext uri="{FF2B5EF4-FFF2-40B4-BE49-F238E27FC236}">
                  <a16:creationId xmlns:a16="http://schemas.microsoft.com/office/drawing/2014/main" id="{8D0AE1B7-9E7B-4324-BA9B-BFDEF141A161}"/>
                </a:ext>
              </a:extLst>
            </p:cNvPr>
            <p:cNvSpPr/>
            <p:nvPr/>
          </p:nvSpPr>
          <p:spPr>
            <a:xfrm>
              <a:off x="928184"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C42FA7A-EFD1-4C55-83A3-11BF6B4F6137}"/>
                </a:ext>
              </a:extLst>
            </p:cNvPr>
            <p:cNvSpPr/>
            <p:nvPr/>
          </p:nvSpPr>
          <p:spPr>
            <a:xfrm>
              <a:off x="2743243"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上 13">
              <a:extLst>
                <a:ext uri="{FF2B5EF4-FFF2-40B4-BE49-F238E27FC236}">
                  <a16:creationId xmlns:a16="http://schemas.microsoft.com/office/drawing/2014/main" id="{8F4EA599-59C8-46FE-A158-B0D008EB2652}"/>
                </a:ext>
              </a:extLst>
            </p:cNvPr>
            <p:cNvSpPr/>
            <p:nvPr/>
          </p:nvSpPr>
          <p:spPr>
            <a:xfrm>
              <a:off x="4975491"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上 14">
              <a:extLst>
                <a:ext uri="{FF2B5EF4-FFF2-40B4-BE49-F238E27FC236}">
                  <a16:creationId xmlns:a16="http://schemas.microsoft.com/office/drawing/2014/main" id="{77CEABA2-1DEB-46CF-AFC4-D624567512D9}"/>
                </a:ext>
              </a:extLst>
            </p:cNvPr>
            <p:cNvSpPr/>
            <p:nvPr/>
          </p:nvSpPr>
          <p:spPr>
            <a:xfrm>
              <a:off x="7567779" y="5333371"/>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上 15">
              <a:extLst>
                <a:ext uri="{FF2B5EF4-FFF2-40B4-BE49-F238E27FC236}">
                  <a16:creationId xmlns:a16="http://schemas.microsoft.com/office/drawing/2014/main" id="{D775D5B4-86CC-4011-9F5E-75B2E752A557}"/>
                </a:ext>
              </a:extLst>
            </p:cNvPr>
            <p:cNvSpPr/>
            <p:nvPr/>
          </p:nvSpPr>
          <p:spPr>
            <a:xfrm>
              <a:off x="7423763" y="3086003"/>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9429973-44F3-42C2-9929-62265DDA7173}"/>
                </a:ext>
              </a:extLst>
            </p:cNvPr>
            <p:cNvSpPr/>
            <p:nvPr/>
          </p:nvSpPr>
          <p:spPr>
            <a:xfrm>
              <a:off x="7260787" y="1825199"/>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latin typeface="Meiryo UI" panose="020B0604030504040204" pitchFamily="50" charset="-128"/>
                  <a:ea typeface="Meiryo UI" panose="020B0604030504040204" pitchFamily="50" charset="-128"/>
                  <a:hlinkClick r:id="rId5"/>
                </a:rPr>
                <a:t>WebEx</a:t>
              </a:r>
              <a:endParaRPr lang="en-US" altLang="ja-JP" sz="200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en-US" altLang="ja-JP" sz="1400" dirty="0">
                  <a:solidFill>
                    <a:schemeClr val="tx1"/>
                  </a:solidFill>
                  <a:latin typeface="Meiryo UI" panose="020B0604030504040204" pitchFamily="50" charset="-128"/>
                  <a:ea typeface="Meiryo UI" panose="020B0604030504040204" pitchFamily="50" charset="-128"/>
                </a:rPr>
                <a:t>Web</a:t>
              </a:r>
              <a:r>
                <a:rPr kumimoji="1"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7" name="四角形: 角を丸くする 26">
              <a:extLst>
                <a:ext uri="{FF2B5EF4-FFF2-40B4-BE49-F238E27FC236}">
                  <a16:creationId xmlns:a16="http://schemas.microsoft.com/office/drawing/2014/main" id="{0A70104D-162C-4268-A789-F136B173FEFB}"/>
                </a:ext>
              </a:extLst>
            </p:cNvPr>
            <p:cNvSpPr/>
            <p:nvPr/>
          </p:nvSpPr>
          <p:spPr>
            <a:xfrm>
              <a:off x="7291992" y="1839510"/>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6"/>
                </a:rPr>
                <a:t>要有効化</a:t>
              </a:r>
              <a:endParaRPr kumimoji="1" lang="ja-JP" altLang="en-US" sz="1400" dirty="0">
                <a:solidFill>
                  <a:schemeClr val="tx1"/>
                </a:solidFill>
              </a:endParaRPr>
            </a:p>
          </p:txBody>
        </p:sp>
        <p:grpSp>
          <p:nvGrpSpPr>
            <p:cNvPr id="33" name="グループ化 32">
              <a:extLst>
                <a:ext uri="{FF2B5EF4-FFF2-40B4-BE49-F238E27FC236}">
                  <a16:creationId xmlns:a16="http://schemas.microsoft.com/office/drawing/2014/main" id="{C35EB1A1-05C9-4EF9-BC3E-DCCB033AE8A6}"/>
                </a:ext>
              </a:extLst>
            </p:cNvPr>
            <p:cNvGrpSpPr/>
            <p:nvPr/>
          </p:nvGrpSpPr>
          <p:grpSpPr>
            <a:xfrm>
              <a:off x="4015460" y="3429001"/>
              <a:ext cx="2520000" cy="1904370"/>
              <a:chOff x="3960000" y="4215630"/>
              <a:chExt cx="2520000" cy="1904370"/>
            </a:xfrm>
          </p:grpSpPr>
          <p:sp>
            <p:nvSpPr>
              <p:cNvPr id="8" name="正方形/長方形 7">
                <a:extLst>
                  <a:ext uri="{FF2B5EF4-FFF2-40B4-BE49-F238E27FC236}">
                    <a16:creationId xmlns:a16="http://schemas.microsoft.com/office/drawing/2014/main" id="{2E3E3911-02AC-4F67-8E4E-03DBC57BC6ED}"/>
                  </a:ext>
                </a:extLst>
              </p:cNvPr>
              <p:cNvSpPr/>
              <p:nvPr/>
            </p:nvSpPr>
            <p:spPr>
              <a:xfrm>
                <a:off x="3960000" y="4215630"/>
                <a:ext cx="252000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endParaRPr kumimoji="1" lang="en-US" altLang="ja-JP" sz="1400" b="1" dirty="0">
                  <a:solidFill>
                    <a:schemeClr val="tx1"/>
                  </a:solidFill>
                  <a:latin typeface="Meiryo UI" panose="020B0604030504040204" pitchFamily="50" charset="-128"/>
                  <a:ea typeface="Meiryo UI" panose="020B0604030504040204" pitchFamily="50" charset="-128"/>
                  <a:hlinkClick r:id="rId7"/>
                </a:endParaRPr>
              </a:p>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7"/>
                  </a:rPr>
                  <a:t>Microsoft</a:t>
                </a:r>
                <a:r>
                  <a:rPr lang="ja-JP" altLang="en-US" sz="2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1050" b="1"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28">
                <a:extLst>
                  <a:ext uri="{FF2B5EF4-FFF2-40B4-BE49-F238E27FC236}">
                    <a16:creationId xmlns:a16="http://schemas.microsoft.com/office/drawing/2014/main" id="{46C43D1D-D13B-4857-8BBB-69F37B5813EA}"/>
                  </a:ext>
                </a:extLst>
              </p:cNvPr>
              <p:cNvSpPr/>
              <p:nvPr/>
            </p:nvSpPr>
            <p:spPr>
              <a:xfrm>
                <a:off x="3988556" y="4223357"/>
                <a:ext cx="2443643" cy="244877"/>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lang="ja-JP" altLang="en-US" sz="1100" dirty="0">
                    <a:solidFill>
                      <a:schemeClr val="tx1"/>
                    </a:solidFill>
                  </a:rPr>
                  <a:t> </a:t>
                </a:r>
                <a:r>
                  <a:rPr kumimoji="1" lang="en-US" altLang="ja-JP" sz="1000" dirty="0">
                    <a:solidFill>
                      <a:schemeClr val="accent5">
                        <a:lumMod val="75000"/>
                      </a:schemeClr>
                    </a:solidFill>
                  </a:rPr>
                  <a:t>(Office 365 </a:t>
                </a:r>
                <a:r>
                  <a:rPr kumimoji="1" lang="en-US" altLang="ja-JP" sz="1000" dirty="0" err="1">
                    <a:solidFill>
                      <a:schemeClr val="accent5">
                        <a:lumMod val="75000"/>
                      </a:schemeClr>
                    </a:solidFill>
                  </a:rPr>
                  <a:t>ProPlus</a:t>
                </a:r>
                <a:r>
                  <a:rPr kumimoji="1" lang="ja-JP" altLang="en-US" sz="1000" dirty="0">
                    <a:solidFill>
                      <a:schemeClr val="accent5">
                        <a:lumMod val="75000"/>
                      </a:schemeClr>
                    </a:solidFill>
                  </a:rPr>
                  <a:t>利用許諾</a:t>
                </a:r>
                <a:r>
                  <a:rPr kumimoji="1" lang="en-US" altLang="ja-JP" sz="1000" dirty="0">
                    <a:solidFill>
                      <a:schemeClr val="accent5">
                        <a:lumMod val="75000"/>
                      </a:schemeClr>
                    </a:solidFill>
                  </a:rPr>
                  <a:t>)</a:t>
                </a:r>
                <a:endParaRPr kumimoji="1" lang="ja-JP" altLang="en-US" sz="1100" dirty="0">
                  <a:solidFill>
                    <a:schemeClr val="tx1"/>
                  </a:solidFill>
                </a:endParaRPr>
              </a:p>
            </p:txBody>
          </p:sp>
        </p:grpSp>
        <p:grpSp>
          <p:nvGrpSpPr>
            <p:cNvPr id="32" name="グループ化 31">
              <a:extLst>
                <a:ext uri="{FF2B5EF4-FFF2-40B4-BE49-F238E27FC236}">
                  <a16:creationId xmlns:a16="http://schemas.microsoft.com/office/drawing/2014/main" id="{9A4A9F36-2A61-45C3-8A37-6AEC910BEE8F}"/>
                </a:ext>
              </a:extLst>
            </p:cNvPr>
            <p:cNvGrpSpPr/>
            <p:nvPr/>
          </p:nvGrpSpPr>
          <p:grpSpPr>
            <a:xfrm>
              <a:off x="6595459" y="3429001"/>
              <a:ext cx="2520280" cy="1904370"/>
              <a:chOff x="6480000" y="4215630"/>
              <a:chExt cx="2520280" cy="1904370"/>
            </a:xfrm>
          </p:grpSpPr>
          <p:sp>
            <p:nvSpPr>
              <p:cNvPr id="9" name="正方形/長方形 8">
                <a:extLst>
                  <a:ext uri="{FF2B5EF4-FFF2-40B4-BE49-F238E27FC236}">
                    <a16:creationId xmlns:a16="http://schemas.microsoft.com/office/drawing/2014/main" id="{77354428-6900-4DE8-AD1A-7F6F2AE48ED2}"/>
                  </a:ext>
                </a:extLst>
              </p:cNvPr>
              <p:cNvSpPr/>
              <p:nvPr/>
            </p:nvSpPr>
            <p:spPr>
              <a:xfrm>
                <a:off x="6480000" y="4215630"/>
                <a:ext cx="2520280" cy="190437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a:solidFill>
                    <a:schemeClr val="tx1"/>
                  </a:solidFill>
                  <a:latin typeface="Meiryo UI" panose="020B0604030504040204" pitchFamily="50" charset="-128"/>
                  <a:ea typeface="Meiryo UI" panose="020B0604030504040204" pitchFamily="50" charset="-128"/>
                  <a:hlinkClick r:id="rId8"/>
                </a:endParaRPr>
              </a:p>
              <a:p>
                <a:pPr algn="ctr"/>
                <a:endParaRPr lang="en-US" altLang="ja-JP" sz="1400" b="1" dirty="0">
                  <a:solidFill>
                    <a:schemeClr val="tx1"/>
                  </a:solidFill>
                  <a:latin typeface="Meiryo UI" panose="020B0604030504040204" pitchFamily="50" charset="-128"/>
                  <a:ea typeface="Meiryo UI" panose="020B0604030504040204" pitchFamily="50" charset="-128"/>
                  <a:hlinkClick r:id="rId8"/>
                </a:endParaRPr>
              </a:p>
              <a:p>
                <a:pPr algn="ctr"/>
                <a:r>
                  <a:rPr lang="en-US" altLang="ja-JP" sz="2000" b="1" dirty="0">
                    <a:solidFill>
                      <a:schemeClr val="tx1"/>
                    </a:solidFill>
                    <a:latin typeface="Meiryo UI" panose="020B0604030504040204" pitchFamily="50" charset="-128"/>
                    <a:ea typeface="Meiryo UI" panose="020B0604030504040204" pitchFamily="50" charset="-128"/>
                    <a:hlinkClick r:id="rId8"/>
                  </a:rPr>
                  <a:t>G Suite</a:t>
                </a:r>
                <a:r>
                  <a:rPr lang="ja-JP" altLang="en-US" sz="2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2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ファイル共有</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文書</a:t>
                </a:r>
                <a:endParaRPr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アンケート</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90A4108A-5DC6-42ED-A6CC-326E02B32476}"/>
                  </a:ext>
                </a:extLst>
              </p:cNvPr>
              <p:cNvSpPr/>
              <p:nvPr/>
            </p:nvSpPr>
            <p:spPr>
              <a:xfrm>
                <a:off x="6522599" y="4224959"/>
                <a:ext cx="2210483" cy="241674"/>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2"/>
                  </a:rPr>
                  <a:t>要有効化</a:t>
                </a:r>
                <a:r>
                  <a:rPr kumimoji="1" lang="ja-JP" altLang="en-US" sz="1100" dirty="0">
                    <a:solidFill>
                      <a:schemeClr val="tx1"/>
                    </a:solidFill>
                  </a:rPr>
                  <a:t> </a:t>
                </a:r>
                <a:r>
                  <a:rPr kumimoji="1" lang="en-US" altLang="ja-JP" sz="1000" dirty="0">
                    <a:solidFill>
                      <a:schemeClr val="accent5">
                        <a:lumMod val="75000"/>
                      </a:schemeClr>
                    </a:solidFill>
                  </a:rPr>
                  <a:t>(ECCS</a:t>
                </a:r>
                <a:r>
                  <a:rPr kumimoji="1" lang="ja-JP" altLang="en-US" sz="1000" dirty="0">
                    <a:solidFill>
                      <a:schemeClr val="accent5">
                        <a:lumMod val="75000"/>
                      </a:schemeClr>
                    </a:solidFill>
                  </a:rPr>
                  <a:t>クラウドメール</a:t>
                </a:r>
                <a:r>
                  <a:rPr kumimoji="1" lang="en-US" altLang="ja-JP" sz="1000" dirty="0">
                    <a:solidFill>
                      <a:schemeClr val="accent5">
                        <a:lumMod val="75000"/>
                      </a:schemeClr>
                    </a:solidFill>
                  </a:rPr>
                  <a:t>)</a:t>
                </a:r>
                <a:endParaRPr kumimoji="1" lang="ja-JP" altLang="en-US" sz="1000" dirty="0">
                  <a:solidFill>
                    <a:schemeClr val="accent5">
                      <a:lumMod val="75000"/>
                    </a:schemeClr>
                  </a:solidFill>
                </a:endParaRPr>
              </a:p>
            </p:txBody>
          </p:sp>
        </p:grpSp>
        <p:sp>
          <p:nvSpPr>
            <p:cNvPr id="35" name="矢印: 上 34">
              <a:extLst>
                <a:ext uri="{FF2B5EF4-FFF2-40B4-BE49-F238E27FC236}">
                  <a16:creationId xmlns:a16="http://schemas.microsoft.com/office/drawing/2014/main" id="{8C4ECEF4-19A8-4ED9-A3A7-B9019F1D2B4D}"/>
                </a:ext>
              </a:extLst>
            </p:cNvPr>
            <p:cNvSpPr/>
            <p:nvPr/>
          </p:nvSpPr>
          <p:spPr>
            <a:xfrm>
              <a:off x="6487659" y="3099958"/>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FDA77FBE-1B2E-4210-8080-9BF79E3D3507}"/>
                </a:ext>
              </a:extLst>
            </p:cNvPr>
            <p:cNvSpPr/>
            <p:nvPr/>
          </p:nvSpPr>
          <p:spPr>
            <a:xfrm>
              <a:off x="5292080" y="1839154"/>
              <a:ext cx="1847717" cy="126413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2000" b="1"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endParaRPr lang="en-US" altLang="ja-JP" sz="1400" dirty="0">
                <a:solidFill>
                  <a:schemeClr val="tx1"/>
                </a:solidFill>
                <a:latin typeface="Meiryo UI" panose="020B0604030504040204" pitchFamily="50" charset="-128"/>
                <a:ea typeface="Meiryo UI" panose="020B0604030504040204" pitchFamily="50" charset="-128"/>
              </a:endParaRPr>
            </a:p>
            <a:p>
              <a:pPr algn="ctr"/>
              <a:r>
                <a:rPr lang="en-US" altLang="ja-JP" sz="1400" dirty="0">
                  <a:solidFill>
                    <a:schemeClr val="tx1"/>
                  </a:solidFill>
                  <a:latin typeface="Meiryo UI" panose="020B0604030504040204" pitchFamily="50" charset="-128"/>
                  <a:ea typeface="Meiryo UI" panose="020B0604030504040204" pitchFamily="50" charset="-128"/>
                </a:rPr>
                <a:t>Web</a:t>
              </a:r>
              <a:r>
                <a:rPr lang="ja-JP" altLang="en-US" sz="1400" dirty="0">
                  <a:solidFill>
                    <a:schemeClr val="tx1"/>
                  </a:solidFill>
                  <a:latin typeface="Meiryo UI" panose="020B0604030504040204" pitchFamily="50" charset="-128"/>
                  <a:ea typeface="Meiryo UI" panose="020B0604030504040204" pitchFamily="50" charset="-128"/>
                </a:rPr>
                <a:t>会議</a:t>
              </a:r>
              <a:endParaRPr kumimoji="1" lang="en-US" altLang="ja-JP" sz="1600" dirty="0">
                <a:solidFill>
                  <a:schemeClr val="tx1"/>
                </a:solidFill>
                <a:latin typeface="Meiryo UI" panose="020B0604030504040204" pitchFamily="50" charset="-128"/>
                <a:ea typeface="Meiryo UI" panose="020B0604030504040204" pitchFamily="50" charset="-128"/>
              </a:endParaRPr>
            </a:p>
          </p:txBody>
        </p:sp>
        <p:sp>
          <p:nvSpPr>
            <p:cNvPr id="38" name="四角形: 角を丸くする 37">
              <a:extLst>
                <a:ext uri="{FF2B5EF4-FFF2-40B4-BE49-F238E27FC236}">
                  <a16:creationId xmlns:a16="http://schemas.microsoft.com/office/drawing/2014/main" id="{9CB539FF-AEB5-4525-B492-E5272088851B}"/>
                </a:ext>
              </a:extLst>
            </p:cNvPr>
            <p:cNvSpPr/>
            <p:nvPr/>
          </p:nvSpPr>
          <p:spPr>
            <a:xfrm>
              <a:off x="5320030" y="1854631"/>
              <a:ext cx="923859" cy="221443"/>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100" dirty="0">
                  <a:solidFill>
                    <a:schemeClr val="tx1"/>
                  </a:solidFill>
                  <a:hlinkClick r:id="rId10"/>
                </a:rPr>
                <a:t>要有効化</a:t>
              </a:r>
              <a:endParaRPr kumimoji="1" lang="ja-JP" altLang="en-US" sz="1400" dirty="0">
                <a:solidFill>
                  <a:schemeClr val="tx1"/>
                </a:solidFill>
              </a:endParaRPr>
            </a:p>
          </p:txBody>
        </p:sp>
        <p:sp>
          <p:nvSpPr>
            <p:cNvPr id="28" name="四角形: 角を丸くする 27">
              <a:extLst>
                <a:ext uri="{FF2B5EF4-FFF2-40B4-BE49-F238E27FC236}">
                  <a16:creationId xmlns:a16="http://schemas.microsoft.com/office/drawing/2014/main" id="{425621DA-FBD5-4C0D-8C80-E2EF4CBE2498}"/>
                </a:ext>
              </a:extLst>
            </p:cNvPr>
            <p:cNvSpPr/>
            <p:nvPr/>
          </p:nvSpPr>
          <p:spPr>
            <a:xfrm>
              <a:off x="5299527" y="4027262"/>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@utac</a:t>
              </a:r>
              <a:endParaRPr kumimoji="1" lang="ja-JP" altLang="en-US" sz="1050" dirty="0">
                <a:solidFill>
                  <a:srgbClr val="00B050"/>
                </a:solidFill>
              </a:endParaRPr>
            </a:p>
          </p:txBody>
        </p:sp>
        <p:sp>
          <p:nvSpPr>
            <p:cNvPr id="30" name="四角形: 角を丸くする 29">
              <a:extLst>
                <a:ext uri="{FF2B5EF4-FFF2-40B4-BE49-F238E27FC236}">
                  <a16:creationId xmlns:a16="http://schemas.microsoft.com/office/drawing/2014/main" id="{B37A0537-FEBC-4FD4-87B0-5D9130A87A62}"/>
                </a:ext>
              </a:extLst>
            </p:cNvPr>
            <p:cNvSpPr/>
            <p:nvPr/>
          </p:nvSpPr>
          <p:spPr>
            <a:xfrm>
              <a:off x="8141538" y="4027263"/>
              <a:ext cx="908984" cy="183791"/>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050" dirty="0">
                  <a:solidFill>
                    <a:srgbClr val="00B050"/>
                  </a:solidFill>
                </a:rPr>
                <a:t>文字列</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44" name="四角形: 角を丸くする 43">
              <a:extLst>
                <a:ext uri="{FF2B5EF4-FFF2-40B4-BE49-F238E27FC236}">
                  <a16:creationId xmlns:a16="http://schemas.microsoft.com/office/drawing/2014/main" id="{98AF4C5E-70A9-46C5-A889-DE9EA717230F}"/>
                </a:ext>
              </a:extLst>
            </p:cNvPr>
            <p:cNvSpPr/>
            <p:nvPr/>
          </p:nvSpPr>
          <p:spPr>
            <a:xfrm>
              <a:off x="3029996"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6" name="四角形: 角を丸くする 45">
              <a:extLst>
                <a:ext uri="{FF2B5EF4-FFF2-40B4-BE49-F238E27FC236}">
                  <a16:creationId xmlns:a16="http://schemas.microsoft.com/office/drawing/2014/main" id="{18477990-2494-4A51-AB59-A6FE3B396C56}"/>
                </a:ext>
              </a:extLst>
            </p:cNvPr>
            <p:cNvSpPr/>
            <p:nvPr/>
          </p:nvSpPr>
          <p:spPr>
            <a:xfrm>
              <a:off x="899592" y="4023890"/>
              <a:ext cx="611542" cy="185707"/>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p>
          </p:txBody>
        </p:sp>
        <p:sp>
          <p:nvSpPr>
            <p:cNvPr id="48" name="四角形: 角を丸くする 47">
              <a:extLst>
                <a:ext uri="{FF2B5EF4-FFF2-40B4-BE49-F238E27FC236}">
                  <a16:creationId xmlns:a16="http://schemas.microsoft.com/office/drawing/2014/main" id="{50DD7018-FB44-4C13-BB21-9A679147678D}"/>
                </a:ext>
              </a:extLst>
            </p:cNvPr>
            <p:cNvSpPr/>
            <p:nvPr/>
          </p:nvSpPr>
          <p:spPr>
            <a:xfrm>
              <a:off x="7947298" y="2289901"/>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sp>
          <p:nvSpPr>
            <p:cNvPr id="50" name="四角形: 角を丸くする 49">
              <a:extLst>
                <a:ext uri="{FF2B5EF4-FFF2-40B4-BE49-F238E27FC236}">
                  <a16:creationId xmlns:a16="http://schemas.microsoft.com/office/drawing/2014/main" id="{2DFE03F2-8F2A-4E5B-96AE-38CBC091AE95}"/>
                </a:ext>
              </a:extLst>
            </p:cNvPr>
            <p:cNvSpPr/>
            <p:nvPr/>
          </p:nvSpPr>
          <p:spPr>
            <a:xfrm>
              <a:off x="5886788" y="2294395"/>
              <a:ext cx="714202" cy="173952"/>
            </a:xfrm>
            <a:prstGeom prst="roundRect">
              <a:avLst/>
            </a:prstGeom>
            <a:solidFill>
              <a:srgbClr val="CCFFCC"/>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1050" dirty="0">
                  <a:solidFill>
                    <a:srgbClr val="00B050"/>
                  </a:solidFill>
                </a:rPr>
                <a:t>10</a:t>
              </a:r>
              <a:r>
                <a:rPr kumimoji="1" lang="ja-JP" altLang="en-US" sz="1050" dirty="0">
                  <a:solidFill>
                    <a:srgbClr val="00B050"/>
                  </a:solidFill>
                </a:rPr>
                <a:t>桁</a:t>
              </a:r>
              <a:r>
                <a:rPr kumimoji="1" lang="en-US" altLang="ja-JP" sz="1050" dirty="0">
                  <a:solidFill>
                    <a:srgbClr val="00B050"/>
                  </a:solidFill>
                </a:rPr>
                <a:t>@</a:t>
              </a:r>
              <a:r>
                <a:rPr lang="en-US" altLang="ja-JP" sz="1050" dirty="0">
                  <a:solidFill>
                    <a:srgbClr val="00B050"/>
                  </a:solidFill>
                </a:rPr>
                <a:t>g</a:t>
              </a:r>
              <a:endParaRPr kumimoji="1" lang="ja-JP" altLang="en-US" sz="1050" dirty="0">
                <a:solidFill>
                  <a:srgbClr val="00B050"/>
                </a:solidFill>
              </a:endParaRPr>
            </a:p>
          </p:txBody>
        </p:sp>
      </p:grpSp>
      <p:sp>
        <p:nvSpPr>
          <p:cNvPr id="2" name="日付プレースホルダー 1">
            <a:extLst>
              <a:ext uri="{FF2B5EF4-FFF2-40B4-BE49-F238E27FC236}">
                <a16:creationId xmlns:a16="http://schemas.microsoft.com/office/drawing/2014/main" id="{C51C2D14-A908-469E-859D-70F238D6CE22}"/>
              </a:ext>
            </a:extLst>
          </p:cNvPr>
          <p:cNvSpPr>
            <a:spLocks noGrp="1"/>
          </p:cNvSpPr>
          <p:nvPr>
            <p:ph type="dt" sz="half" idx="10"/>
          </p:nvPr>
        </p:nvSpPr>
        <p:spPr/>
        <p:txBody>
          <a:bodyPr/>
          <a:lstStyle/>
          <a:p>
            <a:r>
              <a:rPr kumimoji="1" lang="en-US" altLang="ja-JP"/>
              <a:t>2021/3/17</a:t>
            </a:r>
            <a:endParaRPr kumimoji="1" lang="ja-JP" altLang="en-US"/>
          </a:p>
        </p:txBody>
      </p:sp>
      <p:sp>
        <p:nvSpPr>
          <p:cNvPr id="3" name="フッター プレースホルダー 2">
            <a:extLst>
              <a:ext uri="{FF2B5EF4-FFF2-40B4-BE49-F238E27FC236}">
                <a16:creationId xmlns:a16="http://schemas.microsoft.com/office/drawing/2014/main" id="{9F71A0DD-5A60-4FAA-B46F-E26A92707215}"/>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4" name="スライド番号プレースホルダー 3">
            <a:extLst>
              <a:ext uri="{FF2B5EF4-FFF2-40B4-BE49-F238E27FC236}">
                <a16:creationId xmlns:a16="http://schemas.microsoft.com/office/drawing/2014/main" id="{D747F485-BE26-4BFC-8C7F-C80452D84821}"/>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34" name="四角形: 角を丸くする 33">
            <a:extLst>
              <a:ext uri="{FF2B5EF4-FFF2-40B4-BE49-F238E27FC236}">
                <a16:creationId xmlns:a16="http://schemas.microsoft.com/office/drawing/2014/main" id="{6C924B8D-38C8-4D91-9DDF-675E301870FB}"/>
              </a:ext>
            </a:extLst>
          </p:cNvPr>
          <p:cNvSpPr/>
          <p:nvPr/>
        </p:nvSpPr>
        <p:spPr>
          <a:xfrm>
            <a:off x="22416" y="29897"/>
            <a:ext cx="2934042" cy="374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前回のスライド</a:t>
            </a:r>
            <a:endParaRPr kumimoji="1" lang="ja-JP" altLang="en-US" dirty="0"/>
          </a:p>
        </p:txBody>
      </p:sp>
    </p:spTree>
    <p:extLst>
      <p:ext uri="{BB962C8B-B14F-4D97-AF65-F5344CB8AC3E}">
        <p14:creationId xmlns:p14="http://schemas.microsoft.com/office/powerpoint/2010/main" val="2802514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77A4-F4F6-44D7-9219-F768D1F4F4A4}"/>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Content Placeholder 2">
            <a:extLst>
              <a:ext uri="{FF2B5EF4-FFF2-40B4-BE49-F238E27FC236}">
                <a16:creationId xmlns:a16="http://schemas.microsoft.com/office/drawing/2014/main" id="{9CD4337E-B442-4BF4-B709-75C30E7C5A38}"/>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AFC03871-9D0B-4666-ADCB-E70957DD5CC6}"/>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BCAEE0D9-8FBC-4157-A5C0-1AB2B0B49FF3}"/>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71964D5B-0F1A-460F-8530-34B488897B6A}"/>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pSp>
        <p:nvGrpSpPr>
          <p:cNvPr id="7" name="グループ化 6">
            <a:extLst>
              <a:ext uri="{FF2B5EF4-FFF2-40B4-BE49-F238E27FC236}">
                <a16:creationId xmlns:a16="http://schemas.microsoft.com/office/drawing/2014/main" id="{3CAFC385-6995-4F48-8CFE-DC9EF349BF5D}"/>
              </a:ext>
            </a:extLst>
          </p:cNvPr>
          <p:cNvGrpSpPr/>
          <p:nvPr/>
        </p:nvGrpSpPr>
        <p:grpSpPr>
          <a:xfrm>
            <a:off x="1691680" y="2132856"/>
            <a:ext cx="6501126" cy="3486887"/>
            <a:chOff x="127631" y="1045257"/>
            <a:chExt cx="8888738" cy="4767485"/>
          </a:xfrm>
        </p:grpSpPr>
        <p:pic>
          <p:nvPicPr>
            <p:cNvPr id="8" name="図 7">
              <a:extLst>
                <a:ext uri="{FF2B5EF4-FFF2-40B4-BE49-F238E27FC236}">
                  <a16:creationId xmlns:a16="http://schemas.microsoft.com/office/drawing/2014/main" id="{1E6B8129-325F-4ED9-B983-AEEF52B133D7}"/>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7590BD2F-7BFF-4301-A000-30A477D24B6C}"/>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0122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8BB983-B683-4A16-9AF1-E54A07870073}"/>
              </a:ext>
            </a:extLst>
          </p:cNvPr>
          <p:cNvSpPr>
            <a:spLocks noGrp="1"/>
          </p:cNvSpPr>
          <p:nvPr>
            <p:ph type="title"/>
          </p:nvPr>
        </p:nvSpPr>
        <p:spPr/>
        <p:txBody>
          <a:bodyPr/>
          <a:lstStyle/>
          <a:p>
            <a:r>
              <a:rPr kumimoji="1" lang="en-US" altLang="ja-JP" dirty="0"/>
              <a:t>Microsoft 365</a:t>
            </a:r>
            <a:endParaRPr kumimoji="1" lang="ja-JP" altLang="en-US" dirty="0"/>
          </a:p>
        </p:txBody>
      </p:sp>
      <p:sp>
        <p:nvSpPr>
          <p:cNvPr id="3" name="コンテンツ プレースホルダー 2">
            <a:extLst>
              <a:ext uri="{FF2B5EF4-FFF2-40B4-BE49-F238E27FC236}">
                <a16:creationId xmlns:a16="http://schemas.microsoft.com/office/drawing/2014/main" id="{D95A241F-42B7-40C6-A5E5-142B36F0D136}"/>
              </a:ext>
            </a:extLst>
          </p:cNvPr>
          <p:cNvSpPr>
            <a:spLocks noGrp="1"/>
          </p:cNvSpPr>
          <p:nvPr>
            <p:ph idx="1"/>
          </p:nvPr>
        </p:nvSpPr>
        <p:spPr>
          <a:xfrm>
            <a:off x="457200" y="1500174"/>
            <a:ext cx="5915000" cy="4525963"/>
          </a:xfrm>
        </p:spPr>
        <p:txBody>
          <a:bodyPr>
            <a:normAutofit fontScale="70000" lnSpcReduction="20000"/>
          </a:bodyPr>
          <a:lstStyle/>
          <a:p>
            <a:r>
              <a:rPr lang="ja-JP" altLang="en-US" dirty="0"/>
              <a:t>有効化（初めて使うとき）</a:t>
            </a:r>
            <a:endParaRPr lang="en-US" altLang="ja-JP" dirty="0"/>
          </a:p>
          <a:p>
            <a:pPr lvl="1"/>
            <a:r>
              <a:rPr lang="en-US" altLang="ja-JP" dirty="0"/>
              <a:t>UTokyo Account</a:t>
            </a:r>
            <a:r>
              <a:rPr lang="ja-JP" altLang="en-US" dirty="0"/>
              <a:t>利用者メニュー </a:t>
            </a:r>
            <a:r>
              <a:rPr lang="ja-JP" altLang="en-US" dirty="0">
                <a:sym typeface="Symbol" panose="05050102010706020507" pitchFamily="18" charset="2"/>
              </a:rPr>
              <a:t> </a:t>
            </a:r>
            <a:r>
              <a:rPr lang="en-US" altLang="ja-JP" dirty="0">
                <a:solidFill>
                  <a:srgbClr val="00B0F0"/>
                </a:solidFill>
              </a:rPr>
              <a:t>Office 365 </a:t>
            </a:r>
            <a:r>
              <a:rPr lang="en-US" altLang="ja-JP" dirty="0" err="1">
                <a:solidFill>
                  <a:srgbClr val="00B0F0"/>
                </a:solidFill>
              </a:rPr>
              <a:t>ProPlus</a:t>
            </a:r>
            <a:r>
              <a:rPr lang="ja-JP" altLang="en-US" dirty="0">
                <a:solidFill>
                  <a:srgbClr val="00B0F0"/>
                </a:solidFill>
              </a:rPr>
              <a:t>利用許諾</a:t>
            </a:r>
            <a:endParaRPr lang="en-US" altLang="ja-JP" dirty="0">
              <a:solidFill>
                <a:srgbClr val="00B0F0"/>
              </a:solidFill>
              <a:hlinkClick r:id="rId2"/>
            </a:endParaRPr>
          </a:p>
          <a:p>
            <a:pPr lvl="1"/>
            <a:r>
              <a:rPr lang="en-US" altLang="ja-JP" sz="2300" dirty="0">
                <a:hlinkClick r:id="rId2"/>
              </a:rPr>
              <a:t>https://utacm.adm.u-tokyo.ac.jp/webmtn/LoginServlet</a:t>
            </a:r>
            <a:endParaRPr lang="en-US" altLang="ja-JP" sz="2300" dirty="0"/>
          </a:p>
          <a:p>
            <a:r>
              <a:rPr lang="ja-JP" altLang="en-US" dirty="0"/>
              <a:t>サインイン</a:t>
            </a:r>
            <a:endParaRPr lang="en-US" altLang="ja-JP" dirty="0"/>
          </a:p>
          <a:p>
            <a:pPr lvl="1"/>
            <a:r>
              <a:rPr lang="en-US" altLang="ja-JP" dirty="0">
                <a:hlinkClick r:id="rId3"/>
              </a:rPr>
              <a:t>https://www.office.com/</a:t>
            </a:r>
            <a:endParaRPr lang="en-US" altLang="ja-JP" dirty="0"/>
          </a:p>
          <a:p>
            <a:pPr lvl="1"/>
            <a:r>
              <a:rPr lang="en-US" altLang="ja-JP" dirty="0"/>
              <a:t>UTokyo Account</a:t>
            </a:r>
            <a:r>
              <a:rPr lang="ja-JP" altLang="en-US" dirty="0"/>
              <a:t>（罠あり</a:t>
            </a:r>
            <a:r>
              <a:rPr lang="en-US" altLang="ja-JP" dirty="0"/>
              <a:t>; </a:t>
            </a:r>
            <a:r>
              <a:rPr lang="ja-JP" altLang="en-US" dirty="0"/>
              <a:t>次スライド）</a:t>
            </a:r>
            <a:endParaRPr lang="en-US" altLang="ja-JP" dirty="0"/>
          </a:p>
          <a:p>
            <a:r>
              <a:rPr lang="ja-JP" altLang="en-US" sz="3100" dirty="0"/>
              <a:t>機能</a:t>
            </a:r>
            <a:endParaRPr lang="en-US" altLang="ja-JP" sz="3100" dirty="0"/>
          </a:p>
          <a:p>
            <a:pPr lvl="1"/>
            <a:r>
              <a:rPr lang="ja-JP" altLang="en-US" dirty="0">
                <a:solidFill>
                  <a:srgbClr val="00B0F0"/>
                </a:solidFill>
              </a:rPr>
              <a:t>ファイル共有</a:t>
            </a:r>
            <a:r>
              <a:rPr lang="en-US" altLang="ja-JP" dirty="0">
                <a:solidFill>
                  <a:srgbClr val="00B0F0"/>
                </a:solidFill>
              </a:rPr>
              <a:t>: OneDrive</a:t>
            </a:r>
          </a:p>
          <a:p>
            <a:pPr lvl="1"/>
            <a:r>
              <a:rPr kumimoji="1" lang="ja-JP" altLang="en-US" dirty="0"/>
              <a:t>文書作成</a:t>
            </a:r>
            <a:r>
              <a:rPr lang="en-US" altLang="ja-JP" dirty="0"/>
              <a:t>: </a:t>
            </a:r>
            <a:r>
              <a:rPr kumimoji="1" lang="en-US" altLang="ja-JP" dirty="0"/>
              <a:t>Wor</a:t>
            </a:r>
            <a:r>
              <a:rPr lang="en-US" altLang="ja-JP" dirty="0"/>
              <a:t>d, Excel, PowerPoint</a:t>
            </a:r>
          </a:p>
          <a:p>
            <a:pPr lvl="1"/>
            <a:r>
              <a:rPr kumimoji="1" lang="ja-JP" altLang="en-US" dirty="0"/>
              <a:t>アンケート</a:t>
            </a:r>
            <a:r>
              <a:rPr kumimoji="1" lang="en-US" altLang="ja-JP" dirty="0"/>
              <a:t>:</a:t>
            </a:r>
            <a:r>
              <a:rPr kumimoji="1" lang="ja-JP" altLang="en-US" dirty="0"/>
              <a:t> </a:t>
            </a:r>
            <a:r>
              <a:rPr kumimoji="1" lang="en-US" altLang="ja-JP" dirty="0"/>
              <a:t>Forms</a:t>
            </a:r>
          </a:p>
          <a:p>
            <a:pPr lvl="1"/>
            <a:r>
              <a:rPr lang="en-US" altLang="ja-JP" dirty="0">
                <a:solidFill>
                  <a:srgbClr val="00B0F0"/>
                </a:solidFill>
              </a:rPr>
              <a:t>Web</a:t>
            </a:r>
            <a:r>
              <a:rPr lang="ja-JP" altLang="en-US" dirty="0">
                <a:solidFill>
                  <a:srgbClr val="00B0F0"/>
                </a:solidFill>
              </a:rPr>
              <a:t>会議</a:t>
            </a:r>
            <a:r>
              <a:rPr lang="en-US" altLang="ja-JP" dirty="0">
                <a:solidFill>
                  <a:srgbClr val="00B0F0"/>
                </a:solidFill>
              </a:rPr>
              <a:t>, chat, etc.: Teams</a:t>
            </a:r>
          </a:p>
          <a:p>
            <a:pPr lvl="1"/>
            <a:r>
              <a:rPr lang="en-US" altLang="ja-JP" sz="2900" dirty="0"/>
              <a:t>LMS</a:t>
            </a:r>
            <a:r>
              <a:rPr lang="ja-JP" altLang="en-US" sz="2900" dirty="0"/>
              <a:t>的機能</a:t>
            </a:r>
            <a:r>
              <a:rPr lang="en-US" altLang="ja-JP" sz="2900" dirty="0"/>
              <a:t>: Class Notebook</a:t>
            </a:r>
          </a:p>
        </p:txBody>
      </p:sp>
      <p:sp>
        <p:nvSpPr>
          <p:cNvPr id="4" name="日付プレースホルダー 3">
            <a:extLst>
              <a:ext uri="{FF2B5EF4-FFF2-40B4-BE49-F238E27FC236}">
                <a16:creationId xmlns:a16="http://schemas.microsoft.com/office/drawing/2014/main" id="{3606E5FC-AC2C-4168-9226-0D8BCFD3837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2FAF6E2-A8DE-4E4D-9297-08D1C0723D7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2A04F67-5F4E-4D3A-AB70-F73010B3D4C1}"/>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pSp>
        <p:nvGrpSpPr>
          <p:cNvPr id="7" name="グループ化 6">
            <a:extLst>
              <a:ext uri="{FF2B5EF4-FFF2-40B4-BE49-F238E27FC236}">
                <a16:creationId xmlns:a16="http://schemas.microsoft.com/office/drawing/2014/main" id="{D8DA0ABA-787F-4193-B3BE-4C749054EFC9}"/>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0FAFCAD6-9115-48AE-92C9-BE5EA9375664}"/>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DF4DD57F-D0D9-40FA-82F0-31EB517B1B21}"/>
                </a:ext>
              </a:extLst>
            </p:cNvPr>
            <p:cNvSpPr/>
            <p:nvPr/>
          </p:nvSpPr>
          <p:spPr>
            <a:xfrm>
              <a:off x="3752031"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descr="パソコン画面のスクリーンショット&#10;&#10;自動的に生成された説明">
            <a:extLst>
              <a:ext uri="{FF2B5EF4-FFF2-40B4-BE49-F238E27FC236}">
                <a16:creationId xmlns:a16="http://schemas.microsoft.com/office/drawing/2014/main" id="{12F10944-6CDE-4F28-B3D4-C411FC4C7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2120" y="2711805"/>
            <a:ext cx="3355074" cy="3135628"/>
          </a:xfrm>
          <a:prstGeom prst="rect">
            <a:avLst/>
          </a:prstGeom>
        </p:spPr>
      </p:pic>
    </p:spTree>
    <p:extLst>
      <p:ext uri="{BB962C8B-B14F-4D97-AF65-F5344CB8AC3E}">
        <p14:creationId xmlns:p14="http://schemas.microsoft.com/office/powerpoint/2010/main" val="20231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（日中は最大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3</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a:t>
            </a:r>
            <a:r>
              <a:rPr lang="en-US" altLang="ja-JP" sz="2800" dirty="0">
                <a:solidFill>
                  <a:srgbClr val="FF0000"/>
                </a:solidFill>
                <a:effectLst>
                  <a:outerShdw blurRad="127000" algn="tl" rotWithShape="0">
                    <a:schemeClr val="bg1">
                      <a:alpha val="90000"/>
                    </a:schemeClr>
                  </a:outerShdw>
                </a:effectLst>
                <a:latin typeface="+mj-lt"/>
                <a:ea typeface="+mj-ea"/>
                <a:cs typeface="+mj-cs"/>
              </a:rPr>
              <a:t>, </a:t>
            </a:r>
            <a:r>
              <a:rPr lang="ja-JP" altLang="en-US" sz="2800" dirty="0">
                <a:solidFill>
                  <a:srgbClr val="FF0000"/>
                </a:solidFill>
                <a:effectLst>
                  <a:outerShdw blurRad="127000" algn="tl" rotWithShape="0">
                    <a:schemeClr val="bg1">
                      <a:alpha val="90000"/>
                    </a:schemeClr>
                  </a:outerShdw>
                </a:effectLst>
                <a:latin typeface="+mj-lt"/>
                <a:ea typeface="+mj-ea"/>
                <a:cs typeface="+mj-cs"/>
              </a:rPr>
              <a:t>夜は翌朝</a:t>
            </a:r>
            <a:r>
              <a:rPr lang="en-US" altLang="ja-JP" sz="2800" dirty="0">
                <a:solidFill>
                  <a:srgbClr val="FF0000"/>
                </a:solidFill>
                <a:effectLst>
                  <a:outerShdw blurRad="127000" algn="tl" rotWithShape="0">
                    <a:schemeClr val="bg1">
                      <a:alpha val="90000"/>
                    </a:schemeClr>
                  </a:outerShdw>
                </a:effectLst>
                <a:latin typeface="+mj-lt"/>
                <a:ea typeface="+mj-ea"/>
                <a:cs typeface="+mj-cs"/>
              </a:rPr>
              <a:t>11:00</a:t>
            </a:r>
            <a:r>
              <a:rPr lang="ja-JP" altLang="en-US" sz="2800" dirty="0">
                <a:solidFill>
                  <a:srgbClr val="FF0000"/>
                </a:solidFill>
                <a:effectLst>
                  <a:outerShdw blurRad="127000" algn="tl" rotWithShape="0">
                    <a:schemeClr val="bg1">
                      <a:alpha val="90000"/>
                    </a:schemeClr>
                  </a:outerShdw>
                </a:effectLst>
                <a:latin typeface="+mj-lt"/>
                <a:ea typeface="+mj-ea"/>
                <a:cs typeface="+mj-cs"/>
              </a:rPr>
              <a:t>まで）お待ち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11:00, 14:00, 17:00, 20:00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Microsoft</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(1)</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
        <p:nvSpPr>
          <p:cNvPr id="7" name="正方形/長方形 6">
            <a:extLst>
              <a:ext uri="{FF2B5EF4-FFF2-40B4-BE49-F238E27FC236}">
                <a16:creationId xmlns:a16="http://schemas.microsoft.com/office/drawing/2014/main" id="{2B56964A-F9CA-4C18-8F6A-D908BEC1AAB6}"/>
              </a:ext>
            </a:extLst>
          </p:cNvPr>
          <p:cNvSpPr/>
          <p:nvPr/>
        </p:nvSpPr>
        <p:spPr>
          <a:xfrm>
            <a:off x="9168" y="-28912"/>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21807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lstStyle/>
          <a:p>
            <a:r>
              <a:rPr kumimoji="1" lang="en-US" altLang="ja-JP" sz="2800" dirty="0">
                <a:solidFill>
                  <a:srgbClr val="00B0F0"/>
                </a:solidFill>
              </a:rPr>
              <a:t>A.</a:t>
            </a:r>
            <a:r>
              <a:rPr lang="ja-JP" altLang="en-US" sz="2800" dirty="0">
                <a:solidFill>
                  <a:srgbClr val="00B0F0"/>
                </a:solidFill>
              </a:rPr>
              <a:t> サインイン画面</a:t>
            </a:r>
            <a:r>
              <a:rPr kumimoji="1" lang="ja-JP" altLang="en-US" sz="2800" dirty="0"/>
              <a:t>から</a:t>
            </a:r>
            <a:r>
              <a:rPr kumimoji="1" lang="en-US" altLang="ja-JP" sz="2800" dirty="0">
                <a:solidFill>
                  <a:srgbClr val="00B0F0"/>
                </a:solidFill>
              </a:rPr>
              <a:t>B. </a:t>
            </a:r>
            <a:r>
              <a:rPr lang="en-US" altLang="ja-JP" sz="2800" dirty="0">
                <a:solidFill>
                  <a:srgbClr val="00B0F0"/>
                </a:solidFill>
              </a:rPr>
              <a:t>Microsoft</a:t>
            </a:r>
            <a:r>
              <a:rPr lang="ja-JP" altLang="en-US" sz="2800" dirty="0">
                <a:solidFill>
                  <a:srgbClr val="00B0F0"/>
                </a:solidFill>
              </a:rPr>
              <a:t>の画面</a:t>
            </a:r>
            <a:r>
              <a:rPr kumimoji="1" lang="ja-JP" altLang="en-US" sz="2800" dirty="0"/>
              <a:t>を経由する場合と </a:t>
            </a:r>
            <a:r>
              <a:rPr kumimoji="1" lang="en-US" altLang="ja-JP" sz="2800" dirty="0">
                <a:solidFill>
                  <a:srgbClr val="00B0F0"/>
                </a:solidFill>
              </a:rPr>
              <a:t>C. </a:t>
            </a:r>
            <a:r>
              <a:rPr kumimoji="1" lang="en-US" altLang="ja-JP" sz="2800" dirty="0" err="1">
                <a:solidFill>
                  <a:srgbClr val="00B0F0"/>
                </a:solidFill>
              </a:rPr>
              <a:t>UTokyo</a:t>
            </a:r>
            <a:r>
              <a:rPr kumimoji="1" lang="en-US" altLang="ja-JP" sz="2800" dirty="0">
                <a:solidFill>
                  <a:srgbClr val="00B0F0"/>
                </a:solidFill>
              </a:rPr>
              <a:t> Account</a:t>
            </a:r>
            <a:r>
              <a:rPr kumimoji="1" lang="ja-JP" altLang="en-US" sz="2800" dirty="0">
                <a:solidFill>
                  <a:srgbClr val="00B0F0"/>
                </a:solidFill>
              </a:rPr>
              <a:t>認証画面</a:t>
            </a:r>
            <a:r>
              <a:rPr kumimoji="1" lang="ja-JP" altLang="en-US" sz="2800" dirty="0"/>
              <a:t>に行く場合がある</a:t>
            </a:r>
            <a:endParaRPr kumimoji="1" lang="en-US" altLang="ja-JP" dirty="0"/>
          </a:p>
          <a:p>
            <a:pPr lvl="1"/>
            <a:r>
              <a:rPr lang="en-US" altLang="ja-JP" dirty="0"/>
              <a:t>B.</a:t>
            </a:r>
            <a:r>
              <a:rPr lang="ja-JP" altLang="en-US" dirty="0"/>
              <a:t>では </a:t>
            </a:r>
            <a:r>
              <a:rPr lang="en-US" altLang="ja-JP" dirty="0">
                <a:solidFill>
                  <a:srgbClr val="FF0000"/>
                </a:solidFill>
              </a:rPr>
              <a:t>..@utac.u-tokyo.ac.jp </a:t>
            </a:r>
            <a:r>
              <a:rPr lang="ja-JP" altLang="en-US" dirty="0"/>
              <a:t>を打ち込む</a:t>
            </a:r>
            <a:r>
              <a:rPr lang="ja-JP" altLang="en-US" dirty="0">
                <a:solidFill>
                  <a:srgbClr val="00B050"/>
                </a:solidFill>
              </a:rPr>
              <a:t>（</a:t>
            </a:r>
            <a:r>
              <a:rPr lang="en-US" altLang="ja-JP" dirty="0">
                <a:solidFill>
                  <a:srgbClr val="00B050"/>
                </a:solidFill>
              </a:rPr>
              <a:t>tips: </a:t>
            </a:r>
            <a:r>
              <a:rPr lang="ja-JP" altLang="en-US" dirty="0">
                <a:solidFill>
                  <a:srgbClr val="00B050"/>
                </a:solidFill>
              </a:rPr>
              <a:t>実は</a:t>
            </a:r>
            <a:r>
              <a:rPr lang="en-US" altLang="ja-JP" dirty="0">
                <a:solidFill>
                  <a:srgbClr val="00B050"/>
                </a:solidFill>
              </a:rPr>
              <a:t>@</a:t>
            </a:r>
            <a:r>
              <a:rPr lang="ja-JP" altLang="en-US" dirty="0">
                <a:solidFill>
                  <a:srgbClr val="00B050"/>
                </a:solidFill>
              </a:rPr>
              <a:t>の前はどうでもいい）</a:t>
            </a:r>
            <a:endParaRPr lang="en-US" altLang="ja-JP" dirty="0">
              <a:solidFill>
                <a:srgbClr val="00B050"/>
              </a:solidFill>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kumimoji="1" lang="en-US" altLang="ja-JP" dirty="0"/>
              <a:t>Microsoft</a:t>
            </a:r>
            <a:r>
              <a:rPr kumimoji="1" lang="ja-JP" altLang="en-US" dirty="0"/>
              <a:t>サインイン時の罠</a:t>
            </a:r>
            <a:r>
              <a:rPr kumimoji="1" lang="en-US" altLang="ja-JP" dirty="0"/>
              <a:t>(2)</a:t>
            </a:r>
            <a:endParaRPr kumimoji="1" lang="ja-JP" altLang="en-US" dirty="0"/>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pic>
        <p:nvPicPr>
          <p:cNvPr id="8" name="図 7" descr="屋内, コンピュータ, モニター, ノートパソコン が含まれている画像&#10;&#10;自動的に生成された説明">
            <a:extLst>
              <a:ext uri="{FF2B5EF4-FFF2-40B4-BE49-F238E27FC236}">
                <a16:creationId xmlns:a16="http://schemas.microsoft.com/office/drawing/2014/main" id="{10E61ABC-1239-49A1-90DA-3CC460582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3" y="3968634"/>
            <a:ext cx="2664296" cy="2042125"/>
          </a:xfrm>
          <a:prstGeom prst="rect">
            <a:avLst/>
          </a:prstGeom>
        </p:spPr>
      </p:pic>
      <p:pic>
        <p:nvPicPr>
          <p:cNvPr id="10" name="図 9" descr="スクリーンショットの画面&#10;&#10;自動的に生成された説明">
            <a:extLst>
              <a:ext uri="{FF2B5EF4-FFF2-40B4-BE49-F238E27FC236}">
                <a16:creationId xmlns:a16="http://schemas.microsoft.com/office/drawing/2014/main" id="{F2DE7594-FF7C-4907-8EAA-0CC765135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758" y="3472207"/>
            <a:ext cx="2126070" cy="2042125"/>
          </a:xfrm>
          <a:prstGeom prst="rect">
            <a:avLst/>
          </a:prstGeom>
        </p:spPr>
      </p:pic>
      <p:pic>
        <p:nvPicPr>
          <p:cNvPr id="14" name="図 13" descr="utokyo-account.png">
            <a:extLst>
              <a:ext uri="{FF2B5EF4-FFF2-40B4-BE49-F238E27FC236}">
                <a16:creationId xmlns:a16="http://schemas.microsoft.com/office/drawing/2014/main" id="{4ACED1F7-31B2-4263-BFF2-2DD74E1299ED}"/>
              </a:ext>
            </a:extLst>
          </p:cNvPr>
          <p:cNvPicPr>
            <a:picLocks noChangeAspect="1"/>
          </p:cNvPicPr>
          <p:nvPr/>
        </p:nvPicPr>
        <p:blipFill>
          <a:blip r:embed="rId4" cstate="print"/>
          <a:stretch>
            <a:fillRect/>
          </a:stretch>
        </p:blipFill>
        <p:spPr>
          <a:xfrm>
            <a:off x="6542495" y="3968634"/>
            <a:ext cx="2261883" cy="2042124"/>
          </a:xfrm>
          <a:prstGeom prst="rect">
            <a:avLst/>
          </a:prstGeom>
        </p:spPr>
      </p:pic>
      <p:cxnSp>
        <p:nvCxnSpPr>
          <p:cNvPr id="19" name="直線矢印コネクタ 18">
            <a:extLst>
              <a:ext uri="{FF2B5EF4-FFF2-40B4-BE49-F238E27FC236}">
                <a16:creationId xmlns:a16="http://schemas.microsoft.com/office/drawing/2014/main" id="{2D7BD32A-F046-421B-964F-90E1383B6ECB}"/>
              </a:ext>
            </a:extLst>
          </p:cNvPr>
          <p:cNvCxnSpPr>
            <a:stCxn id="8" idx="3"/>
            <a:endCxn id="10" idx="1"/>
          </p:cNvCxnSpPr>
          <p:nvPr/>
        </p:nvCxnSpPr>
        <p:spPr>
          <a:xfrm flipV="1">
            <a:off x="2843809" y="4493270"/>
            <a:ext cx="798949" cy="496427"/>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3B5CDF6-0F1A-4B3B-BD82-D3A6C73FD3FB}"/>
              </a:ext>
            </a:extLst>
          </p:cNvPr>
          <p:cNvCxnSpPr>
            <a:stCxn id="10" idx="3"/>
            <a:endCxn id="14" idx="1"/>
          </p:cNvCxnSpPr>
          <p:nvPr/>
        </p:nvCxnSpPr>
        <p:spPr>
          <a:xfrm>
            <a:off x="5768828" y="4493270"/>
            <a:ext cx="773667" cy="4964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90BAC790-7361-4C3A-9179-37E95252D397}"/>
              </a:ext>
            </a:extLst>
          </p:cNvPr>
          <p:cNvSpPr/>
          <p:nvPr/>
        </p:nvSpPr>
        <p:spPr>
          <a:xfrm>
            <a:off x="1513490" y="5940340"/>
            <a:ext cx="6211613" cy="353471"/>
          </a:xfrm>
          <a:custGeom>
            <a:avLst/>
            <a:gdLst>
              <a:gd name="connsiteX0" fmla="*/ 43068 w 6522115"/>
              <a:gd name="connsiteY0" fmla="*/ 47297 h 502818"/>
              <a:gd name="connsiteX1" fmla="*/ 862875 w 6522115"/>
              <a:gd name="connsiteY1" fmla="*/ 457200 h 502818"/>
              <a:gd name="connsiteX2" fmla="*/ 5907840 w 6522115"/>
              <a:gd name="connsiteY2" fmla="*/ 441435 h 502818"/>
              <a:gd name="connsiteX3" fmla="*/ 6254681 w 6522115"/>
              <a:gd name="connsiteY3" fmla="*/ 0 h 502818"/>
              <a:gd name="connsiteX0" fmla="*/ 23870 w 6298267"/>
              <a:gd name="connsiteY0" fmla="*/ 47297 h 502818"/>
              <a:gd name="connsiteX1" fmla="*/ 843677 w 6298267"/>
              <a:gd name="connsiteY1" fmla="*/ 457200 h 502818"/>
              <a:gd name="connsiteX2" fmla="*/ 4942711 w 6298267"/>
              <a:gd name="connsiteY2" fmla="*/ 441435 h 502818"/>
              <a:gd name="connsiteX3" fmla="*/ 6235483 w 6298267"/>
              <a:gd name="connsiteY3" fmla="*/ 0 h 502818"/>
              <a:gd name="connsiteX0" fmla="*/ 23870 w 6235483"/>
              <a:gd name="connsiteY0" fmla="*/ 47297 h 502818"/>
              <a:gd name="connsiteX1" fmla="*/ 843677 w 6235483"/>
              <a:gd name="connsiteY1" fmla="*/ 457200 h 502818"/>
              <a:gd name="connsiteX2" fmla="*/ 4942711 w 6235483"/>
              <a:gd name="connsiteY2" fmla="*/ 441435 h 502818"/>
              <a:gd name="connsiteX3" fmla="*/ 6235483 w 6235483"/>
              <a:gd name="connsiteY3" fmla="*/ 0 h 502818"/>
              <a:gd name="connsiteX0" fmla="*/ 0 w 6211613"/>
              <a:gd name="connsiteY0" fmla="*/ 47297 h 502818"/>
              <a:gd name="connsiteX1" fmla="*/ 819807 w 6211613"/>
              <a:gd name="connsiteY1" fmla="*/ 457200 h 502818"/>
              <a:gd name="connsiteX2" fmla="*/ 4918841 w 6211613"/>
              <a:gd name="connsiteY2" fmla="*/ 441435 h 502818"/>
              <a:gd name="connsiteX3" fmla="*/ 6211613 w 6211613"/>
              <a:gd name="connsiteY3" fmla="*/ 0 h 502818"/>
              <a:gd name="connsiteX0" fmla="*/ 0 w 6211613"/>
              <a:gd name="connsiteY0" fmla="*/ 47297 h 512996"/>
              <a:gd name="connsiteX1" fmla="*/ 1245475 w 6211613"/>
              <a:gd name="connsiteY1" fmla="*/ 472966 h 512996"/>
              <a:gd name="connsiteX2" fmla="*/ 4918841 w 6211613"/>
              <a:gd name="connsiteY2" fmla="*/ 441435 h 512996"/>
              <a:gd name="connsiteX3" fmla="*/ 6211613 w 6211613"/>
              <a:gd name="connsiteY3" fmla="*/ 0 h 512996"/>
            </a:gdLst>
            <a:ahLst/>
            <a:cxnLst>
              <a:cxn ang="0">
                <a:pos x="connsiteX0" y="connsiteY0"/>
              </a:cxn>
              <a:cxn ang="0">
                <a:pos x="connsiteX1" y="connsiteY1"/>
              </a:cxn>
              <a:cxn ang="0">
                <a:pos x="connsiteX2" y="connsiteY2"/>
              </a:cxn>
              <a:cxn ang="0">
                <a:pos x="connsiteX3" y="connsiteY3"/>
              </a:cxn>
            </a:cxnLst>
            <a:rect l="l" t="t" r="r" b="b"/>
            <a:pathLst>
              <a:path w="6211613" h="512996">
                <a:moveTo>
                  <a:pt x="0" y="47297"/>
                </a:moveTo>
                <a:cubicBezTo>
                  <a:pt x="31530" y="392824"/>
                  <a:pt x="425668" y="407276"/>
                  <a:pt x="1245475" y="472966"/>
                </a:cubicBezTo>
                <a:cubicBezTo>
                  <a:pt x="2065282" y="538656"/>
                  <a:pt x="4091151" y="520263"/>
                  <a:pt x="4918841" y="441435"/>
                </a:cubicBezTo>
                <a:cubicBezTo>
                  <a:pt x="5746531" y="362607"/>
                  <a:pt x="6187964" y="277210"/>
                  <a:pt x="6211613" y="0"/>
                </a:cubicBezTo>
              </a:path>
            </a:pathLst>
          </a:custGeom>
          <a:noFill/>
          <a:ln w="38100">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FC1159D-4C4C-4408-A046-A20179811C0B}"/>
              </a:ext>
            </a:extLst>
          </p:cNvPr>
          <p:cNvSpPr/>
          <p:nvPr/>
        </p:nvSpPr>
        <p:spPr>
          <a:xfrm>
            <a:off x="2973942" y="4659852"/>
            <a:ext cx="329070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0000"/>
                </a:solidFill>
              </a:rPr>
              <a:t>…</a:t>
            </a:r>
            <a:r>
              <a:rPr kumimoji="1" lang="en-US" altLang="ja-JP" sz="2400" b="1" dirty="0">
                <a:solidFill>
                  <a:srgbClr val="FF0000"/>
                </a:solidFill>
              </a:rPr>
              <a:t>@utac.u-tokyo.ac.jp</a:t>
            </a:r>
            <a:endParaRPr kumimoji="1" lang="ja-JP" altLang="en-US" sz="2400" b="1" dirty="0">
              <a:solidFill>
                <a:srgbClr val="FF0000"/>
              </a:solidFill>
            </a:endParaRPr>
          </a:p>
        </p:txBody>
      </p:sp>
      <p:sp>
        <p:nvSpPr>
          <p:cNvPr id="33" name="正方形/長方形 32">
            <a:extLst>
              <a:ext uri="{FF2B5EF4-FFF2-40B4-BE49-F238E27FC236}">
                <a16:creationId xmlns:a16="http://schemas.microsoft.com/office/drawing/2014/main" id="{9777455A-53FC-4142-8E79-2B36BA2FC084}"/>
              </a:ext>
            </a:extLst>
          </p:cNvPr>
          <p:cNvSpPr/>
          <p:nvPr/>
        </p:nvSpPr>
        <p:spPr>
          <a:xfrm>
            <a:off x="179513" y="3795608"/>
            <a:ext cx="2304255"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kumimoji="1" lang="en-US" altLang="ja-JP" dirty="0">
                <a:solidFill>
                  <a:schemeClr val="tx1"/>
                </a:solidFill>
              </a:rPr>
              <a:t>(www.office.com)</a:t>
            </a:r>
            <a:endParaRPr kumimoji="1" lang="ja-JP" altLang="en-US" dirty="0">
              <a:solidFill>
                <a:schemeClr val="tx1"/>
              </a:solidFill>
            </a:endParaRPr>
          </a:p>
        </p:txBody>
      </p:sp>
      <p:sp>
        <p:nvSpPr>
          <p:cNvPr id="35" name="正方形/長方形 34">
            <a:extLst>
              <a:ext uri="{FF2B5EF4-FFF2-40B4-BE49-F238E27FC236}">
                <a16:creationId xmlns:a16="http://schemas.microsoft.com/office/drawing/2014/main" id="{1F96BA00-492A-4F91-A4F7-21D204A705EC}"/>
              </a:ext>
            </a:extLst>
          </p:cNvPr>
          <p:cNvSpPr/>
          <p:nvPr/>
        </p:nvSpPr>
        <p:spPr>
          <a:xfrm>
            <a:off x="3467169" y="3321381"/>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7" name="正方形/長方形 36">
            <a:extLst>
              <a:ext uri="{FF2B5EF4-FFF2-40B4-BE49-F238E27FC236}">
                <a16:creationId xmlns:a16="http://schemas.microsoft.com/office/drawing/2014/main" id="{47D6A1B0-B1D2-4EF7-B7EF-97752D1BCB43}"/>
              </a:ext>
            </a:extLst>
          </p:cNvPr>
          <p:cNvSpPr/>
          <p:nvPr/>
        </p:nvSpPr>
        <p:spPr>
          <a:xfrm>
            <a:off x="6533991" y="3568397"/>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Tree>
    <p:extLst>
      <p:ext uri="{BB962C8B-B14F-4D97-AF65-F5344CB8AC3E}">
        <p14:creationId xmlns:p14="http://schemas.microsoft.com/office/powerpoint/2010/main" val="3766667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92DBE-063A-4AE0-B776-354A1D5D8556}"/>
              </a:ext>
            </a:extLst>
          </p:cNvPr>
          <p:cNvSpPr>
            <a:spLocks noGrp="1"/>
          </p:cNvSpPr>
          <p:nvPr>
            <p:ph type="title"/>
          </p:nvPr>
        </p:nvSpPr>
        <p:spPr/>
        <p:txBody>
          <a:bodyPr>
            <a:normAutofit/>
          </a:bodyPr>
          <a:lstStyle/>
          <a:p>
            <a:r>
              <a:rPr lang="ja-JP" altLang="en-US" dirty="0"/>
              <a:t>夏学期当初からのサービス変更</a:t>
            </a:r>
            <a:endParaRPr kumimoji="1" lang="ja-JP" altLang="en-US" dirty="0"/>
          </a:p>
        </p:txBody>
      </p:sp>
      <p:sp>
        <p:nvSpPr>
          <p:cNvPr id="4" name="日付プレースホルダー 3">
            <a:extLst>
              <a:ext uri="{FF2B5EF4-FFF2-40B4-BE49-F238E27FC236}">
                <a16:creationId xmlns:a16="http://schemas.microsoft.com/office/drawing/2014/main" id="{C172FBE9-55AD-493A-B9A9-1885969AF2DE}"/>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EFCC321-4779-41B7-9148-2AC290E298D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6200E8FB-DFE4-4B9F-A26A-C80C862C3008}"/>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8" name="正方形/長方形 7">
            <a:extLst>
              <a:ext uri="{FF2B5EF4-FFF2-40B4-BE49-F238E27FC236}">
                <a16:creationId xmlns:a16="http://schemas.microsoft.com/office/drawing/2014/main" id="{D926C0FE-E5A7-40F7-98B9-F38157B35574}"/>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pic>
        <p:nvPicPr>
          <p:cNvPr id="11" name="Picture 10" descr="A screenshot of a cell phone&#10;&#10;Description automatically generated">
            <a:extLst>
              <a:ext uri="{FF2B5EF4-FFF2-40B4-BE49-F238E27FC236}">
                <a16:creationId xmlns:a16="http://schemas.microsoft.com/office/drawing/2014/main" id="{61243F78-1E83-451C-B7D3-CCF636CA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510" y="5354960"/>
            <a:ext cx="6146490" cy="1022919"/>
          </a:xfrm>
          <a:prstGeom prst="rect">
            <a:avLst/>
          </a:prstGeom>
        </p:spPr>
      </p:pic>
      <p:sp>
        <p:nvSpPr>
          <p:cNvPr id="3" name="コンテンツ プレースホルダー 2">
            <a:extLst>
              <a:ext uri="{FF2B5EF4-FFF2-40B4-BE49-F238E27FC236}">
                <a16:creationId xmlns:a16="http://schemas.microsoft.com/office/drawing/2014/main" id="{4512CE2D-2642-4718-9821-6F5366DD36CD}"/>
              </a:ext>
            </a:extLst>
          </p:cNvPr>
          <p:cNvSpPr>
            <a:spLocks noGrp="1"/>
          </p:cNvSpPr>
          <p:nvPr>
            <p:ph idx="1"/>
          </p:nvPr>
        </p:nvSpPr>
        <p:spPr>
          <a:xfrm>
            <a:off x="457200" y="1207293"/>
            <a:ext cx="8363272" cy="4525963"/>
          </a:xfrm>
          <a:solidFill>
            <a:schemeClr val="bg2">
              <a:alpha val="50000"/>
            </a:schemeClr>
          </a:solidFill>
        </p:spPr>
        <p:txBody>
          <a:bodyPr>
            <a:normAutofit fontScale="92500"/>
          </a:bodyPr>
          <a:lstStyle/>
          <a:p>
            <a:r>
              <a:rPr lang="en-US" altLang="ja-JP" dirty="0"/>
              <a:t>Microsoft OneDrive</a:t>
            </a:r>
            <a:r>
              <a:rPr lang="ja-JP" altLang="en-US" dirty="0"/>
              <a:t>で</a:t>
            </a:r>
            <a:r>
              <a:rPr lang="ja-JP" altLang="en-US" dirty="0">
                <a:solidFill>
                  <a:srgbClr val="00B0F0"/>
                </a:solidFill>
                <a:hlinkClick r:id="rId3"/>
              </a:rPr>
              <a:t>組織外とのファイル共有</a:t>
            </a:r>
            <a:r>
              <a:rPr lang="ja-JP" altLang="en-US" dirty="0"/>
              <a:t>を可能にしました</a:t>
            </a:r>
            <a:endParaRPr lang="en-US" altLang="ja-JP" dirty="0"/>
          </a:p>
          <a:p>
            <a:r>
              <a:rPr kumimoji="1" lang="ja-JP" altLang="en-US" dirty="0"/>
              <a:t>それにより</a:t>
            </a:r>
            <a:r>
              <a:rPr kumimoji="1" lang="en-US" altLang="ja-JP" dirty="0"/>
              <a:t>Microsoft OneDrive</a:t>
            </a:r>
            <a:r>
              <a:rPr kumimoji="1" lang="ja-JP" altLang="en-US" dirty="0"/>
              <a:t>で</a:t>
            </a:r>
            <a:r>
              <a:rPr kumimoji="1" lang="ja-JP" altLang="en-US" dirty="0">
                <a:solidFill>
                  <a:srgbClr val="00B0F0"/>
                </a:solidFill>
              </a:rPr>
              <a:t>ファイルのアップロード</a:t>
            </a:r>
            <a:r>
              <a:rPr kumimoji="1" lang="ja-JP" altLang="en-US" dirty="0"/>
              <a:t>機能が有効になりました</a:t>
            </a:r>
            <a:endParaRPr kumimoji="1" lang="en-US" altLang="ja-JP" dirty="0"/>
          </a:p>
          <a:p>
            <a:pPr lvl="1"/>
            <a:r>
              <a:rPr kumimoji="1" lang="ja-JP" altLang="en-US" dirty="0"/>
              <a:t>フォルダ上を右クリック </a:t>
            </a:r>
            <a:r>
              <a:rPr kumimoji="1" lang="ja-JP" altLang="en-US" dirty="0">
                <a:sym typeface="Symbol" panose="05050102010706020507" pitchFamily="18" charset="2"/>
              </a:rPr>
              <a:t> </a:t>
            </a:r>
            <a:r>
              <a:rPr kumimoji="1" lang="ja-JP" altLang="en-US" dirty="0"/>
              <a:t>ファイルをリクエスト</a:t>
            </a:r>
            <a:endParaRPr kumimoji="1" lang="en-US" altLang="ja-JP" dirty="0"/>
          </a:p>
          <a:p>
            <a:pPr lvl="1"/>
            <a:r>
              <a:rPr kumimoji="1" lang="ja-JP" altLang="en-US" dirty="0"/>
              <a:t>組織外の人（</a:t>
            </a:r>
            <a:r>
              <a:rPr kumimoji="1" lang="en-US" altLang="ja-JP" dirty="0"/>
              <a:t>e.g., </a:t>
            </a:r>
            <a:r>
              <a:rPr kumimoji="1" lang="ja-JP" altLang="en-US" dirty="0"/>
              <a:t>受験生）からの答案回収</a:t>
            </a:r>
            <a:endParaRPr kumimoji="1" lang="en-US" altLang="ja-JP" dirty="0"/>
          </a:p>
          <a:p>
            <a:r>
              <a:rPr lang="en-US" altLang="ja-JP" dirty="0"/>
              <a:t>Teams</a:t>
            </a:r>
            <a:r>
              <a:rPr lang="ja-JP" altLang="en-US" dirty="0"/>
              <a:t>を教職員向けに有効にしました</a:t>
            </a:r>
            <a:endParaRPr lang="en-US" altLang="ja-JP" dirty="0"/>
          </a:p>
          <a:p>
            <a:pPr lvl="1"/>
            <a:r>
              <a:rPr lang="ja-JP" altLang="en-US" dirty="0">
                <a:hlinkClick r:id="rId4"/>
              </a:rPr>
              <a:t>サインイン</a:t>
            </a:r>
            <a:r>
              <a:rPr lang="ja-JP" altLang="en-US" dirty="0"/>
              <a:t>後の画面でその他のアイコンとならんで</a:t>
            </a:r>
            <a:r>
              <a:rPr lang="en-US" altLang="ja-JP" dirty="0"/>
              <a:t>Teams</a:t>
            </a:r>
            <a:r>
              <a:rPr lang="ja-JP" altLang="en-US" dirty="0"/>
              <a:t>のアイコンが出ます</a:t>
            </a:r>
            <a:endParaRPr lang="en-US" altLang="ja-JP" dirty="0"/>
          </a:p>
        </p:txBody>
      </p:sp>
    </p:spTree>
    <p:extLst>
      <p:ext uri="{BB962C8B-B14F-4D97-AF65-F5344CB8AC3E}">
        <p14:creationId xmlns:p14="http://schemas.microsoft.com/office/powerpoint/2010/main" val="106950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2354-62E1-4FCF-917D-BA6BAA2B043C}"/>
              </a:ext>
            </a:extLst>
          </p:cNvPr>
          <p:cNvSpPr>
            <a:spLocks noGrp="1"/>
          </p:cNvSpPr>
          <p:nvPr>
            <p:ph type="title"/>
          </p:nvPr>
        </p:nvSpPr>
        <p:spPr/>
        <p:txBody>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Content Placeholder 2">
            <a:extLst>
              <a:ext uri="{FF2B5EF4-FFF2-40B4-BE49-F238E27FC236}">
                <a16:creationId xmlns:a16="http://schemas.microsoft.com/office/drawing/2014/main" id="{132BE0E1-72F3-48C3-8A3F-0AFD594B20BB}"/>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32F6B83C-DA60-42E5-8779-B74CD6DBD7D1}"/>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4D5E8154-793E-42F6-81DF-7663CC22F161}"/>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1E68FBBC-83F6-4DCA-8634-801BB8C19D4B}"/>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grpSp>
        <p:nvGrpSpPr>
          <p:cNvPr id="7" name="グループ化 11">
            <a:extLst>
              <a:ext uri="{FF2B5EF4-FFF2-40B4-BE49-F238E27FC236}">
                <a16:creationId xmlns:a16="http://schemas.microsoft.com/office/drawing/2014/main" id="{D503856D-D1F4-4396-A87E-5ADE36E7BE8D}"/>
              </a:ext>
            </a:extLst>
          </p:cNvPr>
          <p:cNvGrpSpPr/>
          <p:nvPr/>
        </p:nvGrpSpPr>
        <p:grpSpPr>
          <a:xfrm>
            <a:off x="1691680" y="2105180"/>
            <a:ext cx="6552728" cy="3514564"/>
            <a:chOff x="127631" y="1045257"/>
            <a:chExt cx="8888738" cy="4767485"/>
          </a:xfrm>
        </p:grpSpPr>
        <p:pic>
          <p:nvPicPr>
            <p:cNvPr id="8" name="図 12">
              <a:extLst>
                <a:ext uri="{FF2B5EF4-FFF2-40B4-BE49-F238E27FC236}">
                  <a16:creationId xmlns:a16="http://schemas.microsoft.com/office/drawing/2014/main" id="{ED380801-738E-455E-835A-0239204BF99E}"/>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13">
              <a:extLst>
                <a:ext uri="{FF2B5EF4-FFF2-40B4-BE49-F238E27FC236}">
                  <a16:creationId xmlns:a16="http://schemas.microsoft.com/office/drawing/2014/main" id="{08805913-7449-4D6F-92B9-2730A35897C4}"/>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41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BD1B4-0F61-4879-B423-A2E78733C07C}"/>
              </a:ext>
            </a:extLst>
          </p:cNvPr>
          <p:cNvSpPr>
            <a:spLocks noGrp="1"/>
          </p:cNvSpPr>
          <p:nvPr>
            <p:ph type="title"/>
          </p:nvPr>
        </p:nvSpPr>
        <p:spPr>
          <a:xfrm>
            <a:off x="457200" y="274638"/>
            <a:ext cx="8229600" cy="1143000"/>
          </a:xfrm>
        </p:spPr>
        <p:txBody>
          <a:bodyPr anchor="ctr">
            <a:normAutofit/>
          </a:bodyPr>
          <a:lstStyle/>
          <a:p>
            <a:r>
              <a:rPr kumimoji="1" lang="en-US" altLang="ja-JP" dirty="0"/>
              <a:t>G Suite</a:t>
            </a:r>
            <a:r>
              <a:rPr kumimoji="1" lang="ja-JP" altLang="en-US" dirty="0"/>
              <a:t>（</a:t>
            </a:r>
            <a:r>
              <a:rPr kumimoji="1" lang="en-US" altLang="ja-JP" dirty="0"/>
              <a:t>Google</a:t>
            </a:r>
            <a:r>
              <a:rPr kumimoji="1" lang="ja-JP" altLang="en-US" dirty="0"/>
              <a:t>）</a:t>
            </a:r>
          </a:p>
        </p:txBody>
      </p:sp>
      <p:sp>
        <p:nvSpPr>
          <p:cNvPr id="3" name="コンテンツ プレースホルダー 2">
            <a:extLst>
              <a:ext uri="{FF2B5EF4-FFF2-40B4-BE49-F238E27FC236}">
                <a16:creationId xmlns:a16="http://schemas.microsoft.com/office/drawing/2014/main" id="{C53F659E-082A-4FEC-B440-2F4B2C560EF6}"/>
              </a:ext>
            </a:extLst>
          </p:cNvPr>
          <p:cNvSpPr>
            <a:spLocks noGrp="1"/>
          </p:cNvSpPr>
          <p:nvPr>
            <p:ph sz="half" idx="1"/>
          </p:nvPr>
        </p:nvSpPr>
        <p:spPr>
          <a:xfrm>
            <a:off x="457200" y="1600201"/>
            <a:ext cx="8507288" cy="4853134"/>
          </a:xfrm>
        </p:spPr>
        <p:txBody>
          <a:bodyPr>
            <a:noAutofit/>
          </a:bodyPr>
          <a:lstStyle/>
          <a:p>
            <a:pPr>
              <a:lnSpc>
                <a:spcPct val="90000"/>
              </a:lnSpc>
            </a:pPr>
            <a:r>
              <a:rPr kumimoji="1" lang="en-US" altLang="ja-JP" dirty="0"/>
              <a:t>G Suite</a:t>
            </a:r>
            <a:r>
              <a:rPr kumimoji="1" lang="ja-JP" altLang="en-US" dirty="0"/>
              <a:t> </a:t>
            </a:r>
            <a:r>
              <a:rPr kumimoji="1" lang="ja-JP" altLang="en-US" dirty="0">
                <a:sym typeface="Symbol" panose="05050102010706020507" pitchFamily="18" charset="2"/>
              </a:rPr>
              <a:t></a:t>
            </a:r>
            <a:r>
              <a:rPr kumimoji="1" lang="ja-JP" altLang="en-US" dirty="0"/>
              <a:t> 組織で契約する</a:t>
            </a:r>
            <a:r>
              <a:rPr kumimoji="1" lang="en-US" altLang="ja-JP" dirty="0"/>
              <a:t>Google</a:t>
            </a:r>
            <a:r>
              <a:rPr lang="ja-JP" altLang="en-US" dirty="0"/>
              <a:t>サービス</a:t>
            </a:r>
            <a:endParaRPr lang="en-US" altLang="ja-JP" dirty="0"/>
          </a:p>
          <a:p>
            <a:pPr>
              <a:lnSpc>
                <a:spcPct val="90000"/>
              </a:lnSpc>
            </a:pPr>
            <a:r>
              <a:rPr lang="ja-JP" altLang="en-US" dirty="0"/>
              <a:t>本</a:t>
            </a:r>
            <a:r>
              <a:rPr kumimoji="1" lang="ja-JP" altLang="en-US" dirty="0"/>
              <a:t>学が契約している</a:t>
            </a:r>
            <a:r>
              <a:rPr kumimoji="1" lang="en-US" altLang="ja-JP" dirty="0"/>
              <a:t>G Suite = </a:t>
            </a:r>
            <a:r>
              <a:rPr kumimoji="1" lang="en-US" altLang="ja-JP" dirty="0">
                <a:solidFill>
                  <a:srgbClr val="00B0F0"/>
                </a:solidFill>
              </a:rPr>
              <a:t>ECCS</a:t>
            </a:r>
            <a:r>
              <a:rPr kumimoji="1" lang="ja-JP" altLang="en-US" dirty="0">
                <a:solidFill>
                  <a:srgbClr val="00B0F0"/>
                </a:solidFill>
              </a:rPr>
              <a:t>クラウドメール</a:t>
            </a:r>
            <a:endParaRPr kumimoji="1" lang="en-US" altLang="ja-JP" dirty="0">
              <a:solidFill>
                <a:srgbClr val="00B0F0"/>
              </a:solidFill>
            </a:endParaRPr>
          </a:p>
          <a:p>
            <a:pPr lvl="1">
              <a:lnSpc>
                <a:spcPct val="90000"/>
              </a:lnSpc>
            </a:pPr>
            <a:r>
              <a:rPr lang="en-US" altLang="ja-JP" dirty="0"/>
              <a:t>G Suite</a:t>
            </a:r>
            <a:r>
              <a:rPr lang="ja-JP" altLang="en-US" dirty="0"/>
              <a:t>は様々なアプリの集合で、〇〇メールという呼び方はややミスマッチ</a:t>
            </a:r>
            <a:endParaRPr lang="en-US" altLang="ja-JP" dirty="0"/>
          </a:p>
          <a:p>
            <a:pPr>
              <a:lnSpc>
                <a:spcPct val="90000"/>
              </a:lnSpc>
            </a:pPr>
            <a:r>
              <a:rPr lang="ja-JP" altLang="en-US" dirty="0"/>
              <a:t>有効化</a:t>
            </a:r>
            <a:endParaRPr lang="en-US" altLang="ja-JP" dirty="0"/>
          </a:p>
          <a:p>
            <a:pPr lvl="1"/>
            <a:r>
              <a:rPr lang="en-US" altLang="ja-JP" sz="1800" dirty="0"/>
              <a:t>UTokyo Account</a:t>
            </a:r>
            <a:r>
              <a:rPr lang="ja-JP" altLang="en-US" sz="1800" dirty="0"/>
              <a:t>利用者メニュー </a:t>
            </a:r>
            <a:r>
              <a:rPr lang="ja-JP" altLang="en-US" sz="1800" dirty="0">
                <a:sym typeface="Symbol" panose="05050102010706020507" pitchFamily="18" charset="2"/>
              </a:rPr>
              <a:t> </a:t>
            </a:r>
            <a:r>
              <a:rPr lang="en-US" altLang="ja-JP" sz="1800" dirty="0">
                <a:solidFill>
                  <a:srgbClr val="00B0F0"/>
                </a:solidFill>
              </a:rPr>
              <a:t>ECCS</a:t>
            </a:r>
            <a:r>
              <a:rPr lang="ja-JP" altLang="en-US" sz="1800" dirty="0">
                <a:solidFill>
                  <a:srgbClr val="00B0F0"/>
                </a:solidFill>
              </a:rPr>
              <a:t>クラウドメール</a:t>
            </a:r>
            <a:endParaRPr lang="en-US" altLang="ja-JP" sz="1800" dirty="0">
              <a:solidFill>
                <a:srgbClr val="00B0F0"/>
              </a:solidFill>
              <a:hlinkClick r:id="rId2"/>
            </a:endParaRPr>
          </a:p>
          <a:p>
            <a:pPr lvl="1"/>
            <a:r>
              <a:rPr lang="en-US" altLang="ja-JP" sz="1800" dirty="0">
                <a:hlinkClick r:id="rId2"/>
              </a:rPr>
              <a:t>https://utacm.adm.u-tokyo.ac.jp/webmtn/LoginServlet</a:t>
            </a:r>
            <a:endParaRPr lang="en-US" altLang="ja-JP" dirty="0"/>
          </a:p>
          <a:p>
            <a:pPr>
              <a:lnSpc>
                <a:spcPct val="90000"/>
              </a:lnSpc>
            </a:pPr>
            <a:r>
              <a:rPr lang="ja-JP" altLang="en-US" dirty="0"/>
              <a:t>サインイン</a:t>
            </a:r>
            <a:endParaRPr lang="en-US" altLang="ja-JP" dirty="0"/>
          </a:p>
          <a:p>
            <a:pPr lvl="1">
              <a:lnSpc>
                <a:spcPct val="90000"/>
              </a:lnSpc>
            </a:pPr>
            <a:r>
              <a:rPr lang="en-US" altLang="ja-JP" sz="1800" dirty="0">
                <a:hlinkClick r:id="rId3"/>
              </a:rPr>
              <a:t>https://mail.google.com/a/g.ecc.u-tokyo.ac.jp</a:t>
            </a:r>
            <a:endParaRPr lang="en-US" altLang="ja-JP" sz="1800" dirty="0"/>
          </a:p>
          <a:p>
            <a:pPr lvl="1">
              <a:lnSpc>
                <a:spcPct val="90000"/>
              </a:lnSpc>
            </a:pPr>
            <a:r>
              <a:rPr lang="ja-JP" altLang="en-US" sz="1800" dirty="0"/>
              <a:t>アカウント名 </a:t>
            </a:r>
            <a:r>
              <a:rPr lang="en-US" altLang="ja-JP" sz="1800" i="1" dirty="0">
                <a:solidFill>
                  <a:srgbClr val="00B0F0"/>
                </a:solidFill>
              </a:rPr>
              <a:t>xxxx</a:t>
            </a:r>
            <a:r>
              <a:rPr lang="en-US" altLang="ja-JP" sz="1800" dirty="0">
                <a:solidFill>
                  <a:srgbClr val="00B0F0"/>
                </a:solidFill>
              </a:rPr>
              <a:t>@g.ecc.u-tokyo.ac.jp</a:t>
            </a:r>
          </a:p>
          <a:p>
            <a:pPr lvl="1">
              <a:lnSpc>
                <a:spcPct val="90000"/>
              </a:lnSpc>
            </a:pPr>
            <a:r>
              <a:rPr lang="en-US" altLang="ja-JP" sz="1800" i="1" dirty="0" err="1"/>
              <a:t>xxxx</a:t>
            </a:r>
            <a:r>
              <a:rPr lang="ja-JP" altLang="en-US" sz="1800" dirty="0"/>
              <a:t>部分、パスワード</a:t>
            </a:r>
            <a:r>
              <a:rPr lang="en-US" altLang="ja-JP" sz="1800" dirty="0"/>
              <a:t>: </a:t>
            </a:r>
            <a:r>
              <a:rPr lang="ja-JP" altLang="en-US" sz="1800" dirty="0"/>
              <a:t>自分で設定</a:t>
            </a:r>
            <a:endParaRPr kumimoji="1" lang="en-US" altLang="ja-JP" sz="2000" dirty="0"/>
          </a:p>
        </p:txBody>
      </p:sp>
      <p:sp>
        <p:nvSpPr>
          <p:cNvPr id="4" name="日付プレースホルダー 3">
            <a:extLst>
              <a:ext uri="{FF2B5EF4-FFF2-40B4-BE49-F238E27FC236}">
                <a16:creationId xmlns:a16="http://schemas.microsoft.com/office/drawing/2014/main" id="{E1DEDD0E-AD3E-4E37-9BB0-9A783D5DF5E6}"/>
              </a:ext>
            </a:extLst>
          </p:cNvPr>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C882A7D-05D0-443A-87C0-FCDAFB8D5CCB}"/>
              </a:ext>
            </a:extLst>
          </p:cNvPr>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AA413-3F47-4E62-842D-82EC78C3B3EB}"/>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26</a:t>
            </a:fld>
            <a:endParaRPr kumimoji="1" lang="ja-JP" altLang="en-US"/>
          </a:p>
        </p:txBody>
      </p:sp>
      <p:grpSp>
        <p:nvGrpSpPr>
          <p:cNvPr id="12" name="グループ化 11">
            <a:extLst>
              <a:ext uri="{FF2B5EF4-FFF2-40B4-BE49-F238E27FC236}">
                <a16:creationId xmlns:a16="http://schemas.microsoft.com/office/drawing/2014/main" id="{7B58AB7B-FED4-4623-AC7A-8CBC27140BE7}"/>
              </a:ext>
            </a:extLst>
          </p:cNvPr>
          <p:cNvGrpSpPr/>
          <p:nvPr/>
        </p:nvGrpSpPr>
        <p:grpSpPr>
          <a:xfrm>
            <a:off x="6977436" y="29120"/>
            <a:ext cx="2131068" cy="1143001"/>
            <a:chOff x="127631" y="1045257"/>
            <a:chExt cx="8888738" cy="4767485"/>
          </a:xfrm>
        </p:grpSpPr>
        <p:pic>
          <p:nvPicPr>
            <p:cNvPr id="13" name="図 12">
              <a:extLst>
                <a:ext uri="{FF2B5EF4-FFF2-40B4-BE49-F238E27FC236}">
                  <a16:creationId xmlns:a16="http://schemas.microsoft.com/office/drawing/2014/main" id="{CABB179F-1372-4263-8897-31B763DE1E62}"/>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正方形/長方形 13">
              <a:extLst>
                <a:ext uri="{FF2B5EF4-FFF2-40B4-BE49-F238E27FC236}">
                  <a16:creationId xmlns:a16="http://schemas.microsoft.com/office/drawing/2014/main" id="{47EB4A43-C023-41A6-9DA3-DE58B5ECC6C3}"/>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a:extLst>
              <a:ext uri="{FF2B5EF4-FFF2-40B4-BE49-F238E27FC236}">
                <a16:creationId xmlns:a16="http://schemas.microsoft.com/office/drawing/2014/main" id="{BB04BE31-6682-4C20-9E2E-18AB7DCD3F08}"/>
              </a:ext>
            </a:extLst>
          </p:cNvPr>
          <p:cNvSpPr/>
          <p:nvPr/>
        </p:nvSpPr>
        <p:spPr>
          <a:xfrm>
            <a:off x="4246574" y="278092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132104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F9A8B4-EC08-41E7-9F08-1086A5D7F3BF}"/>
              </a:ext>
            </a:extLst>
          </p:cNvPr>
          <p:cNvSpPr>
            <a:spLocks noGrp="1"/>
          </p:cNvSpPr>
          <p:nvPr>
            <p:ph idx="1"/>
          </p:nvPr>
        </p:nvSpPr>
        <p:spPr>
          <a:xfrm>
            <a:off x="179513" y="1500174"/>
            <a:ext cx="8964487" cy="4525963"/>
          </a:xfrm>
        </p:spPr>
        <p:txBody>
          <a:bodyPr>
            <a:normAutofit/>
          </a:bodyPr>
          <a:lstStyle/>
          <a:p>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有効化してから実際にサインイン可能になるまで少々</a:t>
            </a:r>
            <a:r>
              <a:rPr lang="ja-JP" altLang="en-US" sz="2800" dirty="0">
                <a:solidFill>
                  <a:srgbClr val="FF0000"/>
                </a:solidFill>
                <a:effectLst>
                  <a:outerShdw blurRad="127000" algn="tl" rotWithShape="0">
                    <a:schemeClr val="bg1">
                      <a:alpha val="90000"/>
                    </a:schemeClr>
                  </a:outerShdw>
                </a:effectLst>
                <a:latin typeface="+mj-lt"/>
                <a:ea typeface="+mj-ea"/>
                <a:cs typeface="+mj-cs"/>
              </a:rPr>
              <a:t>（最大</a:t>
            </a:r>
            <a:r>
              <a:rPr lang="en-US" altLang="ja-JP" sz="2800" dirty="0">
                <a:solidFill>
                  <a:srgbClr val="FF0000"/>
                </a:solidFill>
                <a:effectLst>
                  <a:outerShdw blurRad="127000" algn="tl" rotWithShape="0">
                    <a:schemeClr val="bg1">
                      <a:alpha val="90000"/>
                    </a:schemeClr>
                  </a:outerShdw>
                </a:effectLst>
                <a:latin typeface="+mj-lt"/>
                <a:ea typeface="+mj-ea"/>
                <a:cs typeface="+mj-cs"/>
              </a:rPr>
              <a:t>1</a:t>
            </a:r>
            <a:r>
              <a:rPr lang="ja-JP" altLang="en-US" sz="2800" dirty="0">
                <a:solidFill>
                  <a:srgbClr val="FF0000"/>
                </a:solidFill>
                <a:effectLst>
                  <a:outerShdw blurRad="127000" algn="tl" rotWithShape="0">
                    <a:schemeClr val="bg1">
                      <a:alpha val="90000"/>
                    </a:schemeClr>
                  </a:outerShdw>
                </a:effectLst>
                <a:latin typeface="+mj-lt"/>
                <a:ea typeface="+mj-ea"/>
                <a:cs typeface="+mj-cs"/>
              </a:rPr>
              <a:t>時間）お待ち</a:t>
            </a:r>
            <a:r>
              <a:rPr lang="ja-JP" altLang="en-US"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ください</a:t>
            </a:r>
            <a:endParaRPr lang="en-US" altLang="ja-JP" sz="28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a:p>
            <a:pPr lvl="1"/>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正確には</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 </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毎時（</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00</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分）に有効化が</a:t>
            </a:r>
            <a:r>
              <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Google</a:t>
            </a:r>
            <a:r>
              <a:rPr lang="ja-JP" altLang="en-US"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rPr>
              <a:t>のシステムに反映されます</a:t>
            </a:r>
            <a:endParaRPr lang="en-US" altLang="ja-JP" sz="2400" dirty="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endParaRPr>
          </a:p>
        </p:txBody>
      </p:sp>
      <p:sp>
        <p:nvSpPr>
          <p:cNvPr id="2" name="タイトル 1">
            <a:extLst>
              <a:ext uri="{FF2B5EF4-FFF2-40B4-BE49-F238E27FC236}">
                <a16:creationId xmlns:a16="http://schemas.microsoft.com/office/drawing/2014/main" id="{4ABF74A9-6BA5-471B-9CC4-823D287EE064}"/>
              </a:ext>
            </a:extLst>
          </p:cNvPr>
          <p:cNvSpPr>
            <a:spLocks noGrp="1"/>
          </p:cNvSpPr>
          <p:nvPr>
            <p:ph type="title"/>
          </p:nvPr>
        </p:nvSpPr>
        <p:spPr/>
        <p:txBody>
          <a:bodyPr>
            <a:normAutofit/>
          </a:bodyPr>
          <a:lstStyle/>
          <a:p>
            <a:r>
              <a:rPr lang="en-US" altLang="ja-JP" dirty="0"/>
              <a:t>G</a:t>
            </a:r>
            <a:r>
              <a:rPr lang="ja-JP" altLang="en-US" dirty="0"/>
              <a:t> </a:t>
            </a:r>
            <a:r>
              <a:rPr lang="en-US" altLang="ja-JP" dirty="0"/>
              <a:t>Suite</a:t>
            </a:r>
            <a:r>
              <a:rPr kumimoji="1" lang="ja-JP" altLang="en-US" dirty="0"/>
              <a:t>サインイン時の罠</a:t>
            </a:r>
          </a:p>
        </p:txBody>
      </p:sp>
      <p:sp>
        <p:nvSpPr>
          <p:cNvPr id="4" name="日付プレースホルダー 3">
            <a:extLst>
              <a:ext uri="{FF2B5EF4-FFF2-40B4-BE49-F238E27FC236}">
                <a16:creationId xmlns:a16="http://schemas.microsoft.com/office/drawing/2014/main" id="{08B092CC-D7B8-4326-8FEB-0563B2ABDBF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EC4B67DF-CAC6-4526-9B7E-A8017F3E0B5E}"/>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2023A4-A496-42A4-B1D1-F95A92CDCABB}"/>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
        <p:nvSpPr>
          <p:cNvPr id="8" name="正方形/長方形 7">
            <a:extLst>
              <a:ext uri="{FF2B5EF4-FFF2-40B4-BE49-F238E27FC236}">
                <a16:creationId xmlns:a16="http://schemas.microsoft.com/office/drawing/2014/main" id="{8416FD94-1D2B-40C2-BA5B-6E3BA45E2BC7}"/>
              </a:ext>
            </a:extLst>
          </p:cNvPr>
          <p:cNvSpPr/>
          <p:nvPr/>
        </p:nvSpPr>
        <p:spPr>
          <a:xfrm>
            <a:off x="-7070" y="12356"/>
            <a:ext cx="928539" cy="1446550"/>
          </a:xfrm>
          <a:prstGeom prst="rect">
            <a:avLst/>
          </a:prstGeom>
        </p:spPr>
        <p:txBody>
          <a:bodyPr wrap="square">
            <a:spAutoFit/>
          </a:bodyPr>
          <a:lstStyle/>
          <a:p>
            <a:r>
              <a:rPr lang="ja-JP" altLang="en-US" sz="4400" dirty="0"/>
              <a:t>🙇‍♂️</a:t>
            </a:r>
          </a:p>
        </p:txBody>
      </p:sp>
    </p:spTree>
    <p:extLst>
      <p:ext uri="{BB962C8B-B14F-4D97-AF65-F5344CB8AC3E}">
        <p14:creationId xmlns:p14="http://schemas.microsoft.com/office/powerpoint/2010/main" val="373724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8D9EF-F4DC-4FF8-9592-5BD9DC4C48CA}"/>
              </a:ext>
            </a:extLst>
          </p:cNvPr>
          <p:cNvSpPr>
            <a:spLocks noGrp="1"/>
          </p:cNvSpPr>
          <p:nvPr>
            <p:ph type="title"/>
          </p:nvPr>
        </p:nvSpPr>
        <p:spPr/>
        <p:txBody>
          <a:bodyPr/>
          <a:lstStyle/>
          <a:p>
            <a:r>
              <a:rPr kumimoji="1" lang="en-US" altLang="ja-JP" dirty="0"/>
              <a:t>G Suite</a:t>
            </a:r>
            <a:r>
              <a:rPr kumimoji="1" lang="ja-JP" altLang="en-US" dirty="0"/>
              <a:t>機能</a:t>
            </a:r>
          </a:p>
        </p:txBody>
      </p:sp>
      <p:sp>
        <p:nvSpPr>
          <p:cNvPr id="3" name="コンテンツ プレースホルダー 2">
            <a:extLst>
              <a:ext uri="{FF2B5EF4-FFF2-40B4-BE49-F238E27FC236}">
                <a16:creationId xmlns:a16="http://schemas.microsoft.com/office/drawing/2014/main" id="{A5A349C0-1D41-4805-BFD2-C23D14EDB68D}"/>
              </a:ext>
            </a:extLst>
          </p:cNvPr>
          <p:cNvSpPr>
            <a:spLocks noGrp="1"/>
          </p:cNvSpPr>
          <p:nvPr>
            <p:ph idx="1"/>
          </p:nvPr>
        </p:nvSpPr>
        <p:spPr>
          <a:xfrm>
            <a:off x="457200" y="1500174"/>
            <a:ext cx="5698976" cy="4525963"/>
          </a:xfrm>
        </p:spPr>
        <p:txBody>
          <a:bodyPr/>
          <a:lstStyle/>
          <a:p>
            <a:r>
              <a:rPr lang="ja-JP" altLang="en-US" dirty="0">
                <a:solidFill>
                  <a:srgbClr val="00B0F0"/>
                </a:solidFill>
              </a:rPr>
              <a:t>ファイル共有</a:t>
            </a:r>
            <a:r>
              <a:rPr lang="en-US" altLang="ja-JP" dirty="0">
                <a:solidFill>
                  <a:srgbClr val="00B0F0"/>
                </a:solidFill>
              </a:rPr>
              <a:t>: Google Drive</a:t>
            </a:r>
          </a:p>
          <a:p>
            <a:r>
              <a:rPr kumimoji="1" lang="ja-JP" altLang="en-US" dirty="0"/>
              <a:t>文書作成</a:t>
            </a:r>
            <a:r>
              <a:rPr kumimoji="1" lang="en-US" altLang="ja-JP" dirty="0"/>
              <a:t>: Google Document, Spreadsheet, Presentation</a:t>
            </a:r>
          </a:p>
          <a:p>
            <a:r>
              <a:rPr lang="ja-JP" altLang="en-US" dirty="0"/>
              <a:t>アンケート</a:t>
            </a:r>
            <a:r>
              <a:rPr lang="en-US" altLang="ja-JP" dirty="0"/>
              <a:t>: Google </a:t>
            </a:r>
            <a:r>
              <a:rPr lang="ja-JP" altLang="en-US" dirty="0"/>
              <a:t>フォーム</a:t>
            </a:r>
            <a:endParaRPr lang="en-US" altLang="ja-JP" dirty="0"/>
          </a:p>
          <a:p>
            <a:r>
              <a:rPr kumimoji="1" lang="en-US" altLang="ja-JP" dirty="0"/>
              <a:t>Web</a:t>
            </a:r>
            <a:r>
              <a:rPr kumimoji="1" lang="ja-JP" altLang="en-US" dirty="0"/>
              <a:t>会議</a:t>
            </a:r>
            <a:r>
              <a:rPr kumimoji="1" lang="en-US" altLang="ja-JP" dirty="0"/>
              <a:t>: Google Meet</a:t>
            </a:r>
          </a:p>
          <a:p>
            <a:r>
              <a:rPr lang="en-US" altLang="ja-JP" dirty="0"/>
              <a:t>LMS</a:t>
            </a:r>
            <a:r>
              <a:rPr lang="ja-JP" altLang="en-US" dirty="0"/>
              <a:t>的機能</a:t>
            </a:r>
            <a:r>
              <a:rPr lang="en-US" altLang="ja-JP" dirty="0"/>
              <a:t>: Google Classroom</a:t>
            </a:r>
            <a:endParaRPr kumimoji="1" lang="ja-JP" altLang="en-US" dirty="0"/>
          </a:p>
        </p:txBody>
      </p:sp>
      <p:sp>
        <p:nvSpPr>
          <p:cNvPr id="4" name="日付プレースホルダー 3">
            <a:extLst>
              <a:ext uri="{FF2B5EF4-FFF2-40B4-BE49-F238E27FC236}">
                <a16:creationId xmlns:a16="http://schemas.microsoft.com/office/drawing/2014/main" id="{95696B4E-4C18-4D8E-B277-0AA83A14D8A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F5D3428-9E43-4F9C-93AC-C163F5A32B1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CB5FA33-5E31-4EF5-A5FE-4C189BC43687}"/>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pic>
        <p:nvPicPr>
          <p:cNvPr id="8" name="図 7" descr="コンピューターのスクリーンショット&#10;&#10;自動的に生成された説明">
            <a:extLst>
              <a:ext uri="{FF2B5EF4-FFF2-40B4-BE49-F238E27FC236}">
                <a16:creationId xmlns:a16="http://schemas.microsoft.com/office/drawing/2014/main" id="{2D9F5EA4-6E11-48EA-B4CD-16DB2DC58F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2522" y="3692525"/>
            <a:ext cx="3687950" cy="2765963"/>
          </a:xfrm>
          <a:prstGeom prst="rect">
            <a:avLst/>
          </a:prstGeom>
          <a:noFill/>
        </p:spPr>
      </p:pic>
      <p:grpSp>
        <p:nvGrpSpPr>
          <p:cNvPr id="9" name="グループ化 8">
            <a:extLst>
              <a:ext uri="{FF2B5EF4-FFF2-40B4-BE49-F238E27FC236}">
                <a16:creationId xmlns:a16="http://schemas.microsoft.com/office/drawing/2014/main" id="{66E52C9B-EA86-43CC-8A73-DA9F4B419C4B}"/>
              </a:ext>
            </a:extLst>
          </p:cNvPr>
          <p:cNvGrpSpPr/>
          <p:nvPr/>
        </p:nvGrpSpPr>
        <p:grpSpPr>
          <a:xfrm>
            <a:off x="6977436" y="29120"/>
            <a:ext cx="2131068" cy="1143001"/>
            <a:chOff x="127631" y="1045257"/>
            <a:chExt cx="8888738" cy="4767485"/>
          </a:xfrm>
        </p:grpSpPr>
        <p:pic>
          <p:nvPicPr>
            <p:cNvPr id="10" name="図 9">
              <a:extLst>
                <a:ext uri="{FF2B5EF4-FFF2-40B4-BE49-F238E27FC236}">
                  <a16:creationId xmlns:a16="http://schemas.microsoft.com/office/drawing/2014/main" id="{590098BA-DF30-4A51-B451-CBBDBF8BD549}"/>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10">
              <a:extLst>
                <a:ext uri="{FF2B5EF4-FFF2-40B4-BE49-F238E27FC236}">
                  <a16:creationId xmlns:a16="http://schemas.microsoft.com/office/drawing/2014/main" id="{32BFA0A8-C4B1-4612-BAE7-F2781F062EB0}"/>
                </a:ext>
              </a:extLst>
            </p:cNvPr>
            <p:cNvSpPr/>
            <p:nvPr/>
          </p:nvSpPr>
          <p:spPr>
            <a:xfrm>
              <a:off x="6455155" y="2611664"/>
              <a:ext cx="2561214" cy="21024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1499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99562B-BDD4-4191-A244-5A0D45C1E370}"/>
              </a:ext>
            </a:extLst>
          </p:cNvPr>
          <p:cNvSpPr>
            <a:spLocks noGrp="1"/>
          </p:cNvSpPr>
          <p:nvPr>
            <p:ph type="title"/>
          </p:nvPr>
        </p:nvSpPr>
        <p:spPr/>
        <p:txBody>
          <a:bodyPr/>
          <a:lstStyle/>
          <a:p>
            <a:r>
              <a:rPr kumimoji="1" lang="en-US" altLang="ja-JP" dirty="0"/>
              <a:t>M</a:t>
            </a:r>
            <a:r>
              <a:rPr lang="ja-JP" altLang="en-US" dirty="0"/>
              <a:t> と </a:t>
            </a:r>
            <a:r>
              <a:rPr lang="en-US" altLang="ja-JP" dirty="0"/>
              <a:t>G </a:t>
            </a:r>
            <a:r>
              <a:rPr lang="ja-JP" altLang="en-US" dirty="0"/>
              <a:t>整理</a:t>
            </a:r>
            <a:endParaRPr kumimoji="1" lang="ja-JP" altLang="en-US" dirty="0"/>
          </a:p>
        </p:txBody>
      </p:sp>
      <p:sp>
        <p:nvSpPr>
          <p:cNvPr id="4" name="日付プレースホルダー 3">
            <a:extLst>
              <a:ext uri="{FF2B5EF4-FFF2-40B4-BE49-F238E27FC236}">
                <a16:creationId xmlns:a16="http://schemas.microsoft.com/office/drawing/2014/main" id="{DE88C0DA-F7B2-4B78-BADD-A9E3EEF4B52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7073C1B-AACC-45E8-B0BC-5E45B90BDB5B}"/>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8DD994DB-B8C9-43B0-BA43-7E92A50D5A81}"/>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10" name="表 10">
            <a:extLst>
              <a:ext uri="{FF2B5EF4-FFF2-40B4-BE49-F238E27FC236}">
                <a16:creationId xmlns:a16="http://schemas.microsoft.com/office/drawing/2014/main" id="{24687996-0552-4AB0-91EF-E0D8337ABE95}"/>
              </a:ext>
            </a:extLst>
          </p:cNvPr>
          <p:cNvGraphicFramePr>
            <a:graphicFrameLocks noGrp="1"/>
          </p:cNvGraphicFramePr>
          <p:nvPr>
            <p:ph idx="1"/>
            <p:extLst>
              <p:ext uri="{D42A27DB-BD31-4B8C-83A1-F6EECF244321}">
                <p14:modId xmlns:p14="http://schemas.microsoft.com/office/powerpoint/2010/main" val="2583256974"/>
              </p:ext>
            </p:extLst>
          </p:nvPr>
        </p:nvGraphicFramePr>
        <p:xfrm>
          <a:off x="179512" y="1500188"/>
          <a:ext cx="8856984" cy="2865120"/>
        </p:xfrm>
        <a:graphic>
          <a:graphicData uri="http://schemas.openxmlformats.org/drawingml/2006/table">
            <a:tbl>
              <a:tblPr firstRow="1" bandRow="1">
                <a:tableStyleId>{5C22544A-7EE6-4342-B048-85BDC9FD1C3A}</a:tableStyleId>
              </a:tblPr>
              <a:tblGrid>
                <a:gridCol w="2578044">
                  <a:extLst>
                    <a:ext uri="{9D8B030D-6E8A-4147-A177-3AD203B41FA5}">
                      <a16:colId xmlns:a16="http://schemas.microsoft.com/office/drawing/2014/main" val="3502619273"/>
                    </a:ext>
                  </a:extLst>
                </a:gridCol>
                <a:gridCol w="3139470">
                  <a:extLst>
                    <a:ext uri="{9D8B030D-6E8A-4147-A177-3AD203B41FA5}">
                      <a16:colId xmlns:a16="http://schemas.microsoft.com/office/drawing/2014/main" val="1417132235"/>
                    </a:ext>
                  </a:extLst>
                </a:gridCol>
                <a:gridCol w="3139470">
                  <a:extLst>
                    <a:ext uri="{9D8B030D-6E8A-4147-A177-3AD203B41FA5}">
                      <a16:colId xmlns:a16="http://schemas.microsoft.com/office/drawing/2014/main" val="1355217526"/>
                    </a:ext>
                  </a:extLst>
                </a:gridCol>
              </a:tblGrid>
              <a:tr h="370840">
                <a:tc>
                  <a:txBody>
                    <a:bodyPr/>
                    <a:lstStyle/>
                    <a:p>
                      <a:endParaRPr kumimoji="1" lang="ja-JP" altLang="en-US"/>
                    </a:p>
                  </a:txBody>
                  <a:tcPr/>
                </a:tc>
                <a:tc>
                  <a:txBody>
                    <a:bodyPr/>
                    <a:lstStyle/>
                    <a:p>
                      <a:r>
                        <a:rPr kumimoji="1" lang="en-US" altLang="ja-JP" dirty="0"/>
                        <a:t>M</a:t>
                      </a:r>
                      <a:r>
                        <a:rPr kumimoji="1" lang="ja-JP" altLang="en-US" dirty="0"/>
                        <a:t>社</a:t>
                      </a:r>
                    </a:p>
                  </a:txBody>
                  <a:tcPr/>
                </a:tc>
                <a:tc>
                  <a:txBody>
                    <a:bodyPr/>
                    <a:lstStyle/>
                    <a:p>
                      <a:r>
                        <a:rPr kumimoji="1" lang="en-US" altLang="ja-JP" dirty="0"/>
                        <a:t>G</a:t>
                      </a:r>
                      <a:r>
                        <a:rPr kumimoji="1" lang="ja-JP" altLang="en-US" dirty="0"/>
                        <a:t>社</a:t>
                      </a:r>
                    </a:p>
                  </a:txBody>
                  <a:tcPr/>
                </a:tc>
                <a:extLst>
                  <a:ext uri="{0D108BD9-81ED-4DB2-BD59-A6C34878D82A}">
                    <a16:rowId xmlns:a16="http://schemas.microsoft.com/office/drawing/2014/main" val="3261051779"/>
                  </a:ext>
                </a:extLst>
              </a:tr>
              <a:tr h="370840">
                <a:tc>
                  <a:txBody>
                    <a:bodyPr/>
                    <a:lstStyle/>
                    <a:p>
                      <a:r>
                        <a:rPr kumimoji="1" lang="ja-JP" altLang="en-US" dirty="0"/>
                        <a:t>ファイル共有</a:t>
                      </a:r>
                    </a:p>
                  </a:txBody>
                  <a:tcPr/>
                </a:tc>
                <a:tc>
                  <a:txBody>
                    <a:bodyPr/>
                    <a:lstStyle/>
                    <a:p>
                      <a:r>
                        <a:rPr kumimoji="1" lang="en-US" altLang="ja-JP" dirty="0"/>
                        <a:t>OneDrive</a:t>
                      </a:r>
                      <a:endParaRPr kumimoji="1" lang="ja-JP" altLang="en-US" dirty="0"/>
                    </a:p>
                  </a:txBody>
                  <a:tcPr/>
                </a:tc>
                <a:tc>
                  <a:txBody>
                    <a:bodyPr/>
                    <a:lstStyle/>
                    <a:p>
                      <a:r>
                        <a:rPr kumimoji="1" lang="en-US" altLang="ja-JP" dirty="0"/>
                        <a:t>Google Drive</a:t>
                      </a:r>
                      <a:endParaRPr kumimoji="1" lang="ja-JP" altLang="en-US" dirty="0"/>
                    </a:p>
                  </a:txBody>
                  <a:tcPr/>
                </a:tc>
                <a:extLst>
                  <a:ext uri="{0D108BD9-81ED-4DB2-BD59-A6C34878D82A}">
                    <a16:rowId xmlns:a16="http://schemas.microsoft.com/office/drawing/2014/main" val="1168393993"/>
                  </a:ext>
                </a:extLst>
              </a:tr>
              <a:tr h="370840">
                <a:tc>
                  <a:txBody>
                    <a:bodyPr/>
                    <a:lstStyle/>
                    <a:p>
                      <a:r>
                        <a:rPr kumimoji="1" lang="ja-JP" altLang="en-US" dirty="0"/>
                        <a:t>オフィス系ソフト</a:t>
                      </a:r>
                    </a:p>
                  </a:txBody>
                  <a:tcPr/>
                </a:tc>
                <a:tc>
                  <a:txBody>
                    <a:bodyPr/>
                    <a:lstStyle/>
                    <a:p>
                      <a:r>
                        <a:rPr kumimoji="1" lang="en-US" altLang="ja-JP" dirty="0"/>
                        <a:t>Word, Excel, PowerPoint</a:t>
                      </a:r>
                      <a:endParaRPr kumimoji="1" lang="ja-JP" altLang="en-US" dirty="0"/>
                    </a:p>
                  </a:txBody>
                  <a:tcPr/>
                </a:tc>
                <a:tc>
                  <a:txBody>
                    <a:bodyPr/>
                    <a:lstStyle/>
                    <a:p>
                      <a:r>
                        <a:rPr kumimoji="1" lang="en-US" altLang="ja-JP" dirty="0"/>
                        <a:t>Google</a:t>
                      </a:r>
                      <a:r>
                        <a:rPr kumimoji="1" lang="ja-JP" altLang="en-US" dirty="0"/>
                        <a:t>ドキュメント、スプレッドシート、スライド</a:t>
                      </a:r>
                    </a:p>
                  </a:txBody>
                  <a:tcPr/>
                </a:tc>
                <a:extLst>
                  <a:ext uri="{0D108BD9-81ED-4DB2-BD59-A6C34878D82A}">
                    <a16:rowId xmlns:a16="http://schemas.microsoft.com/office/drawing/2014/main" val="4276310004"/>
                  </a:ext>
                </a:extLst>
              </a:tr>
              <a:tr h="370840">
                <a:tc>
                  <a:txBody>
                    <a:bodyPr/>
                    <a:lstStyle/>
                    <a:p>
                      <a:r>
                        <a:rPr kumimoji="1" lang="en-US" altLang="ja-JP" dirty="0"/>
                        <a:t>Web</a:t>
                      </a:r>
                      <a:r>
                        <a:rPr kumimoji="1" lang="ja-JP" altLang="en-US" dirty="0"/>
                        <a:t>会議</a:t>
                      </a:r>
                    </a:p>
                  </a:txBody>
                  <a:tcPr/>
                </a:tc>
                <a:tc>
                  <a:txBody>
                    <a:bodyPr/>
                    <a:lstStyle/>
                    <a:p>
                      <a:r>
                        <a:rPr kumimoji="1" lang="en-US" altLang="ja-JP" dirty="0"/>
                        <a:t>Teams</a:t>
                      </a:r>
                      <a:r>
                        <a:rPr kumimoji="1" lang="ja-JP" altLang="en-US" dirty="0"/>
                        <a:t>（教職員のみ）</a:t>
                      </a:r>
                    </a:p>
                  </a:txBody>
                  <a:tcPr/>
                </a:tc>
                <a:tc>
                  <a:txBody>
                    <a:bodyPr/>
                    <a:lstStyle/>
                    <a:p>
                      <a:r>
                        <a:rPr kumimoji="1" lang="en-US" altLang="ja-JP" dirty="0"/>
                        <a:t>Google Meet</a:t>
                      </a:r>
                      <a:endParaRPr kumimoji="1" lang="ja-JP" altLang="en-US" dirty="0"/>
                    </a:p>
                  </a:txBody>
                  <a:tcPr/>
                </a:tc>
                <a:extLst>
                  <a:ext uri="{0D108BD9-81ED-4DB2-BD59-A6C34878D82A}">
                    <a16:rowId xmlns:a16="http://schemas.microsoft.com/office/drawing/2014/main" val="3957727634"/>
                  </a:ext>
                </a:extLst>
              </a:tr>
              <a:tr h="370840">
                <a:tc>
                  <a:txBody>
                    <a:bodyPr/>
                    <a:lstStyle/>
                    <a:p>
                      <a:r>
                        <a:rPr kumimoji="1" lang="ja-JP" altLang="en-US" dirty="0"/>
                        <a:t>アンケート・クイズ</a:t>
                      </a:r>
                    </a:p>
                  </a:txBody>
                  <a:tcPr/>
                </a:tc>
                <a:tc>
                  <a:txBody>
                    <a:bodyPr/>
                    <a:lstStyle/>
                    <a:p>
                      <a:r>
                        <a:rPr kumimoji="1" lang="en-US" altLang="ja-JP" dirty="0"/>
                        <a:t>MS Forms</a:t>
                      </a:r>
                      <a:endParaRPr kumimoji="1" lang="ja-JP" altLang="en-US" dirty="0"/>
                    </a:p>
                  </a:txBody>
                  <a:tcPr/>
                </a:tc>
                <a:tc>
                  <a:txBody>
                    <a:bodyPr/>
                    <a:lstStyle/>
                    <a:p>
                      <a:r>
                        <a:rPr kumimoji="1" lang="en-US" altLang="ja-JP" dirty="0"/>
                        <a:t>Google Form</a:t>
                      </a:r>
                      <a:endParaRPr kumimoji="1" lang="ja-JP" altLang="en-US" dirty="0"/>
                    </a:p>
                  </a:txBody>
                  <a:tcPr/>
                </a:tc>
                <a:extLst>
                  <a:ext uri="{0D108BD9-81ED-4DB2-BD59-A6C34878D82A}">
                    <a16:rowId xmlns:a16="http://schemas.microsoft.com/office/drawing/2014/main" val="193598984"/>
                  </a:ext>
                </a:extLst>
              </a:tr>
              <a:tr h="370840">
                <a:tc>
                  <a:txBody>
                    <a:bodyPr/>
                    <a:lstStyle/>
                    <a:p>
                      <a:r>
                        <a:rPr kumimoji="1" lang="en-US" altLang="ja-JP" dirty="0"/>
                        <a:t>LMS</a:t>
                      </a:r>
                      <a:r>
                        <a:rPr kumimoji="1" lang="ja-JP" altLang="en-US" dirty="0"/>
                        <a:t>相当機能</a:t>
                      </a:r>
                    </a:p>
                  </a:txBody>
                  <a:tcPr/>
                </a:tc>
                <a:tc>
                  <a:txBody>
                    <a:bodyPr/>
                    <a:lstStyle/>
                    <a:p>
                      <a:r>
                        <a:rPr kumimoji="1" lang="en-US" altLang="ja-JP" dirty="0"/>
                        <a:t>Class Notebook</a:t>
                      </a:r>
                      <a:endParaRPr kumimoji="1" lang="ja-JP" altLang="en-US" dirty="0"/>
                    </a:p>
                  </a:txBody>
                  <a:tcPr/>
                </a:tc>
                <a:tc>
                  <a:txBody>
                    <a:bodyPr/>
                    <a:lstStyle/>
                    <a:p>
                      <a:r>
                        <a:rPr kumimoji="1" lang="en-US" altLang="ja-JP" dirty="0"/>
                        <a:t>Google Classroom</a:t>
                      </a:r>
                      <a:endParaRPr kumimoji="1" lang="ja-JP" altLang="en-US" dirty="0"/>
                    </a:p>
                  </a:txBody>
                  <a:tcPr/>
                </a:tc>
                <a:extLst>
                  <a:ext uri="{0D108BD9-81ED-4DB2-BD59-A6C34878D82A}">
                    <a16:rowId xmlns:a16="http://schemas.microsoft.com/office/drawing/2014/main" val="438228984"/>
                  </a:ext>
                </a:extLst>
              </a:tr>
              <a:tr h="370840">
                <a:tc>
                  <a:txBody>
                    <a:bodyPr/>
                    <a:lstStyle/>
                    <a:p>
                      <a:r>
                        <a:rPr kumimoji="1" lang="ja-JP" altLang="en-US" dirty="0"/>
                        <a:t>本学アカウント</a:t>
                      </a:r>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1056618288"/>
                  </a:ext>
                </a:extLst>
              </a:tr>
            </a:tbl>
          </a:graphicData>
        </a:graphic>
      </p:graphicFrame>
      <p:sp>
        <p:nvSpPr>
          <p:cNvPr id="3" name="Text Placeholder 2">
            <a:extLst>
              <a:ext uri="{FF2B5EF4-FFF2-40B4-BE49-F238E27FC236}">
                <a16:creationId xmlns:a16="http://schemas.microsoft.com/office/drawing/2014/main" id="{3D28F7F4-FF8E-45C9-8F46-4044A9A72656}"/>
              </a:ext>
            </a:extLst>
          </p:cNvPr>
          <p:cNvSpPr>
            <a:spLocks noGrp="1"/>
          </p:cNvSpPr>
          <p:nvPr>
            <p:ph type="body" idx="4294967295"/>
          </p:nvPr>
        </p:nvSpPr>
        <p:spPr/>
        <p:txBody>
          <a:bodyPr>
            <a:normAutofit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知っておくべき大きな違いは</a:t>
            </a:r>
            <a:r>
              <a:rPr kumimoji="1" lang="en-US" altLang="ja-JP" dirty="0"/>
              <a:t>Google</a:t>
            </a:r>
            <a:r>
              <a:rPr kumimoji="1" lang="ja-JP" altLang="en-US" dirty="0"/>
              <a:t>サービスが中国からアクセスできないこと</a:t>
            </a:r>
          </a:p>
        </p:txBody>
      </p:sp>
    </p:spTree>
    <p:extLst>
      <p:ext uri="{BB962C8B-B14F-4D97-AF65-F5344CB8AC3E}">
        <p14:creationId xmlns:p14="http://schemas.microsoft.com/office/powerpoint/2010/main" val="356606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B6B69B23-73AD-49A6-B167-077A0060B088}"/>
              </a:ext>
            </a:extLst>
          </p:cNvPr>
          <p:cNvSpPr/>
          <p:nvPr/>
        </p:nvSpPr>
        <p:spPr>
          <a:xfrm>
            <a:off x="22416" y="29897"/>
            <a:ext cx="2934042" cy="374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前回のスライド</a:t>
            </a:r>
            <a:endParaRPr kumimoji="1" lang="ja-JP" altLang="en-US" dirty="0"/>
          </a:p>
        </p:txBody>
      </p:sp>
    </p:spTree>
    <p:extLst>
      <p:ext uri="{BB962C8B-B14F-4D97-AF65-F5344CB8AC3E}">
        <p14:creationId xmlns:p14="http://schemas.microsoft.com/office/powerpoint/2010/main" val="136741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20431-FEB3-4FC2-9E10-62EB9DB568E1}"/>
              </a:ext>
            </a:extLst>
          </p:cNvPr>
          <p:cNvSpPr>
            <a:spLocks noGrp="1"/>
          </p:cNvSpPr>
          <p:nvPr>
            <p:ph type="title"/>
          </p:nvPr>
        </p:nvSpPr>
        <p:spPr/>
        <p:txBody>
          <a:bodyPr>
            <a:normAutofit/>
          </a:bodyPr>
          <a:lstStyle/>
          <a:p>
            <a:r>
              <a:rPr kumimoji="1" lang="en-US" altLang="ja-JP" dirty="0"/>
              <a:t>M</a:t>
            </a:r>
            <a:r>
              <a:rPr kumimoji="1" lang="ja-JP" altLang="en-US" dirty="0"/>
              <a:t>と</a:t>
            </a:r>
            <a:r>
              <a:rPr kumimoji="1" lang="en-US" altLang="ja-JP" dirty="0"/>
              <a:t>G</a:t>
            </a:r>
            <a:r>
              <a:rPr kumimoji="1" lang="ja-JP" altLang="en-US" dirty="0"/>
              <a:t>大学組織契約の存在価値</a:t>
            </a:r>
          </a:p>
        </p:txBody>
      </p:sp>
      <p:sp>
        <p:nvSpPr>
          <p:cNvPr id="3" name="コンテンツ プレースホルダー 2">
            <a:extLst>
              <a:ext uri="{FF2B5EF4-FFF2-40B4-BE49-F238E27FC236}">
                <a16:creationId xmlns:a16="http://schemas.microsoft.com/office/drawing/2014/main" id="{D49E22C3-A1D7-46EE-8BBF-C71E4F0E6FE2}"/>
              </a:ext>
            </a:extLst>
          </p:cNvPr>
          <p:cNvSpPr>
            <a:spLocks noGrp="1"/>
          </p:cNvSpPr>
          <p:nvPr>
            <p:ph idx="1"/>
          </p:nvPr>
        </p:nvSpPr>
        <p:spPr/>
        <p:txBody>
          <a:bodyPr>
            <a:normAutofit/>
          </a:bodyPr>
          <a:lstStyle/>
          <a:p>
            <a:r>
              <a:rPr kumimoji="1" lang="ja-JP" altLang="en-US" dirty="0"/>
              <a:t>大学内の不特定多数の人と情報を共有</a:t>
            </a:r>
            <a:endParaRPr kumimoji="1" lang="en-US" altLang="ja-JP" dirty="0"/>
          </a:p>
          <a:p>
            <a:r>
              <a:rPr lang="ja-JP" altLang="en-US" dirty="0"/>
              <a:t>ファイル共有を安全に、うまく使えば授業以外の業務効率化もできます</a:t>
            </a:r>
            <a:endParaRPr lang="en-US" altLang="ja-JP" dirty="0"/>
          </a:p>
          <a:p>
            <a:pPr lvl="1"/>
            <a:r>
              <a:rPr lang="ja-JP" altLang="en-US" dirty="0"/>
              <a:t>共有範囲</a:t>
            </a:r>
            <a:endParaRPr lang="en-US" altLang="ja-JP" dirty="0"/>
          </a:p>
          <a:p>
            <a:pPr lvl="2"/>
            <a:r>
              <a:rPr kumimoji="1" lang="ja-JP" altLang="en-US" dirty="0"/>
              <a:t>特定の人を名指しして共有</a:t>
            </a:r>
            <a:endParaRPr kumimoji="1" lang="en-US" altLang="ja-JP" dirty="0"/>
          </a:p>
          <a:p>
            <a:pPr lvl="2"/>
            <a:r>
              <a:rPr lang="ja-JP" altLang="en-US" dirty="0"/>
              <a:t>組織内なら誰でも</a:t>
            </a:r>
            <a:endParaRPr lang="en-US" altLang="ja-JP" dirty="0"/>
          </a:p>
          <a:p>
            <a:pPr lvl="2"/>
            <a:r>
              <a:rPr kumimoji="1" lang="ja-JP" altLang="en-US" dirty="0"/>
              <a:t>誰でも</a:t>
            </a:r>
            <a:endParaRPr kumimoji="1" lang="en-US" altLang="ja-JP" dirty="0"/>
          </a:p>
          <a:p>
            <a:pPr lvl="1"/>
            <a:r>
              <a:rPr lang="ja-JP" altLang="en-US" dirty="0"/>
              <a:t>検索で見つかるか否か（</a:t>
            </a:r>
            <a:r>
              <a:rPr lang="en-US" altLang="ja-JP" dirty="0"/>
              <a:t>Google</a:t>
            </a:r>
            <a:r>
              <a:rPr lang="ja-JP" altLang="en-US" dirty="0"/>
              <a:t>）</a:t>
            </a:r>
            <a:endParaRPr lang="en-US" altLang="ja-JP" dirty="0"/>
          </a:p>
          <a:p>
            <a:pPr lvl="1"/>
            <a:r>
              <a:rPr kumimoji="1" lang="ja-JP" altLang="en-US" dirty="0"/>
              <a:t>ダウンロード</a:t>
            </a:r>
            <a:r>
              <a:rPr lang="ja-JP" altLang="en-US" dirty="0"/>
              <a:t>可・不可</a:t>
            </a:r>
            <a:endParaRPr lang="en-US" altLang="ja-JP" dirty="0"/>
          </a:p>
        </p:txBody>
      </p:sp>
      <p:sp>
        <p:nvSpPr>
          <p:cNvPr id="4" name="日付プレースホルダー 3">
            <a:extLst>
              <a:ext uri="{FF2B5EF4-FFF2-40B4-BE49-F238E27FC236}">
                <a16:creationId xmlns:a16="http://schemas.microsoft.com/office/drawing/2014/main" id="{8ABE6A55-4B54-4371-96AD-D1ED159AC6FA}"/>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A83184-B540-4A03-9909-C196C851D6F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6D75339-2FA0-4D82-AC04-682FC918E513}"/>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1881538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3B19-1E18-4D7B-B326-616DFD494D6A}"/>
              </a:ext>
            </a:extLst>
          </p:cNvPr>
          <p:cNvSpPr>
            <a:spLocks noGrp="1"/>
          </p:cNvSpPr>
          <p:nvPr>
            <p:ph type="title"/>
          </p:nvPr>
        </p:nvSpPr>
        <p:spPr/>
        <p:txBody>
          <a:bodyPr/>
          <a:lstStyle/>
          <a:p>
            <a:r>
              <a:rPr lang="ja-JP" altLang="en-US" dirty="0"/>
              <a:t>安全な情報共有のために</a:t>
            </a:r>
            <a:endParaRPr kumimoji="1" lang="ja-JP" altLang="en-US" dirty="0"/>
          </a:p>
        </p:txBody>
      </p:sp>
      <p:sp>
        <p:nvSpPr>
          <p:cNvPr id="3" name="Content Placeholder 2">
            <a:extLst>
              <a:ext uri="{FF2B5EF4-FFF2-40B4-BE49-F238E27FC236}">
                <a16:creationId xmlns:a16="http://schemas.microsoft.com/office/drawing/2014/main" id="{10D4B60E-4ED7-40A3-AE1D-63490A276F39}"/>
              </a:ext>
            </a:extLst>
          </p:cNvPr>
          <p:cNvSpPr>
            <a:spLocks noGrp="1"/>
          </p:cNvSpPr>
          <p:nvPr>
            <p:ph idx="1"/>
          </p:nvPr>
        </p:nvSpPr>
        <p:spPr/>
        <p:txBody>
          <a:bodyPr>
            <a:normAutofit/>
          </a:bodyPr>
          <a:lstStyle/>
          <a:p>
            <a:r>
              <a:rPr kumimoji="1" lang="ja-JP" altLang="en-US" dirty="0"/>
              <a:t>スマホがある人は</a:t>
            </a:r>
            <a:r>
              <a:rPr kumimoji="1" lang="en-US" altLang="ja-JP" dirty="0"/>
              <a:t>: G Suite 2</a:t>
            </a:r>
            <a:r>
              <a:rPr kumimoji="1" lang="ja-JP" altLang="en-US" dirty="0"/>
              <a:t>要素認証設定</a:t>
            </a:r>
            <a:endParaRPr kumimoji="1" lang="en-US" altLang="ja-JP" dirty="0"/>
          </a:p>
          <a:p>
            <a:pPr lvl="1"/>
            <a:r>
              <a:rPr kumimoji="1" lang="en-US" altLang="ja-JP" dirty="0"/>
              <a:t>Google</a:t>
            </a:r>
            <a:r>
              <a:rPr kumimoji="1" lang="ja-JP" altLang="en-US" dirty="0"/>
              <a:t>にサインイン</a:t>
            </a:r>
            <a:r>
              <a:rPr lang="ja-JP" altLang="en-US" dirty="0">
                <a:sym typeface="Symbol" panose="05050102010706020507" pitchFamily="18" charset="2"/>
              </a:rPr>
              <a:t> </a:t>
            </a:r>
            <a:r>
              <a:rPr kumimoji="1" lang="en-US" altLang="ja-JP" dirty="0"/>
              <a:t>Google</a:t>
            </a:r>
            <a:r>
              <a:rPr kumimoji="1" lang="ja-JP" altLang="en-US" dirty="0"/>
              <a:t>アカウントを管理</a:t>
            </a:r>
            <a:r>
              <a:rPr lang="ja-JP" altLang="en-US" dirty="0">
                <a:sym typeface="Symbol" panose="05050102010706020507" pitchFamily="18" charset="2"/>
              </a:rPr>
              <a:t></a:t>
            </a:r>
            <a:r>
              <a:rPr kumimoji="1" lang="ja-JP" altLang="en-US" dirty="0"/>
              <a:t>セキュリティ</a:t>
            </a:r>
            <a:endParaRPr kumimoji="1" lang="en-US" altLang="ja-JP" dirty="0"/>
          </a:p>
          <a:p>
            <a:pPr lvl="1"/>
            <a:r>
              <a:rPr lang="en-US" altLang="ja-JP" dirty="0"/>
              <a:t>Microsoft</a:t>
            </a:r>
            <a:r>
              <a:rPr lang="ja-JP" altLang="en-US" dirty="0"/>
              <a:t>は現在できませんができるように準備中です</a:t>
            </a:r>
            <a:endParaRPr lang="en-US" altLang="ja-JP" dirty="0"/>
          </a:p>
          <a:p>
            <a:r>
              <a:rPr lang="ja-JP" altLang="en-US"/>
              <a:t>常に「</a:t>
            </a:r>
            <a:r>
              <a:rPr kumimoji="1" lang="ja-JP" altLang="en-US"/>
              <a:t>リ</a:t>
            </a:r>
            <a:r>
              <a:rPr kumimoji="1" lang="ja-JP" altLang="en-US" dirty="0"/>
              <a:t>ンクを</a:t>
            </a:r>
            <a:r>
              <a:rPr kumimoji="1" lang="ja-JP" altLang="en-US"/>
              <a:t>共有」で</a:t>
            </a:r>
            <a:r>
              <a:rPr kumimoji="1" lang="ja-JP" altLang="en-US" dirty="0"/>
              <a:t>はなく「特定の人とのみ共有」が使える場面では使</a:t>
            </a:r>
            <a:r>
              <a:rPr kumimoji="1" lang="ja-JP" altLang="en-US"/>
              <a:t>う（少人数）</a:t>
            </a:r>
            <a:endParaRPr kumimoji="1" lang="ja-JP" altLang="en-US" dirty="0"/>
          </a:p>
        </p:txBody>
      </p:sp>
      <p:sp>
        <p:nvSpPr>
          <p:cNvPr id="4" name="Date Placeholder 3">
            <a:extLst>
              <a:ext uri="{FF2B5EF4-FFF2-40B4-BE49-F238E27FC236}">
                <a16:creationId xmlns:a16="http://schemas.microsoft.com/office/drawing/2014/main" id="{FB254B39-C570-4F8B-9F55-DCCCDCCEF9AF}"/>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AAE39E0D-8CF2-4FD1-99E6-A05EB411256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8D4627D-4F10-4D2C-A6E2-4A5073D0505C}"/>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spTree>
    <p:extLst>
      <p:ext uri="{BB962C8B-B14F-4D97-AF65-F5344CB8AC3E}">
        <p14:creationId xmlns:p14="http://schemas.microsoft.com/office/powerpoint/2010/main" val="1934704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grpSp>
        <p:nvGrpSpPr>
          <p:cNvPr id="7" name="グループ化 6">
            <a:extLst>
              <a:ext uri="{FF2B5EF4-FFF2-40B4-BE49-F238E27FC236}">
                <a16:creationId xmlns:a16="http://schemas.microsoft.com/office/drawing/2014/main" id="{244A442C-BBA8-404E-92EE-C432462BF0BF}"/>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9F7C5E91-D60D-43A5-A304-5E593B68EC96}"/>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6C660539-AEAA-4FF9-A09B-720699641180}"/>
                </a:ext>
              </a:extLst>
            </p:cNvPr>
            <p:cNvSpPr/>
            <p:nvPr/>
          </p:nvSpPr>
          <p:spPr>
            <a:xfrm>
              <a:off x="5059795"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1353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342B6-6AB6-4F98-A4B0-8B1A2F483853}"/>
              </a:ext>
            </a:extLst>
          </p:cNvPr>
          <p:cNvSpPr>
            <a:spLocks noGrp="1"/>
          </p:cNvSpPr>
          <p:nvPr>
            <p:ph type="title"/>
          </p:nvPr>
        </p:nvSpPr>
        <p:spPr/>
        <p:txBody>
          <a:bodyPr>
            <a:normAutofit/>
          </a:bodyPr>
          <a:lstStyle/>
          <a:p>
            <a:r>
              <a:rPr kumimoji="1" lang="en-US" altLang="ja-JP" dirty="0"/>
              <a:t>Zoom</a:t>
            </a:r>
            <a:endParaRPr kumimoji="1" lang="ja-JP" altLang="en-US" dirty="0"/>
          </a:p>
        </p:txBody>
      </p:sp>
      <p:sp>
        <p:nvSpPr>
          <p:cNvPr id="3" name="コンテンツ プレースホルダー 2">
            <a:extLst>
              <a:ext uri="{FF2B5EF4-FFF2-40B4-BE49-F238E27FC236}">
                <a16:creationId xmlns:a16="http://schemas.microsoft.com/office/drawing/2014/main" id="{A6248F2F-A962-47CE-89CE-AAA50DC7EFC8}"/>
              </a:ext>
            </a:extLst>
          </p:cNvPr>
          <p:cNvSpPr>
            <a:spLocks noGrp="1"/>
          </p:cNvSpPr>
          <p:nvPr>
            <p:ph idx="1"/>
          </p:nvPr>
        </p:nvSpPr>
        <p:spPr>
          <a:xfrm>
            <a:off x="457200" y="1500174"/>
            <a:ext cx="8363272" cy="4525963"/>
          </a:xfrm>
        </p:spPr>
        <p:txBody>
          <a:bodyPr>
            <a:normAutofit/>
          </a:bodyPr>
          <a:lstStyle/>
          <a:p>
            <a:r>
              <a:rPr kumimoji="1" lang="ja-JP" altLang="en-US" dirty="0"/>
              <a:t>有効化</a:t>
            </a:r>
            <a:endParaRPr kumimoji="1" lang="en-US" altLang="ja-JP" dirty="0"/>
          </a:p>
          <a:p>
            <a:pPr lvl="1"/>
            <a:r>
              <a:rPr lang="en-US" altLang="ja-JP" dirty="0">
                <a:hlinkClick r:id="rId2"/>
              </a:rPr>
              <a:t>https://utelecon.github.io/zoom/create_account</a:t>
            </a:r>
            <a:endParaRPr lang="en-US" altLang="ja-JP" dirty="0"/>
          </a:p>
          <a:p>
            <a:pPr lvl="1"/>
            <a:r>
              <a:rPr kumimoji="1" lang="en-US" altLang="ja-JP" dirty="0"/>
              <a:t>10</a:t>
            </a:r>
            <a:r>
              <a:rPr kumimoji="1" lang="ja-JP" altLang="en-US" dirty="0"/>
              <a:t>桁</a:t>
            </a:r>
            <a:r>
              <a:rPr kumimoji="1" lang="en-US" altLang="ja-JP" dirty="0"/>
              <a:t>@g.ecc.u-tokyo.ac.jp </a:t>
            </a:r>
            <a:r>
              <a:rPr kumimoji="1" lang="ja-JP" altLang="en-US" dirty="0"/>
              <a:t>を</a:t>
            </a:r>
            <a:r>
              <a:rPr lang="ja-JP" altLang="en-US" dirty="0"/>
              <a:t>メールアドレスに指定</a:t>
            </a:r>
            <a:r>
              <a:rPr kumimoji="1" lang="ja-JP" altLang="en-US" dirty="0"/>
              <a:t>してください（</a:t>
            </a:r>
            <a:r>
              <a:rPr kumimoji="1" lang="en-US" altLang="ja-JP" dirty="0"/>
              <a:t>10</a:t>
            </a:r>
            <a:r>
              <a:rPr kumimoji="1" lang="ja-JP" altLang="en-US" dirty="0"/>
              <a:t>桁</a:t>
            </a:r>
            <a:r>
              <a:rPr kumimoji="1" lang="en-US" altLang="ja-JP" dirty="0"/>
              <a:t>: UTokyo Account</a:t>
            </a:r>
            <a:r>
              <a:rPr kumimoji="1" lang="ja-JP" altLang="en-US" dirty="0"/>
              <a:t>の</a:t>
            </a:r>
            <a:r>
              <a:rPr kumimoji="1" lang="en-US" altLang="ja-JP" dirty="0"/>
              <a:t>ID</a:t>
            </a:r>
            <a:r>
              <a:rPr kumimoji="1" lang="ja-JP" altLang="en-US" dirty="0"/>
              <a:t>）</a:t>
            </a:r>
            <a:endParaRPr kumimoji="1" lang="en-US" altLang="ja-JP" dirty="0"/>
          </a:p>
          <a:p>
            <a:r>
              <a:rPr lang="ja-JP" altLang="en-US" dirty="0"/>
              <a:t>サインイン</a:t>
            </a:r>
            <a:endParaRPr lang="en-US" altLang="ja-JP" dirty="0"/>
          </a:p>
          <a:p>
            <a:pPr lvl="1"/>
            <a:r>
              <a:rPr lang="en-US" altLang="ja-JP" dirty="0">
                <a:hlinkClick r:id="rId3"/>
              </a:rPr>
              <a:t>https://zoom.us/</a:t>
            </a:r>
            <a:endParaRPr lang="en-US" altLang="ja-JP" dirty="0"/>
          </a:p>
          <a:p>
            <a:pPr lvl="1"/>
            <a:r>
              <a:rPr kumimoji="1" lang="en-US" altLang="ja-JP" dirty="0"/>
              <a:t>10</a:t>
            </a:r>
            <a:r>
              <a:rPr kumimoji="1" lang="ja-JP" altLang="en-US" dirty="0"/>
              <a:t>桁</a:t>
            </a:r>
            <a:r>
              <a:rPr kumimoji="1" lang="en-US" altLang="ja-JP" dirty="0"/>
              <a:t>@g.ecc.u-tokyo.ac.jp</a:t>
            </a:r>
            <a:r>
              <a:rPr kumimoji="1" lang="ja-JP" altLang="en-US" dirty="0"/>
              <a:t>で</a:t>
            </a:r>
            <a:endParaRPr kumimoji="1" lang="en-US" altLang="ja-JP" dirty="0"/>
          </a:p>
        </p:txBody>
      </p:sp>
      <p:sp>
        <p:nvSpPr>
          <p:cNvPr id="4" name="日付プレースホルダー 3">
            <a:extLst>
              <a:ext uri="{FF2B5EF4-FFF2-40B4-BE49-F238E27FC236}">
                <a16:creationId xmlns:a16="http://schemas.microsoft.com/office/drawing/2014/main" id="{193314F2-AEF6-42DF-AE05-860E972D3CDB}"/>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8EE06213-3EAB-44BE-81C7-9071C16B1AF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786245DD-AB69-4F71-ACE3-DEF66898AB9D}"/>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grpSp>
        <p:nvGrpSpPr>
          <p:cNvPr id="7" name="グループ化 6">
            <a:extLst>
              <a:ext uri="{FF2B5EF4-FFF2-40B4-BE49-F238E27FC236}">
                <a16:creationId xmlns:a16="http://schemas.microsoft.com/office/drawing/2014/main" id="{ADD13A1A-0457-4FB3-9CDF-727F02167291}"/>
              </a:ext>
            </a:extLst>
          </p:cNvPr>
          <p:cNvGrpSpPr/>
          <p:nvPr/>
        </p:nvGrpSpPr>
        <p:grpSpPr>
          <a:xfrm>
            <a:off x="6977436" y="29120"/>
            <a:ext cx="2131068" cy="1143001"/>
            <a:chOff x="127631" y="1045257"/>
            <a:chExt cx="8888738" cy="4767485"/>
          </a:xfrm>
        </p:grpSpPr>
        <p:pic>
          <p:nvPicPr>
            <p:cNvPr id="8" name="図 7">
              <a:extLst>
                <a:ext uri="{FF2B5EF4-FFF2-40B4-BE49-F238E27FC236}">
                  <a16:creationId xmlns:a16="http://schemas.microsoft.com/office/drawing/2014/main" id="{559538EC-1ECF-4310-8C55-4B50431EAEAC}"/>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3EF13DE4-7022-4ACB-800F-927107E8E2A3}"/>
                </a:ext>
              </a:extLst>
            </p:cNvPr>
            <p:cNvSpPr/>
            <p:nvPr/>
          </p:nvSpPr>
          <p:spPr>
            <a:xfrm>
              <a:off x="515500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01861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08790-29EF-446D-B723-7BE92B885A3A}"/>
              </a:ext>
            </a:extLst>
          </p:cNvPr>
          <p:cNvSpPr>
            <a:spLocks noGrp="1"/>
          </p:cNvSpPr>
          <p:nvPr>
            <p:ph type="title"/>
          </p:nvPr>
        </p:nvSpPr>
        <p:spPr/>
        <p:txBody>
          <a:bodyPr/>
          <a:lstStyle/>
          <a:p>
            <a:r>
              <a:rPr kumimoji="1" lang="en-US" altLang="ja-JP" dirty="0"/>
              <a:t>Zoom</a:t>
            </a:r>
            <a:r>
              <a:rPr kumimoji="1" lang="ja-JP" altLang="en-US" dirty="0"/>
              <a:t>アカウントの今後</a:t>
            </a:r>
          </a:p>
        </p:txBody>
      </p:sp>
      <p:sp>
        <p:nvSpPr>
          <p:cNvPr id="3" name="コンテンツ プレースホルダー 2">
            <a:extLst>
              <a:ext uri="{FF2B5EF4-FFF2-40B4-BE49-F238E27FC236}">
                <a16:creationId xmlns:a16="http://schemas.microsoft.com/office/drawing/2014/main" id="{BF5C3105-BFB0-45E2-AF83-E55F1174B5C5}"/>
              </a:ext>
            </a:extLst>
          </p:cNvPr>
          <p:cNvSpPr>
            <a:spLocks noGrp="1"/>
          </p:cNvSpPr>
          <p:nvPr>
            <p:ph idx="1"/>
          </p:nvPr>
        </p:nvSpPr>
        <p:spPr/>
        <p:txBody>
          <a:bodyPr/>
          <a:lstStyle/>
          <a:p>
            <a:r>
              <a:rPr kumimoji="1" lang="en-US" altLang="ja-JP" dirty="0"/>
              <a:t>Zoom</a:t>
            </a:r>
            <a:r>
              <a:rPr kumimoji="1" lang="ja-JP" altLang="en-US" dirty="0"/>
              <a:t>アカウント名（サインイン用メールアドレス）</a:t>
            </a:r>
            <a:endParaRPr kumimoji="1" lang="en-US" altLang="ja-JP" dirty="0"/>
          </a:p>
          <a:p>
            <a:r>
              <a:rPr lang="ja-JP" altLang="en-US" dirty="0"/>
              <a:t>大規模会議、ウェビナー</a:t>
            </a:r>
            <a:endParaRPr lang="en-US" altLang="ja-JP" dirty="0"/>
          </a:p>
          <a:p>
            <a:r>
              <a:rPr lang="en-US" altLang="ja-JP" dirty="0"/>
              <a:t>Zoom App Marketplace</a:t>
            </a:r>
            <a:r>
              <a:rPr lang="ja-JP" altLang="en-US" dirty="0"/>
              <a:t>について</a:t>
            </a:r>
            <a:endParaRPr lang="en-US" altLang="ja-JP" dirty="0"/>
          </a:p>
          <a:p>
            <a:endParaRPr kumimoji="1" lang="en-US" altLang="ja-JP" dirty="0"/>
          </a:p>
          <a:p>
            <a:r>
              <a:rPr lang="ja-JP" altLang="en-US" dirty="0">
                <a:hlinkClick r:id="rId2"/>
              </a:rPr>
              <a:t>説明ページ</a:t>
            </a:r>
            <a:endParaRPr lang="en-US" altLang="ja-JP" dirty="0"/>
          </a:p>
        </p:txBody>
      </p:sp>
      <p:sp>
        <p:nvSpPr>
          <p:cNvPr id="4" name="日付プレースホルダー 3">
            <a:extLst>
              <a:ext uri="{FF2B5EF4-FFF2-40B4-BE49-F238E27FC236}">
                <a16:creationId xmlns:a16="http://schemas.microsoft.com/office/drawing/2014/main" id="{C7BECC02-FC7A-41A8-A61C-46AAD9A8DAC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29E62B9C-D64F-4263-8FE6-6F0B290B680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41ACF9A0-965E-4824-9573-EC55D7A552A2}"/>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2988471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06A9E0-7354-437D-B81A-D9FE2D62DF98}"/>
              </a:ext>
            </a:extLst>
          </p:cNvPr>
          <p:cNvSpPr>
            <a:spLocks noGrp="1"/>
          </p:cNvSpPr>
          <p:nvPr>
            <p:ph type="title"/>
          </p:nvPr>
        </p:nvSpPr>
        <p:spPr/>
        <p:txBody>
          <a:bodyPr>
            <a:normAutofit fontScale="90000"/>
          </a:bodyPr>
          <a:lstStyle/>
          <a:p>
            <a:r>
              <a:rPr lang="ja-JP" altLang="en-US" dirty="0"/>
              <a:t>       </a:t>
            </a:r>
            <a:r>
              <a:rPr lang="en-US" altLang="ja-JP" dirty="0"/>
              <a:t>Zoom</a:t>
            </a:r>
            <a:r>
              <a:rPr lang="ja-JP" altLang="en-US" dirty="0"/>
              <a:t>アカウント名（サインイン用メールアドレス）について</a:t>
            </a:r>
            <a:endParaRPr kumimoji="1" lang="ja-JP" altLang="en-US" dirty="0"/>
          </a:p>
        </p:txBody>
      </p:sp>
      <p:sp>
        <p:nvSpPr>
          <p:cNvPr id="3" name="コンテンツ プレースホルダー 2">
            <a:extLst>
              <a:ext uri="{FF2B5EF4-FFF2-40B4-BE49-F238E27FC236}">
                <a16:creationId xmlns:a16="http://schemas.microsoft.com/office/drawing/2014/main" id="{217878A8-0B3E-4201-B98B-7D0C2F904648}"/>
              </a:ext>
            </a:extLst>
          </p:cNvPr>
          <p:cNvSpPr>
            <a:spLocks noGrp="1"/>
          </p:cNvSpPr>
          <p:nvPr>
            <p:ph idx="1"/>
          </p:nvPr>
        </p:nvSpPr>
        <p:spPr/>
        <p:txBody>
          <a:bodyPr>
            <a:normAutofit fontScale="92500" lnSpcReduction="10000"/>
          </a:bodyPr>
          <a:lstStyle/>
          <a:p>
            <a:r>
              <a:rPr lang="ja-JP" altLang="en-US" dirty="0"/>
              <a:t>以降、</a:t>
            </a:r>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のみを有効な</a:t>
            </a:r>
            <a:r>
              <a:rPr lang="en-US" altLang="ja-JP" dirty="0"/>
              <a:t>Zoom</a:t>
            </a:r>
            <a:r>
              <a:rPr lang="ja-JP" altLang="en-US" dirty="0"/>
              <a:t>アカウント名（サイン用メールアドレス）とします</a:t>
            </a:r>
            <a:endParaRPr lang="en-US" altLang="ja-JP" dirty="0"/>
          </a:p>
          <a:p>
            <a:pPr lvl="1"/>
            <a:r>
              <a:rPr lang="ja-JP" altLang="en-US" dirty="0"/>
              <a:t>そうでない場合は変更してください</a:t>
            </a:r>
            <a:endParaRPr lang="en-US" altLang="ja-JP" dirty="0"/>
          </a:p>
          <a:p>
            <a:r>
              <a:rPr kumimoji="1" lang="ja-JP" altLang="en-US" dirty="0"/>
              <a:t>現在は任意の </a:t>
            </a:r>
            <a:r>
              <a:rPr kumimoji="1" lang="en-US" altLang="ja-JP" i="1" dirty="0">
                <a:solidFill>
                  <a:srgbClr val="FF0000"/>
                </a:solidFill>
              </a:rPr>
              <a:t>xxxx</a:t>
            </a:r>
            <a:r>
              <a:rPr kumimoji="1" lang="en-US" altLang="ja-JP" dirty="0">
                <a:solidFill>
                  <a:srgbClr val="FF0000"/>
                </a:solidFill>
              </a:rPr>
              <a:t>@g.ecc.u-tokyo.ac.jp</a:t>
            </a:r>
            <a:r>
              <a:rPr kumimoji="1" lang="en-US" altLang="ja-JP" dirty="0"/>
              <a:t> </a:t>
            </a:r>
            <a:r>
              <a:rPr kumimoji="1" lang="ja-JP" altLang="en-US" dirty="0"/>
              <a:t>で使えてしまいますが非公式です</a:t>
            </a:r>
            <a:endParaRPr kumimoji="1" lang="en-US" altLang="ja-JP" dirty="0"/>
          </a:p>
          <a:p>
            <a:r>
              <a:rPr lang="en-US" altLang="ja-JP" dirty="0">
                <a:solidFill>
                  <a:srgbClr val="00B0F0"/>
                </a:solidFill>
              </a:rPr>
              <a:t>10</a:t>
            </a:r>
            <a:r>
              <a:rPr lang="ja-JP" altLang="en-US" dirty="0">
                <a:solidFill>
                  <a:srgbClr val="00B0F0"/>
                </a:solidFill>
              </a:rPr>
              <a:t>桁</a:t>
            </a:r>
            <a:r>
              <a:rPr lang="en-US" altLang="ja-JP" dirty="0">
                <a:solidFill>
                  <a:srgbClr val="00B0F0"/>
                </a:solidFill>
              </a:rPr>
              <a:t>@g.ecc.u-tokyo.ac.jp</a:t>
            </a:r>
            <a:r>
              <a:rPr lang="en-US" altLang="ja-JP" dirty="0"/>
              <a:t> </a:t>
            </a:r>
            <a:r>
              <a:rPr lang="ja-JP" altLang="en-US" dirty="0"/>
              <a:t>でない人には、お知らせを流しますが、なくてもお早目の対応をお願いします。方法：</a:t>
            </a:r>
            <a:endParaRPr lang="en-US" altLang="ja-JP" dirty="0"/>
          </a:p>
          <a:p>
            <a:pPr lvl="1"/>
            <a:r>
              <a:rPr lang="en-US" altLang="ja-JP" dirty="0">
                <a:hlinkClick r:id="rId2"/>
              </a:rPr>
              <a:t>https://zoom.us/profile</a:t>
            </a:r>
            <a:r>
              <a:rPr lang="ja-JP" altLang="en-US" dirty="0"/>
              <a:t>ページの</a:t>
            </a:r>
            <a:r>
              <a:rPr lang="en-US" altLang="ja-JP" dirty="0"/>
              <a:t>Sign-In Email</a:t>
            </a:r>
          </a:p>
        </p:txBody>
      </p:sp>
      <p:sp>
        <p:nvSpPr>
          <p:cNvPr id="4" name="日付プレースホルダー 3">
            <a:extLst>
              <a:ext uri="{FF2B5EF4-FFF2-40B4-BE49-F238E27FC236}">
                <a16:creationId xmlns:a16="http://schemas.microsoft.com/office/drawing/2014/main" id="{1D1A48E4-5247-4F65-87AA-BA791DA0983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B1E20C9-4498-47E5-BBA6-308E1C06D25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A43581C-74BC-4BD5-BADD-6C4A4AA02C4B}"/>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
        <p:nvSpPr>
          <p:cNvPr id="8" name="正方形/長方形 7">
            <a:extLst>
              <a:ext uri="{FF2B5EF4-FFF2-40B4-BE49-F238E27FC236}">
                <a16:creationId xmlns:a16="http://schemas.microsoft.com/office/drawing/2014/main" id="{AEB49686-07DF-4461-929C-B66B74E400AA}"/>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spTree>
    <p:extLst>
      <p:ext uri="{BB962C8B-B14F-4D97-AF65-F5344CB8AC3E}">
        <p14:creationId xmlns:p14="http://schemas.microsoft.com/office/powerpoint/2010/main" val="410928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EFDC5-4CC1-42D5-8F66-6751244C9D3D}"/>
              </a:ext>
            </a:extLst>
          </p:cNvPr>
          <p:cNvSpPr>
            <a:spLocks noGrp="1"/>
          </p:cNvSpPr>
          <p:nvPr>
            <p:ph type="title"/>
          </p:nvPr>
        </p:nvSpPr>
        <p:spPr/>
        <p:txBody>
          <a:bodyPr>
            <a:normAutofit/>
          </a:bodyPr>
          <a:lstStyle/>
          <a:p>
            <a:r>
              <a:rPr lang="ja-JP" altLang="en-US" dirty="0"/>
              <a:t>大規模会議とウェビナー</a:t>
            </a:r>
            <a:endParaRPr kumimoji="1" lang="ja-JP" altLang="en-US" dirty="0"/>
          </a:p>
        </p:txBody>
      </p:sp>
      <p:sp>
        <p:nvSpPr>
          <p:cNvPr id="3" name="コンテンツ プレースホルダー 2">
            <a:extLst>
              <a:ext uri="{FF2B5EF4-FFF2-40B4-BE49-F238E27FC236}">
                <a16:creationId xmlns:a16="http://schemas.microsoft.com/office/drawing/2014/main" id="{D6B160C6-BEDE-495A-AE26-8042DED491F7}"/>
              </a:ext>
            </a:extLst>
          </p:cNvPr>
          <p:cNvSpPr>
            <a:spLocks noGrp="1"/>
          </p:cNvSpPr>
          <p:nvPr>
            <p:ph idx="1"/>
          </p:nvPr>
        </p:nvSpPr>
        <p:spPr/>
        <p:txBody>
          <a:bodyPr/>
          <a:lstStyle/>
          <a:p>
            <a:r>
              <a:rPr kumimoji="1" lang="ja-JP" altLang="en-US" dirty="0"/>
              <a:t>現在：</a:t>
            </a:r>
            <a:r>
              <a:rPr lang="ja-JP" altLang="en-US" dirty="0"/>
              <a:t>以下が</a:t>
            </a:r>
            <a:r>
              <a:rPr lang="ja-JP" altLang="en-US" dirty="0">
                <a:solidFill>
                  <a:schemeClr val="accent5">
                    <a:lumMod val="75000"/>
                  </a:schemeClr>
                </a:solidFill>
              </a:rPr>
              <a:t>全員</a:t>
            </a:r>
            <a:r>
              <a:rPr lang="ja-JP" altLang="en-US" dirty="0"/>
              <a:t>に付与されている</a:t>
            </a:r>
            <a:endParaRPr kumimoji="1" lang="en-US" altLang="ja-JP" dirty="0"/>
          </a:p>
          <a:p>
            <a:pPr lvl="1"/>
            <a:r>
              <a:rPr kumimoji="1" lang="ja-JP" altLang="en-US" dirty="0"/>
              <a:t>大規模会議</a:t>
            </a:r>
            <a:r>
              <a:rPr lang="ja-JP" altLang="en-US" dirty="0"/>
              <a:t>（</a:t>
            </a:r>
            <a:r>
              <a:rPr kumimoji="1" lang="en-US" altLang="ja-JP" dirty="0"/>
              <a:t>500</a:t>
            </a:r>
            <a:r>
              <a:rPr kumimoji="1" lang="ja-JP" altLang="en-US" dirty="0"/>
              <a:t>人収容）</a:t>
            </a:r>
            <a:endParaRPr lang="en-US" altLang="ja-JP" dirty="0"/>
          </a:p>
          <a:p>
            <a:pPr lvl="1"/>
            <a:r>
              <a:rPr kumimoji="1" lang="ja-JP" altLang="en-US" dirty="0"/>
              <a:t>ウェビナー</a:t>
            </a:r>
            <a:r>
              <a:rPr lang="ja-JP" altLang="en-US" dirty="0"/>
              <a:t>（</a:t>
            </a:r>
            <a:r>
              <a:rPr kumimoji="1" lang="en-US" altLang="ja-JP" dirty="0"/>
              <a:t>500</a:t>
            </a:r>
            <a:r>
              <a:rPr kumimoji="1" lang="ja-JP" altLang="en-US" dirty="0"/>
              <a:t>人</a:t>
            </a:r>
            <a:r>
              <a:rPr lang="ja-JP" altLang="en-US" dirty="0"/>
              <a:t>収容</a:t>
            </a:r>
            <a:r>
              <a:rPr kumimoji="1" lang="ja-JP" altLang="en-US" dirty="0"/>
              <a:t>）</a:t>
            </a:r>
            <a:endParaRPr kumimoji="1" lang="en-US" altLang="ja-JP" dirty="0"/>
          </a:p>
          <a:p>
            <a:r>
              <a:rPr kumimoji="1" lang="ja-JP" altLang="en-US" dirty="0">
                <a:sym typeface="Symbol" panose="05050102010706020507" pitchFamily="18" charset="2"/>
              </a:rPr>
              <a:t> </a:t>
            </a:r>
            <a:r>
              <a:rPr kumimoji="1" lang="ja-JP" altLang="en-US" dirty="0"/>
              <a:t>変更後：</a:t>
            </a:r>
            <a:endParaRPr kumimoji="1" lang="en-US" altLang="ja-JP" dirty="0"/>
          </a:p>
          <a:p>
            <a:pPr lvl="1"/>
            <a:r>
              <a:rPr lang="ja-JP" altLang="en-US" dirty="0"/>
              <a:t>大規模会議</a:t>
            </a:r>
            <a:r>
              <a:rPr lang="ja-JP" altLang="en-US" dirty="0">
                <a:solidFill>
                  <a:schemeClr val="accent5">
                    <a:lumMod val="75000"/>
                  </a:schemeClr>
                </a:solidFill>
              </a:rPr>
              <a:t>（</a:t>
            </a:r>
            <a:r>
              <a:rPr lang="en-US" altLang="ja-JP" dirty="0">
                <a:solidFill>
                  <a:schemeClr val="accent5">
                    <a:lumMod val="75000"/>
                  </a:schemeClr>
                </a:solidFill>
              </a:rPr>
              <a:t>500</a:t>
            </a:r>
            <a:r>
              <a:rPr lang="ja-JP" altLang="en-US" dirty="0">
                <a:solidFill>
                  <a:schemeClr val="accent5">
                    <a:lumMod val="75000"/>
                  </a:schemeClr>
                </a:solidFill>
              </a:rPr>
              <a:t>人収容）</a:t>
            </a:r>
            <a:r>
              <a:rPr lang="en-US" altLang="ja-JP" dirty="0">
                <a:solidFill>
                  <a:schemeClr val="accent5">
                    <a:lumMod val="75000"/>
                  </a:schemeClr>
                </a:solidFill>
              </a:rPr>
              <a:t>300</a:t>
            </a:r>
            <a:r>
              <a:rPr lang="ja-JP" altLang="en-US" dirty="0">
                <a:solidFill>
                  <a:schemeClr val="accent5">
                    <a:lumMod val="75000"/>
                  </a:schemeClr>
                </a:solidFill>
              </a:rPr>
              <a:t>アカウント</a:t>
            </a:r>
            <a:r>
              <a:rPr lang="ja-JP" altLang="en-US" dirty="0"/>
              <a:t>まで</a:t>
            </a:r>
            <a:endParaRPr lang="en-US" altLang="ja-JP" dirty="0"/>
          </a:p>
          <a:p>
            <a:pPr lvl="1"/>
            <a:r>
              <a:rPr kumimoji="1" lang="ja-JP" altLang="en-US" dirty="0"/>
              <a:t>ウェビナー</a:t>
            </a:r>
            <a:r>
              <a:rPr kumimoji="1" lang="ja-JP" altLang="en-US" dirty="0">
                <a:solidFill>
                  <a:schemeClr val="accent5">
                    <a:lumMod val="75000"/>
                  </a:schemeClr>
                </a:solidFill>
              </a:rPr>
              <a:t>（</a:t>
            </a:r>
            <a:r>
              <a:rPr kumimoji="1" lang="en-US" altLang="ja-JP" dirty="0">
                <a:solidFill>
                  <a:schemeClr val="accent5">
                    <a:lumMod val="75000"/>
                  </a:schemeClr>
                </a:solidFill>
              </a:rPr>
              <a:t>500</a:t>
            </a:r>
            <a:r>
              <a:rPr kumimoji="1" lang="ja-JP" altLang="en-US" dirty="0">
                <a:solidFill>
                  <a:schemeClr val="accent5">
                    <a:lumMod val="75000"/>
                  </a:schemeClr>
                </a:solidFill>
              </a:rPr>
              <a:t>人収容）</a:t>
            </a:r>
            <a:r>
              <a:rPr kumimoji="1" lang="en-US" altLang="ja-JP" dirty="0">
                <a:solidFill>
                  <a:schemeClr val="accent5">
                    <a:lumMod val="75000"/>
                  </a:schemeClr>
                </a:solidFill>
              </a:rPr>
              <a:t>50</a:t>
            </a:r>
            <a:r>
              <a:rPr kumimoji="1" lang="ja-JP" altLang="en-US" dirty="0">
                <a:solidFill>
                  <a:schemeClr val="accent5">
                    <a:lumMod val="75000"/>
                  </a:schemeClr>
                </a:solidFill>
              </a:rPr>
              <a:t>アカウント</a:t>
            </a:r>
            <a:r>
              <a:rPr kumimoji="1" lang="ja-JP" altLang="en-US" dirty="0"/>
              <a:t>まで</a:t>
            </a:r>
            <a:endParaRPr kumimoji="1" lang="en-US" altLang="ja-JP" dirty="0"/>
          </a:p>
          <a:p>
            <a:pPr lvl="1"/>
            <a:r>
              <a:rPr lang="ja-JP" altLang="en-US" dirty="0"/>
              <a:t>ウェビナー</a:t>
            </a:r>
            <a:r>
              <a:rPr lang="ja-JP" altLang="en-US" dirty="0">
                <a:solidFill>
                  <a:schemeClr val="accent5">
                    <a:lumMod val="75000"/>
                  </a:schemeClr>
                </a:solidFill>
              </a:rPr>
              <a:t>（</a:t>
            </a:r>
            <a:r>
              <a:rPr lang="en-US" altLang="ja-JP" dirty="0">
                <a:solidFill>
                  <a:schemeClr val="accent5">
                    <a:lumMod val="75000"/>
                  </a:schemeClr>
                </a:solidFill>
              </a:rPr>
              <a:t>3000</a:t>
            </a:r>
            <a:r>
              <a:rPr lang="ja-JP" altLang="en-US" dirty="0">
                <a:solidFill>
                  <a:schemeClr val="accent5">
                    <a:lumMod val="75000"/>
                  </a:schemeClr>
                </a:solidFill>
              </a:rPr>
              <a:t>人収容）若干</a:t>
            </a:r>
            <a:endParaRPr lang="en-US" altLang="ja-JP" dirty="0">
              <a:solidFill>
                <a:schemeClr val="accent5">
                  <a:lumMod val="75000"/>
                </a:schemeClr>
              </a:solidFill>
            </a:endParaRPr>
          </a:p>
        </p:txBody>
      </p:sp>
      <p:sp>
        <p:nvSpPr>
          <p:cNvPr id="4" name="日付プレースホルダー 3">
            <a:extLst>
              <a:ext uri="{FF2B5EF4-FFF2-40B4-BE49-F238E27FC236}">
                <a16:creationId xmlns:a16="http://schemas.microsoft.com/office/drawing/2014/main" id="{E83EF1DB-2AD2-42A6-A1B8-44BDCDC28087}"/>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F89453A3-DF0A-4F53-A151-850D5A36E20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5F77BC83-E562-4D49-A5B6-4FF395B60DA7}"/>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extLst>
      <p:ext uri="{BB962C8B-B14F-4D97-AF65-F5344CB8AC3E}">
        <p14:creationId xmlns:p14="http://schemas.microsoft.com/office/powerpoint/2010/main" val="66216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F799D-73E3-4BAA-B099-46C9C4945E74}"/>
              </a:ext>
            </a:extLst>
          </p:cNvPr>
          <p:cNvSpPr>
            <a:spLocks noGrp="1"/>
          </p:cNvSpPr>
          <p:nvPr>
            <p:ph type="title"/>
          </p:nvPr>
        </p:nvSpPr>
        <p:spPr/>
        <p:txBody>
          <a:bodyPr>
            <a:normAutofit fontScale="90000"/>
          </a:bodyPr>
          <a:lstStyle/>
          <a:p>
            <a:r>
              <a:rPr lang="ja-JP" altLang="en-US" dirty="0"/>
              <a:t>大規模会議、ウェビナーの運用（割り当てポリシー）</a:t>
            </a:r>
            <a:endParaRPr kumimoji="1" lang="ja-JP" altLang="en-US" dirty="0"/>
          </a:p>
        </p:txBody>
      </p:sp>
      <p:sp>
        <p:nvSpPr>
          <p:cNvPr id="3" name="コンテンツ プレースホルダー 2">
            <a:extLst>
              <a:ext uri="{FF2B5EF4-FFF2-40B4-BE49-F238E27FC236}">
                <a16:creationId xmlns:a16="http://schemas.microsoft.com/office/drawing/2014/main" id="{A443631F-6569-438E-B2AB-5AF218922FDF}"/>
              </a:ext>
            </a:extLst>
          </p:cNvPr>
          <p:cNvSpPr>
            <a:spLocks noGrp="1"/>
          </p:cNvSpPr>
          <p:nvPr>
            <p:ph idx="1"/>
          </p:nvPr>
        </p:nvSpPr>
        <p:spPr/>
        <p:txBody>
          <a:bodyPr/>
          <a:lstStyle/>
          <a:p>
            <a:r>
              <a:rPr kumimoji="1" lang="ja-JP" altLang="en-US" dirty="0"/>
              <a:t>大規模会議：授業に必要な先生のアカウントには常時割り当てる</a:t>
            </a:r>
            <a:endParaRPr kumimoji="1" lang="en-US" altLang="ja-JP" dirty="0"/>
          </a:p>
          <a:p>
            <a:pPr lvl="1"/>
            <a:r>
              <a:rPr lang="ja-JP" altLang="en-US" dirty="0">
                <a:hlinkClick r:id="rId2"/>
              </a:rPr>
              <a:t>説明</a:t>
            </a:r>
            <a:endParaRPr kumimoji="1" lang="en-US" altLang="ja-JP" dirty="0"/>
          </a:p>
          <a:p>
            <a:r>
              <a:rPr lang="ja-JP" altLang="en-US" dirty="0"/>
              <a:t>ウェビナー：必要なイベントに、必要な期間中のみ割り当てる</a:t>
            </a:r>
            <a:endParaRPr lang="en-US" altLang="ja-JP" dirty="0"/>
          </a:p>
          <a:p>
            <a:pPr lvl="1"/>
            <a:r>
              <a:rPr lang="ja-JP" altLang="en-US" dirty="0">
                <a:hlinkClick r:id="rId3"/>
              </a:rPr>
              <a:t>説明</a:t>
            </a:r>
            <a:endParaRPr lang="en-US" altLang="ja-JP" dirty="0"/>
          </a:p>
        </p:txBody>
      </p:sp>
      <p:sp>
        <p:nvSpPr>
          <p:cNvPr id="4" name="日付プレースホルダー 3">
            <a:extLst>
              <a:ext uri="{FF2B5EF4-FFF2-40B4-BE49-F238E27FC236}">
                <a16:creationId xmlns:a16="http://schemas.microsoft.com/office/drawing/2014/main" id="{B8CEFEAC-4F95-452D-B246-1D7D3B5E849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B5F021-09CF-4B2D-997B-C0854CCE8F32}"/>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5C05ED-8F95-4676-9A17-354AE14A3E3B}"/>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Tree>
    <p:extLst>
      <p:ext uri="{BB962C8B-B14F-4D97-AF65-F5344CB8AC3E}">
        <p14:creationId xmlns:p14="http://schemas.microsoft.com/office/powerpoint/2010/main" val="1498409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D8D1-26E1-42A1-8923-27A0ADA71A34}"/>
              </a:ext>
            </a:extLst>
          </p:cNvPr>
          <p:cNvSpPr>
            <a:spLocks noGrp="1"/>
          </p:cNvSpPr>
          <p:nvPr>
            <p:ph type="title"/>
          </p:nvPr>
        </p:nvSpPr>
        <p:spPr/>
        <p:txBody>
          <a:bodyPr/>
          <a:lstStyle/>
          <a:p>
            <a:r>
              <a:rPr kumimoji="1" lang="en-US" altLang="ja-JP" dirty="0"/>
              <a:t>Q.</a:t>
            </a:r>
            <a:r>
              <a:rPr kumimoji="1" lang="ja-JP" altLang="en-US" dirty="0"/>
              <a:t>「変更」はいつ起きるか</a:t>
            </a:r>
          </a:p>
        </p:txBody>
      </p:sp>
      <p:sp>
        <p:nvSpPr>
          <p:cNvPr id="3" name="Content Placeholder 2">
            <a:extLst>
              <a:ext uri="{FF2B5EF4-FFF2-40B4-BE49-F238E27FC236}">
                <a16:creationId xmlns:a16="http://schemas.microsoft.com/office/drawing/2014/main" id="{25AA026C-C221-4D71-AA0D-E2258123C412}"/>
              </a:ext>
            </a:extLst>
          </p:cNvPr>
          <p:cNvSpPr>
            <a:spLocks noGrp="1"/>
          </p:cNvSpPr>
          <p:nvPr>
            <p:ph idx="1"/>
          </p:nvPr>
        </p:nvSpPr>
        <p:spPr>
          <a:xfrm>
            <a:off x="0" y="1500174"/>
            <a:ext cx="9144000" cy="4525963"/>
          </a:xfrm>
        </p:spPr>
        <p:txBody>
          <a:bodyPr>
            <a:normAutofit lnSpcReduction="10000"/>
          </a:bodyPr>
          <a:lstStyle/>
          <a:p>
            <a:r>
              <a:rPr lang="en-US" altLang="ja-JP" dirty="0"/>
              <a:t>8/1</a:t>
            </a:r>
            <a:r>
              <a:rPr lang="ja-JP" altLang="en-US" dirty="0"/>
              <a:t> </a:t>
            </a:r>
            <a:r>
              <a:rPr lang="ja-JP" altLang="en-US" dirty="0">
                <a:sym typeface="Symbol" panose="05050102010706020507" pitchFamily="18" charset="2"/>
              </a:rPr>
              <a:t> </a:t>
            </a:r>
            <a:r>
              <a:rPr lang="en-US" altLang="ja-JP" dirty="0"/>
              <a:t>8/8</a:t>
            </a:r>
            <a:r>
              <a:rPr lang="ja-JP" altLang="en-US" dirty="0"/>
              <a:t> </a:t>
            </a:r>
            <a:r>
              <a:rPr lang="ja-JP" altLang="en-US" dirty="0">
                <a:sym typeface="Symbol" panose="05050102010706020507" pitchFamily="18" charset="2"/>
              </a:rPr>
              <a:t> </a:t>
            </a:r>
            <a:r>
              <a:rPr lang="en-US" altLang="ja-JP" dirty="0"/>
              <a:t>9/15</a:t>
            </a:r>
            <a:r>
              <a:rPr lang="ja-JP" altLang="en-US" dirty="0"/>
              <a:t> </a:t>
            </a:r>
            <a:r>
              <a:rPr lang="ja-JP" altLang="en-US" dirty="0">
                <a:sym typeface="Symbol" panose="05050102010706020507" pitchFamily="18" charset="2"/>
              </a:rPr>
              <a:t> 未定（二転三転）</a:t>
            </a:r>
            <a:endParaRPr lang="en-US" altLang="ja-JP" dirty="0">
              <a:sym typeface="Symbol" panose="05050102010706020507" pitchFamily="18" charset="2"/>
            </a:endParaRPr>
          </a:p>
          <a:p>
            <a:pPr lvl="1"/>
            <a:r>
              <a:rPr lang="en-US" altLang="ja-JP" dirty="0">
                <a:sym typeface="Symbol" panose="05050102010706020507" pitchFamily="18" charset="2"/>
              </a:rPr>
              <a:t>9/11 </a:t>
            </a:r>
            <a:r>
              <a:rPr lang="ja-JP" altLang="en-US" dirty="0">
                <a:sym typeface="Symbol" panose="05050102010706020507" pitchFamily="18" charset="2"/>
              </a:rPr>
              <a:t>現在、</a:t>
            </a:r>
            <a:r>
              <a:rPr lang="en-US" altLang="ja-JP" dirty="0">
                <a:sym typeface="Symbol" panose="05050102010706020507" pitchFamily="18" charset="2"/>
              </a:rPr>
              <a:t>Zoom</a:t>
            </a:r>
            <a:r>
              <a:rPr lang="ja-JP" altLang="en-US" dirty="0">
                <a:sym typeface="Symbol" panose="05050102010706020507" pitchFamily="18" charset="2"/>
              </a:rPr>
              <a:t>のアカウント管理画面の不具合により作業が不可能になっている</a:t>
            </a:r>
            <a:endParaRPr lang="en-US" altLang="ja-JP" dirty="0">
              <a:sym typeface="Symbol" panose="05050102010706020507" pitchFamily="18" charset="2"/>
            </a:endParaRPr>
          </a:p>
          <a:p>
            <a:r>
              <a:rPr kumimoji="1" lang="ja-JP" altLang="en-US" dirty="0"/>
              <a:t>「変更の日」に</a:t>
            </a:r>
            <a:r>
              <a:rPr lang="ja-JP" altLang="en-US" dirty="0"/>
              <a:t>かかわらず</a:t>
            </a:r>
            <a:r>
              <a:rPr kumimoji="1" lang="en-US" altLang="ja-JP" dirty="0"/>
              <a:t>Zoom</a:t>
            </a:r>
            <a:r>
              <a:rPr kumimoji="1" lang="ja-JP" altLang="en-US" dirty="0"/>
              <a:t>で大規模会議の開催、</a:t>
            </a:r>
            <a:r>
              <a:rPr lang="ja-JP" altLang="en-US" dirty="0"/>
              <a:t>ウェビナー</a:t>
            </a:r>
            <a:r>
              <a:rPr kumimoji="1" lang="ja-JP" altLang="en-US" dirty="0"/>
              <a:t>が必要な場合、</a:t>
            </a:r>
            <a:r>
              <a:rPr kumimoji="1" lang="ja-JP" altLang="en-US" dirty="0">
                <a:solidFill>
                  <a:schemeClr val="accent5">
                    <a:lumMod val="75000"/>
                  </a:schemeClr>
                </a:solidFill>
              </a:rPr>
              <a:t>今のうちに申し込み</a:t>
            </a:r>
            <a:r>
              <a:rPr kumimoji="1" lang="ja-JP" altLang="en-US" dirty="0"/>
              <a:t>をお願いします（前スライドのリンクより）</a:t>
            </a:r>
            <a:endParaRPr kumimoji="1" lang="en-US" altLang="ja-JP" dirty="0"/>
          </a:p>
          <a:p>
            <a:r>
              <a:rPr lang="ja-JP" altLang="en-US" dirty="0"/>
              <a:t>変更に先立って申し込みすれば変更の日に影響はありません</a:t>
            </a:r>
            <a:endParaRPr kumimoji="1" lang="en-US" altLang="ja-JP" dirty="0"/>
          </a:p>
        </p:txBody>
      </p:sp>
      <p:sp>
        <p:nvSpPr>
          <p:cNvPr id="4" name="Date Placeholder 3">
            <a:extLst>
              <a:ext uri="{FF2B5EF4-FFF2-40B4-BE49-F238E27FC236}">
                <a16:creationId xmlns:a16="http://schemas.microsoft.com/office/drawing/2014/main" id="{DB59CC75-B255-4BFB-96C9-8248CC8F499A}"/>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305F21B4-4680-42D6-816F-B09CBED3C30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D0841FD4-9659-497A-BA80-55A188409104}"/>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
        <p:nvSpPr>
          <p:cNvPr id="8" name="正方形/長方形 7">
            <a:extLst>
              <a:ext uri="{FF2B5EF4-FFF2-40B4-BE49-F238E27FC236}">
                <a16:creationId xmlns:a16="http://schemas.microsoft.com/office/drawing/2014/main" id="{3BF7C04F-B8F0-4EC0-A523-A2E26638338C}"/>
              </a:ext>
            </a:extLst>
          </p:cNvPr>
          <p:cNvSpPr/>
          <p:nvPr/>
        </p:nvSpPr>
        <p:spPr>
          <a:xfrm>
            <a:off x="7308304" y="1417638"/>
            <a:ext cx="928539" cy="1077218"/>
          </a:xfrm>
          <a:prstGeom prst="rect">
            <a:avLst/>
          </a:prstGeom>
        </p:spPr>
        <p:txBody>
          <a:bodyPr wrap="square">
            <a:spAutoFit/>
          </a:bodyPr>
          <a:lstStyle/>
          <a:p>
            <a:r>
              <a:rPr lang="ja-JP" altLang="en-US" sz="3200" dirty="0"/>
              <a:t>🙇‍♂️</a:t>
            </a:r>
          </a:p>
        </p:txBody>
      </p:sp>
    </p:spTree>
    <p:extLst>
      <p:ext uri="{BB962C8B-B14F-4D97-AF65-F5344CB8AC3E}">
        <p14:creationId xmlns:p14="http://schemas.microsoft.com/office/powerpoint/2010/main" val="635176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28EA-5ECA-49E7-8BE2-0152CE75E69C}"/>
              </a:ext>
            </a:extLst>
          </p:cNvPr>
          <p:cNvSpPr>
            <a:spLocks noGrp="1"/>
          </p:cNvSpPr>
          <p:nvPr>
            <p:ph type="title"/>
          </p:nvPr>
        </p:nvSpPr>
        <p:spPr/>
        <p:txBody>
          <a:bodyPr/>
          <a:lstStyle/>
          <a:p>
            <a:r>
              <a:rPr kumimoji="1" lang="en-US" altLang="ja-JP" dirty="0"/>
              <a:t>Zoom App Marketplace</a:t>
            </a:r>
            <a:endParaRPr kumimoji="1" lang="ja-JP" altLang="en-US" dirty="0"/>
          </a:p>
        </p:txBody>
      </p:sp>
      <p:sp>
        <p:nvSpPr>
          <p:cNvPr id="3" name="Content Placeholder 2">
            <a:extLst>
              <a:ext uri="{FF2B5EF4-FFF2-40B4-BE49-F238E27FC236}">
                <a16:creationId xmlns:a16="http://schemas.microsoft.com/office/drawing/2014/main" id="{F5B0468B-8F54-422A-ACEF-C32F37814B80}"/>
              </a:ext>
            </a:extLst>
          </p:cNvPr>
          <p:cNvSpPr>
            <a:spLocks noGrp="1"/>
          </p:cNvSpPr>
          <p:nvPr>
            <p:ph idx="1"/>
          </p:nvPr>
        </p:nvSpPr>
        <p:spPr/>
        <p:txBody>
          <a:bodyPr>
            <a:normAutofit fontScale="85000" lnSpcReduction="10000"/>
          </a:bodyPr>
          <a:lstStyle/>
          <a:p>
            <a:r>
              <a:rPr kumimoji="1" lang="en-US" altLang="ja-JP" dirty="0"/>
              <a:t>Zoom</a:t>
            </a:r>
            <a:r>
              <a:rPr kumimoji="1" lang="ja-JP" altLang="en-US" dirty="0"/>
              <a:t>と連携</a:t>
            </a:r>
            <a:r>
              <a:rPr lang="ja-JP" altLang="en-US" dirty="0"/>
              <a:t>する様々なアプリケーション</a:t>
            </a:r>
            <a:endParaRPr lang="en-US" altLang="ja-JP" dirty="0"/>
          </a:p>
          <a:p>
            <a:pPr lvl="1"/>
            <a:r>
              <a:rPr kumimoji="1" lang="ja-JP" altLang="en-US" dirty="0"/>
              <a:t>翻訳</a:t>
            </a:r>
            <a:endParaRPr kumimoji="1" lang="en-US" altLang="ja-JP" dirty="0"/>
          </a:p>
          <a:p>
            <a:pPr lvl="1"/>
            <a:r>
              <a:rPr lang="ja-JP" altLang="en-US" dirty="0"/>
              <a:t>文字おこし</a:t>
            </a:r>
            <a:endParaRPr lang="en-US" altLang="ja-JP" dirty="0"/>
          </a:p>
          <a:p>
            <a:pPr lvl="1"/>
            <a:r>
              <a:rPr kumimoji="1" lang="en-US" altLang="ja-JP" dirty="0"/>
              <a:t>Email</a:t>
            </a:r>
            <a:r>
              <a:rPr lang="en-US" altLang="ja-JP" dirty="0"/>
              <a:t>, Slack</a:t>
            </a:r>
            <a:r>
              <a:rPr lang="ja-JP" altLang="en-US" dirty="0"/>
              <a:t>などとの連携</a:t>
            </a:r>
            <a:endParaRPr lang="en-US" altLang="ja-JP" dirty="0"/>
          </a:p>
          <a:p>
            <a:pPr lvl="1"/>
            <a:r>
              <a:rPr lang="ja-JP" altLang="en-US" dirty="0"/>
              <a:t>など</a:t>
            </a:r>
            <a:endParaRPr lang="en-US" altLang="ja-JP" dirty="0"/>
          </a:p>
          <a:p>
            <a:r>
              <a:rPr kumimoji="1" lang="ja-JP" altLang="en-US" dirty="0"/>
              <a:t>ユーザが使うには</a:t>
            </a:r>
            <a:r>
              <a:rPr kumimoji="1" lang="ja-JP" altLang="en-US" dirty="0">
                <a:solidFill>
                  <a:schemeClr val="accent5">
                    <a:lumMod val="75000"/>
                  </a:schemeClr>
                </a:solidFill>
              </a:rPr>
              <a:t>管理者の承認（</a:t>
            </a:r>
            <a:r>
              <a:rPr lang="en-US" altLang="ja-JP" dirty="0">
                <a:solidFill>
                  <a:schemeClr val="accent5">
                    <a:lumMod val="75000"/>
                  </a:schemeClr>
                </a:solidFill>
              </a:rPr>
              <a:t>Pre-Approve</a:t>
            </a:r>
            <a:r>
              <a:rPr lang="ja-JP" altLang="en-US" dirty="0">
                <a:solidFill>
                  <a:schemeClr val="accent5">
                    <a:lumMod val="75000"/>
                  </a:schemeClr>
                </a:solidFill>
              </a:rPr>
              <a:t>）</a:t>
            </a:r>
            <a:r>
              <a:rPr lang="ja-JP" altLang="en-US" dirty="0"/>
              <a:t>が必要</a:t>
            </a:r>
            <a:endParaRPr lang="en-US" altLang="ja-JP" dirty="0"/>
          </a:p>
          <a:p>
            <a:r>
              <a:rPr lang="ja-JP" altLang="en-US" dirty="0"/>
              <a:t>セキュリティへの潜在的懸念（</a:t>
            </a:r>
            <a:r>
              <a:rPr lang="en-US" altLang="ja-JP" dirty="0"/>
              <a:t>review</a:t>
            </a:r>
            <a:r>
              <a:rPr lang="ja-JP" altLang="en-US" dirty="0"/>
              <a:t>の必要）、管理（問題が見つかったアプリの利用停止など）のリソースがなく承認をしてきませんでしたが、</a:t>
            </a:r>
            <a:r>
              <a:rPr lang="ja-JP" altLang="en-US" dirty="0">
                <a:solidFill>
                  <a:schemeClr val="accent5">
                    <a:lumMod val="75000"/>
                  </a:schemeClr>
                </a:solidFill>
              </a:rPr>
              <a:t>今後承認・管理方式をしていく方向</a:t>
            </a:r>
            <a:r>
              <a:rPr lang="ja-JP" altLang="en-US" dirty="0"/>
              <a:t>です</a:t>
            </a:r>
            <a:endParaRPr kumimoji="1" lang="en-US" altLang="ja-JP" dirty="0"/>
          </a:p>
        </p:txBody>
      </p:sp>
      <p:sp>
        <p:nvSpPr>
          <p:cNvPr id="4" name="Date Placeholder 3">
            <a:extLst>
              <a:ext uri="{FF2B5EF4-FFF2-40B4-BE49-F238E27FC236}">
                <a16:creationId xmlns:a16="http://schemas.microsoft.com/office/drawing/2014/main" id="{2A4FEE7F-800B-459D-ABE7-B9342C2914A2}"/>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D9995410-C060-48BC-8C12-99EF4BBA15DD}"/>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30013850-AC84-4756-B2B3-16D4CAFC6984}"/>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spTree>
    <p:extLst>
      <p:ext uri="{BB962C8B-B14F-4D97-AF65-F5344CB8AC3E}">
        <p14:creationId xmlns:p14="http://schemas.microsoft.com/office/powerpoint/2010/main" val="46453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lstStyle/>
          <a:p>
            <a:r>
              <a:rPr lang="ja-JP" altLang="en-US" dirty="0"/>
              <a:t>今日</a:t>
            </a:r>
            <a:r>
              <a:rPr kumimoji="1" lang="ja-JP" altLang="en-US" dirty="0"/>
              <a:t>の状況</a:t>
            </a:r>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p:txBody>
          <a:bodyPr/>
          <a:lstStyle/>
          <a:p>
            <a:r>
              <a:rPr kumimoji="1" lang="en-US" altLang="ja-JP" dirty="0"/>
              <a:t>UTokyo Account</a:t>
            </a:r>
            <a:r>
              <a:rPr kumimoji="1" lang="ja-JP" altLang="en-US" dirty="0"/>
              <a:t>だけで多くのシステム（</a:t>
            </a:r>
            <a:r>
              <a:rPr lang="en-US" altLang="ja-JP" dirty="0"/>
              <a:t> Google</a:t>
            </a:r>
            <a:r>
              <a:rPr lang="ja-JP" altLang="en-US" dirty="0"/>
              <a:t>以外）</a:t>
            </a:r>
            <a:r>
              <a:rPr kumimoji="1" lang="ja-JP" altLang="en-US" dirty="0"/>
              <a:t>がそのまま使えます</a:t>
            </a:r>
            <a:endParaRPr kumimoji="1" lang="en-US" altLang="ja-JP" dirty="0"/>
          </a:p>
          <a:p>
            <a:r>
              <a:rPr kumimoji="1" lang="ja-JP" altLang="en-US" dirty="0"/>
              <a:t>認証の統一・連携が</a:t>
            </a:r>
            <a:r>
              <a:rPr kumimoji="1" lang="en-US" altLang="ja-JP" dirty="0"/>
              <a:t>8</a:t>
            </a:r>
            <a:r>
              <a:rPr kumimoji="1" lang="ja-JP" altLang="en-US" dirty="0"/>
              <a:t>合目</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6"/>
                </a:rPr>
                <a:t>Microsoft</a:t>
              </a:r>
              <a:r>
                <a:rPr lang="ja-JP" altLang="en-US" sz="900" b="1" dirty="0">
                  <a:solidFill>
                    <a:schemeClr val="tx1"/>
                  </a:solidFill>
                  <a:latin typeface="Meiryo UI" panose="020B0604030504040204" pitchFamily="50" charset="-128"/>
                  <a:ea typeface="Meiryo UI" panose="020B0604030504040204" pitchFamily="50" charset="-128"/>
                  <a:hlinkClick r:id="rId6"/>
                </a:rPr>
                <a:t> </a:t>
              </a:r>
              <a:r>
                <a:rPr kumimoji="1" lang="en-US" altLang="ja-JP" sz="9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7"/>
                </a:rPr>
                <a:t>Google</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lang="en-US" altLang="ja-JP" sz="9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8"/>
            <a:ext cx="654444" cy="15686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9"/>
              </a:rPr>
              <a:t>要有効化</a:t>
            </a:r>
            <a:endParaRPr kumimoji="1" lang="ja-JP" altLang="en-US" sz="700" dirty="0">
              <a:solidFill>
                <a:schemeClr val="tx1"/>
              </a:solidFill>
            </a:endParaRPr>
          </a:p>
        </p:txBody>
      </p:sp>
    </p:spTree>
    <p:extLst>
      <p:ext uri="{BB962C8B-B14F-4D97-AF65-F5344CB8AC3E}">
        <p14:creationId xmlns:p14="http://schemas.microsoft.com/office/powerpoint/2010/main" val="3239146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FEC8B-403E-4387-BA5E-A73E2D50B76F}"/>
              </a:ext>
            </a:extLst>
          </p:cNvPr>
          <p:cNvSpPr>
            <a:spLocks noGrp="1"/>
          </p:cNvSpPr>
          <p:nvPr>
            <p:ph type="title"/>
          </p:nvPr>
        </p:nvSpPr>
        <p:spPr/>
        <p:txBody>
          <a:bodyPr/>
          <a:lstStyle/>
          <a:p>
            <a:r>
              <a:rPr kumimoji="1" lang="en-US" altLang="ja-JP" dirty="0"/>
              <a:t>FAQ</a:t>
            </a:r>
            <a:endParaRPr kumimoji="1" lang="ja-JP" altLang="en-US" dirty="0"/>
          </a:p>
        </p:txBody>
      </p:sp>
      <p:sp>
        <p:nvSpPr>
          <p:cNvPr id="3" name="コンテンツ プレースホルダー 2">
            <a:extLst>
              <a:ext uri="{FF2B5EF4-FFF2-40B4-BE49-F238E27FC236}">
                <a16:creationId xmlns:a16="http://schemas.microsoft.com/office/drawing/2014/main" id="{956CF1F5-D834-4FC7-8A13-38E4A5BE706C}"/>
              </a:ext>
            </a:extLst>
          </p:cNvPr>
          <p:cNvSpPr>
            <a:spLocks noGrp="1"/>
          </p:cNvSpPr>
          <p:nvPr>
            <p:ph idx="1"/>
          </p:nvPr>
        </p:nvSpPr>
        <p:spPr/>
        <p:txBody>
          <a:bodyPr>
            <a:normAutofit lnSpcReduction="10000"/>
          </a:bodyPr>
          <a:lstStyle/>
          <a:p>
            <a:r>
              <a:rPr kumimoji="1" lang="en-US" altLang="ja-JP" dirty="0"/>
              <a:t>Zoom</a:t>
            </a:r>
            <a:r>
              <a:rPr kumimoji="1" lang="ja-JP" altLang="en-US" dirty="0"/>
              <a:t>を授業以外のことに使ってもよいか</a:t>
            </a:r>
            <a:r>
              <a:rPr kumimoji="1" lang="en-US" altLang="ja-JP" dirty="0"/>
              <a:t>?</a:t>
            </a:r>
          </a:p>
          <a:p>
            <a:pPr lvl="1"/>
            <a:r>
              <a:rPr lang="ja-JP" altLang="en-US" dirty="0"/>
              <a:t>授業に限定していません</a:t>
            </a:r>
            <a:endParaRPr lang="en-US" altLang="ja-JP" dirty="0"/>
          </a:p>
          <a:p>
            <a:pPr lvl="1"/>
            <a:r>
              <a:rPr kumimoji="1" lang="ja-JP" altLang="en-US" dirty="0"/>
              <a:t>本学の教育研究、本学構成員としての職務のためであれば</a:t>
            </a:r>
            <a:r>
              <a:rPr kumimoji="1" lang="en-US" altLang="ja-JP" dirty="0"/>
              <a:t>OK</a:t>
            </a:r>
          </a:p>
          <a:p>
            <a:pPr lvl="1"/>
            <a:r>
              <a:rPr lang="ja-JP" altLang="en-US" dirty="0"/>
              <a:t>明文化された利用規定は今後</a:t>
            </a:r>
            <a:endParaRPr lang="en-US" altLang="ja-JP" dirty="0"/>
          </a:p>
          <a:p>
            <a:r>
              <a:rPr lang="ja-JP" altLang="en-US" dirty="0"/>
              <a:t>大規模会議ライセンスは授業以外にも割り当ててもらえるのか</a:t>
            </a:r>
            <a:r>
              <a:rPr lang="en-US" altLang="ja-JP" dirty="0"/>
              <a:t>?</a:t>
            </a:r>
          </a:p>
          <a:p>
            <a:pPr lvl="1"/>
            <a:r>
              <a:rPr lang="ja-JP" altLang="en-US" dirty="0"/>
              <a:t>ウェビナー同様一時的に割り当てます</a:t>
            </a:r>
            <a:endParaRPr lang="en-US" altLang="ja-JP" dirty="0"/>
          </a:p>
          <a:p>
            <a:pPr lvl="1"/>
            <a:r>
              <a:rPr lang="en-US" altLang="ja-JP" dirty="0">
                <a:solidFill>
                  <a:schemeClr val="accent5">
                    <a:lumMod val="75000"/>
                  </a:schemeClr>
                </a:solidFill>
              </a:rPr>
              <a:t>WebEx</a:t>
            </a:r>
            <a:r>
              <a:rPr lang="ja-JP" altLang="en-US" dirty="0">
                <a:solidFill>
                  <a:schemeClr val="accent5">
                    <a:lumMod val="75000"/>
                  </a:schemeClr>
                </a:solidFill>
              </a:rPr>
              <a:t>の利用もご検討</a:t>
            </a:r>
            <a:r>
              <a:rPr lang="ja-JP" altLang="en-US" dirty="0"/>
              <a:t>ください</a:t>
            </a:r>
            <a:endParaRPr lang="en-US" altLang="ja-JP" dirty="0"/>
          </a:p>
        </p:txBody>
      </p:sp>
      <p:sp>
        <p:nvSpPr>
          <p:cNvPr id="4" name="日付プレースホルダー 3">
            <a:extLst>
              <a:ext uri="{FF2B5EF4-FFF2-40B4-BE49-F238E27FC236}">
                <a16:creationId xmlns:a16="http://schemas.microsoft.com/office/drawing/2014/main" id="{39468BFA-A040-487F-A75C-DC16AF8B7BE5}"/>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040B9EF5-E759-4283-9AFB-9C084D11C694}"/>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DBDC7F51-43C0-4D24-80FE-9ED62AFD394F}"/>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spTree>
    <p:extLst>
      <p:ext uri="{BB962C8B-B14F-4D97-AF65-F5344CB8AC3E}">
        <p14:creationId xmlns:p14="http://schemas.microsoft.com/office/powerpoint/2010/main" val="1446309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54EA-0CAB-4EC3-AD70-2737FC06C904}"/>
              </a:ext>
            </a:extLst>
          </p:cNvPr>
          <p:cNvSpPr>
            <a:spLocks noGrp="1"/>
          </p:cNvSpPr>
          <p:nvPr>
            <p:ph type="title"/>
          </p:nvPr>
        </p:nvSpPr>
        <p:spPr/>
        <p:txBody>
          <a:bodyPr/>
          <a:lstStyle/>
          <a:p>
            <a:r>
              <a:rPr kumimoji="1" lang="en-US" altLang="ja-JP" dirty="0"/>
              <a:t>WebEx</a:t>
            </a:r>
            <a:endParaRPr kumimoji="1" lang="ja-JP" altLang="en-US" dirty="0"/>
          </a:p>
        </p:txBody>
      </p:sp>
      <p:sp>
        <p:nvSpPr>
          <p:cNvPr id="3" name="Content Placeholder 2">
            <a:extLst>
              <a:ext uri="{FF2B5EF4-FFF2-40B4-BE49-F238E27FC236}">
                <a16:creationId xmlns:a16="http://schemas.microsoft.com/office/drawing/2014/main" id="{784507E5-9488-4B4A-BD98-69A06810E36E}"/>
              </a:ext>
            </a:extLst>
          </p:cNvPr>
          <p:cNvSpPr>
            <a:spLocks noGrp="1"/>
          </p:cNvSpPr>
          <p:nvPr>
            <p:ph idx="1"/>
          </p:nvPr>
        </p:nvSpPr>
        <p:spPr/>
        <p:txBody>
          <a:bodyPr/>
          <a:lstStyle/>
          <a:p>
            <a:endParaRPr kumimoji="1" lang="ja-JP" altLang="en-US"/>
          </a:p>
        </p:txBody>
      </p:sp>
      <p:sp>
        <p:nvSpPr>
          <p:cNvPr id="4" name="Date Placeholder 3">
            <a:extLst>
              <a:ext uri="{FF2B5EF4-FFF2-40B4-BE49-F238E27FC236}">
                <a16:creationId xmlns:a16="http://schemas.microsoft.com/office/drawing/2014/main" id="{4E0F2F8C-4C87-4F67-B146-E5B9E8B113DD}"/>
              </a:ext>
            </a:extLst>
          </p:cNvPr>
          <p:cNvSpPr>
            <a:spLocks noGrp="1"/>
          </p:cNvSpPr>
          <p:nvPr>
            <p:ph type="dt" sz="half" idx="10"/>
          </p:nvPr>
        </p:nvSpPr>
        <p:spPr/>
        <p:txBody>
          <a:bodyPr/>
          <a:lstStyle/>
          <a:p>
            <a:r>
              <a:rPr kumimoji="1" lang="en-US" altLang="ja-JP"/>
              <a:t>2021/3/17</a:t>
            </a:r>
            <a:endParaRPr kumimoji="1" lang="ja-JP" altLang="en-US"/>
          </a:p>
        </p:txBody>
      </p:sp>
      <p:sp>
        <p:nvSpPr>
          <p:cNvPr id="5" name="Footer Placeholder 4">
            <a:extLst>
              <a:ext uri="{FF2B5EF4-FFF2-40B4-BE49-F238E27FC236}">
                <a16:creationId xmlns:a16="http://schemas.microsoft.com/office/drawing/2014/main" id="{C8FC4565-E225-4AB8-917E-4FA7A01BBA6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Slide Number Placeholder 5">
            <a:extLst>
              <a:ext uri="{FF2B5EF4-FFF2-40B4-BE49-F238E27FC236}">
                <a16:creationId xmlns:a16="http://schemas.microsoft.com/office/drawing/2014/main" id="{08D2A71B-4156-4047-8683-1CE960C9CC4B}"/>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grpSp>
        <p:nvGrpSpPr>
          <p:cNvPr id="7" name="グループ化 6">
            <a:extLst>
              <a:ext uri="{FF2B5EF4-FFF2-40B4-BE49-F238E27FC236}">
                <a16:creationId xmlns:a16="http://schemas.microsoft.com/office/drawing/2014/main" id="{C89851B4-D3F0-4CC6-89AE-8DAC1D00AE62}"/>
              </a:ext>
            </a:extLst>
          </p:cNvPr>
          <p:cNvGrpSpPr/>
          <p:nvPr/>
        </p:nvGrpSpPr>
        <p:grpSpPr>
          <a:xfrm>
            <a:off x="1691679" y="2060849"/>
            <a:ext cx="6618409" cy="3549792"/>
            <a:chOff x="127631" y="1045257"/>
            <a:chExt cx="8888738" cy="4767485"/>
          </a:xfrm>
        </p:grpSpPr>
        <p:pic>
          <p:nvPicPr>
            <p:cNvPr id="8" name="図 7">
              <a:extLst>
                <a:ext uri="{FF2B5EF4-FFF2-40B4-BE49-F238E27FC236}">
                  <a16:creationId xmlns:a16="http://schemas.microsoft.com/office/drawing/2014/main" id="{1C137584-D3FF-4A48-92CB-E7F7E2FC3774}"/>
                </a:ext>
              </a:extLst>
            </p:cNvPr>
            <p:cNvPicPr>
              <a:picLocks noChangeAspect="1"/>
            </p:cNvPicPr>
            <p:nvPr/>
          </p:nvPicPr>
          <p:blipFill>
            <a:blip r:embed="rId2"/>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正方形/長方形 8">
              <a:extLst>
                <a:ext uri="{FF2B5EF4-FFF2-40B4-BE49-F238E27FC236}">
                  <a16:creationId xmlns:a16="http://schemas.microsoft.com/office/drawing/2014/main" id="{A7854E38-7F06-498A-B12D-9962A41F80D5}"/>
                </a:ext>
              </a:extLst>
            </p:cNvPr>
            <p:cNvSpPr/>
            <p:nvPr/>
          </p:nvSpPr>
          <p:spPr>
            <a:xfrm>
              <a:off x="7123040" y="1141965"/>
              <a:ext cx="1805119" cy="112076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90507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96E0-4A93-4F4F-9495-EF4F8200C1EB}"/>
              </a:ext>
            </a:extLst>
          </p:cNvPr>
          <p:cNvSpPr>
            <a:spLocks noGrp="1"/>
          </p:cNvSpPr>
          <p:nvPr>
            <p:ph type="title"/>
          </p:nvPr>
        </p:nvSpPr>
        <p:spPr/>
        <p:txBody>
          <a:bodyPr/>
          <a:lstStyle/>
          <a:p>
            <a:r>
              <a:rPr kumimoji="1" lang="en-US" altLang="ja-JP" dirty="0"/>
              <a:t>WebEx</a:t>
            </a:r>
            <a:endParaRPr kumimoji="1" lang="ja-JP" altLang="en-US" dirty="0"/>
          </a:p>
        </p:txBody>
      </p:sp>
      <p:sp>
        <p:nvSpPr>
          <p:cNvPr id="3" name="コンテンツ プレースホルダー 2">
            <a:extLst>
              <a:ext uri="{FF2B5EF4-FFF2-40B4-BE49-F238E27FC236}">
                <a16:creationId xmlns:a16="http://schemas.microsoft.com/office/drawing/2014/main" id="{129B1EEC-A0F4-4F09-9A1C-49D61749D1EC}"/>
              </a:ext>
            </a:extLst>
          </p:cNvPr>
          <p:cNvSpPr>
            <a:spLocks noGrp="1"/>
          </p:cNvSpPr>
          <p:nvPr>
            <p:ph idx="1"/>
          </p:nvPr>
        </p:nvSpPr>
        <p:spPr>
          <a:xfrm>
            <a:off x="457200" y="1500174"/>
            <a:ext cx="8579296" cy="4525963"/>
          </a:xfrm>
        </p:spPr>
        <p:txBody>
          <a:bodyPr>
            <a:normAutofit/>
          </a:bodyPr>
          <a:lstStyle/>
          <a:p>
            <a:r>
              <a:rPr lang="ja-JP" altLang="en-US" dirty="0"/>
              <a:t>有効化</a:t>
            </a:r>
            <a:endParaRPr lang="en-US" altLang="ja-JP" dirty="0"/>
          </a:p>
          <a:p>
            <a:pPr lvl="1"/>
            <a:r>
              <a:rPr lang="en-US" altLang="ja-JP" sz="2000" dirty="0">
                <a:hlinkClick r:id="rId2"/>
              </a:rPr>
              <a:t>https://utelecon.</a:t>
            </a:r>
            <a:r>
              <a:rPr lang="en-US" altLang="ja-JP" sz="1800" dirty="0">
                <a:hlinkClick r:id="rId2"/>
              </a:rPr>
              <a:t>github</a:t>
            </a:r>
            <a:r>
              <a:rPr lang="en-US" altLang="ja-JP" sz="2000" dirty="0">
                <a:hlinkClick r:id="rId2"/>
              </a:rPr>
              <a:t>.io/webex/create_utelecon_account</a:t>
            </a:r>
            <a:endParaRPr lang="en-US" altLang="ja-JP" dirty="0"/>
          </a:p>
          <a:p>
            <a:r>
              <a:rPr lang="ja-JP" altLang="en-US" dirty="0"/>
              <a:t>サインイン</a:t>
            </a:r>
            <a:endParaRPr lang="en-US" altLang="ja-JP" dirty="0"/>
          </a:p>
          <a:p>
            <a:pPr lvl="1"/>
            <a:r>
              <a:rPr lang="en-US" altLang="ja-JP" dirty="0">
                <a:hlinkClick r:id="rId3"/>
              </a:rPr>
              <a:t>https://u</a:t>
            </a:r>
            <a:r>
              <a:rPr kumimoji="1" lang="en-US" altLang="ja-JP" dirty="0">
                <a:hlinkClick r:id="rId3"/>
              </a:rPr>
              <a:t>telecon.webex.com/</a:t>
            </a:r>
            <a:endParaRPr kumimoji="1" lang="en-US" altLang="ja-JP" dirty="0"/>
          </a:p>
          <a:p>
            <a:r>
              <a:rPr lang="ja-JP" altLang="en-US" dirty="0"/>
              <a:t>機能</a:t>
            </a:r>
            <a:endParaRPr lang="en-US" altLang="ja-JP" dirty="0"/>
          </a:p>
          <a:p>
            <a:pPr lvl="1"/>
            <a:r>
              <a:rPr lang="en-US" altLang="ja-JP" dirty="0"/>
              <a:t>WebEx Meeting</a:t>
            </a:r>
            <a:r>
              <a:rPr lang="ja-JP" altLang="en-US" dirty="0"/>
              <a:t>（</a:t>
            </a:r>
            <a:r>
              <a:rPr lang="en-US" altLang="ja-JP" dirty="0">
                <a:solidFill>
                  <a:schemeClr val="accent5">
                    <a:lumMod val="75000"/>
                  </a:schemeClr>
                </a:solidFill>
              </a:rPr>
              <a:t>1000</a:t>
            </a:r>
            <a:r>
              <a:rPr lang="ja-JP" altLang="en-US" dirty="0">
                <a:solidFill>
                  <a:schemeClr val="accent5">
                    <a:lumMod val="75000"/>
                  </a:schemeClr>
                </a:solidFill>
              </a:rPr>
              <a:t>人</a:t>
            </a:r>
            <a:r>
              <a:rPr lang="ja-JP" altLang="en-US" dirty="0"/>
              <a:t>まで）</a:t>
            </a:r>
            <a:r>
              <a:rPr lang="en-US" altLang="ja-JP" dirty="0">
                <a:sym typeface="Symbol" panose="05050102010706020507" pitchFamily="18" charset="2"/>
              </a:rPr>
              <a:t> </a:t>
            </a:r>
            <a:r>
              <a:rPr lang="en-US" altLang="ja-JP" dirty="0"/>
              <a:t>Zoom Meeting</a:t>
            </a:r>
          </a:p>
          <a:p>
            <a:pPr lvl="1"/>
            <a:r>
              <a:rPr kumimoji="1" lang="en-US" altLang="ja-JP" dirty="0"/>
              <a:t>WebEx Events</a:t>
            </a:r>
            <a:r>
              <a:rPr kumimoji="1" lang="ja-JP" altLang="en-US" dirty="0"/>
              <a:t>（</a:t>
            </a:r>
            <a:r>
              <a:rPr kumimoji="1" lang="en-US" altLang="ja-JP" dirty="0">
                <a:solidFill>
                  <a:schemeClr val="accent5">
                    <a:lumMod val="75000"/>
                  </a:schemeClr>
                </a:solidFill>
              </a:rPr>
              <a:t>1000</a:t>
            </a:r>
            <a:r>
              <a:rPr kumimoji="1" lang="ja-JP" altLang="en-US" dirty="0">
                <a:solidFill>
                  <a:schemeClr val="accent5">
                    <a:lumMod val="75000"/>
                  </a:schemeClr>
                </a:solidFill>
              </a:rPr>
              <a:t>人</a:t>
            </a:r>
            <a:r>
              <a:rPr kumimoji="1" lang="ja-JP" altLang="en-US" dirty="0"/>
              <a:t>まで）</a:t>
            </a:r>
            <a:r>
              <a:rPr lang="en-US" altLang="ja-JP" dirty="0">
                <a:sym typeface="Symbol" panose="05050102010706020507" pitchFamily="18" charset="2"/>
              </a:rPr>
              <a:t> </a:t>
            </a:r>
            <a:r>
              <a:rPr lang="en-US" altLang="ja-JP" dirty="0"/>
              <a:t>Zoom Webinar</a:t>
            </a:r>
          </a:p>
        </p:txBody>
      </p:sp>
      <p:sp>
        <p:nvSpPr>
          <p:cNvPr id="4" name="日付プレースホルダー 3">
            <a:extLst>
              <a:ext uri="{FF2B5EF4-FFF2-40B4-BE49-F238E27FC236}">
                <a16:creationId xmlns:a16="http://schemas.microsoft.com/office/drawing/2014/main" id="{AE0B5F4B-C642-4861-BB93-9948EB1BBA28}"/>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B7BBF5D2-01ED-40EB-A8F1-E43E7295C8D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5A6444B-7C3C-4058-9802-1B6629AF391D}"/>
              </a:ext>
            </a:extLst>
          </p:cNvPr>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
        <p:nvSpPr>
          <p:cNvPr id="8" name="正方形/長方形 7">
            <a:extLst>
              <a:ext uri="{FF2B5EF4-FFF2-40B4-BE49-F238E27FC236}">
                <a16:creationId xmlns:a16="http://schemas.microsoft.com/office/drawing/2014/main" id="{1952E5D3-3AB3-4F78-B1EA-C0C4A0FD2FD5}"/>
              </a:ext>
            </a:extLst>
          </p:cNvPr>
          <p:cNvSpPr/>
          <p:nvPr/>
        </p:nvSpPr>
        <p:spPr>
          <a:xfrm rot="20613984">
            <a:off x="-181804" y="50601"/>
            <a:ext cx="29586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S </a:t>
            </a:r>
            <a:r>
              <a:rPr lang="en-US" altLang="ja-JP" dirty="0">
                <a:sym typeface="Symbol" panose="05050102010706020507" pitchFamily="18" charset="2"/>
              </a:rPr>
              <a:t> </a:t>
            </a:r>
            <a:r>
              <a:rPr lang="en-US" altLang="ja-JP" dirty="0"/>
              <a:t>A</a:t>
            </a:r>
            <a:endParaRPr kumimoji="1" lang="ja-JP" altLang="en-US" dirty="0"/>
          </a:p>
        </p:txBody>
      </p:sp>
      <p:grpSp>
        <p:nvGrpSpPr>
          <p:cNvPr id="9" name="グループ化 6">
            <a:extLst>
              <a:ext uri="{FF2B5EF4-FFF2-40B4-BE49-F238E27FC236}">
                <a16:creationId xmlns:a16="http://schemas.microsoft.com/office/drawing/2014/main" id="{2F1C60E6-9A28-49CD-9481-E50B5A59B194}"/>
              </a:ext>
            </a:extLst>
          </p:cNvPr>
          <p:cNvGrpSpPr/>
          <p:nvPr/>
        </p:nvGrpSpPr>
        <p:grpSpPr>
          <a:xfrm>
            <a:off x="6977436" y="29120"/>
            <a:ext cx="2131068" cy="1143001"/>
            <a:chOff x="127631" y="1045257"/>
            <a:chExt cx="8888738" cy="4767485"/>
          </a:xfrm>
        </p:grpSpPr>
        <p:pic>
          <p:nvPicPr>
            <p:cNvPr id="10" name="図 7">
              <a:extLst>
                <a:ext uri="{FF2B5EF4-FFF2-40B4-BE49-F238E27FC236}">
                  <a16:creationId xmlns:a16="http://schemas.microsoft.com/office/drawing/2014/main" id="{3BCDAF50-7130-465B-8FC7-5E786E0C0A83}"/>
                </a:ext>
              </a:extLst>
            </p:cNvPr>
            <p:cNvPicPr>
              <a:picLocks noChangeAspect="1"/>
            </p:cNvPicPr>
            <p:nvPr/>
          </p:nvPicPr>
          <p:blipFill>
            <a:blip r:embed="rId4"/>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正方形/長方形 8">
              <a:extLst>
                <a:ext uri="{FF2B5EF4-FFF2-40B4-BE49-F238E27FC236}">
                  <a16:creationId xmlns:a16="http://schemas.microsoft.com/office/drawing/2014/main" id="{075EA54E-B66F-463C-9097-27064EF2F7FB}"/>
                </a:ext>
              </a:extLst>
            </p:cNvPr>
            <p:cNvSpPr/>
            <p:nvPr/>
          </p:nvSpPr>
          <p:spPr>
            <a:xfrm>
              <a:off x="7257431" y="1109925"/>
              <a:ext cx="1758938" cy="10240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86158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01764-EA19-425F-AA42-42A4B98335B9}"/>
              </a:ext>
            </a:extLst>
          </p:cNvPr>
          <p:cNvSpPr>
            <a:spLocks noGrp="1"/>
          </p:cNvSpPr>
          <p:nvPr>
            <p:ph type="title"/>
          </p:nvPr>
        </p:nvSpPr>
        <p:spPr/>
        <p:txBody>
          <a:bodyPr/>
          <a:lstStyle/>
          <a:p>
            <a:r>
              <a:rPr kumimoji="1" lang="en-US" altLang="ja-JP" dirty="0"/>
              <a:t>Web</a:t>
            </a:r>
            <a:r>
              <a:rPr kumimoji="1" lang="ja-JP" altLang="en-US" dirty="0"/>
              <a:t>会議比較</a:t>
            </a:r>
          </a:p>
        </p:txBody>
      </p:sp>
      <p:sp>
        <p:nvSpPr>
          <p:cNvPr id="4" name="日付プレースホルダー 3">
            <a:extLst>
              <a:ext uri="{FF2B5EF4-FFF2-40B4-BE49-F238E27FC236}">
                <a16:creationId xmlns:a16="http://schemas.microsoft.com/office/drawing/2014/main" id="{440B48D0-57D6-4428-A9F5-B74FBE12BE93}"/>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C3EFCDA-C409-4467-AAEF-9E826C98E797}"/>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14934887-D5F2-4C4A-9EC6-EA4C99EF7BDE}"/>
              </a:ext>
            </a:extLst>
          </p:cNvPr>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
        <p:nvSpPr>
          <p:cNvPr id="3" name="テキスト プレースホルダー 2">
            <a:extLst>
              <a:ext uri="{FF2B5EF4-FFF2-40B4-BE49-F238E27FC236}">
                <a16:creationId xmlns:a16="http://schemas.microsoft.com/office/drawing/2014/main" id="{44ADEF1B-3A5D-45B5-8CB3-B852AF6D2B3C}"/>
              </a:ext>
            </a:extLst>
          </p:cNvPr>
          <p:cNvSpPr>
            <a:spLocks noGrp="1"/>
          </p:cNvSpPr>
          <p:nvPr>
            <p:ph type="body" idx="4294967295"/>
          </p:nvPr>
        </p:nvSpPr>
        <p:spPr>
          <a:xfrm>
            <a:off x="457200" y="1500174"/>
            <a:ext cx="8435280" cy="4525963"/>
          </a:xfrm>
        </p:spPr>
        <p:txBody>
          <a:bodyPr>
            <a:normAutofit fontScale="62500" lnSpcReduction="20000"/>
          </a:bodyPr>
          <a:lstStyle/>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solidFill>
                  <a:schemeClr val="accent5">
                    <a:lumMod val="75000"/>
                  </a:schemeClr>
                </a:solidFill>
              </a:rPr>
              <a:t>人数の大きい会議には</a:t>
            </a:r>
            <a:r>
              <a:rPr lang="en-US" altLang="ja-JP" dirty="0">
                <a:solidFill>
                  <a:schemeClr val="accent5">
                    <a:lumMod val="75000"/>
                  </a:schemeClr>
                </a:solidFill>
              </a:rPr>
              <a:t>WebEx</a:t>
            </a:r>
            <a:r>
              <a:rPr lang="ja-JP" altLang="en-US" dirty="0">
                <a:solidFill>
                  <a:schemeClr val="accent5">
                    <a:lumMod val="75000"/>
                  </a:schemeClr>
                </a:solidFill>
              </a:rPr>
              <a:t>も</a:t>
            </a:r>
            <a:r>
              <a:rPr lang="ja-JP" altLang="en-US" dirty="0"/>
              <a:t>お考え下さい</a:t>
            </a:r>
            <a:endParaRPr lang="en-US" altLang="ja-JP" dirty="0"/>
          </a:p>
          <a:p>
            <a:r>
              <a:rPr lang="ja-JP" altLang="en-US" dirty="0">
                <a:solidFill>
                  <a:schemeClr val="accent5">
                    <a:lumMod val="75000"/>
                  </a:schemeClr>
                </a:solidFill>
              </a:rPr>
              <a:t>機密性が重要な会議</a:t>
            </a:r>
            <a:r>
              <a:rPr lang="ja-JP" altLang="en-US" dirty="0"/>
              <a:t>にも</a:t>
            </a:r>
            <a:r>
              <a:rPr lang="en-US" altLang="ja-JP" dirty="0"/>
              <a:t>WebEx (Encrypted Meeting)</a:t>
            </a:r>
            <a:r>
              <a:rPr lang="ja-JP" altLang="en-US" dirty="0"/>
              <a:t>をお考え下さい</a:t>
            </a:r>
            <a:endParaRPr lang="en-US" altLang="ja-JP" dirty="0"/>
          </a:p>
          <a:p>
            <a:r>
              <a:rPr lang="en-US" altLang="ja-JP" dirty="0"/>
              <a:t>Meet 10</a:t>
            </a:r>
            <a:r>
              <a:rPr lang="ja-JP" altLang="en-US" dirty="0"/>
              <a:t>月から新機能追加 </a:t>
            </a:r>
            <a:r>
              <a:rPr lang="en-US" altLang="ja-JP" sz="2000" dirty="0">
                <a:hlinkClick r:id="rId2"/>
              </a:rPr>
              <a:t>https://japan.googleblog.com/2020/08/google-for-education.html</a:t>
            </a:r>
            <a:endParaRPr lang="en-US" altLang="ja-JP" dirty="0"/>
          </a:p>
        </p:txBody>
      </p:sp>
      <p:graphicFrame>
        <p:nvGraphicFramePr>
          <p:cNvPr id="7" name="表 7">
            <a:extLst>
              <a:ext uri="{FF2B5EF4-FFF2-40B4-BE49-F238E27FC236}">
                <a16:creationId xmlns:a16="http://schemas.microsoft.com/office/drawing/2014/main" id="{39A5C4A1-60C5-4CDD-A9D4-CEE05B18E219}"/>
              </a:ext>
            </a:extLst>
          </p:cNvPr>
          <p:cNvGraphicFramePr>
            <a:graphicFrameLocks noGrp="1"/>
          </p:cNvGraphicFramePr>
          <p:nvPr>
            <p:ph idx="1"/>
            <p:extLst>
              <p:ext uri="{D42A27DB-BD31-4B8C-83A1-F6EECF244321}">
                <p14:modId xmlns:p14="http://schemas.microsoft.com/office/powerpoint/2010/main" val="4111414349"/>
              </p:ext>
            </p:extLst>
          </p:nvPr>
        </p:nvGraphicFramePr>
        <p:xfrm>
          <a:off x="1403648" y="1196752"/>
          <a:ext cx="7056784" cy="3235960"/>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2166208166"/>
                    </a:ext>
                  </a:extLst>
                </a:gridCol>
                <a:gridCol w="1368152">
                  <a:extLst>
                    <a:ext uri="{9D8B030D-6E8A-4147-A177-3AD203B41FA5}">
                      <a16:colId xmlns:a16="http://schemas.microsoft.com/office/drawing/2014/main" val="612358156"/>
                    </a:ext>
                  </a:extLst>
                </a:gridCol>
                <a:gridCol w="1080120">
                  <a:extLst>
                    <a:ext uri="{9D8B030D-6E8A-4147-A177-3AD203B41FA5}">
                      <a16:colId xmlns:a16="http://schemas.microsoft.com/office/drawing/2014/main" val="2619180082"/>
                    </a:ext>
                  </a:extLst>
                </a:gridCol>
                <a:gridCol w="1224136">
                  <a:extLst>
                    <a:ext uri="{9D8B030D-6E8A-4147-A177-3AD203B41FA5}">
                      <a16:colId xmlns:a16="http://schemas.microsoft.com/office/drawing/2014/main" val="874047997"/>
                    </a:ext>
                  </a:extLst>
                </a:gridCol>
                <a:gridCol w="1080120">
                  <a:extLst>
                    <a:ext uri="{9D8B030D-6E8A-4147-A177-3AD203B41FA5}">
                      <a16:colId xmlns:a16="http://schemas.microsoft.com/office/drawing/2014/main" val="3739433948"/>
                    </a:ext>
                  </a:extLst>
                </a:gridCol>
              </a:tblGrid>
              <a:tr h="370840">
                <a:tc>
                  <a:txBody>
                    <a:bodyPr/>
                    <a:lstStyle/>
                    <a:p>
                      <a:endParaRPr kumimoji="1" lang="ja-JP" altLang="en-US" dirty="0"/>
                    </a:p>
                  </a:txBody>
                  <a:tcPr/>
                </a:tc>
                <a:tc>
                  <a:txBody>
                    <a:bodyPr/>
                    <a:lstStyle/>
                    <a:p>
                      <a:r>
                        <a:rPr kumimoji="1" lang="en-US" altLang="ja-JP" dirty="0"/>
                        <a:t>Zoom</a:t>
                      </a:r>
                      <a:endParaRPr kumimoji="1" lang="ja-JP" altLang="en-US" dirty="0"/>
                    </a:p>
                  </a:txBody>
                  <a:tcPr/>
                </a:tc>
                <a:tc>
                  <a:txBody>
                    <a:bodyPr/>
                    <a:lstStyle/>
                    <a:p>
                      <a:r>
                        <a:rPr kumimoji="1" lang="en-US" altLang="ja-JP" dirty="0"/>
                        <a:t>WebEx</a:t>
                      </a:r>
                      <a:endParaRPr kumimoji="1" lang="ja-JP" altLang="en-US" dirty="0"/>
                    </a:p>
                  </a:txBody>
                  <a:tcPr/>
                </a:tc>
                <a:tc>
                  <a:txBody>
                    <a:bodyPr/>
                    <a:lstStyle/>
                    <a:p>
                      <a:r>
                        <a:rPr kumimoji="1" lang="en-US" altLang="ja-JP" dirty="0"/>
                        <a:t>Meet</a:t>
                      </a:r>
                      <a:endParaRPr kumimoji="1" lang="ja-JP" altLang="en-US" dirty="0"/>
                    </a:p>
                  </a:txBody>
                  <a:tcPr/>
                </a:tc>
                <a:tc>
                  <a:txBody>
                    <a:bodyPr/>
                    <a:lstStyle/>
                    <a:p>
                      <a:r>
                        <a:rPr kumimoji="1" lang="en-US" altLang="ja-JP" dirty="0"/>
                        <a:t>Teams</a:t>
                      </a:r>
                      <a:endParaRPr kumimoji="1" lang="ja-JP" altLang="en-US" dirty="0"/>
                    </a:p>
                  </a:txBody>
                  <a:tcPr/>
                </a:tc>
                <a:extLst>
                  <a:ext uri="{0D108BD9-81ED-4DB2-BD59-A6C34878D82A}">
                    <a16:rowId xmlns:a16="http://schemas.microsoft.com/office/drawing/2014/main" val="3449228270"/>
                  </a:ext>
                </a:extLst>
              </a:tr>
              <a:tr h="370840">
                <a:tc>
                  <a:txBody>
                    <a:bodyPr/>
                    <a:lstStyle/>
                    <a:p>
                      <a:r>
                        <a:rPr kumimoji="1" lang="ja-JP" altLang="en-US" dirty="0"/>
                        <a:t>デフォルト収容人数</a:t>
                      </a:r>
                    </a:p>
                  </a:txBody>
                  <a:tcPr/>
                </a:tc>
                <a:tc>
                  <a:txBody>
                    <a:bodyPr/>
                    <a:lstStyle/>
                    <a:p>
                      <a:pPr algn="ctr"/>
                      <a:r>
                        <a:rPr kumimoji="1" lang="en-US" altLang="ja-JP" dirty="0"/>
                        <a:t>300</a:t>
                      </a:r>
                      <a:endParaRPr kumimoji="1" lang="ja-JP" altLang="en-US" dirty="0"/>
                    </a:p>
                  </a:txBody>
                  <a:tcPr/>
                </a:tc>
                <a:tc>
                  <a:txBody>
                    <a:bodyPr/>
                    <a:lstStyle/>
                    <a:p>
                      <a:pPr algn="ctr"/>
                      <a:r>
                        <a:rPr kumimoji="1" lang="en-US" altLang="ja-JP" dirty="0"/>
                        <a:t>1000</a:t>
                      </a:r>
                      <a:endParaRPr kumimoji="1" lang="ja-JP" altLang="en-US" dirty="0"/>
                    </a:p>
                  </a:txBody>
                  <a:tcPr/>
                </a:tc>
                <a:tc>
                  <a:txBody>
                    <a:bodyPr/>
                    <a:lstStyle/>
                    <a:p>
                      <a:pPr algn="ctr"/>
                      <a:r>
                        <a:rPr kumimoji="1" lang="en-US" altLang="ja-JP" dirty="0"/>
                        <a:t>250</a:t>
                      </a:r>
                      <a:endParaRPr kumimoji="1" lang="ja-JP" altLang="en-US" dirty="0"/>
                    </a:p>
                  </a:txBody>
                  <a:tcPr/>
                </a:tc>
                <a:tc>
                  <a:txBody>
                    <a:bodyPr/>
                    <a:lstStyle/>
                    <a:p>
                      <a:pPr algn="ctr"/>
                      <a:r>
                        <a:rPr kumimoji="1" lang="en-US" altLang="ja-JP" dirty="0"/>
                        <a:t>300</a:t>
                      </a:r>
                      <a:endParaRPr kumimoji="1" lang="ja-JP" altLang="en-US" dirty="0"/>
                    </a:p>
                  </a:txBody>
                  <a:tcPr/>
                </a:tc>
                <a:extLst>
                  <a:ext uri="{0D108BD9-81ED-4DB2-BD59-A6C34878D82A}">
                    <a16:rowId xmlns:a16="http://schemas.microsoft.com/office/drawing/2014/main" val="3454901832"/>
                  </a:ext>
                </a:extLst>
              </a:tr>
              <a:tr h="370840">
                <a:tc>
                  <a:txBody>
                    <a:bodyPr/>
                    <a:lstStyle/>
                    <a:p>
                      <a:r>
                        <a:rPr kumimoji="1" lang="ja-JP" altLang="en-US" dirty="0"/>
                        <a:t>国境問題</a:t>
                      </a:r>
                    </a:p>
                  </a:txBody>
                  <a:tcPr/>
                </a:tc>
                <a:tc>
                  <a:txBody>
                    <a:bodyPr/>
                    <a:lstStyle/>
                    <a:p>
                      <a:r>
                        <a:rPr kumimoji="1" lang="ja-JP" altLang="en-US" dirty="0"/>
                        <a:t>中国でアプリ提供停止</a:t>
                      </a:r>
                    </a:p>
                  </a:txBody>
                  <a:tcPr/>
                </a:tc>
                <a:tc>
                  <a:txBody>
                    <a:bodyPr/>
                    <a:lstStyle/>
                    <a:p>
                      <a:endParaRPr kumimoji="1" lang="ja-JP" altLang="en-US" dirty="0"/>
                    </a:p>
                  </a:txBody>
                  <a:tcPr/>
                </a:tc>
                <a:tc>
                  <a:txBody>
                    <a:bodyPr/>
                    <a:lstStyle/>
                    <a:p>
                      <a:r>
                        <a:rPr kumimoji="1" lang="ja-JP" altLang="en-US" dirty="0"/>
                        <a:t>中国から使えない</a:t>
                      </a:r>
                    </a:p>
                  </a:txBody>
                  <a:tcPr/>
                </a:tc>
                <a:tc>
                  <a:txBody>
                    <a:bodyPr/>
                    <a:lstStyle/>
                    <a:p>
                      <a:endParaRPr kumimoji="1" lang="ja-JP" altLang="en-US" dirty="0"/>
                    </a:p>
                  </a:txBody>
                  <a:tcPr/>
                </a:tc>
                <a:extLst>
                  <a:ext uri="{0D108BD9-81ED-4DB2-BD59-A6C34878D82A}">
                    <a16:rowId xmlns:a16="http://schemas.microsoft.com/office/drawing/2014/main" val="2454443427"/>
                  </a:ext>
                </a:extLst>
              </a:tr>
              <a:tr h="370840">
                <a:tc>
                  <a:txBody>
                    <a:bodyPr/>
                    <a:lstStyle/>
                    <a:p>
                      <a:r>
                        <a:rPr kumimoji="1" lang="en-US" altLang="ja-JP" dirty="0"/>
                        <a:t>E2E </a:t>
                      </a:r>
                      <a:r>
                        <a:rPr kumimoji="1" lang="ja-JP" altLang="en-US" dirty="0"/>
                        <a:t>暗号化</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049483235"/>
                  </a:ext>
                </a:extLst>
              </a:tr>
              <a:tr h="370840">
                <a:tc>
                  <a:txBody>
                    <a:bodyPr/>
                    <a:lstStyle/>
                    <a:p>
                      <a:r>
                        <a:rPr kumimoji="1" lang="ja-JP" altLang="en-US" dirty="0"/>
                        <a:t>同時に複数開催</a:t>
                      </a:r>
                    </a:p>
                  </a:txBody>
                  <a:tcPr/>
                </a:tc>
                <a:tc>
                  <a:txBody>
                    <a:bodyPr/>
                    <a:lstStyle/>
                    <a:p>
                      <a:pPr algn="ct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2008865874"/>
                  </a:ext>
                </a:extLst>
              </a:tr>
              <a:tr h="370840">
                <a:tc>
                  <a:txBody>
                    <a:bodyPr/>
                    <a:lstStyle/>
                    <a:p>
                      <a:r>
                        <a:rPr kumimoji="1" lang="ja-JP" altLang="en-US" dirty="0"/>
                        <a:t>待機室</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547611393"/>
                  </a:ext>
                </a:extLst>
              </a:tr>
              <a:tr h="370840">
                <a:tc>
                  <a:txBody>
                    <a:bodyPr/>
                    <a:lstStyle/>
                    <a:p>
                      <a:r>
                        <a:rPr kumimoji="1" lang="ja-JP" altLang="en-US" dirty="0"/>
                        <a:t>手上げ</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1593239911"/>
                  </a:ext>
                </a:extLst>
              </a:tr>
              <a:tr h="370840">
                <a:tc>
                  <a:txBody>
                    <a:bodyPr/>
                    <a:lstStyle/>
                    <a:p>
                      <a:r>
                        <a:rPr kumimoji="1" lang="ja-JP" altLang="en-US" dirty="0"/>
                        <a:t>投票</a:t>
                      </a:r>
                    </a:p>
                  </a:txBody>
                  <a:tcPr/>
                </a:tc>
                <a:tc>
                  <a:txBody>
                    <a:bodyPr/>
                    <a:lstStyle/>
                    <a:p>
                      <a:pPr algn="ctr"/>
                      <a:r>
                        <a:rPr kumimoji="1" lang="ja-JP" altLang="en-US" dirty="0"/>
                        <a:t>〇</a:t>
                      </a:r>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49888442"/>
                  </a:ext>
                </a:extLst>
              </a:tr>
            </a:tbl>
          </a:graphicData>
        </a:graphic>
      </p:graphicFrame>
    </p:spTree>
    <p:extLst>
      <p:ext uri="{BB962C8B-B14F-4D97-AF65-F5344CB8AC3E}">
        <p14:creationId xmlns:p14="http://schemas.microsoft.com/office/powerpoint/2010/main" val="1450040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54CE2A29-8264-40BB-BB69-5A3962C54469}"/>
              </a:ext>
            </a:extLst>
          </p:cNvPr>
          <p:cNvSpPr>
            <a:spLocks noGrp="1"/>
          </p:cNvSpPr>
          <p:nvPr>
            <p:ph idx="1"/>
          </p:nvPr>
        </p:nvSpPr>
        <p:spPr>
          <a:xfrm>
            <a:off x="457200" y="5177061"/>
            <a:ext cx="8229600" cy="1276275"/>
          </a:xfrm>
        </p:spPr>
        <p:txBody>
          <a:bodyPr>
            <a:normAutofit/>
          </a:bodyPr>
          <a:lstStyle/>
          <a:p>
            <a:r>
              <a:rPr lang="en-US" altLang="ja-JP" sz="1800" dirty="0"/>
              <a:t>(*) Microsoft Sign-In</a:t>
            </a:r>
            <a:r>
              <a:rPr lang="ja-JP" altLang="en-US" sz="1800" dirty="0"/>
              <a:t>画面では </a:t>
            </a:r>
            <a:r>
              <a:rPr lang="en-US" altLang="ja-JP" sz="1800" dirty="0"/>
              <a:t>@utac </a:t>
            </a:r>
            <a:r>
              <a:rPr lang="ja-JP" altLang="en-US" sz="1800" dirty="0"/>
              <a:t>以降が必須（</a:t>
            </a:r>
            <a:r>
              <a:rPr lang="en-US" altLang="ja-JP" sz="1800" dirty="0"/>
              <a:t>@</a:t>
            </a:r>
            <a:r>
              <a:rPr lang="ja-JP" altLang="en-US" sz="1800" dirty="0"/>
              <a:t>以前はどうでもよい）</a:t>
            </a:r>
            <a:endParaRPr lang="en-US" altLang="ja-JP" sz="1800" dirty="0"/>
          </a:p>
        </p:txBody>
      </p:sp>
      <p:sp>
        <p:nvSpPr>
          <p:cNvPr id="2" name="タイトル 1">
            <a:extLst>
              <a:ext uri="{FF2B5EF4-FFF2-40B4-BE49-F238E27FC236}">
                <a16:creationId xmlns:a16="http://schemas.microsoft.com/office/drawing/2014/main" id="{9CDC70EE-0C5F-4125-B18B-58712AB4F695}"/>
              </a:ext>
            </a:extLst>
          </p:cNvPr>
          <p:cNvSpPr>
            <a:spLocks noGrp="1"/>
          </p:cNvSpPr>
          <p:nvPr>
            <p:ph type="title"/>
          </p:nvPr>
        </p:nvSpPr>
        <p:spPr/>
        <p:txBody>
          <a:bodyPr/>
          <a:lstStyle/>
          <a:p>
            <a:r>
              <a:rPr lang="ja-JP" altLang="en-US" dirty="0"/>
              <a:t>アカウント</a:t>
            </a:r>
            <a:r>
              <a:rPr kumimoji="1" lang="ja-JP" altLang="en-US" dirty="0"/>
              <a:t>のまとめ</a:t>
            </a:r>
          </a:p>
        </p:txBody>
      </p:sp>
      <p:sp>
        <p:nvSpPr>
          <p:cNvPr id="4" name="日付プレースホルダー 3">
            <a:extLst>
              <a:ext uri="{FF2B5EF4-FFF2-40B4-BE49-F238E27FC236}">
                <a16:creationId xmlns:a16="http://schemas.microsoft.com/office/drawing/2014/main" id="{DD45426F-064D-45E2-B3D9-FC9B7CD8D052}"/>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524167A-E45F-4E01-867C-F3A64F9F6CA6}"/>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C6A3DB47-5732-40D6-AF65-D9ADA4782002}"/>
              </a:ext>
            </a:extLst>
          </p:cNvPr>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graphicFrame>
        <p:nvGraphicFramePr>
          <p:cNvPr id="7" name="表 7">
            <a:extLst>
              <a:ext uri="{FF2B5EF4-FFF2-40B4-BE49-F238E27FC236}">
                <a16:creationId xmlns:a16="http://schemas.microsoft.com/office/drawing/2014/main" id="{20754320-07CC-4FD4-B965-C8799764BDE4}"/>
              </a:ext>
            </a:extLst>
          </p:cNvPr>
          <p:cNvGraphicFramePr>
            <a:graphicFrameLocks noGrp="1"/>
          </p:cNvGraphicFramePr>
          <p:nvPr>
            <p:extLst>
              <p:ext uri="{D42A27DB-BD31-4B8C-83A1-F6EECF244321}">
                <p14:modId xmlns:p14="http://schemas.microsoft.com/office/powerpoint/2010/main" val="2955657958"/>
              </p:ext>
            </p:extLst>
          </p:nvPr>
        </p:nvGraphicFramePr>
        <p:xfrm>
          <a:off x="467544" y="1254368"/>
          <a:ext cx="6768752" cy="369824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83383562"/>
                    </a:ext>
                  </a:extLst>
                </a:gridCol>
                <a:gridCol w="3312368">
                  <a:extLst>
                    <a:ext uri="{9D8B030D-6E8A-4147-A177-3AD203B41FA5}">
                      <a16:colId xmlns:a16="http://schemas.microsoft.com/office/drawing/2014/main" val="2258829827"/>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252648028"/>
                  </a:ext>
                </a:extLst>
              </a:tr>
              <a:tr h="370840">
                <a:tc>
                  <a:txBody>
                    <a:bodyPr/>
                    <a:lstStyle/>
                    <a:p>
                      <a:r>
                        <a:rPr kumimoji="1" lang="en-US" altLang="ja-JP" dirty="0">
                          <a:hlinkClick r:id="rId2"/>
                        </a:rPr>
                        <a:t>UTAS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681389196"/>
                  </a:ext>
                </a:extLst>
              </a:tr>
              <a:tr h="370840">
                <a:tc>
                  <a:txBody>
                    <a:bodyPr/>
                    <a:lstStyle/>
                    <a:p>
                      <a:r>
                        <a:rPr kumimoji="1" lang="en-US" altLang="ja-JP" dirty="0">
                          <a:hlinkClick r:id="rId3"/>
                        </a:rPr>
                        <a:t>ITC-LMS</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4270789702"/>
                  </a:ext>
                </a:extLst>
              </a:tr>
              <a:tr h="370840">
                <a:tc>
                  <a:txBody>
                    <a:bodyPr/>
                    <a:lstStyle/>
                    <a:p>
                      <a:r>
                        <a:rPr kumimoji="1" lang="en-US" altLang="ja-JP" dirty="0">
                          <a:hlinkClick r:id="rId4"/>
                        </a:rPr>
                        <a:t>Microsoft 365</a:t>
                      </a:r>
                      <a:endParaRPr kumimoji="1" lang="ja-JP" altLang="en-US" dirty="0"/>
                    </a:p>
                  </a:txBody>
                  <a:tcPr/>
                </a:tc>
                <a:tc>
                  <a:txBody>
                    <a:bodyPr/>
                    <a:lstStyle/>
                    <a:p>
                      <a:r>
                        <a:rPr kumimoji="1" lang="en-US" altLang="ja-JP" dirty="0"/>
                        <a:t>10</a:t>
                      </a:r>
                      <a:r>
                        <a:rPr kumimoji="1" lang="ja-JP" altLang="en-US" dirty="0"/>
                        <a:t>桁 </a:t>
                      </a:r>
                      <a:r>
                        <a:rPr kumimoji="1" lang="en-US" altLang="ja-JP" dirty="0"/>
                        <a:t>(@utac.u-tokyo.ac.jp)(*)</a:t>
                      </a:r>
                      <a:endParaRPr kumimoji="1" lang="ja-JP" altLang="en-US" dirty="0"/>
                    </a:p>
                  </a:txBody>
                  <a:tcPr/>
                </a:tc>
                <a:extLst>
                  <a:ext uri="{0D108BD9-81ED-4DB2-BD59-A6C34878D82A}">
                    <a16:rowId xmlns:a16="http://schemas.microsoft.com/office/drawing/2014/main" val="3155153527"/>
                  </a:ext>
                </a:extLst>
              </a:tr>
              <a:tr h="370840">
                <a:tc>
                  <a:txBody>
                    <a:bodyPr/>
                    <a:lstStyle/>
                    <a:p>
                      <a:r>
                        <a:rPr kumimoji="1" lang="en-US" altLang="ja-JP" dirty="0">
                          <a:hlinkClick r:id="rId5"/>
                        </a:rPr>
                        <a:t>G Suite</a:t>
                      </a:r>
                      <a:endParaRPr kumimoji="1" lang="ja-JP" altLang="en-US" dirty="0"/>
                    </a:p>
                  </a:txBody>
                  <a:tcPr/>
                </a:tc>
                <a:tc>
                  <a:txBody>
                    <a:bodyPr/>
                    <a:lstStyle/>
                    <a:p>
                      <a:r>
                        <a:rPr kumimoji="1" lang="ja-JP" altLang="en-US" dirty="0"/>
                        <a:t>文字列</a:t>
                      </a:r>
                      <a:r>
                        <a:rPr kumimoji="1" lang="en-US" altLang="ja-JP" dirty="0"/>
                        <a:t>@g.ecc.u-tokyo.ac.jp</a:t>
                      </a:r>
                      <a:endParaRPr kumimoji="1" lang="ja-JP" altLang="en-US" dirty="0"/>
                    </a:p>
                  </a:txBody>
                  <a:tcPr/>
                </a:tc>
                <a:extLst>
                  <a:ext uri="{0D108BD9-81ED-4DB2-BD59-A6C34878D82A}">
                    <a16:rowId xmlns:a16="http://schemas.microsoft.com/office/drawing/2014/main" val="3810763207"/>
                  </a:ext>
                </a:extLst>
              </a:tr>
              <a:tr h="370840">
                <a:tc>
                  <a:txBody>
                    <a:bodyPr/>
                    <a:lstStyle/>
                    <a:p>
                      <a:r>
                        <a:rPr kumimoji="1" lang="en-US" altLang="ja-JP" dirty="0">
                          <a:hlinkClick r:id="rId6"/>
                        </a:rPr>
                        <a:t>Zoom</a:t>
                      </a:r>
                      <a:endParaRPr kumimoji="1" lang="ja-JP" altLang="en-US" dirty="0"/>
                    </a:p>
                  </a:txBody>
                  <a:tcPr/>
                </a:tc>
                <a:tc>
                  <a:txBody>
                    <a:bodyPr/>
                    <a:lstStyle/>
                    <a:p>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2070435424"/>
                  </a:ext>
                </a:extLst>
              </a:tr>
              <a:tr h="370840">
                <a:tc>
                  <a:txBody>
                    <a:bodyPr/>
                    <a:lstStyle/>
                    <a:p>
                      <a:r>
                        <a:rPr kumimoji="1" lang="en-US" altLang="ja-JP" dirty="0">
                          <a:hlinkClick r:id="rId7"/>
                        </a:rPr>
                        <a:t>WebEx</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a:t>
                      </a:r>
                      <a:r>
                        <a:rPr kumimoji="1" lang="ja-JP" altLang="en-US" dirty="0"/>
                        <a:t>桁</a:t>
                      </a:r>
                      <a:r>
                        <a:rPr kumimoji="1" lang="en-US" altLang="ja-JP" dirty="0"/>
                        <a:t>@g.ecc.u-tokyo.ac.jp</a:t>
                      </a:r>
                      <a:endParaRPr kumimoji="1" lang="ja-JP" altLang="en-US" dirty="0"/>
                    </a:p>
                  </a:txBody>
                  <a:tcPr/>
                </a:tc>
                <a:extLst>
                  <a:ext uri="{0D108BD9-81ED-4DB2-BD59-A6C34878D82A}">
                    <a16:rowId xmlns:a16="http://schemas.microsoft.com/office/drawing/2014/main" val="653254624"/>
                  </a:ext>
                </a:extLst>
              </a:tr>
              <a:tr h="370840">
                <a:tc>
                  <a:txBody>
                    <a:bodyPr/>
                    <a:lstStyle/>
                    <a:p>
                      <a:r>
                        <a:rPr kumimoji="1" lang="en-US" altLang="ja-JP" dirty="0">
                          <a:hlinkClick r:id="rId8"/>
                        </a:rPr>
                        <a:t>UTokyo Account</a:t>
                      </a:r>
                      <a:r>
                        <a:rPr kumimoji="1" lang="ja-JP" altLang="en-US" dirty="0">
                          <a:hlinkClick r:id="rId8"/>
                        </a:rPr>
                        <a:t>利用者メニュー</a:t>
                      </a:r>
                      <a:endParaRPr kumimoji="1" lang="en-US" altLang="ja-JP" dirty="0"/>
                    </a:p>
                    <a:p>
                      <a:r>
                        <a:rPr kumimoji="1" lang="ja-JP" altLang="en-US" sz="1200" dirty="0"/>
                        <a:t>（</a:t>
                      </a:r>
                      <a:r>
                        <a:rPr kumimoji="1" lang="en-US" altLang="ja-JP" sz="1200" dirty="0"/>
                        <a:t>Microsoft 365, G Suite</a:t>
                      </a:r>
                      <a:r>
                        <a:rPr kumimoji="1" lang="ja-JP" altLang="en-US" sz="1200" dirty="0"/>
                        <a:t>の有効化、</a:t>
                      </a:r>
                      <a:r>
                        <a:rPr kumimoji="1" lang="en-US" altLang="ja-JP" sz="1200"/>
                        <a:t>UTokyo</a:t>
                      </a:r>
                      <a:r>
                        <a:rPr kumimoji="1" lang="en-US" altLang="ja-JP" sz="1200" dirty="0"/>
                        <a:t> Account</a:t>
                      </a:r>
                      <a:r>
                        <a:rPr kumimoji="1" lang="ja-JP" altLang="en-US" sz="1200" dirty="0"/>
                        <a:t>パスワード変更）</a:t>
                      </a:r>
                      <a:endParaRPr kumimoji="1" lang="ja-JP" altLang="en-US" dirty="0"/>
                    </a:p>
                  </a:txBody>
                  <a:tcPr/>
                </a:tc>
                <a:tc>
                  <a:txBody>
                    <a:bodyPr/>
                    <a:lstStyle/>
                    <a:p>
                      <a:r>
                        <a:rPr kumimoji="1" lang="en-US" altLang="ja-JP" dirty="0"/>
                        <a:t>10</a:t>
                      </a:r>
                      <a:r>
                        <a:rPr kumimoji="1" lang="ja-JP" altLang="en-US" dirty="0"/>
                        <a:t>桁</a:t>
                      </a:r>
                    </a:p>
                  </a:txBody>
                  <a:tcPr/>
                </a:tc>
                <a:extLst>
                  <a:ext uri="{0D108BD9-81ED-4DB2-BD59-A6C34878D82A}">
                    <a16:rowId xmlns:a16="http://schemas.microsoft.com/office/drawing/2014/main" val="692304251"/>
                  </a:ext>
                </a:extLst>
              </a:tr>
              <a:tr h="370840">
                <a:tc>
                  <a:txBody>
                    <a:bodyPr/>
                    <a:lstStyle/>
                    <a:p>
                      <a:r>
                        <a:rPr kumimoji="1" lang="en-US" altLang="ja-JP" sz="1600" dirty="0" err="1">
                          <a:hlinkClick r:id="rId9"/>
                        </a:rPr>
                        <a:t>UTokyo</a:t>
                      </a:r>
                      <a:r>
                        <a:rPr kumimoji="1" lang="en-US" altLang="ja-JP" sz="1600" dirty="0">
                          <a:hlinkClick r:id="rId9"/>
                        </a:rPr>
                        <a:t> Account</a:t>
                      </a:r>
                      <a:r>
                        <a:rPr kumimoji="1" lang="ja-JP" altLang="en-US" sz="1600" dirty="0">
                          <a:hlinkClick r:id="rId9"/>
                        </a:rPr>
                        <a:t>パスワードリセット</a:t>
                      </a:r>
                      <a:endParaRPr kumimoji="1" lang="ja-JP" altLang="en-US" sz="1600" dirty="0"/>
                    </a:p>
                  </a:txBody>
                  <a:tcPr/>
                </a:tc>
                <a:tc>
                  <a:txBody>
                    <a:bodyPr/>
                    <a:lstStyle/>
                    <a:p>
                      <a:r>
                        <a:rPr kumimoji="1" lang="en-US" altLang="ja-JP" dirty="0"/>
                        <a:t>10</a:t>
                      </a:r>
                      <a:r>
                        <a:rPr kumimoji="1" lang="ja-JP" altLang="en-US" dirty="0"/>
                        <a:t>桁</a:t>
                      </a:r>
                      <a:r>
                        <a:rPr kumimoji="1" lang="en-US" altLang="ja-JP" dirty="0"/>
                        <a:t>@utac.u-tokyo.ac.jp</a:t>
                      </a:r>
                      <a:endParaRPr kumimoji="1" lang="ja-JP" altLang="en-US" dirty="0"/>
                    </a:p>
                  </a:txBody>
                  <a:tcPr/>
                </a:tc>
                <a:extLst>
                  <a:ext uri="{0D108BD9-81ED-4DB2-BD59-A6C34878D82A}">
                    <a16:rowId xmlns:a16="http://schemas.microsoft.com/office/drawing/2014/main" val="1786360086"/>
                  </a:ext>
                </a:extLst>
              </a:tr>
            </a:tbl>
          </a:graphicData>
        </a:graphic>
      </p:graphicFrame>
      <p:sp>
        <p:nvSpPr>
          <p:cNvPr id="10" name="正方形/長方形 9">
            <a:extLst>
              <a:ext uri="{FF2B5EF4-FFF2-40B4-BE49-F238E27FC236}">
                <a16:creationId xmlns:a16="http://schemas.microsoft.com/office/drawing/2014/main" id="{C1892FB6-5780-4394-8034-AE7C134B12B5}"/>
              </a:ext>
            </a:extLst>
          </p:cNvPr>
          <p:cNvSpPr/>
          <p:nvPr/>
        </p:nvSpPr>
        <p:spPr>
          <a:xfrm>
            <a:off x="7175775" y="1641527"/>
            <a:ext cx="60521" cy="108012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077AB50-D093-4768-8594-A650BED0E24B}"/>
              </a:ext>
            </a:extLst>
          </p:cNvPr>
          <p:cNvSpPr txBox="1"/>
          <p:nvPr/>
        </p:nvSpPr>
        <p:spPr>
          <a:xfrm>
            <a:off x="7222004" y="1946412"/>
            <a:ext cx="1800493" cy="369332"/>
          </a:xfrm>
          <a:prstGeom prst="rect">
            <a:avLst/>
          </a:prstGeom>
          <a:noFill/>
        </p:spPr>
        <p:txBody>
          <a:bodyPr wrap="none" rtlCol="0">
            <a:spAutoFit/>
          </a:bodyPr>
          <a:lstStyle/>
          <a:p>
            <a:r>
              <a:rPr kumimoji="1" lang="ja-JP" altLang="en-US" dirty="0"/>
              <a:t>パスワード連動</a:t>
            </a:r>
            <a:endParaRPr kumimoji="1" lang="en-US" altLang="ja-JP" dirty="0"/>
          </a:p>
        </p:txBody>
      </p:sp>
    </p:spTree>
    <p:extLst>
      <p:ext uri="{BB962C8B-B14F-4D97-AF65-F5344CB8AC3E}">
        <p14:creationId xmlns:p14="http://schemas.microsoft.com/office/powerpoint/2010/main" val="3149567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13337C-B074-47E3-ABF5-9CA1CF544699}"/>
              </a:ext>
            </a:extLst>
          </p:cNvPr>
          <p:cNvSpPr>
            <a:spLocks noGrp="1"/>
          </p:cNvSpPr>
          <p:nvPr>
            <p:ph type="title"/>
          </p:nvPr>
        </p:nvSpPr>
        <p:spPr/>
        <p:txBody>
          <a:bodyPr>
            <a:normAutofit/>
          </a:bodyPr>
          <a:lstStyle/>
          <a:p>
            <a:r>
              <a:rPr lang="en-US" altLang="ja-JP" dirty="0"/>
              <a:t>Q. </a:t>
            </a:r>
            <a:r>
              <a:rPr lang="ja-JP" altLang="en-US" dirty="0"/>
              <a:t>ややこしすぎませんか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C821B90-ABF1-403B-A2BD-9A1BB5D09195}"/>
              </a:ext>
            </a:extLst>
          </p:cNvPr>
          <p:cNvSpPr>
            <a:spLocks noGrp="1"/>
          </p:cNvSpPr>
          <p:nvPr>
            <p:ph idx="1"/>
          </p:nvPr>
        </p:nvSpPr>
        <p:spPr/>
        <p:txBody>
          <a:bodyPr>
            <a:normAutofit/>
          </a:bodyPr>
          <a:lstStyle/>
          <a:p>
            <a:r>
              <a:rPr lang="ja-JP" altLang="en-US" dirty="0"/>
              <a:t>はい</a:t>
            </a:r>
            <a:endParaRPr lang="en-US" altLang="ja-JP" dirty="0"/>
          </a:p>
          <a:p>
            <a:endParaRPr lang="en-US" altLang="ja-JP" dirty="0"/>
          </a:p>
          <a:p>
            <a:endParaRPr lang="en-US" altLang="ja-JP" dirty="0"/>
          </a:p>
          <a:p>
            <a:r>
              <a:rPr kumimoji="1" lang="ja-JP" altLang="en-US" dirty="0"/>
              <a:t>改善（アカウントの</a:t>
            </a:r>
            <a:r>
              <a:rPr lang="ja-JP" altLang="en-US" dirty="0"/>
              <a:t>統一・</a:t>
            </a:r>
            <a:r>
              <a:rPr kumimoji="1" lang="ja-JP" altLang="en-US" dirty="0"/>
              <a:t>連携）に向けた努力をしています</a:t>
            </a:r>
          </a:p>
        </p:txBody>
      </p:sp>
      <p:sp>
        <p:nvSpPr>
          <p:cNvPr id="4" name="日付プレースホルダー 3">
            <a:extLst>
              <a:ext uri="{FF2B5EF4-FFF2-40B4-BE49-F238E27FC236}">
                <a16:creationId xmlns:a16="http://schemas.microsoft.com/office/drawing/2014/main" id="{77E7D001-90F8-41F4-8AB4-9F3C12BE4151}"/>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A9171B0E-891E-475C-B025-D001BDFAB82C}"/>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E18AD2CA-A6A4-4E72-ACB8-DEC622F87AC0}"/>
              </a:ext>
            </a:extLst>
          </p:cNvPr>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
        <p:nvSpPr>
          <p:cNvPr id="8" name="正方形/長方形 7">
            <a:extLst>
              <a:ext uri="{FF2B5EF4-FFF2-40B4-BE49-F238E27FC236}">
                <a16:creationId xmlns:a16="http://schemas.microsoft.com/office/drawing/2014/main" id="{362AC4C6-ED68-4285-9CA8-A762489151E0}"/>
              </a:ext>
            </a:extLst>
          </p:cNvPr>
          <p:cNvSpPr/>
          <p:nvPr/>
        </p:nvSpPr>
        <p:spPr>
          <a:xfrm>
            <a:off x="1619672" y="1268760"/>
            <a:ext cx="2160240" cy="3631763"/>
          </a:xfrm>
          <a:prstGeom prst="rect">
            <a:avLst/>
          </a:prstGeom>
        </p:spPr>
        <p:txBody>
          <a:bodyPr wrap="square">
            <a:spAutoFit/>
          </a:bodyPr>
          <a:lstStyle/>
          <a:p>
            <a:r>
              <a:rPr lang="ja-JP" altLang="en-US" sz="11500" dirty="0"/>
              <a:t>🙇‍♂️</a:t>
            </a:r>
          </a:p>
        </p:txBody>
      </p:sp>
      <p:grpSp>
        <p:nvGrpSpPr>
          <p:cNvPr id="11" name="グループ化 39">
            <a:extLst>
              <a:ext uri="{FF2B5EF4-FFF2-40B4-BE49-F238E27FC236}">
                <a16:creationId xmlns:a16="http://schemas.microsoft.com/office/drawing/2014/main" id="{EB2650FB-1039-4B9D-88ED-886B3B551C2B}"/>
              </a:ext>
            </a:extLst>
          </p:cNvPr>
          <p:cNvGrpSpPr/>
          <p:nvPr/>
        </p:nvGrpSpPr>
        <p:grpSpPr>
          <a:xfrm>
            <a:off x="64430" y="4330564"/>
            <a:ext cx="3744415" cy="1978756"/>
            <a:chOff x="179512" y="2060848"/>
            <a:chExt cx="8856984" cy="4680520"/>
          </a:xfrm>
        </p:grpSpPr>
        <p:sp>
          <p:nvSpPr>
            <p:cNvPr id="15" name="正方形/長方形 4">
              <a:extLst>
                <a:ext uri="{FF2B5EF4-FFF2-40B4-BE49-F238E27FC236}">
                  <a16:creationId xmlns:a16="http://schemas.microsoft.com/office/drawing/2014/main" id="{359A8B2D-DB00-49BA-9B2A-4896D4755448}"/>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5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16" name="正方形/長方形 5">
              <a:extLst>
                <a:ext uri="{FF2B5EF4-FFF2-40B4-BE49-F238E27FC236}">
                  <a16:creationId xmlns:a16="http://schemas.microsoft.com/office/drawing/2014/main" id="{4BA175BB-E9A4-401A-B055-6BF36E8939E9}"/>
                </a:ext>
              </a:extLst>
            </p:cNvPr>
            <p:cNvSpPr/>
            <p:nvPr/>
          </p:nvSpPr>
          <p:spPr>
            <a:xfrm>
              <a:off x="18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17" name="正方形/長方形 6">
              <a:extLst>
                <a:ext uri="{FF2B5EF4-FFF2-40B4-BE49-F238E27FC236}">
                  <a16:creationId xmlns:a16="http://schemas.microsoft.com/office/drawing/2014/main" id="{4DE10C64-3B78-47F5-96DE-F7F0EDEA2981}"/>
                </a:ext>
              </a:extLst>
            </p:cNvPr>
            <p:cNvSpPr/>
            <p:nvPr/>
          </p:nvSpPr>
          <p:spPr>
            <a:xfrm>
              <a:off x="2040000" y="3600000"/>
              <a:ext cx="180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600" b="1" dirty="0">
                <a:solidFill>
                  <a:schemeClr val="tx1"/>
                </a:solidFill>
                <a:latin typeface="Meiryo UI" panose="020B0604030504040204" pitchFamily="50" charset="-128"/>
                <a:ea typeface="Meiryo UI" panose="020B0604030504040204" pitchFamily="50" charset="-128"/>
              </a:endParaRPr>
            </a:p>
          </p:txBody>
        </p:sp>
        <p:sp>
          <p:nvSpPr>
            <p:cNvPr id="18" name="矢印: 上 11">
              <a:extLst>
                <a:ext uri="{FF2B5EF4-FFF2-40B4-BE49-F238E27FC236}">
                  <a16:creationId xmlns:a16="http://schemas.microsoft.com/office/drawing/2014/main" id="{968B1E02-A35D-4F89-81DC-5A8314AB593D}"/>
                </a:ext>
              </a:extLst>
            </p:cNvPr>
            <p:cNvSpPr/>
            <p:nvPr/>
          </p:nvSpPr>
          <p:spPr>
            <a:xfrm>
              <a:off x="812725"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矢印: 上 12">
              <a:extLst>
                <a:ext uri="{FF2B5EF4-FFF2-40B4-BE49-F238E27FC236}">
                  <a16:creationId xmlns:a16="http://schemas.microsoft.com/office/drawing/2014/main" id="{29999D07-373A-4A03-83D2-D86CBE7B89F9}"/>
                </a:ext>
              </a:extLst>
            </p:cNvPr>
            <p:cNvSpPr/>
            <p:nvPr/>
          </p:nvSpPr>
          <p:spPr>
            <a:xfrm>
              <a:off x="2627784"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矢印: 上 13">
              <a:extLst>
                <a:ext uri="{FF2B5EF4-FFF2-40B4-BE49-F238E27FC236}">
                  <a16:creationId xmlns:a16="http://schemas.microsoft.com/office/drawing/2014/main" id="{58454DEA-7318-4F15-B15D-255C502068F7}"/>
                </a:ext>
              </a:extLst>
            </p:cNvPr>
            <p:cNvSpPr/>
            <p:nvPr/>
          </p:nvSpPr>
          <p:spPr>
            <a:xfrm>
              <a:off x="4860032"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矢印: 上 14">
              <a:extLst>
                <a:ext uri="{FF2B5EF4-FFF2-40B4-BE49-F238E27FC236}">
                  <a16:creationId xmlns:a16="http://schemas.microsoft.com/office/drawing/2014/main" id="{F29EFA3F-EDD9-44D0-A9CC-1AA95382CDE0}"/>
                </a:ext>
              </a:extLst>
            </p:cNvPr>
            <p:cNvSpPr/>
            <p:nvPr/>
          </p:nvSpPr>
          <p:spPr>
            <a:xfrm>
              <a:off x="7452320" y="5760000"/>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矢印: 上 15">
              <a:extLst>
                <a:ext uri="{FF2B5EF4-FFF2-40B4-BE49-F238E27FC236}">
                  <a16:creationId xmlns:a16="http://schemas.microsoft.com/office/drawing/2014/main" id="{95A8C552-5FDD-4192-812E-2A335A7C1E7E}"/>
                </a:ext>
              </a:extLst>
            </p:cNvPr>
            <p:cNvSpPr/>
            <p:nvPr/>
          </p:nvSpPr>
          <p:spPr>
            <a:xfrm>
              <a:off x="7308304" y="3230019"/>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3" name="グループ化 33">
              <a:extLst>
                <a:ext uri="{FF2B5EF4-FFF2-40B4-BE49-F238E27FC236}">
                  <a16:creationId xmlns:a16="http://schemas.microsoft.com/office/drawing/2014/main" id="{34308309-2C79-4858-BEFD-7D4BEAF5D578}"/>
                </a:ext>
              </a:extLst>
            </p:cNvPr>
            <p:cNvGrpSpPr/>
            <p:nvPr/>
          </p:nvGrpSpPr>
          <p:grpSpPr>
            <a:xfrm>
              <a:off x="7116771" y="2060848"/>
              <a:ext cx="1847717" cy="1172500"/>
              <a:chOff x="7116771" y="2060848"/>
              <a:chExt cx="1847717" cy="1172500"/>
            </a:xfrm>
          </p:grpSpPr>
          <p:sp>
            <p:nvSpPr>
              <p:cNvPr id="34" name="正方形/長方形 9">
                <a:extLst>
                  <a:ext uri="{FF2B5EF4-FFF2-40B4-BE49-F238E27FC236}">
                    <a16:creationId xmlns:a16="http://schemas.microsoft.com/office/drawing/2014/main" id="{26F4A9A0-6173-45E4-AA62-8B5686C96EA1}"/>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5"/>
                  </a:rPr>
                  <a:t>WebEx</a:t>
                </a:r>
                <a:endParaRPr lang="en-US" altLang="ja-JP" sz="1000" b="1" dirty="0">
                  <a:solidFill>
                    <a:schemeClr val="tx1"/>
                  </a:solidFill>
                  <a:latin typeface="Meiryo UI" panose="020B0604030504040204" pitchFamily="50" charset="-128"/>
                  <a:ea typeface="Meiryo UI" panose="020B0604030504040204" pitchFamily="50" charset="-128"/>
                </a:endParaRPr>
              </a:p>
            </p:txBody>
          </p:sp>
          <p:sp>
            <p:nvSpPr>
              <p:cNvPr id="35" name="四角形: 角を丸くする 26">
                <a:extLst>
                  <a:ext uri="{FF2B5EF4-FFF2-40B4-BE49-F238E27FC236}">
                    <a16:creationId xmlns:a16="http://schemas.microsoft.com/office/drawing/2014/main" id="{3F87FCED-502E-48E4-88D4-F81A542EE9F3}"/>
                  </a:ext>
                </a:extLst>
              </p:cNvPr>
              <p:cNvSpPr/>
              <p:nvPr/>
            </p:nvSpPr>
            <p:spPr>
              <a:xfrm>
                <a:off x="7116771" y="2077891"/>
                <a:ext cx="1548013" cy="371048"/>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6"/>
                  </a:rPr>
                  <a:t>要有効化</a:t>
                </a:r>
                <a:endParaRPr kumimoji="1" lang="ja-JP" altLang="en-US" sz="700" dirty="0">
                  <a:solidFill>
                    <a:schemeClr val="tx1"/>
                  </a:solidFill>
                </a:endParaRPr>
              </a:p>
            </p:txBody>
          </p:sp>
        </p:grpSp>
        <p:grpSp>
          <p:nvGrpSpPr>
            <p:cNvPr id="24" name="グループ化 32">
              <a:extLst>
                <a:ext uri="{FF2B5EF4-FFF2-40B4-BE49-F238E27FC236}">
                  <a16:creationId xmlns:a16="http://schemas.microsoft.com/office/drawing/2014/main" id="{0FCAFA9D-5A22-4F4B-8D16-C8ED42BE708E}"/>
                </a:ext>
              </a:extLst>
            </p:cNvPr>
            <p:cNvGrpSpPr/>
            <p:nvPr/>
          </p:nvGrpSpPr>
          <p:grpSpPr>
            <a:xfrm>
              <a:off x="3900000" y="3600000"/>
              <a:ext cx="2520001" cy="2160000"/>
              <a:chOff x="3959999" y="3960000"/>
              <a:chExt cx="2520001" cy="2160000"/>
            </a:xfrm>
          </p:grpSpPr>
          <p:sp>
            <p:nvSpPr>
              <p:cNvPr id="32" name="正方形/長方形 7">
                <a:extLst>
                  <a:ext uri="{FF2B5EF4-FFF2-40B4-BE49-F238E27FC236}">
                    <a16:creationId xmlns:a16="http://schemas.microsoft.com/office/drawing/2014/main" id="{E959F36A-D6F4-46BD-ACC8-6FB11B0E7058}"/>
                  </a:ext>
                </a:extLst>
              </p:cNvPr>
              <p:cNvSpPr/>
              <p:nvPr/>
            </p:nvSpPr>
            <p:spPr>
              <a:xfrm>
                <a:off x="3960000" y="3960000"/>
                <a:ext cx="252000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7"/>
                  </a:rPr>
                  <a:t>Microsoft</a:t>
                </a:r>
                <a:r>
                  <a:rPr lang="ja-JP" altLang="en-US" sz="1000" b="1" dirty="0">
                    <a:solidFill>
                      <a:schemeClr val="tx1"/>
                    </a:solidFill>
                    <a:latin typeface="Meiryo UI" panose="020B0604030504040204" pitchFamily="50" charset="-128"/>
                    <a:ea typeface="Meiryo UI" panose="020B0604030504040204" pitchFamily="50" charset="-128"/>
                    <a:hlinkClick r:id="rId7"/>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33" name="四角形: 角を丸くする 28">
                <a:extLst>
                  <a:ext uri="{FF2B5EF4-FFF2-40B4-BE49-F238E27FC236}">
                    <a16:creationId xmlns:a16="http://schemas.microsoft.com/office/drawing/2014/main" id="{9B0DD9C6-BBAD-4C53-B74C-A9361CB156EA}"/>
                  </a:ext>
                </a:extLst>
              </p:cNvPr>
              <p:cNvSpPr/>
              <p:nvPr/>
            </p:nvSpPr>
            <p:spPr>
              <a:xfrm>
                <a:off x="3959999" y="3960000"/>
                <a:ext cx="1608105"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grpSp>
          <p:nvGrpSpPr>
            <p:cNvPr id="25" name="グループ化 31">
              <a:extLst>
                <a:ext uri="{FF2B5EF4-FFF2-40B4-BE49-F238E27FC236}">
                  <a16:creationId xmlns:a16="http://schemas.microsoft.com/office/drawing/2014/main" id="{689F073E-74E4-42BF-82AE-B94AF98F933B}"/>
                </a:ext>
              </a:extLst>
            </p:cNvPr>
            <p:cNvGrpSpPr/>
            <p:nvPr/>
          </p:nvGrpSpPr>
          <p:grpSpPr>
            <a:xfrm>
              <a:off x="6480000" y="3600000"/>
              <a:ext cx="2520280" cy="2160000"/>
              <a:chOff x="6480000" y="3960000"/>
              <a:chExt cx="2520280" cy="2160000"/>
            </a:xfrm>
          </p:grpSpPr>
          <p:sp>
            <p:nvSpPr>
              <p:cNvPr id="30" name="正方形/長方形 8">
                <a:extLst>
                  <a:ext uri="{FF2B5EF4-FFF2-40B4-BE49-F238E27FC236}">
                    <a16:creationId xmlns:a16="http://schemas.microsoft.com/office/drawing/2014/main" id="{888F0789-4857-43A9-A495-37B0B9356DD2}"/>
                  </a:ext>
                </a:extLst>
              </p:cNvPr>
              <p:cNvSpPr/>
              <p:nvPr/>
            </p:nvSpPr>
            <p:spPr>
              <a:xfrm>
                <a:off x="6480000" y="3960000"/>
                <a:ext cx="2520280" cy="21600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tx1"/>
                    </a:solidFill>
                    <a:latin typeface="Meiryo UI" panose="020B0604030504040204" pitchFamily="50" charset="-128"/>
                    <a:ea typeface="Meiryo UI" panose="020B0604030504040204" pitchFamily="50" charset="-128"/>
                    <a:hlinkClick r:id="rId8"/>
                  </a:rPr>
                  <a:t>G Suite</a:t>
                </a:r>
                <a:r>
                  <a:rPr lang="ja-JP" altLang="en-US" sz="1000" b="1" dirty="0">
                    <a:solidFill>
                      <a:schemeClr val="tx1"/>
                    </a:solidFill>
                    <a:latin typeface="Meiryo UI" panose="020B0604030504040204" pitchFamily="50" charset="-128"/>
                    <a:ea typeface="Meiryo UI" panose="020B0604030504040204" pitchFamily="50" charset="-128"/>
                    <a:hlinkClick r:id="rId8"/>
                  </a:rPr>
                  <a:t>　</a:t>
                </a:r>
                <a:r>
                  <a:rPr kumimoji="1" lang="en-US" altLang="ja-JP" sz="10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31" name="四角形: 角を丸くする 30">
                <a:extLst>
                  <a:ext uri="{FF2B5EF4-FFF2-40B4-BE49-F238E27FC236}">
                    <a16:creationId xmlns:a16="http://schemas.microsoft.com/office/drawing/2014/main" id="{181B9829-9DE6-4F50-8766-62281D481B7E}"/>
                  </a:ext>
                </a:extLst>
              </p:cNvPr>
              <p:cNvSpPr/>
              <p:nvPr/>
            </p:nvSpPr>
            <p:spPr>
              <a:xfrm>
                <a:off x="6480000" y="3960000"/>
                <a:ext cx="1608102" cy="371100"/>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2"/>
                  </a:rPr>
                  <a:t>要有効化</a:t>
                </a:r>
                <a:endParaRPr kumimoji="1" lang="ja-JP" altLang="en-US" sz="700" dirty="0">
                  <a:solidFill>
                    <a:schemeClr val="tx1"/>
                  </a:solidFill>
                </a:endParaRPr>
              </a:p>
            </p:txBody>
          </p:sp>
        </p:grpSp>
        <p:sp>
          <p:nvSpPr>
            <p:cNvPr id="26" name="矢印: 上 34">
              <a:extLst>
                <a:ext uri="{FF2B5EF4-FFF2-40B4-BE49-F238E27FC236}">
                  <a16:creationId xmlns:a16="http://schemas.microsoft.com/office/drawing/2014/main" id="{B65EC6FF-6DCB-4EEB-A13F-067F4A475A11}"/>
                </a:ext>
              </a:extLst>
            </p:cNvPr>
            <p:cNvSpPr/>
            <p:nvPr/>
          </p:nvSpPr>
          <p:spPr>
            <a:xfrm>
              <a:off x="6372200" y="3243974"/>
              <a:ext cx="648072"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27" name="グループ化 35">
              <a:extLst>
                <a:ext uri="{FF2B5EF4-FFF2-40B4-BE49-F238E27FC236}">
                  <a16:creationId xmlns:a16="http://schemas.microsoft.com/office/drawing/2014/main" id="{CA0428DA-E0EC-48F9-9F6C-D7AD18DC82BD}"/>
                </a:ext>
              </a:extLst>
            </p:cNvPr>
            <p:cNvGrpSpPr/>
            <p:nvPr/>
          </p:nvGrpSpPr>
          <p:grpSpPr>
            <a:xfrm>
              <a:off x="5148064" y="2074803"/>
              <a:ext cx="1847717" cy="1172500"/>
              <a:chOff x="7116771" y="2060848"/>
              <a:chExt cx="1847717" cy="1172500"/>
            </a:xfrm>
          </p:grpSpPr>
          <p:sp>
            <p:nvSpPr>
              <p:cNvPr id="28" name="正方形/長方形 36">
                <a:extLst>
                  <a:ext uri="{FF2B5EF4-FFF2-40B4-BE49-F238E27FC236}">
                    <a16:creationId xmlns:a16="http://schemas.microsoft.com/office/drawing/2014/main" id="{291C88EE-7CBF-484F-99EB-DE8F55DF091E}"/>
                  </a:ext>
                </a:extLst>
              </p:cNvPr>
              <p:cNvSpPr/>
              <p:nvPr/>
            </p:nvSpPr>
            <p:spPr>
              <a:xfrm>
                <a:off x="7116771" y="2060848"/>
                <a:ext cx="1847717" cy="1172500"/>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1000" b="1" dirty="0">
                  <a:solidFill>
                    <a:schemeClr val="tx1"/>
                  </a:solidFill>
                  <a:latin typeface="Meiryo UI" panose="020B0604030504040204" pitchFamily="50" charset="-128"/>
                  <a:ea typeface="Meiryo UI" panose="020B0604030504040204" pitchFamily="50" charset="-128"/>
                </a:endParaRPr>
              </a:p>
            </p:txBody>
          </p:sp>
          <p:sp>
            <p:nvSpPr>
              <p:cNvPr id="29" name="四角形: 角を丸くする 37">
                <a:extLst>
                  <a:ext uri="{FF2B5EF4-FFF2-40B4-BE49-F238E27FC236}">
                    <a16:creationId xmlns:a16="http://schemas.microsoft.com/office/drawing/2014/main" id="{40C5DA9D-3A3E-4936-8034-63B1082C6077}"/>
                  </a:ext>
                </a:extLst>
              </p:cNvPr>
              <p:cNvSpPr/>
              <p:nvPr/>
            </p:nvSpPr>
            <p:spPr>
              <a:xfrm>
                <a:off x="7116771" y="2077888"/>
                <a:ext cx="1548004" cy="371046"/>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700" dirty="0">
                    <a:solidFill>
                      <a:schemeClr val="tx1"/>
                    </a:solidFill>
                    <a:hlinkClick r:id="rId10"/>
                  </a:rPr>
                  <a:t>要有効化</a:t>
                </a:r>
                <a:endParaRPr kumimoji="1" lang="ja-JP" altLang="en-US" sz="700" dirty="0">
                  <a:solidFill>
                    <a:schemeClr val="tx1"/>
                  </a:solidFill>
                </a:endParaRPr>
              </a:p>
            </p:txBody>
          </p:sp>
        </p:grpSp>
      </p:grpSp>
      <p:grpSp>
        <p:nvGrpSpPr>
          <p:cNvPr id="36" name="グループ化 39">
            <a:extLst>
              <a:ext uri="{FF2B5EF4-FFF2-40B4-BE49-F238E27FC236}">
                <a16:creationId xmlns:a16="http://schemas.microsoft.com/office/drawing/2014/main" id="{77E811D8-4482-4001-80A1-4227BEAE9709}"/>
              </a:ext>
            </a:extLst>
          </p:cNvPr>
          <p:cNvGrpSpPr/>
          <p:nvPr/>
        </p:nvGrpSpPr>
        <p:grpSpPr>
          <a:xfrm>
            <a:off x="4572000" y="4981262"/>
            <a:ext cx="4536152" cy="1328058"/>
            <a:chOff x="179512" y="3599999"/>
            <a:chExt cx="8856984" cy="3141369"/>
          </a:xfrm>
        </p:grpSpPr>
        <p:sp>
          <p:nvSpPr>
            <p:cNvPr id="37" name="正方形/長方形 4">
              <a:extLst>
                <a:ext uri="{FF2B5EF4-FFF2-40B4-BE49-F238E27FC236}">
                  <a16:creationId xmlns:a16="http://schemas.microsoft.com/office/drawing/2014/main" id="{712B487E-7D9B-4314-B720-32AB65DABFDB}"/>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0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000" dirty="0">
                <a:solidFill>
                  <a:schemeClr val="tx1"/>
                </a:solidFill>
                <a:latin typeface="Meiryo UI" panose="020B0604030504040204" pitchFamily="50" charset="-128"/>
                <a:ea typeface="Meiryo UI" panose="020B0604030504040204" pitchFamily="50" charset="-128"/>
              </a:endParaRPr>
            </a:p>
          </p:txBody>
        </p:sp>
        <p:sp>
          <p:nvSpPr>
            <p:cNvPr id="38" name="正方形/長方形 5">
              <a:extLst>
                <a:ext uri="{FF2B5EF4-FFF2-40B4-BE49-F238E27FC236}">
                  <a16:creationId xmlns:a16="http://schemas.microsoft.com/office/drawing/2014/main" id="{302EC73A-5AFE-44BD-9BDC-C2D1111EC130}"/>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39" name="正方形/長方形 6">
              <a:extLst>
                <a:ext uri="{FF2B5EF4-FFF2-40B4-BE49-F238E27FC236}">
                  <a16:creationId xmlns:a16="http://schemas.microsoft.com/office/drawing/2014/main" id="{0F225B1B-123F-4992-8A39-05434AFF2AEF}"/>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500" b="1" dirty="0">
                <a:solidFill>
                  <a:schemeClr val="tx1"/>
                </a:solidFill>
                <a:latin typeface="Meiryo UI" panose="020B0604030504040204" pitchFamily="50" charset="-128"/>
                <a:ea typeface="Meiryo UI" panose="020B0604030504040204" pitchFamily="50" charset="-128"/>
              </a:endParaRPr>
            </a:p>
          </p:txBody>
        </p:sp>
        <p:sp>
          <p:nvSpPr>
            <p:cNvPr id="40" name="矢印: 上 11">
              <a:extLst>
                <a:ext uri="{FF2B5EF4-FFF2-40B4-BE49-F238E27FC236}">
                  <a16:creationId xmlns:a16="http://schemas.microsoft.com/office/drawing/2014/main" id="{A82506E7-A8D3-491E-9052-19C6EBD93E0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矢印: 上 12">
              <a:extLst>
                <a:ext uri="{FF2B5EF4-FFF2-40B4-BE49-F238E27FC236}">
                  <a16:creationId xmlns:a16="http://schemas.microsoft.com/office/drawing/2014/main" id="{3CB72823-3F5A-4371-BC42-09A6322CD8E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矢印: 上 13">
              <a:extLst>
                <a:ext uri="{FF2B5EF4-FFF2-40B4-BE49-F238E27FC236}">
                  <a16:creationId xmlns:a16="http://schemas.microsoft.com/office/drawing/2014/main" id="{44CAD1C8-9781-4D5A-9B35-4DF7DE87869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 name="矢印: 上 14">
              <a:extLst>
                <a:ext uri="{FF2B5EF4-FFF2-40B4-BE49-F238E27FC236}">
                  <a16:creationId xmlns:a16="http://schemas.microsoft.com/office/drawing/2014/main" id="{46718973-C316-465F-A47D-3D80DFEAF50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 name="矢印: 上 15">
              <a:extLst>
                <a:ext uri="{FF2B5EF4-FFF2-40B4-BE49-F238E27FC236}">
                  <a16:creationId xmlns:a16="http://schemas.microsoft.com/office/drawing/2014/main" id="{2F5F6074-7DFB-4AA5-A43B-408BB2036029}"/>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6" name="正方形/長方形 9">
              <a:extLst>
                <a:ext uri="{FF2B5EF4-FFF2-40B4-BE49-F238E27FC236}">
                  <a16:creationId xmlns:a16="http://schemas.microsoft.com/office/drawing/2014/main" id="{C8B9C4B1-E7E7-465A-9028-8BA2CE992302}"/>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5"/>
                </a:rPr>
                <a:t>WebEx</a:t>
              </a:r>
              <a:endParaRPr lang="en-US" altLang="ja-JP" sz="900" b="1" dirty="0">
                <a:solidFill>
                  <a:schemeClr val="tx1"/>
                </a:solidFill>
                <a:latin typeface="Meiryo UI" panose="020B0604030504040204" pitchFamily="50" charset="-128"/>
                <a:ea typeface="Meiryo UI" panose="020B0604030504040204" pitchFamily="50" charset="-128"/>
              </a:endParaRPr>
            </a:p>
          </p:txBody>
        </p:sp>
        <p:sp>
          <p:nvSpPr>
            <p:cNvPr id="54" name="正方形/長方形 7">
              <a:extLst>
                <a:ext uri="{FF2B5EF4-FFF2-40B4-BE49-F238E27FC236}">
                  <a16:creationId xmlns:a16="http://schemas.microsoft.com/office/drawing/2014/main" id="{9A3C9A69-C953-4E8C-95FE-72C9A33F496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7"/>
                </a:rPr>
                <a:t>Microsoft</a:t>
              </a:r>
              <a:r>
                <a:rPr lang="ja-JP" altLang="en-US" sz="900" b="1" dirty="0">
                  <a:solidFill>
                    <a:schemeClr val="tx1"/>
                  </a:solidFill>
                  <a:latin typeface="Meiryo UI" panose="020B0604030504040204" pitchFamily="50" charset="-128"/>
                  <a:ea typeface="Meiryo UI" panose="020B0604030504040204" pitchFamily="50" charset="-128"/>
                  <a:hlinkClick r:id="rId7"/>
                </a:rPr>
                <a:t> </a:t>
              </a:r>
              <a:r>
                <a:rPr kumimoji="1" lang="en-US" altLang="ja-JP" sz="900" b="1" dirty="0">
                  <a:solidFill>
                    <a:schemeClr val="tx1"/>
                  </a:solidFill>
                  <a:latin typeface="Meiryo UI" panose="020B0604030504040204" pitchFamily="50" charset="-128"/>
                  <a:ea typeface="Meiryo UI" panose="020B0604030504040204" pitchFamily="50" charset="-128"/>
                  <a:hlinkClick r:id="rId7"/>
                </a:rPr>
                <a:t>365</a:t>
              </a:r>
              <a:endParaRPr kumimoji="1" lang="en-US" altLang="ja-JP" sz="400" b="1" dirty="0">
                <a:solidFill>
                  <a:schemeClr val="tx1"/>
                </a:solidFill>
                <a:latin typeface="Meiryo UI" panose="020B0604030504040204" pitchFamily="50" charset="-128"/>
                <a:ea typeface="Meiryo UI" panose="020B0604030504040204" pitchFamily="50" charset="-128"/>
              </a:endParaRPr>
            </a:p>
          </p:txBody>
        </p:sp>
        <p:sp>
          <p:nvSpPr>
            <p:cNvPr id="52" name="正方形/長方形 8">
              <a:extLst>
                <a:ext uri="{FF2B5EF4-FFF2-40B4-BE49-F238E27FC236}">
                  <a16:creationId xmlns:a16="http://schemas.microsoft.com/office/drawing/2014/main" id="{FE6AC3D9-79A6-499B-801D-D2F49E8A556B}"/>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900" b="1" dirty="0">
                  <a:solidFill>
                    <a:schemeClr val="tx1"/>
                  </a:solidFill>
                  <a:latin typeface="Meiryo UI" panose="020B0604030504040204" pitchFamily="50" charset="-128"/>
                  <a:ea typeface="Meiryo UI" panose="020B0604030504040204" pitchFamily="50" charset="-128"/>
                  <a:hlinkClick r:id="rId8"/>
                </a:rPr>
                <a:t>G Suite</a:t>
              </a:r>
              <a:r>
                <a:rPr lang="ja-JP" altLang="en-US" sz="900" b="1" dirty="0">
                  <a:solidFill>
                    <a:schemeClr val="tx1"/>
                  </a:solidFill>
                  <a:latin typeface="Meiryo UI" panose="020B0604030504040204" pitchFamily="50" charset="-128"/>
                  <a:ea typeface="Meiryo UI" panose="020B0604030504040204" pitchFamily="50" charset="-128"/>
                  <a:hlinkClick r:id="rId8"/>
                </a:rPr>
                <a:t>　</a:t>
              </a:r>
              <a:r>
                <a:rPr kumimoji="1" lang="en-US" altLang="ja-JP" sz="900" b="1" dirty="0">
                  <a:solidFill>
                    <a:schemeClr val="tx1"/>
                  </a:solidFill>
                  <a:latin typeface="Meiryo UI" panose="020B0604030504040204" pitchFamily="50" charset="-128"/>
                  <a:ea typeface="Meiryo UI" panose="020B0604030504040204" pitchFamily="50" charset="-128"/>
                  <a:hlinkClick r:id="rId8"/>
                </a:rPr>
                <a:t>(Google)</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sp>
          <p:nvSpPr>
            <p:cNvPr id="48" name="矢印: 上 34">
              <a:extLst>
                <a:ext uri="{FF2B5EF4-FFF2-40B4-BE49-F238E27FC236}">
                  <a16:creationId xmlns:a16="http://schemas.microsoft.com/office/drawing/2014/main" id="{FFF082F7-BC6B-41A6-9699-CAD4DAC2F8F9}"/>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50" name="正方形/長方形 36">
              <a:extLst>
                <a:ext uri="{FF2B5EF4-FFF2-40B4-BE49-F238E27FC236}">
                  <a16:creationId xmlns:a16="http://schemas.microsoft.com/office/drawing/2014/main" id="{782E5B99-8324-42D4-B8EB-8CEDD90AA221}"/>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b="1" dirty="0">
                  <a:solidFill>
                    <a:schemeClr val="tx1"/>
                  </a:solidFill>
                  <a:latin typeface="Meiryo UI" panose="020B0604030504040204" pitchFamily="50" charset="-128"/>
                  <a:ea typeface="Meiryo UI" panose="020B0604030504040204" pitchFamily="50" charset="-128"/>
                  <a:hlinkClick r:id="rId9"/>
                </a:rPr>
                <a:t>Zoom</a:t>
              </a:r>
              <a:endParaRPr kumimoji="1" lang="en-US" altLang="ja-JP" sz="900" b="1" dirty="0">
                <a:solidFill>
                  <a:schemeClr val="tx1"/>
                </a:solidFill>
                <a:latin typeface="Meiryo UI" panose="020B0604030504040204" pitchFamily="50" charset="-128"/>
                <a:ea typeface="Meiryo UI" panose="020B0604030504040204" pitchFamily="50" charset="-128"/>
              </a:endParaRPr>
            </a:p>
          </p:txBody>
        </p:sp>
      </p:grpSp>
      <p:sp>
        <p:nvSpPr>
          <p:cNvPr id="7" name="TextBox 6">
            <a:extLst>
              <a:ext uri="{FF2B5EF4-FFF2-40B4-BE49-F238E27FC236}">
                <a16:creationId xmlns:a16="http://schemas.microsoft.com/office/drawing/2014/main" id="{15614226-1902-4A23-BC88-EBC6EFE557B0}"/>
              </a:ext>
            </a:extLst>
          </p:cNvPr>
          <p:cNvSpPr txBox="1"/>
          <p:nvPr/>
        </p:nvSpPr>
        <p:spPr>
          <a:xfrm>
            <a:off x="94982" y="4511687"/>
            <a:ext cx="838691" cy="369332"/>
          </a:xfrm>
          <a:prstGeom prst="rect">
            <a:avLst/>
          </a:prstGeom>
          <a:noFill/>
        </p:spPr>
        <p:txBody>
          <a:bodyPr wrap="none" rtlCol="0">
            <a:spAutoFit/>
          </a:bodyPr>
          <a:lstStyle/>
          <a:p>
            <a:r>
              <a:rPr kumimoji="1" lang="en-US" altLang="ja-JP" dirty="0"/>
              <a:t>Before</a:t>
            </a:r>
            <a:endParaRPr kumimoji="1" lang="ja-JP" altLang="en-US" dirty="0"/>
          </a:p>
        </p:txBody>
      </p:sp>
      <p:sp>
        <p:nvSpPr>
          <p:cNvPr id="59" name="TextBox 58">
            <a:extLst>
              <a:ext uri="{FF2B5EF4-FFF2-40B4-BE49-F238E27FC236}">
                <a16:creationId xmlns:a16="http://schemas.microsoft.com/office/drawing/2014/main" id="{FDC929E2-4692-4868-86F1-2869AA5C7BBB}"/>
              </a:ext>
            </a:extLst>
          </p:cNvPr>
          <p:cNvSpPr txBox="1"/>
          <p:nvPr/>
        </p:nvSpPr>
        <p:spPr>
          <a:xfrm>
            <a:off x="4572000" y="4511687"/>
            <a:ext cx="686406" cy="369332"/>
          </a:xfrm>
          <a:prstGeom prst="rect">
            <a:avLst/>
          </a:prstGeom>
          <a:noFill/>
        </p:spPr>
        <p:txBody>
          <a:bodyPr wrap="none" rtlCol="0">
            <a:spAutoFit/>
          </a:bodyPr>
          <a:lstStyle/>
          <a:p>
            <a:r>
              <a:rPr kumimoji="1" lang="en-US" altLang="ja-JP" dirty="0"/>
              <a:t>After</a:t>
            </a:r>
            <a:endParaRPr kumimoji="1" lang="ja-JP" altLang="en-US" dirty="0"/>
          </a:p>
        </p:txBody>
      </p:sp>
      <p:sp>
        <p:nvSpPr>
          <p:cNvPr id="60" name="Arrow: Right 59">
            <a:extLst>
              <a:ext uri="{FF2B5EF4-FFF2-40B4-BE49-F238E27FC236}">
                <a16:creationId xmlns:a16="http://schemas.microsoft.com/office/drawing/2014/main" id="{C7BDB3DE-3B80-408B-BD81-0756BE37D80F}"/>
              </a:ext>
            </a:extLst>
          </p:cNvPr>
          <p:cNvSpPr/>
          <p:nvPr/>
        </p:nvSpPr>
        <p:spPr>
          <a:xfrm>
            <a:off x="3851920" y="5072579"/>
            <a:ext cx="661377" cy="66067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70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A1A92-AC97-441C-ABA1-DF921F40EFC0}"/>
              </a:ext>
            </a:extLst>
          </p:cNvPr>
          <p:cNvSpPr>
            <a:spLocks noGrp="1"/>
          </p:cNvSpPr>
          <p:nvPr>
            <p:ph type="title"/>
          </p:nvPr>
        </p:nvSpPr>
        <p:spPr/>
        <p:txBody>
          <a:bodyPr/>
          <a:lstStyle/>
          <a:p>
            <a:r>
              <a:rPr kumimoji="1" lang="ja-JP" altLang="en-US" dirty="0"/>
              <a:t>（自分用メモ）</a:t>
            </a:r>
          </a:p>
        </p:txBody>
      </p:sp>
      <p:sp>
        <p:nvSpPr>
          <p:cNvPr id="3" name="コンテンツ プレースホルダー 2">
            <a:extLst>
              <a:ext uri="{FF2B5EF4-FFF2-40B4-BE49-F238E27FC236}">
                <a16:creationId xmlns:a16="http://schemas.microsoft.com/office/drawing/2014/main" id="{31ACBE91-0007-4C01-AFA5-4861C47736CF}"/>
              </a:ext>
            </a:extLst>
          </p:cNvPr>
          <p:cNvSpPr>
            <a:spLocks noGrp="1"/>
          </p:cNvSpPr>
          <p:nvPr>
            <p:ph idx="1"/>
          </p:nvPr>
        </p:nvSpPr>
        <p:spPr/>
        <p:txBody>
          <a:bodyPr/>
          <a:lstStyle/>
          <a:p>
            <a:r>
              <a:rPr kumimoji="1" lang="en-US" altLang="ja-JP" dirty="0"/>
              <a:t>Google</a:t>
            </a:r>
            <a:r>
              <a:rPr kumimoji="1" lang="ja-JP" altLang="en-US" dirty="0"/>
              <a:t>はどうなる</a:t>
            </a:r>
            <a:r>
              <a:rPr kumimoji="1" lang="en-US" altLang="ja-JP" dirty="0"/>
              <a:t>?</a:t>
            </a:r>
          </a:p>
          <a:p>
            <a:r>
              <a:rPr lang="ja-JP" altLang="en-US" dirty="0"/>
              <a:t>補償金について一言</a:t>
            </a:r>
            <a:endParaRPr lang="en-US" altLang="ja-JP"/>
          </a:p>
          <a:p>
            <a:endParaRPr lang="en-US" altLang="ja-JP" dirty="0"/>
          </a:p>
          <a:p>
            <a:endParaRPr kumimoji="1" lang="en-US" altLang="ja-JP" dirty="0"/>
          </a:p>
        </p:txBody>
      </p:sp>
      <p:sp>
        <p:nvSpPr>
          <p:cNvPr id="4" name="日付プレースホルダー 3">
            <a:extLst>
              <a:ext uri="{FF2B5EF4-FFF2-40B4-BE49-F238E27FC236}">
                <a16:creationId xmlns:a16="http://schemas.microsoft.com/office/drawing/2014/main" id="{C6CAFB52-27BB-4A43-A0DB-D1B52E1E6D26}"/>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75C77A73-15E3-4207-98C2-0CAC1BEBF3F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208030E-D7A9-46F2-BE0A-61172C11D372}"/>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95352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lstStyle/>
          <a:p>
            <a:r>
              <a:rPr lang="ja-JP" altLang="en-US" dirty="0"/>
              <a:t>疑問</a:t>
            </a:r>
            <a:r>
              <a:rPr lang="en-US" altLang="ja-JP" dirty="0"/>
              <a:t>? </a:t>
            </a:r>
            <a:r>
              <a:rPr lang="en-US" altLang="ja-JP" dirty="0">
                <a:sym typeface="Symbol" panose="05050102010706020507" pitchFamily="18" charset="2"/>
              </a:rPr>
              <a:t></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dirty="0">
                <a:hlinkClick r:id="rId2"/>
              </a:rPr>
              <a:t>https://utelecon.adm.u-tokyo.ac.jp/</a:t>
            </a:r>
            <a:r>
              <a:rPr kumimoji="1" lang="ja-JP" altLang="en-US" dirty="0"/>
              <a:t> へ集約を目指しています</a:t>
            </a:r>
            <a:endParaRPr kumimoji="1" lang="en-US" altLang="ja-JP" dirty="0"/>
          </a:p>
          <a:p>
            <a:pPr lvl="1"/>
            <a:r>
              <a:rPr lang="ja-JP" altLang="en-US" dirty="0"/>
              <a:t>注</a:t>
            </a:r>
            <a:r>
              <a:rPr lang="en-US" altLang="ja-JP" dirty="0"/>
              <a:t>: utelecon.github.io (</a:t>
            </a:r>
            <a:r>
              <a:rPr lang="ja-JP" altLang="en-US" dirty="0"/>
              <a:t>今も有効です</a:t>
            </a:r>
            <a:r>
              <a:rPr lang="en-US" altLang="ja-JP" dirty="0"/>
              <a:t>) </a:t>
            </a:r>
            <a:r>
              <a:rPr lang="ja-JP" altLang="en-US" dirty="0"/>
              <a:t>から改名</a:t>
            </a:r>
            <a:endParaRPr kumimoji="1" lang="en-US" altLang="ja-JP" dirty="0"/>
          </a:p>
          <a:p>
            <a:r>
              <a:rPr lang="ja-JP" altLang="en-US" dirty="0"/>
              <a:t>特定の疑問は</a:t>
            </a:r>
            <a:r>
              <a:rPr lang="ja-JP" altLang="en-US" u="sng" dirty="0"/>
              <a:t>検索ボックス</a:t>
            </a:r>
            <a:r>
              <a:rPr lang="ja-JP" altLang="en-US" dirty="0"/>
              <a:t>で</a:t>
            </a:r>
            <a:endParaRPr kumimoji="1" lang="ja-JP" altLang="en-US"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10" name="図 9" descr="グラフィカル ユーザー インターフェイス, テキスト&#10;&#10;自動的に生成された説明">
            <a:extLst>
              <a:ext uri="{FF2B5EF4-FFF2-40B4-BE49-F238E27FC236}">
                <a16:creationId xmlns:a16="http://schemas.microsoft.com/office/drawing/2014/main" id="{A8AED166-130D-4581-B5DC-5C9B09E29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601181"/>
            <a:ext cx="3318240" cy="2780147"/>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840551" y="3966069"/>
            <a:ext cx="875409" cy="2550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4841592" y="3518645"/>
            <a:ext cx="2998959" cy="5749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76FA5-AC4B-457B-B151-FAB007AA4B74}"/>
              </a:ext>
            </a:extLst>
          </p:cNvPr>
          <p:cNvSpPr>
            <a:spLocks noGrp="1"/>
          </p:cNvSpPr>
          <p:nvPr>
            <p:ph type="title"/>
          </p:nvPr>
        </p:nvSpPr>
        <p:spPr/>
        <p:txBody>
          <a:bodyPr/>
          <a:lstStyle/>
          <a:p>
            <a:r>
              <a:rPr kumimoji="1" lang="ja-JP" altLang="en-US" dirty="0"/>
              <a:t>見た目も刷新されています</a:t>
            </a:r>
          </a:p>
        </p:txBody>
      </p:sp>
      <p:sp>
        <p:nvSpPr>
          <p:cNvPr id="4" name="日付プレースホルダー 3">
            <a:extLst>
              <a:ext uri="{FF2B5EF4-FFF2-40B4-BE49-F238E27FC236}">
                <a16:creationId xmlns:a16="http://schemas.microsoft.com/office/drawing/2014/main" id="{BA0373E6-6C9D-4C70-A8A9-DD5C8C58F34C}"/>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5B9DC7A2-DFB2-48A3-AA73-7DDABC8A157F}"/>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B79185AE-0EF1-4E36-B114-720660CE7091}"/>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グラフィカル ユーザー インターフェイス, Web サイト&#10;&#10;自動的に生成された説明">
            <a:extLst>
              <a:ext uri="{FF2B5EF4-FFF2-40B4-BE49-F238E27FC236}">
                <a16:creationId xmlns:a16="http://schemas.microsoft.com/office/drawing/2014/main" id="{97AB50D2-917A-4E44-AA1D-420C7BFE41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93" y="2148528"/>
            <a:ext cx="3783751" cy="3096344"/>
          </a:xfrm>
          <a:prstGeom prst="rect">
            <a:avLst/>
          </a:prstGeom>
        </p:spPr>
      </p:pic>
      <p:pic>
        <p:nvPicPr>
          <p:cNvPr id="9" name="図 8" descr="グラフィカル ユーザー インターフェイス, テキスト&#10;&#10;自動的に生成された説明">
            <a:extLst>
              <a:ext uri="{FF2B5EF4-FFF2-40B4-BE49-F238E27FC236}">
                <a16:creationId xmlns:a16="http://schemas.microsoft.com/office/drawing/2014/main" id="{7D10701A-338D-4D87-9E53-E604998CA0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0860" y="2148528"/>
            <a:ext cx="3695636" cy="3096344"/>
          </a:xfrm>
          <a:prstGeom prst="rect">
            <a:avLst/>
          </a:prstGeom>
        </p:spPr>
      </p:pic>
      <p:sp>
        <p:nvSpPr>
          <p:cNvPr id="10" name="矢印: 右 9">
            <a:extLst>
              <a:ext uri="{FF2B5EF4-FFF2-40B4-BE49-F238E27FC236}">
                <a16:creationId xmlns:a16="http://schemas.microsoft.com/office/drawing/2014/main" id="{777C3B45-DF36-4C06-ACD0-CFFC448254F1}"/>
              </a:ext>
            </a:extLst>
          </p:cNvPr>
          <p:cNvSpPr/>
          <p:nvPr/>
        </p:nvSpPr>
        <p:spPr>
          <a:xfrm>
            <a:off x="4139952" y="3372664"/>
            <a:ext cx="1112795" cy="86409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3D5B2EE-AD79-430F-B595-E270F60F7FEE}"/>
              </a:ext>
            </a:extLst>
          </p:cNvPr>
          <p:cNvSpPr txBox="1"/>
          <p:nvPr/>
        </p:nvSpPr>
        <p:spPr>
          <a:xfrm>
            <a:off x="284193" y="1484784"/>
            <a:ext cx="3495719" cy="646331"/>
          </a:xfrm>
          <a:prstGeom prst="rect">
            <a:avLst/>
          </a:prstGeom>
          <a:noFill/>
        </p:spPr>
        <p:txBody>
          <a:bodyPr wrap="square" rtlCol="0">
            <a:spAutoFit/>
          </a:bodyPr>
          <a:lstStyle/>
          <a:p>
            <a:r>
              <a:rPr kumimoji="1" lang="en-US" altLang="ja-JP" dirty="0"/>
              <a:t>T</a:t>
            </a:r>
            <a:r>
              <a:rPr kumimoji="1" lang="ja-JP" altLang="en-US" dirty="0"/>
              <a:t>氏</a:t>
            </a:r>
            <a:r>
              <a:rPr kumimoji="1" lang="en-US" altLang="ja-JP" dirty="0"/>
              <a:t>(50</a:t>
            </a:r>
            <a:r>
              <a:rPr kumimoji="1" lang="ja-JP" altLang="en-US" dirty="0"/>
              <a:t>代男性</a:t>
            </a:r>
            <a:r>
              <a:rPr kumimoji="1" lang="en-US" altLang="ja-JP" dirty="0"/>
              <a:t>)</a:t>
            </a:r>
            <a:r>
              <a:rPr kumimoji="1" lang="ja-JP" altLang="en-US" dirty="0"/>
              <a:t>による</a:t>
            </a:r>
            <a:r>
              <a:rPr lang="ja-JP" altLang="en-US" dirty="0"/>
              <a:t>テンプレートを選んだだけの</a:t>
            </a:r>
            <a:r>
              <a:rPr kumimoji="1" lang="ja-JP" altLang="en-US" dirty="0"/>
              <a:t>デザイン</a:t>
            </a:r>
            <a:endParaRPr kumimoji="1" lang="en-US" altLang="ja-JP" dirty="0"/>
          </a:p>
        </p:txBody>
      </p:sp>
      <p:sp>
        <p:nvSpPr>
          <p:cNvPr id="12" name="テキスト ボックス 11">
            <a:extLst>
              <a:ext uri="{FF2B5EF4-FFF2-40B4-BE49-F238E27FC236}">
                <a16:creationId xmlns:a16="http://schemas.microsoft.com/office/drawing/2014/main" id="{A54F2FE2-4C3D-4C61-9A71-C82A8AD5E671}"/>
              </a:ext>
            </a:extLst>
          </p:cNvPr>
          <p:cNvSpPr txBox="1"/>
          <p:nvPr/>
        </p:nvSpPr>
        <p:spPr>
          <a:xfrm>
            <a:off x="5542233" y="1484784"/>
            <a:ext cx="2749471" cy="369332"/>
          </a:xfrm>
          <a:prstGeom prst="rect">
            <a:avLst/>
          </a:prstGeom>
          <a:noFill/>
        </p:spPr>
        <p:txBody>
          <a:bodyPr wrap="none" rtlCol="0">
            <a:spAutoFit/>
          </a:bodyPr>
          <a:lstStyle/>
          <a:p>
            <a:r>
              <a:rPr kumimoji="1" lang="en-US" altLang="ja-JP" dirty="0"/>
              <a:t>20</a:t>
            </a:r>
            <a:r>
              <a:rPr kumimoji="1" lang="ja-JP" altLang="en-US" dirty="0"/>
              <a:t>代学生によるデザイン</a:t>
            </a:r>
          </a:p>
        </p:txBody>
      </p:sp>
    </p:spTree>
    <p:extLst>
      <p:ext uri="{BB962C8B-B14F-4D97-AF65-F5344CB8AC3E}">
        <p14:creationId xmlns:p14="http://schemas.microsoft.com/office/powerpoint/2010/main" val="117018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460F8-7AB9-4D0D-8BFD-309002EC8C1D}"/>
              </a:ext>
            </a:extLst>
          </p:cNvPr>
          <p:cNvSpPr>
            <a:spLocks noGrp="1"/>
          </p:cNvSpPr>
          <p:nvPr>
            <p:ph type="title"/>
          </p:nvPr>
        </p:nvSpPr>
        <p:spPr/>
        <p:txBody>
          <a:bodyPr/>
          <a:lstStyle/>
          <a:p>
            <a:r>
              <a:rPr kumimoji="1" lang="ja-JP" altLang="en-US" dirty="0"/>
              <a:t>以降の内容</a:t>
            </a:r>
          </a:p>
        </p:txBody>
      </p:sp>
      <p:sp>
        <p:nvSpPr>
          <p:cNvPr id="3" name="コンテンツ プレースホルダー 2">
            <a:extLst>
              <a:ext uri="{FF2B5EF4-FFF2-40B4-BE49-F238E27FC236}">
                <a16:creationId xmlns:a16="http://schemas.microsoft.com/office/drawing/2014/main" id="{A1057DA4-8C42-4EDF-A41B-F47C8FB3C241}"/>
              </a:ext>
            </a:extLst>
          </p:cNvPr>
          <p:cNvSpPr>
            <a:spLocks noGrp="1"/>
          </p:cNvSpPr>
          <p:nvPr>
            <p:ph idx="1"/>
          </p:nvPr>
        </p:nvSpPr>
        <p:spPr/>
        <p:txBody>
          <a:bodyPr/>
          <a:lstStyle/>
          <a:p>
            <a:r>
              <a:rPr kumimoji="1" lang="en-US" altLang="ja-JP" dirty="0"/>
              <a:t>UTokyo Account</a:t>
            </a:r>
          </a:p>
          <a:p>
            <a:pPr lvl="1"/>
            <a:r>
              <a:rPr lang="ja-JP" altLang="en-US" dirty="0"/>
              <a:t>認証の統一・連携とは</a:t>
            </a:r>
            <a:endParaRPr lang="en-US" altLang="ja-JP" dirty="0"/>
          </a:p>
          <a:p>
            <a:pPr lvl="1"/>
            <a:r>
              <a:rPr lang="ja-JP" altLang="en-US" dirty="0"/>
              <a:t>セキュリティがこれまでになく重要</a:t>
            </a:r>
            <a:endParaRPr kumimoji="1" lang="en-US" altLang="ja-JP" dirty="0"/>
          </a:p>
          <a:p>
            <a:r>
              <a:rPr kumimoji="1" lang="en-US" altLang="ja-JP" dirty="0"/>
              <a:t>UTAS</a:t>
            </a:r>
            <a:r>
              <a:rPr kumimoji="1" lang="ja-JP" altLang="en-US" dirty="0"/>
              <a:t>と</a:t>
            </a:r>
            <a:r>
              <a:rPr kumimoji="1" lang="en-US" altLang="ja-JP" dirty="0"/>
              <a:t>ITC-LMS</a:t>
            </a:r>
            <a:r>
              <a:rPr lang="ja-JP" altLang="en-US" dirty="0"/>
              <a:t> </a:t>
            </a:r>
            <a:r>
              <a:rPr lang="en-US" altLang="ja-JP" dirty="0"/>
              <a:t>(</a:t>
            </a:r>
            <a:r>
              <a:rPr lang="ja-JP" altLang="en-US" dirty="0"/>
              <a:t>学務・学習管理</a:t>
            </a:r>
            <a:r>
              <a:rPr lang="en-US" altLang="ja-JP" dirty="0"/>
              <a:t>)</a:t>
            </a:r>
            <a:endParaRPr kumimoji="1" lang="en-US" altLang="ja-JP" dirty="0"/>
          </a:p>
          <a:p>
            <a:r>
              <a:rPr kumimoji="1" lang="en-US" altLang="ja-JP" dirty="0"/>
              <a:t>Zoom</a:t>
            </a:r>
            <a:r>
              <a:rPr kumimoji="1" lang="ja-JP" altLang="en-US" dirty="0"/>
              <a:t>と</a:t>
            </a:r>
            <a:r>
              <a:rPr lang="en-US" altLang="ja-JP" dirty="0"/>
              <a:t>WebEx (</a:t>
            </a:r>
            <a:r>
              <a:rPr lang="ja-JP" altLang="en-US" dirty="0"/>
              <a:t>オンライン会議</a:t>
            </a:r>
            <a:r>
              <a:rPr lang="en-US" altLang="ja-JP" dirty="0"/>
              <a:t>)</a:t>
            </a:r>
            <a:endParaRPr kumimoji="1" lang="ja-JP" altLang="en-US" dirty="0"/>
          </a:p>
          <a:p>
            <a:r>
              <a:rPr lang="en-US" altLang="ja-JP" dirty="0"/>
              <a:t>Microsoft 365</a:t>
            </a:r>
            <a:r>
              <a:rPr lang="ja-JP" altLang="en-US" dirty="0"/>
              <a:t>と</a:t>
            </a:r>
            <a:r>
              <a:rPr kumimoji="1" lang="en-US" altLang="ja-JP" dirty="0"/>
              <a:t>Google Workspace</a:t>
            </a:r>
            <a:endParaRPr lang="en-US" altLang="ja-JP" dirty="0"/>
          </a:p>
        </p:txBody>
      </p:sp>
      <p:sp>
        <p:nvSpPr>
          <p:cNvPr id="4" name="日付プレースホルダー 3">
            <a:extLst>
              <a:ext uri="{FF2B5EF4-FFF2-40B4-BE49-F238E27FC236}">
                <a16:creationId xmlns:a16="http://schemas.microsoft.com/office/drawing/2014/main" id="{634D119D-7447-4627-8D69-8314F9CFDD3D}"/>
              </a:ext>
            </a:extLst>
          </p:cNvPr>
          <p:cNvSpPr>
            <a:spLocks noGrp="1"/>
          </p:cNvSpPr>
          <p:nvPr>
            <p:ph type="dt" sz="half" idx="10"/>
          </p:nvPr>
        </p:nvSpPr>
        <p:spPr/>
        <p:txBody>
          <a:bodyPr/>
          <a:lstStyle/>
          <a:p>
            <a:r>
              <a:rPr kumimoji="1" lang="en-US" altLang="ja-JP"/>
              <a:t>2021/3/17</a:t>
            </a:r>
            <a:endParaRPr kumimoji="1" lang="ja-JP" altLang="en-US"/>
          </a:p>
        </p:txBody>
      </p:sp>
      <p:sp>
        <p:nvSpPr>
          <p:cNvPr id="5" name="フッター プレースホルダー 4">
            <a:extLst>
              <a:ext uri="{FF2B5EF4-FFF2-40B4-BE49-F238E27FC236}">
                <a16:creationId xmlns:a16="http://schemas.microsoft.com/office/drawing/2014/main" id="{30A74F5E-E062-45BB-9375-9678532E67E0}"/>
              </a:ext>
            </a:extLst>
          </p:cNvPr>
          <p:cNvSpPr>
            <a:spLocks noGrp="1"/>
          </p:cNvSpPr>
          <p:nvPr>
            <p:ph type="ftr" sz="quarter" idx="11"/>
          </p:nvPr>
        </p:nvSpPr>
        <p:spPr/>
        <p:txBody>
          <a:bodyPr/>
          <a:lstStyle/>
          <a:p>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ー 5">
            <a:extLst>
              <a:ext uri="{FF2B5EF4-FFF2-40B4-BE49-F238E27FC236}">
                <a16:creationId xmlns:a16="http://schemas.microsoft.com/office/drawing/2014/main" id="{A475AC50-8E6D-4A35-B9D7-CDC6CE8558BA}"/>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22824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4572001" y="2821961"/>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2021/3/17</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2021S</a:t>
            </a:r>
            <a:r>
              <a:rPr kumimoji="1" lang="ja-JP" altLang="en-US"/>
              <a:t>セメスタ説明会 </a:t>
            </a:r>
            <a:r>
              <a:rPr kumimoji="1" lang="en-US" altLang="ja-JP"/>
              <a:t>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9</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こういう画面に飛ばされたらそれは</a:t>
            </a:r>
            <a:r>
              <a:rPr lang="en-US" altLang="ja-JP" sz="2400" kern="0" dirty="0"/>
              <a:t>UTokyo Account</a:t>
            </a:r>
            <a:r>
              <a:rPr lang="ja-JP" altLang="en-US" sz="2400" kern="0" dirty="0"/>
              <a:t>でログインをしているということです</a:t>
            </a:r>
            <a:endParaRPr lang="en-US" altLang="ja-JP" kern="0" dirty="0"/>
          </a:p>
        </p:txBody>
      </p:sp>
      <p:grpSp>
        <p:nvGrpSpPr>
          <p:cNvPr id="35" name="グループ化 34">
            <a:extLst>
              <a:ext uri="{FF2B5EF4-FFF2-40B4-BE49-F238E27FC236}">
                <a16:creationId xmlns:a16="http://schemas.microsoft.com/office/drawing/2014/main" id="{F52D94A7-9F36-4DDD-A5D9-6E866E43CF24}"/>
              </a:ext>
            </a:extLst>
          </p:cNvPr>
          <p:cNvGrpSpPr/>
          <p:nvPr/>
        </p:nvGrpSpPr>
        <p:grpSpPr>
          <a:xfrm>
            <a:off x="6977436" y="29120"/>
            <a:ext cx="2131068" cy="1143001"/>
            <a:chOff x="127631" y="1045257"/>
            <a:chExt cx="8888738" cy="4767485"/>
          </a:xfrm>
        </p:grpSpPr>
        <p:pic>
          <p:nvPicPr>
            <p:cNvPr id="33" name="図 32">
              <a:extLst>
                <a:ext uri="{FF2B5EF4-FFF2-40B4-BE49-F238E27FC236}">
                  <a16:creationId xmlns:a16="http://schemas.microsoft.com/office/drawing/2014/main" id="{BAD202E8-F1CD-4B58-966E-6C60CC79AA62}"/>
                </a:ext>
              </a:extLst>
            </p:cNvPr>
            <p:cNvPicPr>
              <a:picLocks noChangeAspect="1"/>
            </p:cNvPicPr>
            <p:nvPr/>
          </p:nvPicPr>
          <p:blipFill>
            <a:blip r:embed="rId3"/>
            <a:stretch>
              <a:fillRect/>
            </a:stretch>
          </p:blipFill>
          <p:spPr>
            <a:xfrm>
              <a:off x="127631" y="1045257"/>
              <a:ext cx="8888738" cy="4767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正方形/長方形 33">
              <a:extLst>
                <a:ext uri="{FF2B5EF4-FFF2-40B4-BE49-F238E27FC236}">
                  <a16:creationId xmlns:a16="http://schemas.microsoft.com/office/drawing/2014/main" id="{6A8830F5-25F6-438C-8669-B681C460429C}"/>
                </a:ext>
              </a:extLst>
            </p:cNvPr>
            <p:cNvSpPr/>
            <p:nvPr/>
          </p:nvSpPr>
          <p:spPr>
            <a:xfrm>
              <a:off x="147863" y="5159282"/>
              <a:ext cx="8848274" cy="621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紫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2201</TotalTime>
  <Words>3039</Words>
  <Application>Microsoft Office PowerPoint</Application>
  <PresentationFormat>画面に合わせる (4:3)</PresentationFormat>
  <Paragraphs>567</Paragraphs>
  <Slides>45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45</vt:i4>
      </vt:variant>
    </vt:vector>
  </HeadingPairs>
  <TitlesOfParts>
    <vt:vector size="50" baseType="lpstr">
      <vt:lpstr>Meiryo UI</vt:lpstr>
      <vt:lpstr>Calibri</vt:lpstr>
      <vt:lpstr>Cambria</vt:lpstr>
      <vt:lpstr>Wingdings</vt:lpstr>
      <vt:lpstr>雪藤</vt:lpstr>
      <vt:lpstr>授業に必要なICTシステムの概要</vt:lpstr>
      <vt:lpstr>概要はこうでした</vt:lpstr>
      <vt:lpstr>Q. ややこしすぎませんか?</vt:lpstr>
      <vt:lpstr>今日の状況</vt:lpstr>
      <vt:lpstr>（自分用メモ）</vt:lpstr>
      <vt:lpstr>疑問? uteleconをご覧ください</vt:lpstr>
      <vt:lpstr>見た目も刷新されています</vt:lpstr>
      <vt:lpstr>以降の内容</vt:lpstr>
      <vt:lpstr>UTokyo Account</vt:lpstr>
      <vt:lpstr>UTokyo Accountの正体</vt:lpstr>
      <vt:lpstr>非常勤の場合</vt:lpstr>
      <vt:lpstr>PowerPoint プレゼンテーション</vt:lpstr>
      <vt:lpstr>新入学の学生への発行</vt:lpstr>
      <vt:lpstr>UTAS</vt:lpstr>
      <vt:lpstr>UTAS</vt:lpstr>
      <vt:lpstr>ITC-LMS</vt:lpstr>
      <vt:lpstr>ITC-LMS</vt:lpstr>
      <vt:lpstr>そもそもLMSとは</vt:lpstr>
      <vt:lpstr>UTASとITC-LMSが両方あるのはわかりにくいのでは?</vt:lpstr>
      <vt:lpstr>Microsoft 365</vt:lpstr>
      <vt:lpstr>Microsoft 365</vt:lpstr>
      <vt:lpstr>Microsoftサインイン時の罠(1)</vt:lpstr>
      <vt:lpstr>Microsoftサインイン時の罠(2)</vt:lpstr>
      <vt:lpstr>夏学期当初からのサービス変更</vt:lpstr>
      <vt:lpstr>G Suite（Google）</vt:lpstr>
      <vt:lpstr>G Suite（Google）</vt:lpstr>
      <vt:lpstr>G Suiteサインイン時の罠</vt:lpstr>
      <vt:lpstr>G Suite機能</vt:lpstr>
      <vt:lpstr>M と G 整理</vt:lpstr>
      <vt:lpstr>MとG大学組織契約の存在価値</vt:lpstr>
      <vt:lpstr>安全な情報共有のために</vt:lpstr>
      <vt:lpstr>Zoom</vt:lpstr>
      <vt:lpstr>Zoom</vt:lpstr>
      <vt:lpstr>Zoomアカウントの今後</vt:lpstr>
      <vt:lpstr>       Zoomアカウント名（サインイン用メールアドレス）について</vt:lpstr>
      <vt:lpstr>大規模会議とウェビナー</vt:lpstr>
      <vt:lpstr>大規模会議、ウェビナーの運用（割り当てポリシー）</vt:lpstr>
      <vt:lpstr>Q.「変更」はいつ起きるか</vt:lpstr>
      <vt:lpstr>Zoom App Marketplace</vt:lpstr>
      <vt:lpstr>FAQ</vt:lpstr>
      <vt:lpstr>WebEx</vt:lpstr>
      <vt:lpstr>WebEx</vt:lpstr>
      <vt:lpstr>Web会議比較</vt:lpstr>
      <vt:lpstr>アカウントのまとめ</vt:lpstr>
      <vt:lpstr>Q. ややこしすぎませんか?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168</cp:revision>
  <dcterms:created xsi:type="dcterms:W3CDTF">2020-09-08T15:01:11Z</dcterms:created>
  <dcterms:modified xsi:type="dcterms:W3CDTF">2021-03-12T03:57:24Z</dcterms:modified>
</cp:coreProperties>
</file>