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65" r:id="rId4"/>
    <p:sldId id="370" r:id="rId5"/>
    <p:sldId id="387" r:id="rId6"/>
    <p:sldId id="371" r:id="rId7"/>
    <p:sldId id="373" r:id="rId8"/>
    <p:sldId id="403" r:id="rId9"/>
    <p:sldId id="367" r:id="rId10"/>
    <p:sldId id="374" r:id="rId11"/>
    <p:sldId id="404" r:id="rId12"/>
    <p:sldId id="406" r:id="rId13"/>
    <p:sldId id="376" r:id="rId14"/>
    <p:sldId id="368" r:id="rId15"/>
    <p:sldId id="381" r:id="rId16"/>
    <p:sldId id="407" r:id="rId17"/>
    <p:sldId id="409" r:id="rId18"/>
    <p:sldId id="378" r:id="rId19"/>
    <p:sldId id="369" r:id="rId20"/>
    <p:sldId id="408" r:id="rId21"/>
    <p:sldId id="402" r:id="rId22"/>
    <p:sldId id="405" r:id="rId23"/>
    <p:sldId id="410" r:id="rId24"/>
    <p:sldId id="375" r:id="rId25"/>
    <p:sldId id="389" r:id="rId26"/>
    <p:sldId id="388" r:id="rId27"/>
    <p:sldId id="390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F0EEE4"/>
    <a:srgbClr val="FFFFFF"/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80882" autoAdjust="0"/>
  </p:normalViewPr>
  <p:slideViewPr>
    <p:cSldViewPr>
      <p:cViewPr varScale="1">
        <p:scale>
          <a:sx n="59" d="100"/>
          <a:sy n="5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596397" y="6356350"/>
            <a:ext cx="3951206" cy="365125"/>
          </a:xfrm>
        </p:spPr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2021/3/17</a:t>
            </a:r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662238" y="6356350"/>
            <a:ext cx="381952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zoom/how_to_use_in_classroom_faculty_members" TargetMode="External"/><Relationship Id="rId2" Type="http://schemas.openxmlformats.org/officeDocument/2006/relationships/hyperlink" Target="https://utelecon.github.io/events/2020-03-19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utelecon.adm.u-tokyo.ac.jp/events/2020-luncheon/" TargetMode="External"/><Relationship Id="rId2" Type="http://schemas.openxmlformats.org/officeDocument/2006/relationships/hyperlink" Target="https://utelecon.adm.u-tokyo.ac.jp/good-practic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utelecon.adm.u-tokyo.ac.jp/good-practice/interview/sugita" TargetMode="External"/><Relationship Id="rId3" Type="http://schemas.openxmlformats.org/officeDocument/2006/relationships/hyperlink" Target="https://utelecon.adm.u-tokyo.ac.jp/good-practice/interview/kurita" TargetMode="External"/><Relationship Id="rId7" Type="http://schemas.openxmlformats.org/officeDocument/2006/relationships/hyperlink" Target="https://utelecon.adm.u-tokyo.ac.jp/good-practice/interview/hirose" TargetMode="External"/><Relationship Id="rId2" Type="http://schemas.openxmlformats.org/officeDocument/2006/relationships/hyperlink" Target="https://utelecon.adm.u-tokyo.ac.jp/zo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good-practice/interview/tanaka" TargetMode="External"/><Relationship Id="rId5" Type="http://schemas.openxmlformats.org/officeDocument/2006/relationships/hyperlink" Target="https://utelecon.adm.u-tokyo.ac.jp/good-practice/interview/ohtsuki" TargetMode="External"/><Relationship Id="rId10" Type="http://schemas.openxmlformats.org/officeDocument/2006/relationships/hyperlink" Target="https://utelecon.adm.u-tokyo.ac.jp/good-practice/" TargetMode="External"/><Relationship Id="rId4" Type="http://schemas.openxmlformats.org/officeDocument/2006/relationships/hyperlink" Target="https://utelecon.adm.u-tokyo.ac.jp/good-practice/interview/shiraishi" TargetMode="External"/><Relationship Id="rId9" Type="http://schemas.openxmlformats.org/officeDocument/2006/relationships/hyperlink" Target="https://utelecon.adm.u-tokyo.ac.jp/good-practice/interview/saito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events/2020-09-02/" TargetMode="External"/><Relationship Id="rId2" Type="http://schemas.openxmlformats.org/officeDocument/2006/relationships/hyperlink" Target="https://utelecon.github.io/events/2020-03-27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good-practice/interview/saito" TargetMode="External"/><Relationship Id="rId7" Type="http://schemas.openxmlformats.org/officeDocument/2006/relationships/hyperlink" Target="utelecon.adm.u-tokyo.ac.jp/events/2020-luncheon/" TargetMode="External"/><Relationship Id="rId2" Type="http://schemas.openxmlformats.org/officeDocument/2006/relationships/hyperlink" Target="https://utelecon.adm.u-tokyo.ac.jp/good-practi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good-practice/interview/kurita" TargetMode="External"/><Relationship Id="rId5" Type="http://schemas.openxmlformats.org/officeDocument/2006/relationships/hyperlink" Target="https://utelecon.adm.u-tokyo.ac.jp/good-practice/interview/yonezawa" TargetMode="External"/><Relationship Id="rId4" Type="http://schemas.openxmlformats.org/officeDocument/2006/relationships/hyperlink" Target="https://utelecon.adm.u-tokyo.ac.jp/good-practice/interview/nishimur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events/2020-luncheon/" TargetMode="External"/><Relationship Id="rId2" Type="http://schemas.openxmlformats.org/officeDocument/2006/relationships/hyperlink" Target="https://utelecon.github.io/events/2020-09-02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fi/lossless-cu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utelecon.adm.u-tokyo.ac.jp/events/2020-lunche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i.ac.jp/event/upload/20200911-09_Nakamura.pdf" TargetMode="External"/><Relationship Id="rId7" Type="http://schemas.openxmlformats.org/officeDocument/2006/relationships/hyperlink" Target="https://www.niu.edu/keepteaching/resources/hyflex-course-model.shtml" TargetMode="External"/><Relationship Id="rId2" Type="http://schemas.openxmlformats.org/officeDocument/2006/relationships/hyperlink" Target="https://www.nii.ac.jp/event/other/decs/#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ighedu.kyoto-u.ac.jp/connect/teachingonline/hybrid.php" TargetMode="External"/><Relationship Id="rId5" Type="http://schemas.openxmlformats.org/officeDocument/2006/relationships/hyperlink" Target="https://drive.google.com/file/d/12gpNprhRGoIBs1atdGoPSLmKQH4JKEDq/view?usp=sharing" TargetMode="External"/><Relationship Id="rId4" Type="http://schemas.openxmlformats.org/officeDocument/2006/relationships/hyperlink" Target="https://www.nii.ac.jp/event/upload/20200911-07_Ozaki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146940180042907/permalink/163466895056902/" TargetMode="External"/><Relationship Id="rId7" Type="http://schemas.openxmlformats.org/officeDocument/2006/relationships/hyperlink" Target="https://www.nii.ac.jp/event/other/decs/#09" TargetMode="External"/><Relationship Id="rId2" Type="http://schemas.openxmlformats.org/officeDocument/2006/relationships/hyperlink" Target="https://www.nii.ac.jp/news/upload/20200403-6_Inou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-blog.iij.ad.jp/archives/5813" TargetMode="External"/><Relationship Id="rId5" Type="http://schemas.openxmlformats.org/officeDocument/2006/relationships/hyperlink" Target="https://www.nii.ac.jp/news/upload/20200410-2_Fukuda.pdf" TargetMode="External"/><Relationship Id="rId4" Type="http://schemas.openxmlformats.org/officeDocument/2006/relationships/hyperlink" Target="https://utelecon.github.io/events/2020-04-16/07-Traffic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xt.go.jp/content/20200525-mxt_kouhou01-000004520_2.pdf" TargetMode="External"/><Relationship Id="rId2" Type="http://schemas.openxmlformats.org/officeDocument/2006/relationships/hyperlink" Target="https://www.mext.go.jp/b_menu/shingi/chukyo/chukyo4/043/siryo/__icsFiles/afieldfile/2018/09/10/1409011_6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rtras.or.jp/newfaqs-online/" TargetMode="External"/><Relationship Id="rId2" Type="http://schemas.openxmlformats.org/officeDocument/2006/relationships/hyperlink" Target="https://sartras.or.jp/wp-content/uploads/unyoshishin_20201221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improvement/" TargetMode="External"/><Relationship Id="rId2" Type="http://schemas.openxmlformats.org/officeDocument/2006/relationships/hyperlink" Target="https://utelecon.adm.u-tokyo.ac.jp/good-practi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github.io/change2021s/" TargetMode="External"/><Relationship Id="rId2" Type="http://schemas.openxmlformats.org/officeDocument/2006/relationships/hyperlink" Target="https://utelecon.github.io/faculty_member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sz="4000" dirty="0"/>
              <a:t>よりよいオンライン授業に向けて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8016386" cy="1185874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/>
              <a:t> 大学総合教育研究センター　吉田　塁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BE411B-96F9-4583-B417-CB09E6B25AD0}"/>
              </a:ext>
            </a:extLst>
          </p:cNvPr>
          <p:cNvSpPr txBox="1"/>
          <p:nvPr/>
        </p:nvSpPr>
        <p:spPr>
          <a:xfrm>
            <a:off x="92428" y="643938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本資料内の全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のアクセス日は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まずはじめに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4525963"/>
          </a:xfrm>
        </p:spPr>
        <p:txBody>
          <a:bodyPr>
            <a:normAutofit/>
          </a:bodyPr>
          <a:lstStyle/>
          <a:p>
            <a:r>
              <a:rPr lang="ja-JP" altLang="en-US" dirty="0"/>
              <a:t>本学で最も多い授業形態</a:t>
            </a:r>
            <a:r>
              <a:rPr lang="ja-JP" altLang="en-US" sz="2600" dirty="0"/>
              <a:t>（</a:t>
            </a:r>
            <a:r>
              <a:rPr lang="en-US" altLang="ja-JP" sz="2600" dirty="0"/>
              <a:t>Zoom </a:t>
            </a:r>
            <a:r>
              <a:rPr lang="ja-JP" altLang="en-US" sz="2600" dirty="0"/>
              <a:t>利用が多い）</a:t>
            </a:r>
            <a:endParaRPr kumimoji="1" lang="en-US" altLang="ja-JP" dirty="0"/>
          </a:p>
          <a:p>
            <a:pPr lvl="8"/>
            <a:endParaRPr lang="en-US" altLang="ja-JP" dirty="0"/>
          </a:p>
          <a:p>
            <a:r>
              <a:rPr kumimoji="1" lang="en-US" altLang="ja-JP" dirty="0"/>
              <a:t>Zoom </a:t>
            </a:r>
            <a:r>
              <a:rPr kumimoji="1" lang="ja-JP" altLang="en-US" dirty="0"/>
              <a:t>の基礎講座</a:t>
            </a:r>
            <a:r>
              <a:rPr kumimoji="1" lang="ja-JP" altLang="en-US" sz="2800" dirty="0"/>
              <a:t>（</a:t>
            </a:r>
            <a:r>
              <a:rPr kumimoji="1" lang="en-US" altLang="ja-JP" sz="2800" dirty="0"/>
              <a:t>Zoom </a:t>
            </a:r>
            <a:r>
              <a:rPr kumimoji="1" lang="ja-JP" altLang="en-US" sz="2800" dirty="0"/>
              <a:t>の使い方を網羅）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https://utelecon.github.io/events/2020-03-19/</a:t>
            </a:r>
            <a:r>
              <a:rPr lang="en-US" altLang="ja-JP" dirty="0"/>
              <a:t> </a:t>
            </a:r>
          </a:p>
          <a:p>
            <a:pPr lvl="1"/>
            <a:r>
              <a:rPr kumimoji="1" lang="en-US" altLang="ja-JP" b="1" u="sng" dirty="0"/>
              <a:t>2021/3</a:t>
            </a:r>
            <a:r>
              <a:rPr lang="en-US" altLang="ja-JP" b="1" u="sng" dirty="0"/>
              <a:t>/</a:t>
            </a:r>
            <a:r>
              <a:rPr kumimoji="1" lang="en-US" altLang="ja-JP" b="1" u="sng" dirty="0"/>
              <a:t>25</a:t>
            </a:r>
            <a:r>
              <a:rPr lang="ja-JP" altLang="en-US" b="1" u="sng" dirty="0"/>
              <a:t> </a:t>
            </a:r>
            <a:r>
              <a:rPr kumimoji="1" lang="en-US" altLang="ja-JP" b="1" u="sng" dirty="0"/>
              <a:t>10</a:t>
            </a:r>
            <a:r>
              <a:rPr lang="en-US" altLang="ja-JP" b="1" u="sng" dirty="0"/>
              <a:t>:00</a:t>
            </a:r>
            <a:r>
              <a:rPr kumimoji="1" lang="ja-JP" altLang="en-US" b="1" u="sng" dirty="0"/>
              <a:t>～</a:t>
            </a:r>
            <a:r>
              <a:rPr kumimoji="1" lang="en-US" altLang="ja-JP" b="1" u="sng" dirty="0"/>
              <a:t>12:</a:t>
            </a:r>
            <a:r>
              <a:rPr lang="en-US" altLang="ja-JP" b="1" u="sng" dirty="0"/>
              <a:t>00</a:t>
            </a:r>
            <a:r>
              <a:rPr kumimoji="1" lang="en-US" altLang="ja-JP" b="1" u="sng" dirty="0"/>
              <a:t> Zoom </a:t>
            </a:r>
            <a:r>
              <a:rPr kumimoji="1" lang="ja-JP" altLang="en-US" b="1" u="sng" dirty="0"/>
              <a:t>講座実施予定</a:t>
            </a:r>
            <a:endParaRPr kumimoji="1" lang="en-US" altLang="ja-JP" b="1" u="sng" dirty="0"/>
          </a:p>
          <a:p>
            <a:pPr lvl="8"/>
            <a:endParaRPr kumimoji="1" lang="en-US" altLang="ja-JP" dirty="0"/>
          </a:p>
          <a:p>
            <a:r>
              <a:rPr kumimoji="1" lang="en-US" altLang="ja-JP" dirty="0"/>
              <a:t>Zoom </a:t>
            </a:r>
            <a:r>
              <a:rPr kumimoji="1" lang="ja-JP" altLang="en-US" dirty="0"/>
              <a:t>授業での使い方</a:t>
            </a:r>
            <a:r>
              <a:rPr kumimoji="1" lang="ja-JP" altLang="en-US" sz="2800" dirty="0"/>
              <a:t>（教員編）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3"/>
              </a:rPr>
              <a:t>https://utelecon.github.io/zoom/how_to_use_in_classroom_faculty_members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9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Good Practice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ja-JP" altLang="en-US" dirty="0">
                <a:hlinkClick r:id="rId2"/>
              </a:rPr>
              <a:t>本学のグッドプラクティス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チェックボックスで「リアルタイム（オンライン）」をチェック</a:t>
            </a:r>
          </a:p>
          <a:p>
            <a:r>
              <a:rPr kumimoji="1" lang="ja-JP" altLang="en-US" dirty="0">
                <a:hlinkClick r:id="rId3" action="ppaction://hlinkfile"/>
              </a:rPr>
              <a:t>オンライン授業情報交換会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19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(1) </a:t>
            </a:r>
            <a:r>
              <a:rPr kumimoji="1" lang="ja-JP" altLang="en-US" dirty="0"/>
              <a:t>大人数のオンライン授業におけるインタラクションの工夫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20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(2) </a:t>
            </a:r>
            <a:r>
              <a:rPr kumimoji="1" lang="ja-JP" altLang="en-US" dirty="0"/>
              <a:t>学生の声を活かした授業設計の工夫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21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(3) </a:t>
            </a:r>
            <a:r>
              <a:rPr kumimoji="1" lang="ja-JP" altLang="en-US" dirty="0"/>
              <a:t>ライブ授業でのインタラクションを活発化する工夫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24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(4) TA</a:t>
            </a:r>
            <a:r>
              <a:rPr kumimoji="1" lang="ja-JP" altLang="en-US" dirty="0"/>
              <a:t>を活かした質問の場づくり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25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(5) </a:t>
            </a:r>
            <a:r>
              <a:rPr kumimoji="1" lang="ja-JP" altLang="en-US" dirty="0"/>
              <a:t>多様なツールを用いて授業を活発化・円滑化する工夫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26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(6) </a:t>
            </a:r>
            <a:r>
              <a:rPr kumimoji="1" lang="ja-JP" altLang="en-US" dirty="0"/>
              <a:t>大人数のオンライン授業の実施とテストの工夫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29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(9) </a:t>
            </a:r>
            <a:r>
              <a:rPr kumimoji="1" lang="ja-JP" altLang="en-US" dirty="0"/>
              <a:t>実習形式の授業のオンライン化の工夫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30</a:t>
            </a:r>
            <a:r>
              <a:rPr kumimoji="1" lang="ja-JP" altLang="en-US" dirty="0"/>
              <a:t>回 </a:t>
            </a:r>
            <a:r>
              <a:rPr kumimoji="1" lang="en-US" altLang="ja-JP" dirty="0"/>
              <a:t>VR(</a:t>
            </a:r>
            <a:r>
              <a:rPr kumimoji="1" lang="ja-JP" altLang="en-US" dirty="0"/>
              <a:t>仮想現実</a:t>
            </a:r>
            <a:r>
              <a:rPr kumimoji="1" lang="en-US" altLang="ja-JP" dirty="0"/>
              <a:t>)</a:t>
            </a:r>
            <a:r>
              <a:rPr kumimoji="1" lang="ja-JP" altLang="en-US" dirty="0"/>
              <a:t>教室で行う授業の実践例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12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リアルタ</a:t>
            </a:r>
            <a:r>
              <a:rPr lang="ja-JP" altLang="en-US" dirty="0">
                <a:solidFill>
                  <a:srgbClr val="1F497D"/>
                </a:solidFill>
              </a:rPr>
              <a:t>イム</a:t>
            </a:r>
            <a:r>
              <a:rPr lang="ja-JP" altLang="en-US" dirty="0"/>
              <a:t>授業で使えるツール例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E245EAB-ABD0-4B52-A3BE-0BA2E2C4A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38285"/>
              </p:ext>
            </p:extLst>
          </p:nvPr>
        </p:nvGraphicFramePr>
        <p:xfrm>
          <a:off x="251520" y="1047328"/>
          <a:ext cx="864096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180470886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3726193233"/>
                    </a:ext>
                  </a:extLst>
                </a:gridCol>
              </a:tblGrid>
              <a:tr h="2940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ツール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使える機能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41581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Zoom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画面共有、チャット、反応</a:t>
                      </a:r>
                      <a:r>
                        <a:rPr kumimoji="1" lang="ja-JP" altLang="en-US" sz="1600" dirty="0"/>
                        <a:t>（挙手、拍手、賛同</a:t>
                      </a:r>
                      <a:r>
                        <a:rPr kumimoji="1" lang="en-US" altLang="ja-JP" sz="1600" dirty="0"/>
                        <a:t>…</a:t>
                      </a:r>
                      <a:r>
                        <a:rPr kumimoji="1" lang="ja-JP" altLang="en-US" sz="1600" dirty="0"/>
                        <a:t>）</a:t>
                      </a:r>
                      <a:r>
                        <a:rPr kumimoji="1" lang="ja-JP" altLang="en-US" sz="2000" dirty="0"/>
                        <a:t>、</a:t>
                      </a:r>
                      <a:endParaRPr kumimoji="1" lang="en-US" altLang="ja-JP" sz="2000" dirty="0"/>
                    </a:p>
                    <a:p>
                      <a:r>
                        <a:rPr kumimoji="1" lang="ja-JP" altLang="en-US" sz="2000" dirty="0"/>
                        <a:t>ブレークアウト</a:t>
                      </a:r>
                      <a:r>
                        <a:rPr kumimoji="1" lang="ja-JP" altLang="en-US" sz="1600" dirty="0"/>
                        <a:t>（グループワーク。グループ内で同時編集できる</a:t>
                      </a:r>
                      <a:r>
                        <a:rPr kumimoji="1" lang="en-US" altLang="ja-JP" sz="1600" dirty="0"/>
                        <a:t>Google </a:t>
                      </a:r>
                      <a:r>
                        <a:rPr kumimoji="1" lang="ja-JP" altLang="en-US" sz="1600" dirty="0"/>
                        <a:t>ドキュメントやスプレッドシートと組み合わせ推奨）</a:t>
                      </a:r>
                      <a:r>
                        <a:rPr kumimoji="1" lang="ja-JP" altLang="en-US" sz="2000" dirty="0"/>
                        <a:t>、</a:t>
                      </a:r>
                      <a:endParaRPr kumimoji="1" lang="en-US" altLang="ja-JP" sz="2000" dirty="0"/>
                    </a:p>
                    <a:p>
                      <a:r>
                        <a:rPr kumimoji="1" lang="ja-JP" altLang="en-US" sz="2000" dirty="0"/>
                        <a:t>レコーディング</a:t>
                      </a:r>
                      <a:r>
                        <a:rPr kumimoji="1" lang="ja-JP" altLang="en-US" sz="1600" dirty="0"/>
                        <a:t>（録画）</a:t>
                      </a:r>
                      <a:r>
                        <a:rPr kumimoji="1" lang="ja-JP" altLang="en-US" sz="2000" dirty="0"/>
                        <a:t>、レポート</a:t>
                      </a:r>
                      <a:r>
                        <a:rPr kumimoji="1" lang="ja-JP" altLang="en-US" sz="1600" dirty="0"/>
                        <a:t>（出席管理）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（</a:t>
                      </a:r>
                      <a:r>
                        <a:rPr kumimoji="1" lang="en-US" altLang="ja-JP" sz="1600" dirty="0">
                          <a:hlinkClick r:id="rId2"/>
                        </a:rPr>
                        <a:t>https://utelecon.adm.u-tokyo.ac.jp/zoom/</a:t>
                      </a:r>
                      <a:r>
                        <a:rPr kumimoji="1" lang="en-US" altLang="ja-JP" sz="1600" dirty="0"/>
                        <a:t> </a:t>
                      </a:r>
                      <a:r>
                        <a:rPr kumimoji="1" lang="ja-JP" altLang="en-US" sz="1600" dirty="0"/>
                        <a:t>「授業での使い方」参照）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96869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Google Workspace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ドキュメント、スプレッドシート、スライド、</a:t>
                      </a:r>
                      <a:r>
                        <a:rPr kumimoji="1" lang="en-US" altLang="ja-JP" sz="2000" dirty="0" err="1"/>
                        <a:t>Jamboard</a:t>
                      </a:r>
                      <a:r>
                        <a:rPr kumimoji="1" lang="ja-JP" altLang="en-US" sz="1600" dirty="0"/>
                        <a:t>（</a:t>
                      </a:r>
                      <a:r>
                        <a:rPr kumimoji="1" lang="en-US" altLang="ja-JP" sz="1600" dirty="0"/>
                        <a:t>4</a:t>
                      </a:r>
                      <a:r>
                        <a:rPr kumimoji="1" lang="ja-JP" altLang="en-US" sz="1600" dirty="0"/>
                        <a:t>種いずれも共同編集なワークシート　</a:t>
                      </a:r>
                      <a:r>
                        <a:rPr kumimoji="1" lang="ja-JP" altLang="en-US" sz="1600" dirty="0">
                          <a:hlinkClick r:id="rId3"/>
                        </a:rPr>
                        <a:t>栗田先生の例</a:t>
                      </a:r>
                      <a:r>
                        <a:rPr kumimoji="1" lang="ja-JP" altLang="en-US" sz="1600" dirty="0"/>
                        <a:t>）</a:t>
                      </a:r>
                      <a:r>
                        <a:rPr kumimoji="1" lang="ja-JP" altLang="en-US" sz="2000" dirty="0"/>
                        <a:t>、フォーム</a:t>
                      </a:r>
                      <a:r>
                        <a:rPr kumimoji="1" lang="ja-JP" altLang="en-US" sz="1600" dirty="0"/>
                        <a:t>（アンケート、小テスト　</a:t>
                      </a:r>
                      <a:r>
                        <a:rPr kumimoji="1" lang="ja-JP" altLang="en-US" sz="1600" dirty="0">
                          <a:hlinkClick r:id="rId4"/>
                        </a:rPr>
                        <a:t>白石先生の例</a:t>
                      </a:r>
                      <a:r>
                        <a:rPr kumimoji="1" lang="ja-JP" altLang="en-US" sz="1600" dirty="0"/>
                        <a:t>、</a:t>
                      </a:r>
                      <a:r>
                        <a:rPr kumimoji="1" lang="ja-JP" altLang="en-US" sz="1600" dirty="0">
                          <a:hlinkClick r:id="rId5"/>
                        </a:rPr>
                        <a:t>大槻先生の例</a:t>
                      </a:r>
                      <a:r>
                        <a:rPr kumimoji="1" lang="ja-JP" altLang="en-US" sz="1600" dirty="0"/>
                        <a:t>）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85084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r>
                        <a:rPr kumimoji="1" lang="en-US" altLang="ja-JP" sz="2000" spc="0" baseline="0" dirty="0" err="1"/>
                        <a:t>Slido</a:t>
                      </a:r>
                      <a:endParaRPr kumimoji="1" lang="ja-JP" altLang="en-US" sz="2000" spc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Q&amp;A</a:t>
                      </a:r>
                      <a:r>
                        <a:rPr kumimoji="1" lang="ja-JP" altLang="en-US" sz="1600" dirty="0"/>
                        <a:t>（質問受付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匿名も可</a:t>
                      </a:r>
                      <a:r>
                        <a:rPr kumimoji="1" lang="en-US" altLang="ja-JP" sz="1600" dirty="0"/>
                        <a:t>)</a:t>
                      </a:r>
                      <a:r>
                        <a:rPr kumimoji="1" lang="ja-JP" altLang="en-US" sz="1600" dirty="0"/>
                        <a:t>、質問への返信、質問に対する「いいね！」）</a:t>
                      </a:r>
                      <a:r>
                        <a:rPr kumimoji="1" lang="ja-JP" altLang="en-US" sz="2000" dirty="0"/>
                        <a:t>、</a:t>
                      </a:r>
                      <a:r>
                        <a:rPr kumimoji="1" lang="en-US" altLang="ja-JP" sz="2000" dirty="0"/>
                        <a:t>Polls</a:t>
                      </a:r>
                      <a:r>
                        <a:rPr kumimoji="1" lang="ja-JP" altLang="en-US" sz="1600" dirty="0"/>
                        <a:t>（教員からの多肢選択の質問、自由記述の質問）（</a:t>
                      </a:r>
                      <a:r>
                        <a:rPr kumimoji="1" lang="ja-JP" altLang="en-US" sz="1600" dirty="0">
                          <a:hlinkClick r:id="rId6"/>
                        </a:rPr>
                        <a:t>田中先生の例</a:t>
                      </a:r>
                      <a:r>
                        <a:rPr kumimoji="1" lang="ja-JP" altLang="en-US" sz="1600" dirty="0"/>
                        <a:t>）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33934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LINE </a:t>
                      </a:r>
                      <a:r>
                        <a:rPr kumimoji="1" lang="ja-JP" altLang="en-US" sz="1800" dirty="0"/>
                        <a:t>オープンチャット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匿名で学生とやりとり</a:t>
                      </a:r>
                      <a:r>
                        <a:rPr kumimoji="1" lang="en-US" altLang="ja-JP" sz="2000" dirty="0"/>
                        <a:t> </a:t>
                      </a:r>
                      <a:r>
                        <a:rPr kumimoji="1" lang="ja-JP" altLang="en-US" sz="1600" dirty="0"/>
                        <a:t>（</a:t>
                      </a:r>
                      <a:r>
                        <a:rPr kumimoji="1" lang="ja-JP" altLang="en-US" sz="1600" dirty="0">
                          <a:hlinkClick r:id="rId7"/>
                        </a:rPr>
                        <a:t>廣瀬先生の例</a:t>
                      </a:r>
                      <a:r>
                        <a:rPr kumimoji="1" lang="ja-JP" altLang="en-US" sz="1600" dirty="0"/>
                        <a:t>）</a:t>
                      </a:r>
                      <a:endParaRPr kumimoji="1" lang="en-US" altLang="ja-JP" sz="1600" dirty="0">
                        <a:hlinkClick r:id="rId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632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Comment Screen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画面上に流れるコメント </a:t>
                      </a:r>
                      <a:r>
                        <a:rPr kumimoji="1" lang="ja-JP" altLang="en-US" sz="1600" dirty="0"/>
                        <a:t>（</a:t>
                      </a:r>
                      <a:r>
                        <a:rPr kumimoji="1" lang="ja-JP" altLang="en-US" sz="1600" dirty="0">
                          <a:hlinkClick r:id="rId8"/>
                        </a:rPr>
                        <a:t>杉田先生の例</a:t>
                      </a:r>
                      <a:r>
                        <a:rPr kumimoji="1" lang="ja-JP" altLang="en-US" sz="1600" dirty="0"/>
                        <a:t>）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371365"/>
                  </a:ext>
                </a:extLst>
              </a:tr>
              <a:tr h="294033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Good Notes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タブレットを用いた板書  </a:t>
                      </a:r>
                      <a:r>
                        <a:rPr kumimoji="1" lang="ja-JP" altLang="en-US" sz="1600" dirty="0"/>
                        <a:t>（</a:t>
                      </a:r>
                      <a:r>
                        <a:rPr kumimoji="1" lang="ja-JP" altLang="en-US" sz="1600" dirty="0">
                          <a:hlinkClick r:id="rId4"/>
                        </a:rPr>
                        <a:t>白石先生の例</a:t>
                      </a:r>
                      <a:r>
                        <a:rPr kumimoji="1" lang="ja-JP" altLang="en-US" sz="1600" dirty="0"/>
                        <a:t>、</a:t>
                      </a:r>
                      <a:r>
                        <a:rPr kumimoji="1" lang="ja-JP" altLang="en-US" sz="1600" dirty="0">
                          <a:hlinkClick r:id="rId9"/>
                        </a:rPr>
                        <a:t>齊藤先生の例</a:t>
                      </a:r>
                      <a:r>
                        <a:rPr kumimoji="1" lang="ja-JP" altLang="en-US" sz="1600" dirty="0"/>
                        <a:t>）</a:t>
                      </a:r>
                      <a:r>
                        <a:rPr kumimoji="1" lang="en-US" altLang="ja-JP" sz="2000" dirty="0"/>
                        <a:t> 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46930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FFD6BC-D1A7-49D8-BF1B-5C61FAC11C30}"/>
              </a:ext>
            </a:extLst>
          </p:cNvPr>
          <p:cNvSpPr txBox="1"/>
          <p:nvPr/>
        </p:nvSpPr>
        <p:spPr>
          <a:xfrm>
            <a:off x="251520" y="6469665"/>
            <a:ext cx="735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/>
              <a:t>他の例も</a:t>
            </a:r>
            <a:r>
              <a:rPr kumimoji="1" lang="ja-JP" altLang="en-US" sz="1600" dirty="0">
                <a:hlinkClick r:id="rId10"/>
              </a:rPr>
              <a:t>グッドプラクティス</a:t>
            </a:r>
            <a:r>
              <a:rPr kumimoji="1" lang="ja-JP" altLang="en-US" sz="1600" dirty="0"/>
              <a:t>から絞り込みで検索できます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1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リアルタ</a:t>
            </a:r>
            <a:r>
              <a:rPr lang="ja-JP" altLang="en-US" dirty="0">
                <a:solidFill>
                  <a:srgbClr val="1F497D"/>
                </a:solidFill>
              </a:rPr>
              <a:t>イム</a:t>
            </a:r>
            <a:r>
              <a:rPr lang="ja-JP" altLang="en-US" dirty="0"/>
              <a:t>授業のポイント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79472"/>
            <a:ext cx="8507288" cy="5205912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匿名の質問・コメント環境を作る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Slido</a:t>
            </a:r>
            <a:r>
              <a:rPr kumimoji="1" lang="ja-JP" altLang="en-US" dirty="0"/>
              <a:t>、</a:t>
            </a:r>
            <a:r>
              <a:rPr lang="en-US" altLang="ja-JP" dirty="0"/>
              <a:t>LINE</a:t>
            </a:r>
            <a:r>
              <a:rPr lang="ja-JP" altLang="en-US" dirty="0"/>
              <a:t> オープンチャット、</a:t>
            </a:r>
            <a:r>
              <a:rPr lang="en-US" altLang="ja-JP" dirty="0"/>
              <a:t>Comment Screen …</a:t>
            </a:r>
          </a:p>
          <a:p>
            <a:r>
              <a:rPr lang="ja-JP" altLang="en-US" dirty="0"/>
              <a:t>適宜リフレッシュの時間を入れる</a:t>
            </a:r>
            <a:endParaRPr lang="en-US" altLang="ja-JP" dirty="0"/>
          </a:p>
          <a:p>
            <a:pPr lvl="1"/>
            <a:r>
              <a:rPr lang="ja-JP" altLang="en-US" dirty="0"/>
              <a:t>授業途中の質疑応答の時間、クイズ、ストレッチ</a:t>
            </a:r>
            <a:r>
              <a:rPr lang="en-US" altLang="ja-JP" dirty="0"/>
              <a:t>…</a:t>
            </a:r>
          </a:p>
          <a:p>
            <a:r>
              <a:rPr lang="ja-JP" altLang="en-US" dirty="0"/>
              <a:t>学生にも頼る・助けてもらう</a:t>
            </a:r>
            <a:endParaRPr lang="en-US" altLang="ja-JP" dirty="0"/>
          </a:p>
          <a:p>
            <a:pPr lvl="1"/>
            <a:r>
              <a:rPr lang="ja-JP" altLang="en-US" dirty="0"/>
              <a:t>学生のほうが寧ろ色々知っていることも多い</a:t>
            </a:r>
            <a:endParaRPr lang="en-US" altLang="ja-JP" dirty="0"/>
          </a:p>
          <a:p>
            <a:r>
              <a:rPr lang="ja-JP" altLang="en-US" dirty="0"/>
              <a:t>グループワーク前には丁寧な指示出しを行う</a:t>
            </a:r>
            <a:endParaRPr lang="en-US" altLang="ja-JP" dirty="0"/>
          </a:p>
          <a:p>
            <a:r>
              <a:rPr lang="ja-JP" altLang="en-US" dirty="0"/>
              <a:t>録画した動画を学生に共有</a:t>
            </a:r>
            <a:r>
              <a:rPr lang="en-US" altLang="ja-JP" dirty="0"/>
              <a:t> / </a:t>
            </a:r>
            <a:r>
              <a:rPr kumimoji="1" lang="ja-JP" altLang="en-US" dirty="0"/>
              <a:t>同じ内容を再放送する</a:t>
            </a:r>
            <a:endParaRPr kumimoji="1" lang="en-US" altLang="ja-JP" dirty="0"/>
          </a:p>
          <a:p>
            <a:r>
              <a:rPr lang="ja-JP" altLang="en-US" dirty="0"/>
              <a:t>学生の環境に応じて通信量へ配慮する</a:t>
            </a:r>
            <a:r>
              <a:rPr lang="ja-JP" altLang="en-US" sz="2300" dirty="0"/>
              <a:t>（末尾の参考資料参照）</a:t>
            </a:r>
            <a:endParaRPr lang="en-US" altLang="ja-JP" dirty="0"/>
          </a:p>
          <a:p>
            <a:pPr lvl="1"/>
            <a:r>
              <a:rPr lang="ja-JP" altLang="en-US" dirty="0"/>
              <a:t>一般的に通信量が最も大きいのはビデオ</a:t>
            </a:r>
            <a:r>
              <a:rPr lang="ja-JP" altLang="en-US" sz="2300" dirty="0"/>
              <a:t>（必要に応じて </a:t>
            </a:r>
            <a:r>
              <a:rPr lang="en-US" altLang="ja-JP" sz="2300" dirty="0"/>
              <a:t>OFF</a:t>
            </a:r>
            <a:r>
              <a:rPr lang="ja-JP" altLang="en-US" sz="2300" dirty="0"/>
              <a:t>）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/>
              <a:t>(Zoom) </a:t>
            </a:r>
            <a:r>
              <a:rPr lang="ja-JP" altLang="en-US" dirty="0"/>
              <a:t>画面共有を工夫する</a:t>
            </a:r>
            <a:r>
              <a:rPr lang="ja-JP" altLang="en-US" sz="2300" dirty="0"/>
              <a:t>（解像度とフレーム毎秒 </a:t>
            </a:r>
            <a:r>
              <a:rPr lang="en-US" altLang="ja-JP" sz="2300" dirty="0"/>
              <a:t>fps </a:t>
            </a:r>
            <a:r>
              <a:rPr lang="ja-JP" altLang="en-US" sz="2300" dirty="0"/>
              <a:t>を下げる）</a:t>
            </a:r>
            <a:r>
              <a:rPr lang="ja-JP" altLang="en-US" dirty="0"/>
              <a:t>と通信量は 画面共有 </a:t>
            </a:r>
            <a:r>
              <a:rPr lang="en-US" altLang="ja-JP" dirty="0"/>
              <a:t>&lt; </a:t>
            </a:r>
            <a:r>
              <a:rPr lang="ja-JP" altLang="en-US" dirty="0"/>
              <a:t>音声</a:t>
            </a:r>
            <a:endParaRPr lang="en-US" altLang="ja-JP" dirty="0"/>
          </a:p>
          <a:p>
            <a:pPr lvl="1"/>
            <a:r>
              <a:rPr lang="en-US" altLang="ja-JP" dirty="0"/>
              <a:t>(Zoom) </a:t>
            </a:r>
            <a:r>
              <a:rPr lang="ja-JP" altLang="en-US" dirty="0"/>
              <a:t>ビデオ小表示だと通信量は ビデオ ≒ 音声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6B60E3-CF22-4F4D-97C7-944EB7573203}"/>
              </a:ext>
            </a:extLst>
          </p:cNvPr>
          <p:cNvSpPr txBox="1"/>
          <p:nvPr/>
        </p:nvSpPr>
        <p:spPr>
          <a:xfrm>
            <a:off x="3491880" y="1115452"/>
            <a:ext cx="56886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1F497D"/>
                </a:solidFill>
              </a:rPr>
              <a:t>Good Practice </a:t>
            </a:r>
            <a:r>
              <a:rPr lang="ja-JP" altLang="en-US" sz="2000" dirty="0">
                <a:solidFill>
                  <a:srgbClr val="1F497D"/>
                </a:solidFill>
              </a:rPr>
              <a:t>のインタビューなどをもとに作成</a:t>
            </a:r>
          </a:p>
        </p:txBody>
      </p:sp>
    </p:spTree>
    <p:extLst>
      <p:ext uri="{BB962C8B-B14F-4D97-AF65-F5344CB8AC3E}">
        <p14:creationId xmlns:p14="http://schemas.microsoft.com/office/powerpoint/2010/main" val="191607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オンデマンド</a:t>
            </a:r>
            <a:r>
              <a:rPr kumimoji="1" lang="ja-JP" altLang="en-US" dirty="0"/>
              <a:t>授業のポイント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26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まずはじめに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5617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オンデマンド授業について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普遍的な知識</a:t>
            </a:r>
            <a:r>
              <a:rPr lang="ja-JP" altLang="en-US" dirty="0"/>
              <a:t>に関する教材は今後も長く利用できる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動画の場合、準備に時間と労力がかかる</a:t>
            </a:r>
            <a:endParaRPr kumimoji="1" lang="en-US" altLang="ja-JP" dirty="0"/>
          </a:p>
          <a:p>
            <a:pPr lvl="1"/>
            <a:r>
              <a:rPr lang="ja-JP" altLang="en-US" dirty="0"/>
              <a:t>必ずしも動画を用いなくて良い</a:t>
            </a:r>
            <a:r>
              <a:rPr lang="ja-JP" altLang="en-US" sz="2300" dirty="0"/>
              <a:t>（テキストや音声でも </a:t>
            </a:r>
            <a:r>
              <a:rPr lang="en-US" altLang="ja-JP" sz="2300" dirty="0"/>
              <a:t>OK</a:t>
            </a:r>
            <a:r>
              <a:rPr lang="ja-JP" altLang="en-US" sz="2300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学生同士の意見交換の場を設ける</a:t>
            </a:r>
            <a:r>
              <a:rPr lang="ja-JP" altLang="en-US" sz="2300" dirty="0"/>
              <a:t>（</a:t>
            </a:r>
            <a:r>
              <a:rPr kumimoji="1" lang="ja-JP" altLang="en-US" sz="2300" dirty="0"/>
              <a:t>例</a:t>
            </a:r>
            <a:r>
              <a:rPr kumimoji="1" lang="en-US" altLang="ja-JP" sz="2300" dirty="0"/>
              <a:t>: ITC-LMS </a:t>
            </a:r>
            <a:r>
              <a:rPr kumimoji="1" lang="ja-JP" altLang="en-US" sz="2300" dirty="0"/>
              <a:t>掲示板）</a:t>
            </a:r>
            <a:endParaRPr kumimoji="1" lang="en-US" altLang="ja-JP" sz="2300" dirty="0"/>
          </a:p>
          <a:p>
            <a:pPr lvl="8"/>
            <a:endParaRPr kumimoji="1" lang="en-US" altLang="ja-JP" dirty="0"/>
          </a:p>
          <a:p>
            <a:r>
              <a:rPr kumimoji="1" lang="ja-JP" altLang="en-US" dirty="0"/>
              <a:t>オンデマンド講座</a:t>
            </a:r>
            <a:r>
              <a:rPr kumimoji="1" lang="ja-JP" altLang="en-US" sz="2400" dirty="0"/>
              <a:t>（基礎を網羅）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https://utelecon.github.io/events/2020-03-27/</a:t>
            </a:r>
            <a:r>
              <a:rPr kumimoji="1" lang="en-US" altLang="ja-JP" dirty="0"/>
              <a:t> </a:t>
            </a:r>
          </a:p>
          <a:p>
            <a:pPr lvl="8"/>
            <a:endParaRPr kumimoji="1" lang="en-US" altLang="ja-JP" dirty="0"/>
          </a:p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 情報システムゼミ</a:t>
            </a:r>
            <a:br>
              <a:rPr kumimoji="1" lang="en-US" altLang="ja-JP" dirty="0"/>
            </a:br>
            <a:r>
              <a:rPr kumimoji="1" lang="ja-JP" altLang="en-US" dirty="0"/>
              <a:t>「業務における動画の作成・公開方法」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動画の作成、編集、公開、圧縮など説明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著作権については授業の文脈と異なる説明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3"/>
              </a:rPr>
              <a:t>https://utelecon.github.io/events/2020-09-02/</a:t>
            </a:r>
            <a:r>
              <a:rPr kumimoji="1" lang="en-US" altLang="ja-JP" dirty="0"/>
              <a:t> 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69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Good Practice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>
                <a:hlinkClick r:id="rId2"/>
              </a:rPr>
              <a:t>本学のグッドプラクティス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チェックボックスで「オンデマンド」をチェック</a:t>
            </a:r>
            <a:endParaRPr lang="en-US" altLang="ja-JP" dirty="0"/>
          </a:p>
          <a:p>
            <a:pPr lvl="1"/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齊藤宣一 先生の授業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: 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計算数理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I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・計算数理（理学部数学科・教養学部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(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後期課程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) 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約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70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3"/>
              </a:rPr>
              <a:t>名）</a:t>
            </a:r>
            <a:endParaRPr lang="en-US" altLang="ja-JP" dirty="0">
              <a:solidFill>
                <a:srgbClr val="212121"/>
              </a:solidFill>
              <a:latin typeface="Open Sans"/>
            </a:endParaRPr>
          </a:p>
          <a:p>
            <a:pPr lvl="1"/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4"/>
              </a:rPr>
              <a:t>⻄村明 先生の授業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4"/>
              </a:rPr>
              <a:t>: 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4"/>
              </a:rPr>
              <a:t>宗教学概論 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4"/>
              </a:rPr>
              <a:t>II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4"/>
              </a:rPr>
              <a:t>（⽂学部 約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4"/>
              </a:rPr>
              <a:t>70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4"/>
              </a:rPr>
              <a:t>名）</a:t>
            </a:r>
            <a:endParaRPr lang="en-US" altLang="ja-JP" dirty="0">
              <a:solidFill>
                <a:srgbClr val="212121"/>
              </a:solidFill>
              <a:latin typeface="Open Sans"/>
            </a:endParaRPr>
          </a:p>
          <a:p>
            <a:pPr lvl="1"/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5"/>
              </a:rPr>
              <a:t>米澤智洋 先生の授業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5"/>
              </a:rPr>
              <a:t>: 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5"/>
              </a:rPr>
              <a:t>内分泌病学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5"/>
              </a:rPr>
              <a:t>Ⅰ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5"/>
              </a:rPr>
              <a:t>（農学部 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5"/>
              </a:rPr>
              <a:t>30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5"/>
              </a:rPr>
              <a:t>名程度）</a:t>
            </a:r>
            <a:endParaRPr lang="en-US" altLang="ja-JP" dirty="0">
              <a:solidFill>
                <a:srgbClr val="212121"/>
              </a:solidFill>
              <a:latin typeface="Open Sans"/>
            </a:endParaRPr>
          </a:p>
          <a:p>
            <a:pPr lvl="1"/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6"/>
              </a:rPr>
              <a:t>栗田佳代子 先生の授業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6"/>
              </a:rPr>
              <a:t>: 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6"/>
              </a:rPr>
              <a:t>「学びの場」づくり（教育学部 </a:t>
            </a:r>
            <a:r>
              <a:rPr lang="en-US" altLang="ja-JP" b="0" i="0" u="none" strike="noStrike" dirty="0">
                <a:solidFill>
                  <a:srgbClr val="003A85"/>
                </a:solidFill>
                <a:effectLst/>
                <a:latin typeface="Open Sans"/>
                <a:hlinkClick r:id="rId6"/>
              </a:rPr>
              <a:t>20</a:t>
            </a:r>
            <a:r>
              <a:rPr lang="ja-JP" altLang="en-US" b="0" i="0" u="none" strike="noStrike" dirty="0">
                <a:solidFill>
                  <a:srgbClr val="003A85"/>
                </a:solidFill>
                <a:effectLst/>
                <a:latin typeface="Open Sans"/>
                <a:hlinkClick r:id="rId6"/>
              </a:rPr>
              <a:t>名程度）</a:t>
            </a:r>
            <a:endParaRPr lang="en-US" altLang="ja-JP" b="0" i="0" u="none" strike="noStrike" dirty="0">
              <a:solidFill>
                <a:srgbClr val="003A85"/>
              </a:solidFill>
              <a:effectLst/>
              <a:latin typeface="Open Sans"/>
            </a:endParaRPr>
          </a:p>
          <a:p>
            <a:pPr lvl="8"/>
            <a:endParaRPr lang="ja-JP" altLang="en-US" b="0" i="0" dirty="0">
              <a:solidFill>
                <a:srgbClr val="212121"/>
              </a:solidFill>
              <a:effectLst/>
              <a:latin typeface="Open Sans"/>
            </a:endParaRPr>
          </a:p>
          <a:p>
            <a:r>
              <a:rPr kumimoji="1" lang="ja-JP" altLang="en-US" dirty="0">
                <a:hlinkClick r:id="rId7" action="ppaction://hlinkfile"/>
              </a:rPr>
              <a:t>オンライン授業情報交換会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27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(7) </a:t>
            </a:r>
            <a:r>
              <a:rPr kumimoji="1" lang="ja-JP" altLang="en-US" dirty="0"/>
              <a:t>オンデマンド教材の制作の取り組み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28</a:t>
            </a:r>
            <a:r>
              <a:rPr kumimoji="1" lang="ja-JP" altLang="en-US" dirty="0"/>
              <a:t>回 グッドプラクティス事例</a:t>
            </a:r>
            <a:r>
              <a:rPr kumimoji="1" lang="en-US" altLang="ja-JP" dirty="0"/>
              <a:t>(8) </a:t>
            </a:r>
            <a:r>
              <a:rPr kumimoji="1" lang="ja-JP" altLang="en-US" dirty="0"/>
              <a:t>オンデマンドとライブ形式を組み合わせた授業設計の工夫</a:t>
            </a:r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83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ja-JP" altLang="en-US" dirty="0"/>
              <a:t>動画作成～公開で使えるツール例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E245EAB-ABD0-4B52-A3BE-0BA2E2C4A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84294"/>
              </p:ext>
            </p:extLst>
          </p:nvPr>
        </p:nvGraphicFramePr>
        <p:xfrm>
          <a:off x="251520" y="1268760"/>
          <a:ext cx="8640960" cy="4469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4180470886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3726193233"/>
                    </a:ext>
                  </a:extLst>
                </a:gridCol>
              </a:tblGrid>
              <a:tr h="43361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段階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ツールと使い方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41581"/>
                  </a:ext>
                </a:extLst>
              </a:tr>
              <a:tr h="11007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作成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- PowerPoint: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15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36:22</a:t>
                      </a:r>
                      <a:r>
                        <a:rPr kumimoji="1" lang="ja-JP" altLang="en-US" sz="2000" dirty="0"/>
                        <a:t>～</a:t>
                      </a:r>
                    </a:p>
                    <a:p>
                      <a:r>
                        <a:rPr kumimoji="1" lang="en-US" altLang="ja-JP" sz="2000" dirty="0"/>
                        <a:t>- Zoom: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16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41:11</a:t>
                      </a:r>
                      <a:r>
                        <a:rPr kumimoji="1" lang="ja-JP" altLang="en-US" sz="2000" dirty="0"/>
                        <a:t>～</a:t>
                      </a:r>
                    </a:p>
                    <a:p>
                      <a:r>
                        <a:rPr kumimoji="1" lang="en-US" altLang="ja-JP" sz="2000" dirty="0"/>
                        <a:t>- OBS 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画面割が可</a:t>
                      </a:r>
                      <a:r>
                        <a:rPr kumimoji="1" lang="en-US" altLang="ja-JP" sz="1600" dirty="0"/>
                        <a:t>)</a:t>
                      </a:r>
                      <a:r>
                        <a:rPr kumimoji="1" lang="en-US" altLang="ja-JP" sz="2000" dirty="0"/>
                        <a:t>: ②</a:t>
                      </a:r>
                      <a:r>
                        <a:rPr kumimoji="1" lang="ja-JP" altLang="en-US" sz="2000" dirty="0"/>
                        <a:t>第</a:t>
                      </a:r>
                      <a:r>
                        <a:rPr kumimoji="1" lang="en-US" altLang="ja-JP" sz="2000" dirty="0"/>
                        <a:t>3</a:t>
                      </a:r>
                      <a:r>
                        <a:rPr kumimoji="1" lang="ja-JP" altLang="en-US" sz="2000" dirty="0"/>
                        <a:t>回 スライド</a:t>
                      </a:r>
                      <a:r>
                        <a:rPr kumimoji="1" lang="en-US" altLang="ja-JP" sz="2000" dirty="0"/>
                        <a:t>7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13:46</a:t>
                      </a:r>
                      <a:r>
                        <a:rPr kumimoji="1" lang="ja-JP" altLang="en-US" sz="2000" dirty="0"/>
                        <a:t>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96869"/>
                  </a:ext>
                </a:extLst>
              </a:tr>
              <a:tr h="11007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編集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- </a:t>
                      </a:r>
                      <a:r>
                        <a:rPr kumimoji="1" lang="en-US" altLang="ja-JP" sz="2000" dirty="0" err="1"/>
                        <a:t>LosslessCut</a:t>
                      </a:r>
                      <a:r>
                        <a:rPr kumimoji="1" lang="en-US" altLang="ja-JP" sz="2000" dirty="0"/>
                        <a:t> 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簡易にカットのみ可</a:t>
                      </a:r>
                      <a:r>
                        <a:rPr kumimoji="1" lang="en-US" altLang="ja-JP" sz="1600" dirty="0"/>
                        <a:t>)</a:t>
                      </a:r>
                      <a:r>
                        <a:rPr kumimoji="1" lang="en-US" altLang="ja-JP" sz="2000" dirty="0"/>
                        <a:t>: ②</a:t>
                      </a:r>
                      <a:r>
                        <a:rPr kumimoji="1" lang="ja-JP" altLang="en-US" sz="2000" dirty="0"/>
                        <a:t>第</a:t>
                      </a:r>
                      <a:r>
                        <a:rPr kumimoji="1" lang="en-US" altLang="ja-JP" sz="2000" dirty="0"/>
                        <a:t>11</a:t>
                      </a:r>
                      <a:r>
                        <a:rPr kumimoji="1" lang="ja-JP" altLang="en-US" sz="2000" dirty="0"/>
                        <a:t>回 スライド</a:t>
                      </a:r>
                      <a:r>
                        <a:rPr kumimoji="1" lang="en-US" altLang="ja-JP" sz="2000" dirty="0"/>
                        <a:t>3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7:23</a:t>
                      </a:r>
                      <a:r>
                        <a:rPr kumimoji="1" lang="ja-JP" altLang="en-US" sz="2000" dirty="0"/>
                        <a:t>～</a:t>
                      </a:r>
                    </a:p>
                    <a:p>
                      <a:r>
                        <a:rPr kumimoji="1" lang="en-US" altLang="ja-JP" sz="2000" dirty="0"/>
                        <a:t>- iMovie </a:t>
                      </a:r>
                      <a:r>
                        <a:rPr kumimoji="1" lang="en-US" altLang="ja-JP" sz="1600" dirty="0"/>
                        <a:t>(Mac </a:t>
                      </a:r>
                      <a:r>
                        <a:rPr kumimoji="1" lang="ja-JP" altLang="en-US" sz="1600" dirty="0"/>
                        <a:t>のみ</a:t>
                      </a:r>
                      <a:r>
                        <a:rPr kumimoji="1" lang="en-US" altLang="ja-JP" sz="1600" dirty="0"/>
                        <a:t>)</a:t>
                      </a:r>
                      <a:r>
                        <a:rPr kumimoji="1" lang="en-US" altLang="ja-JP" sz="2000" dirty="0"/>
                        <a:t>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17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52:58</a:t>
                      </a:r>
                      <a:r>
                        <a:rPr kumimoji="1" lang="ja-JP" altLang="en-US" sz="2000" dirty="0"/>
                        <a:t>～</a:t>
                      </a:r>
                    </a:p>
                    <a:p>
                      <a:r>
                        <a:rPr kumimoji="1" lang="en-US" altLang="ja-JP" sz="2000" dirty="0"/>
                        <a:t>- </a:t>
                      </a:r>
                      <a:r>
                        <a:rPr kumimoji="1" lang="ja-JP" altLang="en-US" sz="2000" dirty="0"/>
                        <a:t>フォト </a:t>
                      </a:r>
                      <a:r>
                        <a:rPr kumimoji="1" lang="en-US" altLang="ja-JP" sz="1600" dirty="0"/>
                        <a:t>(Windows </a:t>
                      </a:r>
                      <a:r>
                        <a:rPr kumimoji="1" lang="ja-JP" altLang="en-US" sz="1600" dirty="0"/>
                        <a:t>のみ</a:t>
                      </a:r>
                      <a:r>
                        <a:rPr kumimoji="1" lang="en-US" altLang="ja-JP" sz="1600" dirty="0"/>
                        <a:t>)</a:t>
                      </a:r>
                      <a:r>
                        <a:rPr kumimoji="1" lang="en-US" altLang="ja-JP" sz="2000" dirty="0"/>
                        <a:t>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17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1:02:01</a:t>
                      </a:r>
                      <a:r>
                        <a:rPr kumimoji="1" lang="ja-JP" altLang="en-US" sz="2000" dirty="0"/>
                        <a:t>～</a:t>
                      </a:r>
                      <a:endParaRPr kumimoji="1" lang="en-US" altLang="ja-JP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85084"/>
                  </a:ext>
                </a:extLst>
              </a:tr>
              <a:tr h="7671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spc="0" baseline="0" dirty="0"/>
                        <a:t>圧縮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- YouTube </a:t>
                      </a:r>
                      <a:r>
                        <a:rPr kumimoji="1" lang="en-US" altLang="ja-JP" sz="1600" dirty="0"/>
                        <a:t>(upload</a:t>
                      </a:r>
                      <a:r>
                        <a:rPr kumimoji="1" lang="ja-JP" altLang="en-US" sz="1600" dirty="0"/>
                        <a:t>して</a:t>
                      </a:r>
                      <a:r>
                        <a:rPr kumimoji="1" lang="en-US" altLang="ja-JP" sz="1600" dirty="0"/>
                        <a:t>download</a:t>
                      </a:r>
                      <a:r>
                        <a:rPr kumimoji="1" lang="ja-JP" altLang="en-US" sz="1600" dirty="0"/>
                        <a:t>するだけ</a:t>
                      </a:r>
                      <a:r>
                        <a:rPr kumimoji="1" lang="en-US" altLang="ja-JP" sz="1600" dirty="0"/>
                        <a:t>)</a:t>
                      </a:r>
                      <a:r>
                        <a:rPr kumimoji="1" lang="en-US" altLang="ja-JP" sz="2000" dirty="0"/>
                        <a:t>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27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1:24:40</a:t>
                      </a:r>
                      <a:r>
                        <a:rPr kumimoji="1" lang="ja-JP" altLang="en-US" sz="2000" dirty="0"/>
                        <a:t>～</a:t>
                      </a:r>
                    </a:p>
                    <a:p>
                      <a:r>
                        <a:rPr kumimoji="1" lang="en-US" altLang="ja-JP" sz="2000" dirty="0"/>
                        <a:t>- VLC Player </a:t>
                      </a:r>
                      <a:r>
                        <a:rPr kumimoji="1" lang="en-US" altLang="ja-JP" sz="1600" dirty="0"/>
                        <a:t>(upload </a:t>
                      </a:r>
                      <a:r>
                        <a:rPr kumimoji="1" lang="ja-JP" altLang="en-US" sz="1600" dirty="0"/>
                        <a:t>せずに圧縮可</a:t>
                      </a:r>
                      <a:r>
                        <a:rPr kumimoji="1" lang="en-US" altLang="ja-JP" sz="1600" dirty="0"/>
                        <a:t>)</a:t>
                      </a:r>
                      <a:r>
                        <a:rPr kumimoji="1" lang="en-US" altLang="ja-JP" sz="2000" dirty="0"/>
                        <a:t>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27</a:t>
                      </a:r>
                      <a:r>
                        <a:rPr kumimoji="1" lang="ja-JP" altLang="en-US" sz="2000" dirty="0"/>
                        <a:t>、動画</a:t>
                      </a:r>
                      <a:r>
                        <a:rPr kumimoji="1" lang="en-US" altLang="ja-JP" sz="2000" dirty="0"/>
                        <a:t>1:41:50</a:t>
                      </a:r>
                      <a:r>
                        <a:rPr kumimoji="1" lang="ja-JP" altLang="en-US" sz="2000" dirty="0"/>
                        <a:t>～</a:t>
                      </a:r>
                      <a:endParaRPr kumimoji="1" lang="en-US" altLang="ja-JP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333934"/>
                  </a:ext>
                </a:extLst>
              </a:tr>
              <a:tr h="10673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公開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- Google Drive: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21</a:t>
                      </a:r>
                      <a:r>
                        <a:rPr kumimoji="1" lang="ja-JP" altLang="en-US" sz="2000" dirty="0"/>
                        <a:t>、動画 </a:t>
                      </a:r>
                      <a:r>
                        <a:rPr kumimoji="1" lang="en-US" altLang="ja-JP" sz="2000" dirty="0"/>
                        <a:t>1:31:25</a:t>
                      </a:r>
                      <a:r>
                        <a:rPr kumimoji="1" lang="ja-JP" altLang="en-US" sz="2000" dirty="0"/>
                        <a:t>～</a:t>
                      </a:r>
                    </a:p>
                    <a:p>
                      <a:r>
                        <a:rPr kumimoji="1" lang="en-US" altLang="ja-JP" sz="2000" dirty="0"/>
                        <a:t>- YouTube: ① </a:t>
                      </a:r>
                      <a:r>
                        <a:rPr kumimoji="1" lang="ja-JP" altLang="en-US" sz="2000" dirty="0"/>
                        <a:t>スライド</a:t>
                      </a:r>
                      <a:r>
                        <a:rPr kumimoji="1" lang="en-US" altLang="ja-JP" sz="2000" dirty="0"/>
                        <a:t>20</a:t>
                      </a:r>
                      <a:r>
                        <a:rPr kumimoji="1" lang="ja-JP" altLang="en-US" sz="2000" dirty="0"/>
                        <a:t>、動画 </a:t>
                      </a:r>
                      <a:r>
                        <a:rPr kumimoji="1" lang="en-US" altLang="ja-JP" sz="2000" dirty="0"/>
                        <a:t>1:37:08</a:t>
                      </a:r>
                      <a:r>
                        <a:rPr kumimoji="1" lang="ja-JP" altLang="en-US" sz="2000" dirty="0"/>
                        <a:t>～</a:t>
                      </a:r>
                      <a:endParaRPr kumimoji="1" lang="en-US" altLang="ja-JP" sz="2000" dirty="0"/>
                    </a:p>
                    <a:p>
                      <a:r>
                        <a:rPr kumimoji="1" lang="ja-JP" altLang="en-US" sz="1600" dirty="0"/>
                        <a:t>（どちらも学内限定公開可能。視聴者数が多い場合は </a:t>
                      </a:r>
                      <a:r>
                        <a:rPr kumimoji="1" lang="en-US" altLang="ja-JP" sz="1600" dirty="0"/>
                        <a:t>YouTube </a:t>
                      </a:r>
                      <a:r>
                        <a:rPr kumimoji="1" lang="ja-JP" altLang="en-US" sz="1600" dirty="0"/>
                        <a:t>推奨）</a:t>
                      </a:r>
                      <a:endParaRPr kumimoji="1" lang="en-US" altLang="ja-JP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63298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CE0A8B-ECF5-4D3E-A3A7-9DE79D835670}"/>
              </a:ext>
            </a:extLst>
          </p:cNvPr>
          <p:cNvSpPr txBox="1"/>
          <p:nvPr/>
        </p:nvSpPr>
        <p:spPr>
          <a:xfrm>
            <a:off x="251520" y="5820762"/>
            <a:ext cx="7632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①</a:t>
            </a:r>
            <a:r>
              <a:rPr lang="en-US" altLang="ja-JP" sz="1600" dirty="0"/>
              <a:t>: </a:t>
            </a:r>
            <a:r>
              <a:rPr kumimoji="1" lang="ja-JP" altLang="en-US" sz="1600" dirty="0"/>
              <a:t>第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回 情報システムゼミ</a:t>
            </a:r>
            <a:r>
              <a:rPr kumimoji="1" lang="en-US" altLang="ja-JP" sz="1600" dirty="0"/>
              <a:t>: </a:t>
            </a:r>
            <a:r>
              <a:rPr lang="en-US" altLang="ja-JP" sz="1600" dirty="0">
                <a:hlinkClick r:id="rId2"/>
              </a:rPr>
              <a:t>https://utelecon.github.io/events/2020-09-02/</a:t>
            </a:r>
            <a:endParaRPr lang="en-US" altLang="ja-JP" sz="1600" dirty="0"/>
          </a:p>
          <a:p>
            <a:r>
              <a:rPr lang="ja-JP" altLang="en-US" sz="1600" dirty="0"/>
              <a:t>②</a:t>
            </a:r>
            <a:r>
              <a:rPr lang="en-US" altLang="ja-JP" sz="1600" dirty="0"/>
              <a:t>: </a:t>
            </a:r>
            <a:r>
              <a:rPr lang="ja-JP" altLang="en-US" sz="1600" dirty="0"/>
              <a:t>オンライン授業情報交換会</a:t>
            </a:r>
            <a:r>
              <a:rPr lang="en-US" altLang="ja-JP" sz="1600" dirty="0"/>
              <a:t>: </a:t>
            </a:r>
            <a:r>
              <a:rPr lang="en-US" altLang="ja-JP" sz="1600" dirty="0">
                <a:hlinkClick r:id="rId3"/>
              </a:rPr>
              <a:t>https://utelecon.github.io/events/2020-luncheon/</a:t>
            </a:r>
            <a:r>
              <a:rPr lang="en-US" altLang="ja-JP" sz="1600" dirty="0"/>
              <a:t>  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354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オンデマンド授業のポイント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14164"/>
            <a:ext cx="8229600" cy="508318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学生同士、意見交換できる場を提供する</a:t>
            </a:r>
            <a:endParaRPr lang="en-US" altLang="ja-JP" dirty="0"/>
          </a:p>
          <a:p>
            <a:pPr lvl="1"/>
            <a:r>
              <a:rPr kumimoji="1" lang="ja-JP" altLang="en-US" dirty="0"/>
              <a:t>例</a:t>
            </a:r>
            <a:r>
              <a:rPr kumimoji="1" lang="en-US" altLang="ja-JP" dirty="0"/>
              <a:t>: ITC-LMS </a:t>
            </a:r>
            <a:r>
              <a:rPr kumimoji="1" lang="ja-JP" altLang="en-US" dirty="0"/>
              <a:t>で掲示板を作成する</a:t>
            </a:r>
            <a:endParaRPr kumimoji="1" lang="en-US" altLang="ja-JP" dirty="0"/>
          </a:p>
          <a:p>
            <a:r>
              <a:rPr kumimoji="1" lang="ja-JP" altLang="en-US" dirty="0"/>
              <a:t>リアルタイムと組み合わせる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オンデマンド教材で各自が学んでから質疑応答が中心の</a:t>
            </a:r>
            <a:r>
              <a:rPr kumimoji="1" lang="en-US" altLang="ja-JP" dirty="0"/>
              <a:t>15</a:t>
            </a:r>
            <a:r>
              <a:rPr kumimoji="1" lang="ja-JP" altLang="en-US" dirty="0"/>
              <a:t>分のリアルタイム</a:t>
            </a:r>
            <a:endParaRPr kumimoji="1" lang="en-US" altLang="ja-JP" dirty="0"/>
          </a:p>
          <a:p>
            <a:r>
              <a:rPr kumimoji="1" lang="ja-JP" altLang="en-US" dirty="0"/>
              <a:t>動画を作成する場合、トピックごとに短いものを複数作成する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長い場合はインデックスを付加</a:t>
            </a:r>
            <a:endParaRPr kumimoji="1" lang="en-US" altLang="ja-JP" dirty="0"/>
          </a:p>
          <a:p>
            <a:r>
              <a:rPr lang="en-US" altLang="ja-JP" dirty="0" err="1"/>
              <a:t>LosslessCut</a:t>
            </a:r>
            <a:r>
              <a:rPr lang="en-US" altLang="ja-JP" dirty="0"/>
              <a:t> </a:t>
            </a:r>
            <a:r>
              <a:rPr lang="ja-JP" altLang="en-US" dirty="0"/>
              <a:t>を使って動画を手軽にカットする</a:t>
            </a:r>
            <a:endParaRPr lang="en-US" altLang="ja-JP" dirty="0"/>
          </a:p>
          <a:p>
            <a:pPr lvl="1"/>
            <a:r>
              <a:rPr lang="ja-JP" altLang="en-US" dirty="0"/>
              <a:t>再エンコードがなく短時間で作業可能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https://github.com/mifi/lossless-cut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A35790-729E-46FC-A9C9-D9BBCF8FA7A6}"/>
              </a:ext>
            </a:extLst>
          </p:cNvPr>
          <p:cNvSpPr txBox="1"/>
          <p:nvPr/>
        </p:nvSpPr>
        <p:spPr>
          <a:xfrm>
            <a:off x="3419872" y="1084674"/>
            <a:ext cx="5832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1F497D"/>
                </a:solidFill>
              </a:rPr>
              <a:t>Good Practice </a:t>
            </a:r>
            <a:r>
              <a:rPr lang="ja-JP" altLang="en-US" sz="2000" dirty="0">
                <a:solidFill>
                  <a:srgbClr val="1F497D"/>
                </a:solidFill>
              </a:rPr>
              <a:t>のインタビューなどをもとに作成</a:t>
            </a:r>
          </a:p>
        </p:txBody>
      </p:sp>
    </p:spTree>
    <p:extLst>
      <p:ext uri="{BB962C8B-B14F-4D97-AF65-F5344CB8AC3E}">
        <p14:creationId xmlns:p14="http://schemas.microsoft.com/office/powerpoint/2010/main" val="172709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ハイブリッド</a:t>
            </a:r>
            <a:r>
              <a:rPr kumimoji="1" lang="ja-JP" altLang="en-US" dirty="0"/>
              <a:t>授業のポイント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C1B69591-A4C9-433E-AD7E-11E8884FBF1A}"/>
              </a:ext>
            </a:extLst>
          </p:cNvPr>
          <p:cNvSpPr txBox="1">
            <a:spLocks/>
          </p:cNvSpPr>
          <p:nvPr/>
        </p:nvSpPr>
        <p:spPr>
          <a:xfrm>
            <a:off x="757911" y="4141459"/>
            <a:ext cx="6192688" cy="545027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1" sz="4000" b="1" cap="all" baseline="0">
                <a:gradFill flip="none" rotWithShape="1">
                  <a:gsLst>
                    <a:gs pos="60000">
                      <a:schemeClr val="tx2"/>
                    </a:gs>
                    <a:gs pos="100000">
                      <a:schemeClr val="tx2">
                        <a:tint val="2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127000" algn="tl" rotWithShape="0">
                    <a:schemeClr val="bg1">
                      <a:alpha val="9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kern="0" dirty="0"/>
              <a:t>詳しくは角野先生のセッション参照</a:t>
            </a:r>
          </a:p>
        </p:txBody>
      </p:sp>
    </p:spTree>
    <p:extLst>
      <p:ext uri="{BB962C8B-B14F-4D97-AF65-F5344CB8AC3E}">
        <p14:creationId xmlns:p14="http://schemas.microsoft.com/office/powerpoint/2010/main" val="200570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オンライン授業を行うにあたって</a:t>
            </a:r>
            <a:endParaRPr kumimoji="1" lang="en-US" altLang="ja-JP" dirty="0"/>
          </a:p>
          <a:p>
            <a:r>
              <a:rPr lang="ja-JP" altLang="en-US" dirty="0"/>
              <a:t>リアルタイム授業のポイント</a:t>
            </a:r>
            <a:endParaRPr lang="en-US" altLang="ja-JP" dirty="0"/>
          </a:p>
          <a:p>
            <a:r>
              <a:rPr kumimoji="1" lang="ja-JP" altLang="en-US" dirty="0"/>
              <a:t>オンデマンド授業のポイント</a:t>
            </a:r>
            <a:endParaRPr kumimoji="1" lang="en-US" altLang="ja-JP" dirty="0"/>
          </a:p>
          <a:p>
            <a:r>
              <a:rPr kumimoji="1" lang="ja-JP" altLang="en-US" dirty="0"/>
              <a:t>ハイブリッド授業のポイント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utelecon.adm.u-tokyo.ac.jp</a:t>
            </a:r>
            <a:endParaRPr kumimoji="1" lang="ja-JP" altLang="en-US" dirty="0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Good Practice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hlinkClick r:id="rId2" action="ppaction://hlinkfile"/>
              </a:rPr>
              <a:t>オンライン授業情報交換会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16</a:t>
            </a:r>
            <a:r>
              <a:rPr kumimoji="1" lang="ja-JP" altLang="en-US" dirty="0"/>
              <a:t>回 ハイブリッド授業</a:t>
            </a:r>
            <a:r>
              <a:rPr kumimoji="1" lang="en-US" altLang="ja-JP" dirty="0"/>
              <a:t>(1) </a:t>
            </a:r>
            <a:r>
              <a:rPr kumimoji="1" lang="ja-JP" altLang="en-US" dirty="0"/>
              <a:t>概念の整理とゼミにおける実践例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17</a:t>
            </a:r>
            <a:r>
              <a:rPr kumimoji="1" lang="ja-JP" altLang="en-US" dirty="0"/>
              <a:t>回 ハイブリッド授業</a:t>
            </a:r>
            <a:r>
              <a:rPr kumimoji="1" lang="en-US" altLang="ja-JP" dirty="0"/>
              <a:t>(2) </a:t>
            </a:r>
            <a:r>
              <a:rPr kumimoji="1" lang="ja-JP" altLang="en-US" dirty="0"/>
              <a:t>大人数授業における実践例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18</a:t>
            </a:r>
            <a:r>
              <a:rPr kumimoji="1" lang="ja-JP" altLang="en-US" dirty="0"/>
              <a:t>回 ハイブリッド授業</a:t>
            </a:r>
            <a:r>
              <a:rPr kumimoji="1" lang="en-US" altLang="ja-JP" dirty="0"/>
              <a:t>(3) </a:t>
            </a:r>
            <a:r>
              <a:rPr kumimoji="1" lang="ja-JP" altLang="en-US" dirty="0"/>
              <a:t>遠隔と対面の学生の対話を促す授業の実践例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647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参考情報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88654"/>
            <a:ext cx="8363272" cy="5452714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16</a:t>
            </a:r>
            <a:r>
              <a:rPr kumimoji="1" lang="ja-JP" altLang="en-US" dirty="0"/>
              <a:t>回 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月からの大学等遠隔授業に関する取組状況共有サイバーシンポジウム「遠隔・対面ハイブリッド講義に向けての取り組み」 </a:t>
            </a:r>
            <a:r>
              <a:rPr kumimoji="1" lang="en-US" altLang="ja-JP" dirty="0">
                <a:hlinkClick r:id="rId2"/>
              </a:rPr>
              <a:t>https://www.nii.ac.jp/event/other/decs/#16</a:t>
            </a:r>
            <a:r>
              <a:rPr kumimoji="1" lang="en-US" altLang="ja-JP" dirty="0"/>
              <a:t> </a:t>
            </a:r>
          </a:p>
          <a:p>
            <a:pPr lvl="1"/>
            <a:r>
              <a:rPr kumimoji="1" lang="ja-JP" altLang="en-US" dirty="0"/>
              <a:t>中村 素典（</a:t>
            </a:r>
            <a:r>
              <a:rPr kumimoji="1" lang="en-US" altLang="ja-JP" dirty="0"/>
              <a:t>2020</a:t>
            </a:r>
            <a:r>
              <a:rPr kumimoji="1" lang="ja-JP" altLang="en-US" dirty="0"/>
              <a:t>）「ハイフレックス型授業実施のための技術的検討と支援に向けて」</a:t>
            </a:r>
            <a:r>
              <a:rPr kumimoji="1" lang="ja-JP" altLang="en-US" b="1" dirty="0"/>
              <a:t>（体系的に説明、今回の説明は実施方法②に対応）</a:t>
            </a:r>
            <a:endParaRPr kumimoji="1" lang="en-US" altLang="ja-JP" b="1" dirty="0"/>
          </a:p>
          <a:p>
            <a:pPr lvl="2"/>
            <a:r>
              <a:rPr kumimoji="1" lang="en-US" altLang="ja-JP" dirty="0">
                <a:hlinkClick r:id="rId3"/>
              </a:rPr>
              <a:t>https://www.nii.ac.jp/event/upload/20200911-09_Nakamura.pdf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尾崎 拓郎（</a:t>
            </a:r>
            <a:r>
              <a:rPr kumimoji="1" lang="en-US" altLang="ja-JP" dirty="0"/>
              <a:t>2020</a:t>
            </a:r>
            <a:r>
              <a:rPr kumimoji="1" lang="ja-JP" altLang="en-US" dirty="0"/>
              <a:t>）「インターネットを活用した授業を運用するための支援体制　</a:t>
            </a:r>
            <a:r>
              <a:rPr lang="ja-JP" altLang="en-US" dirty="0"/>
              <a:t>～</a:t>
            </a:r>
            <a:r>
              <a:rPr kumimoji="1" lang="ja-JP" altLang="en-US" dirty="0"/>
              <a:t>後期授業におけるハイフレックス形態の運用を視野に～」</a:t>
            </a:r>
            <a:r>
              <a:rPr kumimoji="1" lang="ja-JP" altLang="en-US" b="1" dirty="0"/>
              <a:t>（教室における試行の情報共有）</a:t>
            </a:r>
            <a:endParaRPr kumimoji="1" lang="en-US" altLang="ja-JP" b="1" dirty="0"/>
          </a:p>
          <a:p>
            <a:pPr lvl="2"/>
            <a:r>
              <a:rPr kumimoji="1" lang="en-US" altLang="ja-JP" dirty="0">
                <a:hlinkClick r:id="rId4"/>
              </a:rPr>
              <a:t>https://www.nii.ac.jp/event/upload/20200911-07_Ozaki.pdf</a:t>
            </a:r>
            <a:r>
              <a:rPr kumimoji="1" lang="en-US" altLang="ja-JP" dirty="0"/>
              <a:t> </a:t>
            </a:r>
          </a:p>
          <a:p>
            <a:pPr lvl="8"/>
            <a:endParaRPr kumimoji="1" lang="en-US" altLang="ja-JP" dirty="0"/>
          </a:p>
          <a:p>
            <a:r>
              <a:rPr kumimoji="1" lang="ja-JP" altLang="en-US" dirty="0"/>
              <a:t>教養学部（</a:t>
            </a:r>
            <a:r>
              <a:rPr kumimoji="1" lang="en-US" altLang="ja-JP" dirty="0"/>
              <a:t>2020</a:t>
            </a:r>
            <a:r>
              <a:rPr kumimoji="1" lang="ja-JP" altLang="en-US" dirty="0"/>
              <a:t>）対面・オンライン混合授業講習会</a:t>
            </a:r>
            <a:r>
              <a:rPr kumimoji="1" lang="ja-JP" altLang="en-US" sz="2600" dirty="0"/>
              <a:t>（学内限定公開）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5"/>
              </a:rPr>
              <a:t>https://drive.google.com/file/d/12gpNprhRGoIBs1atdGoPSLmKQH4JKEDq/view?usp=sharing</a:t>
            </a:r>
            <a:r>
              <a:rPr kumimoji="1" lang="en-US" altLang="ja-JP" dirty="0"/>
              <a:t> </a:t>
            </a:r>
          </a:p>
          <a:p>
            <a:pPr lvl="8"/>
            <a:endParaRPr kumimoji="1" lang="en-US" altLang="ja-JP" dirty="0"/>
          </a:p>
          <a:p>
            <a:r>
              <a:rPr kumimoji="1" lang="ja-JP" altLang="en-US" dirty="0"/>
              <a:t>京都大学（</a:t>
            </a:r>
            <a:r>
              <a:rPr kumimoji="1" lang="en-US" altLang="ja-JP" dirty="0"/>
              <a:t>2020</a:t>
            </a:r>
            <a:r>
              <a:rPr kumimoji="1" lang="ja-JP" altLang="en-US" dirty="0"/>
              <a:t>）ハイブリッド型授業とは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6"/>
              </a:rPr>
              <a:t>https://www.highedu.kyoto-u.ac.jp/connect/teachingonline/hybrid.php</a:t>
            </a:r>
            <a:r>
              <a:rPr lang="en-US" altLang="ja-JP" dirty="0"/>
              <a:t> </a:t>
            </a:r>
          </a:p>
          <a:p>
            <a:pPr lvl="8"/>
            <a:endParaRPr kumimoji="1" lang="en-US" altLang="ja-JP" dirty="0"/>
          </a:p>
          <a:p>
            <a:r>
              <a:rPr kumimoji="1" lang="en-US" altLang="ja-JP" dirty="0"/>
              <a:t>Northern Illinois University (2020) </a:t>
            </a:r>
            <a:r>
              <a:rPr kumimoji="1" lang="en-US" altLang="ja-JP" dirty="0" err="1"/>
              <a:t>HyFlex</a:t>
            </a:r>
            <a:r>
              <a:rPr kumimoji="1" lang="en-US" altLang="ja-JP" dirty="0"/>
              <a:t> Course Model</a:t>
            </a:r>
          </a:p>
          <a:p>
            <a:pPr lvl="1"/>
            <a:r>
              <a:rPr kumimoji="1" lang="en-US" altLang="ja-JP" dirty="0">
                <a:hlinkClick r:id="rId7"/>
              </a:rPr>
              <a:t>https://www.niu.edu/keepteaching/resources/hyflex-course-model.shtml</a:t>
            </a:r>
            <a:r>
              <a:rPr kumimoji="1" lang="en-US" altLang="ja-JP" dirty="0"/>
              <a:t> 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27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21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06B5E-D061-4FB0-BA87-F239E037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4939"/>
            <a:ext cx="8229600" cy="1143000"/>
          </a:xfrm>
        </p:spPr>
        <p:txBody>
          <a:bodyPr/>
          <a:lstStyle/>
          <a:p>
            <a:r>
              <a:rPr kumimoji="1" lang="ja-JP" altLang="en-US"/>
              <a:t>通信</a:t>
            </a:r>
            <a:r>
              <a:rPr lang="ja-JP" altLang="en-US"/>
              <a:t>量を抑えるために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87670-571A-4C98-9907-75BD5944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6725" y="6381656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E10611A-17C2-4ECD-B2F1-65DDF4CC23EF}"/>
              </a:ext>
            </a:extLst>
          </p:cNvPr>
          <p:cNvGrpSpPr/>
          <p:nvPr/>
        </p:nvGrpSpPr>
        <p:grpSpPr>
          <a:xfrm>
            <a:off x="6780768" y="4732336"/>
            <a:ext cx="2255728" cy="2125664"/>
            <a:chOff x="899592" y="4670837"/>
            <a:chExt cx="871868" cy="82159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9508CE4-3782-4675-8879-7D1FC8AD1C42}"/>
                </a:ext>
              </a:extLst>
            </p:cNvPr>
            <p:cNvGrpSpPr/>
            <p:nvPr/>
          </p:nvGrpSpPr>
          <p:grpSpPr>
            <a:xfrm>
              <a:off x="899592" y="4670837"/>
              <a:ext cx="871868" cy="734285"/>
              <a:chOff x="2219082" y="1212366"/>
              <a:chExt cx="1211553" cy="1020367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CEFF051-D09C-4ECB-9F89-3E8F00EC3BCD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1DB7354B-7497-401E-8627-57FBDE6728FC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 descr="記号 が含まれている画像&#10;&#10;自動的に生成された説明">
              <a:extLst>
                <a:ext uri="{FF2B5EF4-FFF2-40B4-BE49-F238E27FC236}">
                  <a16:creationId xmlns:a16="http://schemas.microsoft.com/office/drawing/2014/main" id="{C33D056B-1228-4426-B6CD-9D79A04CF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857" y="4845074"/>
              <a:ext cx="647359" cy="647359"/>
            </a:xfrm>
            <a:prstGeom prst="rect">
              <a:avLst/>
            </a:prstGeom>
          </p:spPr>
        </p:pic>
      </p:grp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C4743A60-9EEE-4135-93B3-F8BB6DB2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4903" y="1724345"/>
            <a:ext cx="969126" cy="1494556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B5451F1-F181-4FC9-8512-21E708903B46}"/>
              </a:ext>
            </a:extLst>
          </p:cNvPr>
          <p:cNvGrpSpPr/>
          <p:nvPr/>
        </p:nvGrpSpPr>
        <p:grpSpPr>
          <a:xfrm>
            <a:off x="107004" y="4721407"/>
            <a:ext cx="2185221" cy="2059222"/>
            <a:chOff x="899592" y="4670837"/>
            <a:chExt cx="871868" cy="82159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E0B2F390-4AF8-4F8B-9A43-08FF1D641C81}"/>
                </a:ext>
              </a:extLst>
            </p:cNvPr>
            <p:cNvGrpSpPr/>
            <p:nvPr/>
          </p:nvGrpSpPr>
          <p:grpSpPr>
            <a:xfrm>
              <a:off x="899592" y="4670837"/>
              <a:ext cx="871868" cy="734285"/>
              <a:chOff x="2219082" y="1212366"/>
              <a:chExt cx="1211553" cy="1020367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F664D4DF-0B3C-465F-8E0D-0776E293CBFE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5BA21E04-1C6D-4421-91A4-2105E5AD386A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5" name="図 14" descr="記号 が含まれている画像&#10;&#10;自動的に生成された説明">
              <a:extLst>
                <a:ext uri="{FF2B5EF4-FFF2-40B4-BE49-F238E27FC236}">
                  <a16:creationId xmlns:a16="http://schemas.microsoft.com/office/drawing/2014/main" id="{B40F4888-3AA4-402C-95CB-CCF08FD31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857" y="4845074"/>
              <a:ext cx="647359" cy="647359"/>
            </a:xfrm>
            <a:prstGeom prst="rect">
              <a:avLst/>
            </a:prstGeom>
          </p:spPr>
        </p:pic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7D9A38-4468-443C-8568-67BBA92C3888}"/>
              </a:ext>
            </a:extLst>
          </p:cNvPr>
          <p:cNvSpPr/>
          <p:nvPr/>
        </p:nvSpPr>
        <p:spPr>
          <a:xfrm>
            <a:off x="2074389" y="615507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教員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1F024C7-426F-4076-A4C4-5B023773B9BF}"/>
              </a:ext>
            </a:extLst>
          </p:cNvPr>
          <p:cNvSpPr/>
          <p:nvPr/>
        </p:nvSpPr>
        <p:spPr>
          <a:xfrm>
            <a:off x="5873804" y="6218148"/>
            <a:ext cx="1146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学生</a:t>
            </a:r>
            <a:r>
              <a:rPr lang="en-US" altLang="ja-JP" sz="28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A</a:t>
            </a:r>
            <a:endParaRPr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F780523-296D-4ABE-AF11-D5319E7B6FAC}"/>
              </a:ext>
            </a:extLst>
          </p:cNvPr>
          <p:cNvSpPr/>
          <p:nvPr/>
        </p:nvSpPr>
        <p:spPr>
          <a:xfrm>
            <a:off x="3477511" y="1200480"/>
            <a:ext cx="2064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Zoom </a:t>
            </a:r>
            <a:r>
              <a:rPr lang="ja-JP" altLang="en-US" sz="2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サーバ</a:t>
            </a:r>
            <a:endParaRPr lang="ja-JP" altLang="en-US" sz="14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3753A05-2456-4CC7-AED1-57E228853D6C}"/>
              </a:ext>
            </a:extLst>
          </p:cNvPr>
          <p:cNvGrpSpPr/>
          <p:nvPr/>
        </p:nvGrpSpPr>
        <p:grpSpPr>
          <a:xfrm>
            <a:off x="6904180" y="1221119"/>
            <a:ext cx="2255728" cy="2125664"/>
            <a:chOff x="899592" y="4670837"/>
            <a:chExt cx="871868" cy="821596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F7B64DB-70CB-4F6D-8064-143BACA9D555}"/>
                </a:ext>
              </a:extLst>
            </p:cNvPr>
            <p:cNvGrpSpPr/>
            <p:nvPr/>
          </p:nvGrpSpPr>
          <p:grpSpPr>
            <a:xfrm>
              <a:off x="899592" y="4670837"/>
              <a:ext cx="871868" cy="734285"/>
              <a:chOff x="2219082" y="1212366"/>
              <a:chExt cx="1211553" cy="1020367"/>
            </a:xfrm>
          </p:grpSpPr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819AEF12-E075-41C0-BF11-404ABA739579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E5CDBC7-4A98-44DF-ACD7-C07FC2B2E9F7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3" name="図 22" descr="記号 が含まれている画像&#10;&#10;自動的に生成された説明">
              <a:extLst>
                <a:ext uri="{FF2B5EF4-FFF2-40B4-BE49-F238E27FC236}">
                  <a16:creationId xmlns:a16="http://schemas.microsoft.com/office/drawing/2014/main" id="{861978C2-A772-4C8B-A596-62895963E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857" y="4845074"/>
              <a:ext cx="647359" cy="647359"/>
            </a:xfrm>
            <a:prstGeom prst="rect">
              <a:avLst/>
            </a:prstGeom>
          </p:spPr>
        </p:pic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AB8B2FD-B28D-4459-8D3F-B073CB4F9552}"/>
              </a:ext>
            </a:extLst>
          </p:cNvPr>
          <p:cNvSpPr/>
          <p:nvPr/>
        </p:nvSpPr>
        <p:spPr>
          <a:xfrm>
            <a:off x="6016101" y="2712029"/>
            <a:ext cx="1144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学生</a:t>
            </a:r>
            <a:r>
              <a:rPr lang="en-US" altLang="ja-JP" sz="28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B</a:t>
            </a:r>
            <a:endParaRPr lang="ja-JP" altLang="en-US" sz="16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2978B17-25D8-4003-896E-5FB3F4FA365C}"/>
              </a:ext>
            </a:extLst>
          </p:cNvPr>
          <p:cNvGrpSpPr/>
          <p:nvPr/>
        </p:nvGrpSpPr>
        <p:grpSpPr>
          <a:xfrm rot="18981482">
            <a:off x="1704170" y="2896626"/>
            <a:ext cx="2334100" cy="2213115"/>
            <a:chOff x="1714134" y="2749416"/>
            <a:chExt cx="2334100" cy="2213115"/>
          </a:xfrm>
        </p:grpSpPr>
        <p:sp>
          <p:nvSpPr>
            <p:cNvPr id="28" name="矢印: 上 27">
              <a:extLst>
                <a:ext uri="{FF2B5EF4-FFF2-40B4-BE49-F238E27FC236}">
                  <a16:creationId xmlns:a16="http://schemas.microsoft.com/office/drawing/2014/main" id="{84BF504C-7A09-4F1B-8F88-087C5CA64885}"/>
                </a:ext>
              </a:extLst>
            </p:cNvPr>
            <p:cNvSpPr/>
            <p:nvPr/>
          </p:nvSpPr>
          <p:spPr>
            <a:xfrm rot="5400000">
              <a:off x="1777008" y="2691305"/>
              <a:ext cx="2213115" cy="2329337"/>
            </a:xfrm>
            <a:prstGeom prst="upArrow">
              <a:avLst>
                <a:gd name="adj1" fmla="val 67976"/>
                <a:gd name="adj2" fmla="val 327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33138ED-6D1A-4B56-BB59-6D3348035A1B}"/>
                </a:ext>
              </a:extLst>
            </p:cNvPr>
            <p:cNvCxnSpPr>
              <a:cxnSpLocks/>
            </p:cNvCxnSpPr>
            <p:nvPr/>
          </p:nvCxnSpPr>
          <p:spPr>
            <a:xfrm>
              <a:off x="1714134" y="4081835"/>
              <a:ext cx="22050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9C15B3F7-B975-476B-8FEC-3D3E10BB0207}"/>
                </a:ext>
              </a:extLst>
            </p:cNvPr>
            <p:cNvSpPr txBox="1"/>
            <p:nvPr/>
          </p:nvSpPr>
          <p:spPr>
            <a:xfrm>
              <a:off x="2097319" y="3355944"/>
              <a:ext cx="1268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ビデオ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ADDDEB9-D6CC-4C2A-9DA2-E1D1EFD189EF}"/>
                </a:ext>
              </a:extLst>
            </p:cNvPr>
            <p:cNvSpPr txBox="1"/>
            <p:nvPr/>
          </p:nvSpPr>
          <p:spPr>
            <a:xfrm>
              <a:off x="1754857" y="4122128"/>
              <a:ext cx="1953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音声・画面共有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F17704C-D2BA-404A-87C0-AEE24797F8C0}"/>
              </a:ext>
            </a:extLst>
          </p:cNvPr>
          <p:cNvGrpSpPr/>
          <p:nvPr/>
        </p:nvGrpSpPr>
        <p:grpSpPr>
          <a:xfrm rot="10800000">
            <a:off x="5301769" y="2068176"/>
            <a:ext cx="1602411" cy="546267"/>
            <a:chOff x="1718895" y="4230265"/>
            <a:chExt cx="2329337" cy="732268"/>
          </a:xfrm>
        </p:grpSpPr>
        <p:sp>
          <p:nvSpPr>
            <p:cNvPr id="33" name="矢印: 上 32">
              <a:extLst>
                <a:ext uri="{FF2B5EF4-FFF2-40B4-BE49-F238E27FC236}">
                  <a16:creationId xmlns:a16="http://schemas.microsoft.com/office/drawing/2014/main" id="{8E085206-A041-40E7-894A-C9A33842B827}"/>
                </a:ext>
              </a:extLst>
            </p:cNvPr>
            <p:cNvSpPr/>
            <p:nvPr/>
          </p:nvSpPr>
          <p:spPr>
            <a:xfrm rot="5400000">
              <a:off x="2517430" y="3431730"/>
              <a:ext cx="732268" cy="2329337"/>
            </a:xfrm>
            <a:prstGeom prst="upArrow">
              <a:avLst>
                <a:gd name="adj1" fmla="val 67976"/>
                <a:gd name="adj2" fmla="val 7921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E0F0B28-E381-4BC0-99AA-EE5B3BEBE5E6}"/>
                </a:ext>
              </a:extLst>
            </p:cNvPr>
            <p:cNvSpPr txBox="1"/>
            <p:nvPr/>
          </p:nvSpPr>
          <p:spPr>
            <a:xfrm flipH="1" flipV="1">
              <a:off x="2026014" y="4309786"/>
              <a:ext cx="1577754" cy="536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音声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1A744EF-5C97-40E9-A57F-EC0087EC412A}"/>
              </a:ext>
            </a:extLst>
          </p:cNvPr>
          <p:cNvGrpSpPr/>
          <p:nvPr/>
        </p:nvGrpSpPr>
        <p:grpSpPr>
          <a:xfrm rot="2610582">
            <a:off x="4783778" y="3197802"/>
            <a:ext cx="2329337" cy="2213115"/>
            <a:chOff x="1718897" y="2749416"/>
            <a:chExt cx="2329337" cy="2213115"/>
          </a:xfrm>
        </p:grpSpPr>
        <p:sp>
          <p:nvSpPr>
            <p:cNvPr id="36" name="矢印: 上 35">
              <a:extLst>
                <a:ext uri="{FF2B5EF4-FFF2-40B4-BE49-F238E27FC236}">
                  <a16:creationId xmlns:a16="http://schemas.microsoft.com/office/drawing/2014/main" id="{32E50729-3E1E-4BE3-B2D5-C71CEDE5C315}"/>
                </a:ext>
              </a:extLst>
            </p:cNvPr>
            <p:cNvSpPr/>
            <p:nvPr/>
          </p:nvSpPr>
          <p:spPr>
            <a:xfrm rot="5400000">
              <a:off x="1777008" y="2691305"/>
              <a:ext cx="2213115" cy="2329337"/>
            </a:xfrm>
            <a:prstGeom prst="upArrow">
              <a:avLst>
                <a:gd name="adj1" fmla="val 67976"/>
                <a:gd name="adj2" fmla="val 327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ED9EF0E5-BC3C-4980-AB79-EAA7D3154A2F}"/>
                </a:ext>
              </a:extLst>
            </p:cNvPr>
            <p:cNvSpPr txBox="1"/>
            <p:nvPr/>
          </p:nvSpPr>
          <p:spPr>
            <a:xfrm>
              <a:off x="1750320" y="3261212"/>
              <a:ext cx="1936528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教員のビデオ</a:t>
              </a:r>
              <a:endPara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ja-JP" altLang="en-US" sz="20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音声・画面共有</a:t>
              </a:r>
              <a:endPara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endPara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kumimoji="1" lang="ja-JP" altLang="en-US" sz="20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学生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B 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の音声</a:t>
              </a:r>
            </a:p>
          </p:txBody>
        </p: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433AC42-D5F3-4B46-9D6B-D99DE6A0D6E0}"/>
              </a:ext>
            </a:extLst>
          </p:cNvPr>
          <p:cNvSpPr/>
          <p:nvPr/>
        </p:nvSpPr>
        <p:spPr>
          <a:xfrm>
            <a:off x="222981" y="1294160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学生</a:t>
            </a:r>
            <a:r>
              <a:rPr lang="en-US" altLang="ja-JP" sz="2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A </a:t>
            </a:r>
            <a:r>
              <a:rPr lang="ja-JP" altLang="en-US" sz="2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視点</a:t>
            </a:r>
            <a:endParaRPr lang="ja-JP" altLang="en-US" sz="14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1A33D24-BCC0-45CC-BD9B-A1FF6F8371B0}"/>
              </a:ext>
            </a:extLst>
          </p:cNvPr>
          <p:cNvCxnSpPr>
            <a:cxnSpLocks/>
          </p:cNvCxnSpPr>
          <p:nvPr/>
        </p:nvCxnSpPr>
        <p:spPr>
          <a:xfrm flipH="1" flipV="1">
            <a:off x="1568084" y="3182358"/>
            <a:ext cx="599268" cy="4087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2018607-C981-442C-87BC-001A038899B0}"/>
              </a:ext>
            </a:extLst>
          </p:cNvPr>
          <p:cNvSpPr/>
          <p:nvPr/>
        </p:nvSpPr>
        <p:spPr>
          <a:xfrm>
            <a:off x="127846" y="2330528"/>
            <a:ext cx="34900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教員</a:t>
            </a:r>
            <a:r>
              <a:rPr lang="en-US" altLang="ja-JP" sz="16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送信者</a:t>
            </a:r>
            <a:r>
              <a:rPr lang="en-US" altLang="ja-JP" sz="16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の工夫で</a:t>
            </a:r>
            <a:r>
              <a:rPr lang="ja-JP" altLang="en-US" sz="2000" b="1" u="sng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送信時に</a:t>
            </a:r>
            <a:endParaRPr lang="en-US" altLang="ja-JP" sz="2000" b="1" u="sng" dirty="0">
              <a:solidFill>
                <a:srgbClr val="29293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ビデオ・画面共有を</a:t>
            </a:r>
            <a:endParaRPr lang="en-US" altLang="ja-JP" sz="2000" dirty="0">
              <a:solidFill>
                <a:srgbClr val="29293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ダイエット可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9016173-285C-47C7-A5F6-FFDE28A5831E}"/>
              </a:ext>
            </a:extLst>
          </p:cNvPr>
          <p:cNvSpPr/>
          <p:nvPr/>
        </p:nvSpPr>
        <p:spPr>
          <a:xfrm>
            <a:off x="3520346" y="5640978"/>
            <a:ext cx="34740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学生</a:t>
            </a:r>
            <a:r>
              <a:rPr lang="en-US" altLang="ja-JP" sz="16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受信者</a:t>
            </a:r>
            <a:r>
              <a:rPr lang="en-US" altLang="ja-JP" sz="16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の工夫で</a:t>
            </a:r>
            <a:r>
              <a:rPr lang="ja-JP" altLang="en-US" sz="2000" b="1" u="sng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受信時に</a:t>
            </a:r>
            <a:endParaRPr lang="en-US" altLang="ja-JP" sz="2000" b="1" u="sng" dirty="0">
              <a:solidFill>
                <a:srgbClr val="29293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ビデオ・画面共有を</a:t>
            </a:r>
            <a:endParaRPr lang="en-US" altLang="ja-JP" sz="2000" dirty="0">
              <a:solidFill>
                <a:srgbClr val="29293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29293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ダイエット可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D6C721C-E917-4DC4-9701-B0F6D02B41FF}"/>
              </a:ext>
            </a:extLst>
          </p:cNvPr>
          <p:cNvCxnSpPr>
            <a:cxnSpLocks/>
          </p:cNvCxnSpPr>
          <p:nvPr/>
        </p:nvCxnSpPr>
        <p:spPr>
          <a:xfrm flipV="1">
            <a:off x="4953991" y="4721407"/>
            <a:ext cx="345253" cy="884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50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Zoom </a:t>
            </a:r>
            <a:r>
              <a:rPr lang="ja-JP" altLang="en-US" dirty="0"/>
              <a:t>の通信量 </a:t>
            </a:r>
            <a:r>
              <a:rPr lang="ja-JP" altLang="en-US" sz="3600" dirty="0"/>
              <a:t>～全般～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301432" y="6429653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8C857B8-9E0E-48D5-80B4-D1E443860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133980"/>
            <a:ext cx="8712968" cy="5569173"/>
          </a:xfrm>
        </p:spPr>
        <p:txBody>
          <a:bodyPr>
            <a:normAutofit/>
          </a:bodyPr>
          <a:lstStyle/>
          <a:p>
            <a:pPr lvl="8"/>
            <a:endParaRPr lang="en-US" altLang="ja-JP" sz="400" dirty="0"/>
          </a:p>
          <a:p>
            <a:pPr lvl="0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おおよその通信量</a:t>
            </a:r>
            <a:r>
              <a:rPr lang="en-US" altLang="ja-JP" sz="2000" dirty="0">
                <a:solidFill>
                  <a:srgbClr val="292934"/>
                </a:solidFill>
              </a:rPr>
              <a:t>(</a:t>
            </a:r>
            <a:r>
              <a:rPr lang="ja-JP" altLang="en-US" sz="2000" dirty="0">
                <a:solidFill>
                  <a:srgbClr val="292934"/>
                </a:solidFill>
              </a:rPr>
              <a:t>受信</a:t>
            </a:r>
            <a:r>
              <a:rPr lang="en-US" altLang="ja-JP" sz="2000" dirty="0">
                <a:solidFill>
                  <a:srgbClr val="292934"/>
                </a:solidFill>
              </a:rPr>
              <a:t>)</a:t>
            </a:r>
            <a:r>
              <a:rPr lang="ja-JP" altLang="en-US" dirty="0">
                <a:solidFill>
                  <a:srgbClr val="292934"/>
                </a:solidFill>
              </a:rPr>
              <a:t> </a:t>
            </a:r>
            <a:r>
              <a:rPr lang="en-US" altLang="ja-JP" sz="1800" dirty="0">
                <a:solidFill>
                  <a:srgbClr val="292934"/>
                </a:solidFill>
              </a:rPr>
              <a:t>(1</a:t>
            </a:r>
            <a:r>
              <a:rPr lang="ja-JP" altLang="en-US" sz="1800" dirty="0">
                <a:solidFill>
                  <a:srgbClr val="292934"/>
                </a:solidFill>
              </a:rPr>
              <a:t>ヶ月の通信量は月</a:t>
            </a:r>
            <a:r>
              <a:rPr lang="en-US" altLang="ja-JP" sz="1800" dirty="0">
                <a:solidFill>
                  <a:srgbClr val="292934"/>
                </a:solidFill>
              </a:rPr>
              <a:t>105</a:t>
            </a:r>
            <a:r>
              <a:rPr lang="ja-JP" altLang="en-US" sz="1800" dirty="0">
                <a:solidFill>
                  <a:srgbClr val="292934"/>
                </a:solidFill>
              </a:rPr>
              <a:t>時間として算出</a:t>
            </a:r>
            <a:r>
              <a:rPr lang="en-US" altLang="ja-JP" sz="1800" dirty="0">
                <a:solidFill>
                  <a:srgbClr val="292934"/>
                </a:solidFill>
              </a:rPr>
              <a:t>)</a:t>
            </a:r>
            <a:endParaRPr lang="en-US" altLang="ja-JP" dirty="0">
              <a:solidFill>
                <a:srgbClr val="292934"/>
              </a:solidFill>
            </a:endParaRP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8" name="表 5">
            <a:extLst>
              <a:ext uri="{FF2B5EF4-FFF2-40B4-BE49-F238E27FC236}">
                <a16:creationId xmlns:a16="http://schemas.microsoft.com/office/drawing/2014/main" id="{F43216A4-137D-4CBF-9FF3-84FEF6B39D1B}"/>
              </a:ext>
            </a:extLst>
          </p:cNvPr>
          <p:cNvGraphicFramePr>
            <a:graphicFrameLocks/>
          </p:cNvGraphicFramePr>
          <p:nvPr/>
        </p:nvGraphicFramePr>
        <p:xfrm>
          <a:off x="215900" y="1827411"/>
          <a:ext cx="87121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796">
                  <a:extLst>
                    <a:ext uri="{9D8B030D-6E8A-4147-A177-3AD203B41FA5}">
                      <a16:colId xmlns:a16="http://schemas.microsoft.com/office/drawing/2014/main" val="26217077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805159280"/>
                    </a:ext>
                  </a:extLst>
                </a:gridCol>
                <a:gridCol w="1884081">
                  <a:extLst>
                    <a:ext uri="{9D8B030D-6E8A-4147-A177-3AD203B41FA5}">
                      <a16:colId xmlns:a16="http://schemas.microsoft.com/office/drawing/2014/main" val="2544968043"/>
                    </a:ext>
                  </a:extLst>
                </a:gridCol>
                <a:gridCol w="1884081">
                  <a:extLst>
                    <a:ext uri="{9D8B030D-6E8A-4147-A177-3AD203B41FA5}">
                      <a16:colId xmlns:a16="http://schemas.microsoft.com/office/drawing/2014/main" val="356714747"/>
                    </a:ext>
                  </a:extLst>
                </a:gridCol>
                <a:gridCol w="1884081">
                  <a:extLst>
                    <a:ext uri="{9D8B030D-6E8A-4147-A177-3AD203B41FA5}">
                      <a16:colId xmlns:a16="http://schemas.microsoft.com/office/drawing/2014/main" val="3398396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通信速度</a:t>
                      </a:r>
                      <a:r>
                        <a:rPr kumimoji="1" lang="en-US" altLang="ja-JP" sz="1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(kbps)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分の通信量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(MB)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時間の通信量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(MB)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ヶ月の通信量</a:t>
                      </a:r>
                      <a:endParaRPr kumimoji="1" lang="en-US" altLang="ja-JP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(GB)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72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音声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(1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0.60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36.0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3.8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7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音声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複数人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80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0.60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1.13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36.0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67.5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3.8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7.1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37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ビデオ 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大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6.75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405.0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42.5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12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ビデオ 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小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0.75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45.0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4.7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6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画面共有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0.04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2.3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0.2</a:t>
                      </a:r>
                      <a:r>
                        <a:rPr kumimoji="1" lang="ja-JP" altLang="en-US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14.2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936108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593C4A5-06B8-4356-AF88-D35BAA3CE1FD}"/>
              </a:ext>
            </a:extLst>
          </p:cNvPr>
          <p:cNvCxnSpPr>
            <a:cxnSpLocks/>
          </p:cNvCxnSpPr>
          <p:nvPr/>
        </p:nvCxnSpPr>
        <p:spPr>
          <a:xfrm>
            <a:off x="6929214" y="1340768"/>
            <a:ext cx="0" cy="173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F50FC71-8296-440A-B0E2-E737A3C894AB}"/>
              </a:ext>
            </a:extLst>
          </p:cNvPr>
          <p:cNvSpPr/>
          <p:nvPr/>
        </p:nvSpPr>
        <p:spPr>
          <a:xfrm>
            <a:off x="6580502" y="1104999"/>
            <a:ext cx="2383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105</a:t>
            </a:r>
            <a:r>
              <a:rPr lang="ja-JP" altLang="en-US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分</a:t>
            </a:r>
            <a:r>
              <a:rPr lang="en-US" altLang="ja-JP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×15</a:t>
            </a:r>
            <a:r>
              <a:rPr lang="ja-JP" altLang="en-US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コマ</a:t>
            </a:r>
            <a:r>
              <a:rPr lang="en-US" altLang="ja-JP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/</a:t>
            </a:r>
            <a:r>
              <a:rPr lang="ja-JP" altLang="en-US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週</a:t>
            </a:r>
            <a:r>
              <a:rPr lang="en-US" altLang="ja-JP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×4</a:t>
            </a:r>
            <a:r>
              <a:rPr lang="ja-JP" altLang="en-US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週</a:t>
            </a:r>
            <a:r>
              <a:rPr lang="en-US" altLang="ja-JP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/</a:t>
            </a:r>
            <a:r>
              <a:rPr lang="ja-JP" altLang="en-US" sz="14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月</a:t>
            </a:r>
            <a:endParaRPr lang="ja-JP" altLang="en-US" sz="14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681CC1A-1598-47C0-B927-BA8F860A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72045"/>
            <a:ext cx="2793859" cy="227368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2CF3AF9-AE37-4D97-9A99-EDB291BCC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81" y="5864109"/>
            <a:ext cx="1537861" cy="881618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07293E-E70A-49C4-9576-8A6B534D4B53}"/>
              </a:ext>
            </a:extLst>
          </p:cNvPr>
          <p:cNvSpPr/>
          <p:nvPr/>
        </p:nvSpPr>
        <p:spPr>
          <a:xfrm>
            <a:off x="2973174" y="4491176"/>
            <a:ext cx="32640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ビデオ </a:t>
            </a:r>
            <a:r>
              <a:rPr lang="en-US" altLang="ja-JP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(</a:t>
            </a:r>
            <a:r>
              <a:rPr lang="ja-JP" altLang="en-US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大</a:t>
            </a:r>
            <a:r>
              <a:rPr lang="en-US" altLang="ja-JP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)</a:t>
            </a:r>
            <a:r>
              <a:rPr lang="en-US" altLang="ja-JP" sz="16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: </a:t>
            </a:r>
            <a:r>
              <a:rPr lang="ja-JP" altLang="en-US" sz="16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解像度 </a:t>
            </a:r>
            <a:r>
              <a:rPr lang="en-US" altLang="ja-JP" sz="16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640*320</a:t>
            </a:r>
            <a:endParaRPr lang="en-US" altLang="ja-JP" sz="2000" dirty="0">
              <a:solidFill>
                <a:srgbClr val="292934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Zoom </a:t>
            </a:r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のスピーカービューで</a:t>
            </a:r>
            <a:endParaRPr lang="en-US" altLang="ja-JP" dirty="0">
              <a:solidFill>
                <a:srgbClr val="292934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最も大きく表示されるビデオ</a:t>
            </a:r>
            <a:endParaRPr lang="ja-JP" altLang="en-US" sz="1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FD3DB0-5296-4495-A204-11CD87FDBF86}"/>
              </a:ext>
            </a:extLst>
          </p:cNvPr>
          <p:cNvSpPr/>
          <p:nvPr/>
        </p:nvSpPr>
        <p:spPr>
          <a:xfrm>
            <a:off x="4641339" y="5918531"/>
            <a:ext cx="326403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ビデオ </a:t>
            </a:r>
            <a:r>
              <a:rPr lang="en-US" altLang="ja-JP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(</a:t>
            </a:r>
            <a:r>
              <a:rPr lang="ja-JP" altLang="en-US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小</a:t>
            </a:r>
            <a:r>
              <a:rPr lang="en-US" altLang="ja-JP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)</a:t>
            </a:r>
            <a:r>
              <a:rPr lang="en-US" altLang="ja-JP" sz="16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: </a:t>
            </a:r>
            <a:r>
              <a:rPr lang="ja-JP" altLang="en-US" sz="16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解像度 </a:t>
            </a:r>
            <a:r>
              <a:rPr lang="en-US" altLang="ja-JP" sz="16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240*180</a:t>
            </a:r>
            <a:endParaRPr lang="en-US" altLang="ja-JP" sz="2000" dirty="0">
              <a:solidFill>
                <a:srgbClr val="292934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lang="en-US" altLang="ja-JP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Zoom </a:t>
            </a:r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の画面を最小化した時</a:t>
            </a:r>
            <a:endParaRPr lang="en-US" altLang="ja-JP" dirty="0">
              <a:solidFill>
                <a:srgbClr val="292934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小さく表示されるビデオ</a:t>
            </a:r>
            <a:endParaRPr lang="en-US" altLang="ja-JP" dirty="0">
              <a:solidFill>
                <a:srgbClr val="292934"/>
              </a:solidFill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AEFC16F-E224-45B6-BD54-C8D19FDD0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099" y="4439886"/>
            <a:ext cx="1708425" cy="536934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3909BC-3C75-48B8-8A2D-15297E6D9E38}"/>
              </a:ext>
            </a:extLst>
          </p:cNvPr>
          <p:cNvSpPr/>
          <p:nvPr/>
        </p:nvSpPr>
        <p:spPr>
          <a:xfrm>
            <a:off x="6277334" y="5006573"/>
            <a:ext cx="2844048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ビデオ </a:t>
            </a:r>
            <a:r>
              <a:rPr lang="en-US" altLang="ja-JP" sz="2000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OFF</a:t>
            </a:r>
          </a:p>
          <a:p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最小化時に左の「</a:t>
            </a:r>
            <a:r>
              <a:rPr lang="en-US" altLang="ja-JP" sz="2000" dirty="0"/>
              <a:t>^</a:t>
            </a:r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」を押</a:t>
            </a:r>
            <a:endParaRPr lang="en-US" altLang="ja-JP" dirty="0">
              <a:solidFill>
                <a:srgbClr val="292934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すと表示 </a:t>
            </a:r>
            <a:r>
              <a:rPr lang="en-US" altLang="ja-JP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OFF</a:t>
            </a:r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 </a:t>
            </a:r>
            <a:r>
              <a:rPr lang="en-US" altLang="ja-JP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(</a:t>
            </a:r>
            <a:r>
              <a:rPr lang="ja-JP" altLang="en-US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通信量 </a:t>
            </a:r>
            <a:r>
              <a:rPr lang="en-US" altLang="ja-JP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0)</a:t>
            </a:r>
          </a:p>
        </p:txBody>
      </p:sp>
    </p:spTree>
    <p:extLst>
      <p:ext uri="{BB962C8B-B14F-4D97-AF65-F5344CB8AC3E}">
        <p14:creationId xmlns:p14="http://schemas.microsoft.com/office/powerpoint/2010/main" val="4253652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Zoom </a:t>
            </a:r>
            <a:r>
              <a:rPr lang="ja-JP" altLang="en-US" dirty="0"/>
              <a:t>の通信量 </a:t>
            </a:r>
            <a:r>
              <a:rPr lang="ja-JP" altLang="en-US" sz="3600" dirty="0"/>
              <a:t>～抑え方～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301432" y="6429653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381BCDC9-B4A5-4A35-9DE7-2FE2FECC2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316211"/>
            <a:ext cx="8712968" cy="5569173"/>
          </a:xfrm>
        </p:spPr>
        <p:txBody>
          <a:bodyPr>
            <a:normAutofit fontScale="92500" lnSpcReduction="10000"/>
          </a:bodyPr>
          <a:lstStyle/>
          <a:p>
            <a:pPr lvl="8"/>
            <a:endParaRPr lang="en-US" altLang="ja-JP" sz="400" dirty="0"/>
          </a:p>
          <a:p>
            <a:pPr lvl="0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ビデオ（影響 大）</a:t>
            </a:r>
          </a:p>
          <a:p>
            <a:pPr lvl="1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基本 </a:t>
            </a:r>
            <a:r>
              <a:rPr lang="en-US" altLang="ja-JP" dirty="0">
                <a:solidFill>
                  <a:srgbClr val="292934"/>
                </a:solidFill>
              </a:rPr>
              <a:t>OFF</a:t>
            </a:r>
            <a:r>
              <a:rPr lang="ja-JP" altLang="en-US" dirty="0">
                <a:solidFill>
                  <a:srgbClr val="292934"/>
                </a:solidFill>
              </a:rPr>
              <a:t>．</a:t>
            </a:r>
            <a:r>
              <a:rPr lang="en-US" altLang="ja-JP" dirty="0">
                <a:solidFill>
                  <a:srgbClr val="292934"/>
                </a:solidFill>
              </a:rPr>
              <a:t>ON </a:t>
            </a:r>
            <a:r>
              <a:rPr lang="ja-JP" altLang="en-US" dirty="0">
                <a:solidFill>
                  <a:srgbClr val="292934"/>
                </a:solidFill>
              </a:rPr>
              <a:t>にしたい場合，画面共有などを行う </a:t>
            </a:r>
            <a:r>
              <a:rPr lang="en-US" altLang="ja-JP" dirty="0">
                <a:solidFill>
                  <a:srgbClr val="292934"/>
                </a:solidFill>
              </a:rPr>
              <a:t>(</a:t>
            </a:r>
            <a:r>
              <a:rPr lang="ja-JP" altLang="en-US" dirty="0">
                <a:solidFill>
                  <a:srgbClr val="292934"/>
                </a:solidFill>
              </a:rPr>
              <a:t>学生側のビデオ表示が小さくなる</a:t>
            </a:r>
            <a:r>
              <a:rPr lang="en-US" altLang="ja-JP" dirty="0">
                <a:solidFill>
                  <a:srgbClr val="292934"/>
                </a:solidFill>
              </a:rPr>
              <a:t>)</a:t>
            </a:r>
          </a:p>
          <a:p>
            <a:pPr lvl="8">
              <a:buClr>
                <a:srgbClr val="93A299"/>
              </a:buClr>
            </a:pPr>
            <a:endParaRPr lang="en-US" altLang="ja-JP" sz="1700" dirty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画面共有（影響 中）</a:t>
            </a:r>
          </a:p>
          <a:p>
            <a:pPr lvl="1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解像度を下げる </a:t>
            </a:r>
            <a:r>
              <a:rPr lang="en-US" altLang="ja-JP" sz="2200" dirty="0">
                <a:solidFill>
                  <a:srgbClr val="292934"/>
                </a:solidFill>
              </a:rPr>
              <a:t>(1024*768 </a:t>
            </a:r>
            <a:r>
              <a:rPr lang="ja-JP" altLang="en-US" sz="2200" dirty="0">
                <a:solidFill>
                  <a:srgbClr val="292934"/>
                </a:solidFill>
              </a:rPr>
              <a:t>でも十分見える</a:t>
            </a:r>
            <a:r>
              <a:rPr lang="en-US" altLang="ja-JP" sz="2200" dirty="0">
                <a:solidFill>
                  <a:srgbClr val="292934"/>
                </a:solidFill>
              </a:rPr>
              <a:t>)</a:t>
            </a:r>
            <a:endParaRPr lang="en-US" altLang="ja-JP" dirty="0">
              <a:solidFill>
                <a:srgbClr val="292934"/>
              </a:solidFill>
            </a:endParaRPr>
          </a:p>
          <a:p>
            <a:pPr lvl="2">
              <a:buClr>
                <a:srgbClr val="93A299"/>
              </a:buClr>
            </a:pPr>
            <a:r>
              <a:rPr lang="en-US" altLang="ja-JP" dirty="0">
                <a:solidFill>
                  <a:srgbClr val="292934"/>
                </a:solidFill>
              </a:rPr>
              <a:t>PC </a:t>
            </a:r>
            <a:r>
              <a:rPr lang="ja-JP" altLang="en-US" dirty="0">
                <a:solidFill>
                  <a:srgbClr val="292934"/>
                </a:solidFill>
              </a:rPr>
              <a:t>の設定で共有する画面自体の解像度を下げる</a:t>
            </a:r>
          </a:p>
          <a:p>
            <a:pPr lvl="2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画面ではなくウィンドウを共有してサイズを小さくする</a:t>
            </a:r>
          </a:p>
          <a:p>
            <a:pPr lvl="2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画面共有時「詳細」タブから「画面の部分」を共有する</a:t>
            </a:r>
          </a:p>
          <a:p>
            <a:pPr lvl="1">
              <a:buClr>
                <a:srgbClr val="93A299"/>
              </a:buClr>
            </a:pPr>
            <a:r>
              <a:rPr lang="en-US" altLang="ja-JP" dirty="0">
                <a:solidFill>
                  <a:srgbClr val="292934"/>
                </a:solidFill>
              </a:rPr>
              <a:t>fps </a:t>
            </a:r>
            <a:r>
              <a:rPr lang="ja-JP" altLang="en-US" dirty="0">
                <a:solidFill>
                  <a:srgbClr val="292934"/>
                </a:solidFill>
              </a:rPr>
              <a:t>を下げる </a:t>
            </a:r>
            <a:r>
              <a:rPr lang="en-US" altLang="ja-JP" sz="2400" dirty="0">
                <a:solidFill>
                  <a:srgbClr val="292934"/>
                </a:solidFill>
              </a:rPr>
              <a:t>(4</a:t>
            </a:r>
            <a:r>
              <a:rPr lang="ja-JP" altLang="en-US" sz="2400" dirty="0">
                <a:solidFill>
                  <a:srgbClr val="292934"/>
                </a:solidFill>
              </a:rPr>
              <a:t>でも十分</a:t>
            </a:r>
            <a:r>
              <a:rPr lang="en-US" altLang="ja-JP" sz="2400" dirty="0">
                <a:solidFill>
                  <a:srgbClr val="292934"/>
                </a:solidFill>
              </a:rPr>
              <a:t>: </a:t>
            </a:r>
            <a:r>
              <a:rPr lang="ja-JP" altLang="en-US" sz="2400" dirty="0">
                <a:solidFill>
                  <a:srgbClr val="292934"/>
                </a:solidFill>
              </a:rPr>
              <a:t>リアルタイムに変更可</a:t>
            </a:r>
            <a:r>
              <a:rPr lang="en-US" altLang="ja-JP" sz="2400" dirty="0">
                <a:solidFill>
                  <a:srgbClr val="292934"/>
                </a:solidFill>
              </a:rPr>
              <a:t>)</a:t>
            </a:r>
            <a:endParaRPr lang="en-US" altLang="ja-JP" dirty="0">
              <a:solidFill>
                <a:srgbClr val="292934"/>
              </a:solidFill>
            </a:endParaRPr>
          </a:p>
          <a:p>
            <a:pPr lvl="2">
              <a:buClr>
                <a:srgbClr val="93A299"/>
              </a:buClr>
            </a:pPr>
            <a:r>
              <a:rPr lang="en-US" altLang="ja-JP" dirty="0">
                <a:solidFill>
                  <a:srgbClr val="292934"/>
                </a:solidFill>
              </a:rPr>
              <a:t>Zoom </a:t>
            </a:r>
            <a:r>
              <a:rPr lang="ja-JP" altLang="en-US" dirty="0">
                <a:solidFill>
                  <a:srgbClr val="292934"/>
                </a:solidFill>
              </a:rPr>
              <a:t>アプリの「設定</a:t>
            </a:r>
            <a:r>
              <a:rPr lang="en-US" altLang="ja-JP" dirty="0">
                <a:solidFill>
                  <a:srgbClr val="292934"/>
                </a:solidFill>
              </a:rPr>
              <a:t>(</a:t>
            </a:r>
            <a:r>
              <a:rPr lang="ja-JP" altLang="en-US" dirty="0">
                <a:solidFill>
                  <a:srgbClr val="292934"/>
                </a:solidFill>
              </a:rPr>
              <a:t>歯車</a:t>
            </a:r>
            <a:r>
              <a:rPr lang="en-US" altLang="ja-JP" dirty="0">
                <a:solidFill>
                  <a:srgbClr val="292934"/>
                </a:solidFill>
              </a:rPr>
              <a:t>)</a:t>
            </a:r>
            <a:r>
              <a:rPr lang="ja-JP" altLang="en-US" dirty="0">
                <a:solidFill>
                  <a:srgbClr val="292934"/>
                </a:solidFill>
              </a:rPr>
              <a:t>」→「画面を共有」→</a:t>
            </a:r>
            <a:br>
              <a:rPr lang="ja-JP" altLang="en-US" dirty="0">
                <a:solidFill>
                  <a:srgbClr val="292934"/>
                </a:solidFill>
              </a:rPr>
            </a:br>
            <a:r>
              <a:rPr lang="en-US" altLang="ja-JP" dirty="0">
                <a:solidFill>
                  <a:srgbClr val="292934"/>
                </a:solidFill>
              </a:rPr>
              <a:t>(</a:t>
            </a:r>
            <a:r>
              <a:rPr lang="ja-JP" altLang="en-US" dirty="0">
                <a:solidFill>
                  <a:srgbClr val="292934"/>
                </a:solidFill>
              </a:rPr>
              <a:t>右下の</a:t>
            </a:r>
            <a:r>
              <a:rPr lang="en-US" altLang="ja-JP" dirty="0">
                <a:solidFill>
                  <a:srgbClr val="292934"/>
                </a:solidFill>
              </a:rPr>
              <a:t>)</a:t>
            </a:r>
            <a:r>
              <a:rPr lang="ja-JP" altLang="en-US" dirty="0">
                <a:solidFill>
                  <a:srgbClr val="292934"/>
                </a:solidFill>
              </a:rPr>
              <a:t>「詳細」→「画面共有対象を以下に制限する」</a:t>
            </a:r>
          </a:p>
          <a:p>
            <a:pPr lvl="2">
              <a:buClr>
                <a:srgbClr val="93A299"/>
              </a:buClr>
            </a:pPr>
            <a:r>
              <a:rPr lang="en-US" altLang="ja-JP" dirty="0">
                <a:solidFill>
                  <a:srgbClr val="292934"/>
                </a:solidFill>
              </a:rPr>
              <a:t>1 </a:t>
            </a:r>
            <a:r>
              <a:rPr lang="ja-JP" altLang="en-US" dirty="0">
                <a:solidFill>
                  <a:srgbClr val="292934"/>
                </a:solidFill>
              </a:rPr>
              <a:t>が最小 </a:t>
            </a:r>
            <a:r>
              <a:rPr lang="en-US" altLang="ja-JP" dirty="0">
                <a:solidFill>
                  <a:srgbClr val="292934"/>
                </a:solidFill>
              </a:rPr>
              <a:t>(1</a:t>
            </a:r>
            <a:r>
              <a:rPr lang="ja-JP" altLang="en-US" dirty="0">
                <a:solidFill>
                  <a:srgbClr val="292934"/>
                </a:solidFill>
              </a:rPr>
              <a:t>秒に</a:t>
            </a:r>
            <a:r>
              <a:rPr lang="en-US" altLang="ja-JP" dirty="0">
                <a:solidFill>
                  <a:srgbClr val="292934"/>
                </a:solidFill>
              </a:rPr>
              <a:t>1</a:t>
            </a:r>
            <a:r>
              <a:rPr lang="ja-JP" altLang="en-US" dirty="0">
                <a:solidFill>
                  <a:srgbClr val="292934"/>
                </a:solidFill>
              </a:rPr>
              <a:t>回画面更新のため多少カクカク</a:t>
            </a:r>
            <a:r>
              <a:rPr lang="en-US" altLang="ja-JP" dirty="0">
                <a:solidFill>
                  <a:srgbClr val="292934"/>
                </a:solidFill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3531F-36AB-47B9-8AFD-B39641ED89FF}"/>
              </a:ext>
            </a:extLst>
          </p:cNvPr>
          <p:cNvSpPr txBox="1"/>
          <p:nvPr/>
        </p:nvSpPr>
        <p:spPr>
          <a:xfrm>
            <a:off x="3984172" y="3025980"/>
            <a:ext cx="4717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292934"/>
                </a:solidFill>
              </a:rPr>
              <a:t>fps: </a:t>
            </a:r>
            <a:r>
              <a:rPr lang="ja-JP" altLang="en-US" sz="2400" dirty="0">
                <a:solidFill>
                  <a:srgbClr val="292934"/>
                </a:solidFill>
              </a:rPr>
              <a:t>フレーム毎秒</a:t>
            </a:r>
            <a:endParaRPr lang="ja-JP" altLang="en-US" sz="2400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620664-E761-4C95-9C77-6E4B961D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4FFD96-0AFF-4722-AE5E-0839B9E7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922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9474" y="274638"/>
            <a:ext cx="8425052" cy="1143000"/>
          </a:xfrm>
        </p:spPr>
        <p:txBody>
          <a:bodyPr>
            <a:normAutofit/>
          </a:bodyPr>
          <a:lstStyle/>
          <a:p>
            <a:r>
              <a:rPr lang="en-US" altLang="ja-JP" dirty="0"/>
              <a:t>Zoom </a:t>
            </a:r>
            <a:r>
              <a:rPr lang="ja-JP" altLang="en-US" dirty="0"/>
              <a:t>の通信量 </a:t>
            </a:r>
            <a:r>
              <a:rPr lang="ja-JP" altLang="en-US" sz="3600" dirty="0"/>
              <a:t>～授業例</a:t>
            </a:r>
            <a:r>
              <a:rPr lang="en-US" altLang="ja-JP" sz="3600" dirty="0"/>
              <a:t>: </a:t>
            </a:r>
            <a:r>
              <a:rPr lang="ja-JP" altLang="en-US" sz="3600" dirty="0"/>
              <a:t>教育学～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301432" y="6429653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11DA585-6C1E-4B00-8862-850920B4E47A}"/>
              </a:ext>
            </a:extLst>
          </p:cNvPr>
          <p:cNvSpPr/>
          <p:nvPr/>
        </p:nvSpPr>
        <p:spPr>
          <a:xfrm>
            <a:off x="92411" y="5549890"/>
            <a:ext cx="88360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・工夫（解像度 低，</a:t>
            </a:r>
            <a:r>
              <a:rPr lang="en-US" altLang="ja-JP" sz="2800" b="1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fps </a:t>
            </a:r>
            <a:r>
              <a:rPr lang="ja-JP" altLang="en-US" sz="2800" b="1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低）したら 画面共有 </a:t>
            </a:r>
            <a:r>
              <a:rPr lang="en-US" altLang="ja-JP" sz="2800" b="1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&lt; </a:t>
            </a:r>
            <a:r>
              <a:rPr lang="ja-JP" altLang="en-US" sz="2800" b="1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音声</a:t>
            </a:r>
            <a:endParaRPr lang="en-US" altLang="ja-JP" sz="2800" b="1" dirty="0">
              <a:solidFill>
                <a:srgbClr val="292934"/>
              </a:solidFill>
              <a:latin typeface="メイリオ" pitchFamily="50" charset="-128"/>
              <a:ea typeface="メイリオ" pitchFamily="50" charset="-128"/>
            </a:endParaRPr>
          </a:p>
          <a:p>
            <a:r>
              <a:rPr lang="ja-JP" altLang="en-US" sz="2800" b="1" dirty="0">
                <a:solidFill>
                  <a:srgbClr val="292934"/>
                </a:solidFill>
                <a:latin typeface="メイリオ" pitchFamily="50" charset="-128"/>
                <a:ea typeface="メイリオ" pitchFamily="50" charset="-128"/>
              </a:rPr>
              <a:t>・意外と学生のビデオ通信量は少ない</a:t>
            </a:r>
            <a:endParaRPr lang="ja-JP" altLang="en-US" sz="2800" b="1" dirty="0"/>
          </a:p>
        </p:txBody>
      </p:sp>
      <p:graphicFrame>
        <p:nvGraphicFramePr>
          <p:cNvPr id="20" name="表 8">
            <a:extLst>
              <a:ext uri="{FF2B5EF4-FFF2-40B4-BE49-F238E27FC236}">
                <a16:creationId xmlns:a16="http://schemas.microsoft.com/office/drawing/2014/main" id="{C57F1A72-01F3-4CC7-898B-256775E5334F}"/>
              </a:ext>
            </a:extLst>
          </p:cNvPr>
          <p:cNvGraphicFramePr>
            <a:graphicFrameLocks noGrp="1"/>
          </p:cNvGraphicFramePr>
          <p:nvPr/>
        </p:nvGraphicFramePr>
        <p:xfrm>
          <a:off x="359472" y="1916440"/>
          <a:ext cx="84250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087">
                  <a:extLst>
                    <a:ext uri="{9D8B030D-6E8A-4147-A177-3AD203B41FA5}">
                      <a16:colId xmlns:a16="http://schemas.microsoft.com/office/drawing/2014/main" val="1618792800"/>
                    </a:ext>
                  </a:extLst>
                </a:gridCol>
                <a:gridCol w="1342087">
                  <a:extLst>
                    <a:ext uri="{9D8B030D-6E8A-4147-A177-3AD203B41FA5}">
                      <a16:colId xmlns:a16="http://schemas.microsoft.com/office/drawing/2014/main" val="1407305136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946374958"/>
                    </a:ext>
                  </a:extLst>
                </a:gridCol>
                <a:gridCol w="2460343">
                  <a:extLst>
                    <a:ext uri="{9D8B030D-6E8A-4147-A177-3AD203B41FA5}">
                      <a16:colId xmlns:a16="http://schemas.microsoft.com/office/drawing/2014/main" val="696881215"/>
                    </a:ext>
                  </a:extLst>
                </a:gridCol>
                <a:gridCol w="1714784">
                  <a:extLst>
                    <a:ext uri="{9D8B030D-6E8A-4147-A177-3AD203B41FA5}">
                      <a16:colId xmlns:a16="http://schemas.microsoft.com/office/drawing/2014/main" val="353773399"/>
                    </a:ext>
                  </a:extLst>
                </a:gridCol>
              </a:tblGrid>
              <a:tr h="344881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学生数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ビデオ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画面共有 解像度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画面共有 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fps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03917"/>
                  </a:ext>
                </a:extLst>
              </a:tr>
              <a:tr h="320246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105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教員 </a:t>
                      </a:r>
                      <a:r>
                        <a:rPr kumimoji="1" lang="en-US" altLang="ja-JP" sz="20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</a:t>
                      </a:r>
                      <a:endParaRPr kumimoji="1" lang="ja-JP" altLang="en-US" sz="2000" b="1" u="sng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1024*768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783163"/>
                  </a:ext>
                </a:extLst>
              </a:tr>
            </a:tbl>
          </a:graphicData>
        </a:graphic>
      </p:graphicFrame>
      <p:graphicFrame>
        <p:nvGraphicFramePr>
          <p:cNvPr id="22" name="表 5">
            <a:extLst>
              <a:ext uri="{FF2B5EF4-FFF2-40B4-BE49-F238E27FC236}">
                <a16:creationId xmlns:a16="http://schemas.microsoft.com/office/drawing/2014/main" id="{2AF3C805-CD58-46F0-8338-C89AA08DE2AF}"/>
              </a:ext>
            </a:extLst>
          </p:cNvPr>
          <p:cNvGraphicFramePr>
            <a:graphicFrameLocks noGrp="1"/>
          </p:cNvGraphicFramePr>
          <p:nvPr/>
        </p:nvGraphicFramePr>
        <p:xfrm>
          <a:off x="215516" y="3429000"/>
          <a:ext cx="871297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458213068"/>
                    </a:ext>
                  </a:extLst>
                </a:gridCol>
                <a:gridCol w="783430">
                  <a:extLst>
                    <a:ext uri="{9D8B030D-6E8A-4147-A177-3AD203B41FA5}">
                      <a16:colId xmlns:a16="http://schemas.microsoft.com/office/drawing/2014/main" val="4175050694"/>
                    </a:ext>
                  </a:extLst>
                </a:gridCol>
                <a:gridCol w="1477896">
                  <a:extLst>
                    <a:ext uri="{9D8B030D-6E8A-4147-A177-3AD203B41FA5}">
                      <a16:colId xmlns:a16="http://schemas.microsoft.com/office/drawing/2014/main" val="744320522"/>
                    </a:ext>
                  </a:extLst>
                </a:gridCol>
                <a:gridCol w="1477896">
                  <a:extLst>
                    <a:ext uri="{9D8B030D-6E8A-4147-A177-3AD203B41FA5}">
                      <a16:colId xmlns:a16="http://schemas.microsoft.com/office/drawing/2014/main" val="2553847717"/>
                    </a:ext>
                  </a:extLst>
                </a:gridCol>
                <a:gridCol w="1477896">
                  <a:extLst>
                    <a:ext uri="{9D8B030D-6E8A-4147-A177-3AD203B41FA5}">
                      <a16:colId xmlns:a16="http://schemas.microsoft.com/office/drawing/2014/main" val="1017573362"/>
                    </a:ext>
                  </a:extLst>
                </a:gridCol>
                <a:gridCol w="1477896">
                  <a:extLst>
                    <a:ext uri="{9D8B030D-6E8A-4147-A177-3AD203B41FA5}">
                      <a16:colId xmlns:a16="http://schemas.microsoft.com/office/drawing/2014/main" val="320139533"/>
                    </a:ext>
                  </a:extLst>
                </a:gridCol>
                <a:gridCol w="1477896">
                  <a:extLst>
                    <a:ext uri="{9D8B030D-6E8A-4147-A177-3AD203B41FA5}">
                      <a16:colId xmlns:a16="http://schemas.microsoft.com/office/drawing/2014/main" val="12801296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音声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画面共有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ビデオ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音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+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全合計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863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教員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送信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55MB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726MB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66MB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804MB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3950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受信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5MB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7MB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5MB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6735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学生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送信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0MB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163MB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5880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受信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54MB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u="sng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100MB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62MB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22064"/>
                  </a:ext>
                </a:extLst>
              </a:tr>
            </a:tbl>
          </a:graphicData>
        </a:graphic>
      </p:graphicFrame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381BCDC9-B4A5-4A35-9DE7-2FE2FECC2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133980"/>
            <a:ext cx="8712968" cy="5569173"/>
          </a:xfrm>
        </p:spPr>
        <p:txBody>
          <a:bodyPr>
            <a:normAutofit/>
          </a:bodyPr>
          <a:lstStyle/>
          <a:p>
            <a:pPr lvl="8"/>
            <a:endParaRPr lang="en-US" altLang="ja-JP" sz="400" dirty="0"/>
          </a:p>
          <a:p>
            <a:pPr lvl="0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基本情報</a:t>
            </a:r>
            <a:endParaRPr lang="en-US" altLang="ja-JP" dirty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en-US" altLang="ja-JP" dirty="0">
              <a:solidFill>
                <a:srgbClr val="292934"/>
              </a:solidFill>
            </a:endParaRPr>
          </a:p>
          <a:p>
            <a:pPr lvl="4">
              <a:buClr>
                <a:srgbClr val="93A299"/>
              </a:buClr>
            </a:pPr>
            <a:endParaRPr lang="en-US" altLang="ja-JP" dirty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r>
              <a:rPr lang="ja-JP" altLang="en-US" dirty="0">
                <a:solidFill>
                  <a:srgbClr val="292934"/>
                </a:solidFill>
              </a:rPr>
              <a:t>通信量</a:t>
            </a:r>
            <a:r>
              <a:rPr lang="ja-JP" altLang="en-US" sz="2400" dirty="0">
                <a:solidFill>
                  <a:srgbClr val="292934"/>
                </a:solidFill>
              </a:rPr>
              <a:t> </a:t>
            </a:r>
            <a:r>
              <a:rPr lang="en-US" altLang="ja-JP" sz="2400" dirty="0">
                <a:solidFill>
                  <a:srgbClr val="292934"/>
                </a:solidFill>
              </a:rPr>
              <a:t>(</a:t>
            </a:r>
            <a:r>
              <a:rPr lang="ja-JP" altLang="en-US" sz="2400" dirty="0">
                <a:solidFill>
                  <a:srgbClr val="292934"/>
                </a:solidFill>
              </a:rPr>
              <a:t>学生の値は全員の中央値</a:t>
            </a:r>
            <a:r>
              <a:rPr lang="en-US" altLang="ja-JP" sz="2400" dirty="0">
                <a:solidFill>
                  <a:srgbClr val="292934"/>
                </a:solidFill>
              </a:rPr>
              <a:t>)</a:t>
            </a:r>
            <a:endParaRPr lang="en-US" altLang="ja-JP" dirty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en-US" altLang="ja-JP" dirty="0">
              <a:solidFill>
                <a:srgbClr val="292934"/>
              </a:solidFill>
            </a:endParaRP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0FDE70-D21C-48F3-9047-A7C79D38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2F2E03-C27A-4E91-A083-D547004C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852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Zoom </a:t>
            </a:r>
            <a:r>
              <a:rPr lang="ja-JP" altLang="en-US" dirty="0"/>
              <a:t>の通信量 </a:t>
            </a:r>
            <a:r>
              <a:rPr lang="ja-JP" altLang="en-US" sz="3600" dirty="0"/>
              <a:t>～参考情報～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301432" y="6429653"/>
            <a:ext cx="2133600" cy="365125"/>
          </a:xfrm>
        </p:spPr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id="{381BCDC9-B4A5-4A35-9DE7-2FE2FECC2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316211"/>
            <a:ext cx="8712968" cy="5569173"/>
          </a:xfrm>
        </p:spPr>
        <p:txBody>
          <a:bodyPr>
            <a:normAutofit fontScale="55000" lnSpcReduction="20000"/>
          </a:bodyPr>
          <a:lstStyle/>
          <a:p>
            <a:r>
              <a:rPr lang="ja-JP" altLang="en-US" dirty="0"/>
              <a:t>井上仁（</a:t>
            </a:r>
            <a:r>
              <a:rPr lang="en-US" altLang="ja-JP" dirty="0"/>
              <a:t>2020</a:t>
            </a:r>
            <a:r>
              <a:rPr lang="ja-JP" altLang="en-US" dirty="0"/>
              <a:t>）「</a:t>
            </a:r>
            <a:r>
              <a:rPr lang="en-US" altLang="ja-JP" dirty="0"/>
              <a:t>Zoom</a:t>
            </a:r>
            <a:r>
              <a:rPr lang="ja-JP" altLang="en-US" dirty="0"/>
              <a:t>を利用したオンライン授業におけるネットワークトラフィック調査」第</a:t>
            </a:r>
            <a:r>
              <a:rPr lang="en-US" altLang="ja-JP" dirty="0"/>
              <a:t>2</a:t>
            </a:r>
            <a:r>
              <a:rPr lang="ja-JP" altLang="en-US" dirty="0"/>
              <a:t>回 </a:t>
            </a:r>
            <a:r>
              <a:rPr lang="en-US" altLang="ja-JP" dirty="0"/>
              <a:t>4</a:t>
            </a:r>
            <a:r>
              <a:rPr lang="ja-JP" altLang="en-US" dirty="0"/>
              <a:t>月からの大学等遠隔授業に関する取組状況共有サイバーシンポジウム</a:t>
            </a:r>
          </a:p>
          <a:p>
            <a:pPr lvl="1"/>
            <a:r>
              <a:rPr lang="en-US" altLang="ja-JP" dirty="0">
                <a:hlinkClick r:id="rId2"/>
              </a:rPr>
              <a:t>https://www.nii.ac.jp/news/upload/20200403-6_Inoue.pdf</a:t>
            </a:r>
            <a:r>
              <a:rPr lang="en-US" altLang="ja-JP" dirty="0"/>
              <a:t>  </a:t>
            </a:r>
          </a:p>
          <a:p>
            <a:pPr lvl="8"/>
            <a:endParaRPr lang="en-US" altLang="ja-JP" dirty="0"/>
          </a:p>
          <a:p>
            <a:r>
              <a:rPr lang="ja-JP" altLang="en-US" dirty="0"/>
              <a:t>井上仁（</a:t>
            </a:r>
            <a:r>
              <a:rPr lang="en-US" altLang="ja-JP" dirty="0"/>
              <a:t>2020</a:t>
            </a:r>
            <a:r>
              <a:rPr lang="ja-JP" altLang="en-US" dirty="0"/>
              <a:t>）</a:t>
            </a:r>
            <a:r>
              <a:rPr lang="en-US" altLang="ja-JP" dirty="0" err="1"/>
              <a:t>facebook</a:t>
            </a:r>
            <a:r>
              <a:rPr lang="en-US" altLang="ja-JP" dirty="0"/>
              <a:t> </a:t>
            </a:r>
            <a:r>
              <a:rPr lang="ja-JP" altLang="en-US" dirty="0"/>
              <a:t>投稿（画面共有時の通信量）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https://www.facebook.com/groups/146940180042907/permalink/163466895056902/</a:t>
            </a:r>
            <a:endParaRPr lang="en-US" altLang="ja-JP" dirty="0"/>
          </a:p>
          <a:p>
            <a:pPr lvl="8"/>
            <a:r>
              <a:rPr lang="en-US" altLang="ja-JP" dirty="0"/>
              <a:t> </a:t>
            </a:r>
          </a:p>
          <a:p>
            <a:r>
              <a:rPr lang="ja-JP" altLang="en-US" dirty="0"/>
              <a:t>工藤知宏（</a:t>
            </a:r>
            <a:r>
              <a:rPr lang="en-US" altLang="ja-JP" dirty="0"/>
              <a:t>2020</a:t>
            </a:r>
            <a:r>
              <a:rPr lang="ja-JP" altLang="en-US" dirty="0"/>
              <a:t>）「オンライン授業の通信量」東京大学 説明会</a:t>
            </a:r>
            <a:r>
              <a:rPr lang="en-US" altLang="ja-JP" dirty="0"/>
              <a:t>: S</a:t>
            </a:r>
            <a:r>
              <a:rPr lang="ja-JP" altLang="en-US" dirty="0"/>
              <a:t>セメスタ開始</a:t>
            </a:r>
            <a:r>
              <a:rPr lang="en-US" altLang="ja-JP" dirty="0"/>
              <a:t>2</a:t>
            </a:r>
            <a:r>
              <a:rPr lang="ja-JP" altLang="en-US" dirty="0"/>
              <a:t>週間を経て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https://utelecon.github.io/events/2020-04-16/07-Traffic.pdf</a:t>
            </a:r>
            <a:endParaRPr lang="en-US" altLang="ja-JP" dirty="0"/>
          </a:p>
          <a:p>
            <a:pPr lvl="8"/>
            <a:endParaRPr lang="en-US" altLang="ja-JP" dirty="0"/>
          </a:p>
          <a:p>
            <a:r>
              <a:rPr lang="ja-JP" altLang="en-US" dirty="0"/>
              <a:t>福田健作（</a:t>
            </a:r>
            <a:r>
              <a:rPr lang="en-US" altLang="ja-JP" dirty="0"/>
              <a:t>2020</a:t>
            </a:r>
            <a:r>
              <a:rPr lang="ja-JP" altLang="en-US" dirty="0"/>
              <a:t>）「帯域逼迫するネットワークの状況」 第</a:t>
            </a:r>
            <a:r>
              <a:rPr lang="en-US" altLang="ja-JP" dirty="0"/>
              <a:t>3</a:t>
            </a:r>
            <a:r>
              <a:rPr lang="ja-JP" altLang="en-US" dirty="0"/>
              <a:t>回</a:t>
            </a:r>
            <a:r>
              <a:rPr lang="en-US" altLang="ja-JP" dirty="0"/>
              <a:t> 4</a:t>
            </a:r>
            <a:r>
              <a:rPr lang="ja-JP" altLang="en-US" dirty="0"/>
              <a:t>月からの大学等遠隔授業に関する取組状況共有サイバーシンポジウム</a:t>
            </a:r>
            <a:endParaRPr lang="en-US" altLang="ja-JP" dirty="0"/>
          </a:p>
          <a:p>
            <a:pPr lvl="1"/>
            <a:r>
              <a:rPr lang="en-US" altLang="ja-JP" dirty="0">
                <a:hlinkClick r:id="rId5"/>
              </a:rPr>
              <a:t>https://www.nii.ac.jp/news/upload/20200410-2_Fukuda.pdf</a:t>
            </a:r>
            <a:endParaRPr lang="en-US" altLang="ja-JP" dirty="0"/>
          </a:p>
          <a:p>
            <a:pPr lvl="8"/>
            <a:endParaRPr lang="en-US" altLang="ja-JP" dirty="0"/>
          </a:p>
          <a:p>
            <a:r>
              <a:rPr lang="ja-JP" altLang="en-US" dirty="0"/>
              <a:t>長健二朗（</a:t>
            </a:r>
            <a:r>
              <a:rPr lang="en-US" altLang="ja-JP" dirty="0"/>
              <a:t>2020</a:t>
            </a:r>
            <a:r>
              <a:rPr lang="ja-JP" altLang="en-US" dirty="0"/>
              <a:t>）「その後の新型コロナウイルスのフレッツトラフィックへの影響」</a:t>
            </a:r>
          </a:p>
          <a:p>
            <a:pPr lvl="1"/>
            <a:r>
              <a:rPr lang="en-US" altLang="ja-JP" dirty="0">
                <a:hlinkClick r:id="rId6"/>
              </a:rPr>
              <a:t>https://eng-blog.iij.ad.jp/archives/5813</a:t>
            </a:r>
            <a:r>
              <a:rPr lang="en-US" altLang="ja-JP" dirty="0"/>
              <a:t> </a:t>
            </a:r>
          </a:p>
          <a:p>
            <a:endParaRPr lang="en-US" altLang="ja-JP" dirty="0"/>
          </a:p>
          <a:p>
            <a:r>
              <a:rPr lang="ja-JP" altLang="en-US" dirty="0"/>
              <a:t>吉田塁（</a:t>
            </a:r>
            <a:r>
              <a:rPr lang="en-US" altLang="ja-JP" dirty="0"/>
              <a:t>2020</a:t>
            </a:r>
            <a:r>
              <a:rPr lang="ja-JP" altLang="en-US" dirty="0"/>
              <a:t>）「オンライン授業において </a:t>
            </a:r>
            <a:r>
              <a:rPr lang="en-US" altLang="ja-JP" dirty="0"/>
              <a:t>Zoom </a:t>
            </a:r>
            <a:r>
              <a:rPr lang="ja-JP" altLang="en-US" dirty="0"/>
              <a:t>の通信量を抑えるには」</a:t>
            </a:r>
            <a:br>
              <a:rPr lang="en-US" altLang="ja-JP" dirty="0"/>
            </a:br>
            <a:r>
              <a:rPr lang="ja-JP" altLang="en-US" dirty="0"/>
              <a:t>第</a:t>
            </a:r>
            <a:r>
              <a:rPr lang="en-US" altLang="ja-JP" dirty="0"/>
              <a:t>9</a:t>
            </a:r>
            <a:r>
              <a:rPr lang="ja-JP" altLang="en-US" dirty="0"/>
              <a:t>回</a:t>
            </a:r>
            <a:r>
              <a:rPr lang="en-US" altLang="ja-JP" dirty="0"/>
              <a:t> 4</a:t>
            </a:r>
            <a:r>
              <a:rPr lang="ja-JP" altLang="en-US" dirty="0"/>
              <a:t>月からの大学等遠隔授業に関する取組状況共有サイバーシンポジウム</a:t>
            </a:r>
            <a:endParaRPr lang="en-US" altLang="ja-JP" dirty="0"/>
          </a:p>
          <a:p>
            <a:pPr lvl="1"/>
            <a:r>
              <a:rPr lang="en-US" altLang="ja-JP" dirty="0">
                <a:hlinkClick r:id="rId7"/>
              </a:rPr>
              <a:t>https://www.nii.ac.jp/event/other/decs/#09</a:t>
            </a:r>
            <a:r>
              <a:rPr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46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オンライン授業を行うにあたって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授業形態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D2BAE04-41DB-4811-A10E-D33D64B25DA4}"/>
              </a:ext>
            </a:extLst>
          </p:cNvPr>
          <p:cNvCxnSpPr>
            <a:cxnSpLocks/>
          </p:cNvCxnSpPr>
          <p:nvPr/>
        </p:nvCxnSpPr>
        <p:spPr>
          <a:xfrm>
            <a:off x="4639152" y="1321445"/>
            <a:ext cx="0" cy="4987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F5F99E3-CF4A-4EEE-A45F-EECB0721BA33}"/>
              </a:ext>
            </a:extLst>
          </p:cNvPr>
          <p:cNvCxnSpPr>
            <a:cxnSpLocks/>
          </p:cNvCxnSpPr>
          <p:nvPr/>
        </p:nvCxnSpPr>
        <p:spPr>
          <a:xfrm flipV="1">
            <a:off x="807278" y="3602323"/>
            <a:ext cx="7927400" cy="35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410756C-0EE4-4363-9C2B-139810F70D0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369574" y="2398261"/>
            <a:ext cx="1463588" cy="3631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9A7799F-76C1-46B7-8A5E-510034B2BA2F}"/>
              </a:ext>
            </a:extLst>
          </p:cNvPr>
          <p:cNvGrpSpPr/>
          <p:nvPr/>
        </p:nvGrpSpPr>
        <p:grpSpPr>
          <a:xfrm>
            <a:off x="5004992" y="2147275"/>
            <a:ext cx="1364582" cy="1227940"/>
            <a:chOff x="-4284984" y="6485847"/>
            <a:chExt cx="2575139" cy="2317278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2C21D15-226D-4746-8DAB-06E2838B1DD9}"/>
                </a:ext>
              </a:extLst>
            </p:cNvPr>
            <p:cNvGrpSpPr/>
            <p:nvPr/>
          </p:nvGrpSpPr>
          <p:grpSpPr>
            <a:xfrm>
              <a:off x="-4284984" y="6493891"/>
              <a:ext cx="2575139" cy="2309234"/>
              <a:chOff x="376676" y="1459912"/>
              <a:chExt cx="2575139" cy="2309234"/>
            </a:xfrm>
          </p:grpSpPr>
          <p:pic>
            <p:nvPicPr>
              <p:cNvPr id="13" name="図 12" descr="時計, 記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D3C0E4F-E1A7-4155-AFBB-6DADE742FB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120"/>
              <a:stretch/>
            </p:blipFill>
            <p:spPr>
              <a:xfrm>
                <a:off x="539552" y="1459912"/>
                <a:ext cx="1198020" cy="2309234"/>
              </a:xfrm>
              <a:prstGeom prst="rect">
                <a:avLst/>
              </a:prstGeom>
            </p:spPr>
          </p:pic>
          <p:pic>
            <p:nvPicPr>
              <p:cNvPr id="14" name="図 13" descr="時計, 記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8385ADD5-AF2D-4402-A961-8E58F5177D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055" r="68926"/>
              <a:stretch/>
            </p:blipFill>
            <p:spPr>
              <a:xfrm>
                <a:off x="899592" y="2223220"/>
                <a:ext cx="717579" cy="1545926"/>
              </a:xfrm>
              <a:prstGeom prst="rect">
                <a:avLst/>
              </a:prstGeom>
            </p:spPr>
          </p:pic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1272CD3-D05E-4794-8393-C73242B6C19F}"/>
                  </a:ext>
                </a:extLst>
              </p:cNvPr>
              <p:cNvSpPr/>
              <p:nvPr/>
            </p:nvSpPr>
            <p:spPr>
              <a:xfrm rot="20066183">
                <a:off x="1852203" y="2289237"/>
                <a:ext cx="47989" cy="341684"/>
              </a:xfrm>
              <a:prstGeom prst="rect">
                <a:avLst/>
              </a:prstGeom>
              <a:solidFill>
                <a:srgbClr val="1C8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C9FEA32F-7263-4DB5-B41F-145F36B21BC1}"/>
                  </a:ext>
                </a:extLst>
              </p:cNvPr>
              <p:cNvSpPr/>
              <p:nvPr/>
            </p:nvSpPr>
            <p:spPr>
              <a:xfrm rot="16200000">
                <a:off x="2074066" y="2429714"/>
                <a:ext cx="47989" cy="341684"/>
              </a:xfrm>
              <a:prstGeom prst="rect">
                <a:avLst/>
              </a:prstGeom>
              <a:solidFill>
                <a:srgbClr val="1C8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E81FCCA6-A65F-458D-88DB-E25308C99393}"/>
                  </a:ext>
                </a:extLst>
              </p:cNvPr>
              <p:cNvSpPr/>
              <p:nvPr/>
            </p:nvSpPr>
            <p:spPr>
              <a:xfrm>
                <a:off x="376676" y="1638822"/>
                <a:ext cx="2575139" cy="194417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pic>
          <p:nvPicPr>
            <p:cNvPr id="12" name="図 11" descr="時計, 記号 が含まれている画像&#10;&#10;自動的に生成された説明">
              <a:extLst>
                <a:ext uri="{FF2B5EF4-FFF2-40B4-BE49-F238E27FC236}">
                  <a16:creationId xmlns:a16="http://schemas.microsoft.com/office/drawing/2014/main" id="{BEFBF685-10AF-4605-806F-01442390A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77"/>
            <a:stretch/>
          </p:blipFill>
          <p:spPr>
            <a:xfrm>
              <a:off x="-2892008" y="6485847"/>
              <a:ext cx="1035070" cy="2309234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809D1219-A80A-4BAE-934E-BC72F4BB2945}"/>
              </a:ext>
            </a:extLst>
          </p:cNvPr>
          <p:cNvGrpSpPr/>
          <p:nvPr/>
        </p:nvGrpSpPr>
        <p:grpSpPr>
          <a:xfrm>
            <a:off x="6215641" y="4565421"/>
            <a:ext cx="1111424" cy="987809"/>
            <a:chOff x="6288845" y="4725144"/>
            <a:chExt cx="1211553" cy="1076802"/>
          </a:xfrm>
        </p:grpSpPr>
        <p:pic>
          <p:nvPicPr>
            <p:cNvPr id="19" name="図 18" descr="時計, 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4A9D568B-42AD-49B9-BD03-B3FFE3B36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94322" y="4854380"/>
              <a:ext cx="947566" cy="947566"/>
            </a:xfrm>
            <a:prstGeom prst="rect">
              <a:avLst/>
            </a:prstGeom>
          </p:spPr>
        </p:pic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7972D36F-8925-498F-A448-74BA2ADADB56}"/>
                </a:ext>
              </a:extLst>
            </p:cNvPr>
            <p:cNvGrpSpPr/>
            <p:nvPr/>
          </p:nvGrpSpPr>
          <p:grpSpPr>
            <a:xfrm>
              <a:off x="6288845" y="4725144"/>
              <a:ext cx="1211553" cy="1020367"/>
              <a:chOff x="2219082" y="1212366"/>
              <a:chExt cx="1211553" cy="1020367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5500A2FF-D967-4744-ABF3-18EF6F7C91D0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5B155E4-10E5-41F7-A548-A43595547C09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6B4B9C3-F6BE-4FA8-B75A-B0A9C9EFBB8F}"/>
              </a:ext>
            </a:extLst>
          </p:cNvPr>
          <p:cNvGrpSpPr/>
          <p:nvPr/>
        </p:nvGrpSpPr>
        <p:grpSpPr>
          <a:xfrm>
            <a:off x="7261578" y="5232564"/>
            <a:ext cx="1111424" cy="1052861"/>
            <a:chOff x="7380312" y="5468155"/>
            <a:chExt cx="1211553" cy="1147714"/>
          </a:xfrm>
        </p:grpSpPr>
        <p:pic>
          <p:nvPicPr>
            <p:cNvPr id="24" name="図 23" descr="記号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1830B0C1-A5DE-47F5-838A-8AD39AE3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6940" y="5723805"/>
              <a:ext cx="892064" cy="892064"/>
            </a:xfrm>
            <a:prstGeom prst="rect">
              <a:avLst/>
            </a:prstGeom>
          </p:spPr>
        </p:pic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02BDCAC0-0FEE-4F9A-98FD-F4233500AE18}"/>
                </a:ext>
              </a:extLst>
            </p:cNvPr>
            <p:cNvGrpSpPr/>
            <p:nvPr/>
          </p:nvGrpSpPr>
          <p:grpSpPr>
            <a:xfrm>
              <a:off x="7380312" y="5468155"/>
              <a:ext cx="1211553" cy="1020367"/>
              <a:chOff x="2219082" y="1212366"/>
              <a:chExt cx="1211553" cy="1020367"/>
            </a:xfrm>
          </p:grpSpPr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9C20ACB7-A37A-41F1-AE34-0B0EC9932C19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D5A8F5F8-BAE5-49D7-AACB-E222935E95C7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FDB68F16-F971-4B26-8E3C-C954D654E028}"/>
              </a:ext>
            </a:extLst>
          </p:cNvPr>
          <p:cNvGrpSpPr/>
          <p:nvPr/>
        </p:nvGrpSpPr>
        <p:grpSpPr>
          <a:xfrm>
            <a:off x="5174517" y="5225779"/>
            <a:ext cx="1111424" cy="1051627"/>
            <a:chOff x="5220072" y="5469500"/>
            <a:chExt cx="1211553" cy="1146369"/>
          </a:xfrm>
        </p:grpSpPr>
        <p:pic>
          <p:nvPicPr>
            <p:cNvPr id="29" name="図 28" descr="記号 が含まれている画像&#10;&#10;自動的に生成された説明">
              <a:extLst>
                <a:ext uri="{FF2B5EF4-FFF2-40B4-BE49-F238E27FC236}">
                  <a16:creationId xmlns:a16="http://schemas.microsoft.com/office/drawing/2014/main" id="{239EA55A-4515-4BCB-84A6-DF56273B3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9209" y="5716294"/>
              <a:ext cx="899575" cy="899575"/>
            </a:xfrm>
            <a:prstGeom prst="rect">
              <a:avLst/>
            </a:prstGeom>
          </p:spPr>
        </p:pic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DFFA4EC5-72EE-447B-B5F8-0F451C3C8662}"/>
                </a:ext>
              </a:extLst>
            </p:cNvPr>
            <p:cNvGrpSpPr/>
            <p:nvPr/>
          </p:nvGrpSpPr>
          <p:grpSpPr>
            <a:xfrm>
              <a:off x="5220072" y="5469500"/>
              <a:ext cx="1211553" cy="1020367"/>
              <a:chOff x="2219082" y="1212366"/>
              <a:chExt cx="1211553" cy="1020367"/>
            </a:xfrm>
          </p:grpSpPr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785D23D7-FFCF-4DD6-A7FF-436E878FCDE2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E4DADEB2-4133-4870-B522-F5D434A1B73C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120D121-CBDD-44D0-8082-B806DC1D1C00}"/>
              </a:ext>
            </a:extLst>
          </p:cNvPr>
          <p:cNvGrpSpPr/>
          <p:nvPr/>
        </p:nvGrpSpPr>
        <p:grpSpPr>
          <a:xfrm>
            <a:off x="6829327" y="2645761"/>
            <a:ext cx="905796" cy="857062"/>
            <a:chOff x="-4678077" y="5072795"/>
            <a:chExt cx="1211553" cy="1146369"/>
          </a:xfrm>
        </p:grpSpPr>
        <p:pic>
          <p:nvPicPr>
            <p:cNvPr id="34" name="図 33" descr="記号 が含まれている画像&#10;&#10;自動的に生成された説明">
              <a:extLst>
                <a:ext uri="{FF2B5EF4-FFF2-40B4-BE49-F238E27FC236}">
                  <a16:creationId xmlns:a16="http://schemas.microsoft.com/office/drawing/2014/main" id="{0C7EF803-FE84-4A23-B104-6B9C51697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08940" y="5319589"/>
              <a:ext cx="899575" cy="899575"/>
            </a:xfrm>
            <a:prstGeom prst="rect">
              <a:avLst/>
            </a:prstGeom>
          </p:spPr>
        </p:pic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48D34506-B758-4C69-9E75-C2E88A3CDEE0}"/>
                </a:ext>
              </a:extLst>
            </p:cNvPr>
            <p:cNvGrpSpPr/>
            <p:nvPr/>
          </p:nvGrpSpPr>
          <p:grpSpPr>
            <a:xfrm>
              <a:off x="-4678077" y="5072795"/>
              <a:ext cx="1211553" cy="1020367"/>
              <a:chOff x="2219082" y="1212366"/>
              <a:chExt cx="1211553" cy="1020367"/>
            </a:xfrm>
          </p:grpSpPr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33F18347-2BF5-4CCA-8DCD-E6C120CE9C23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C444ABF9-872C-400D-B1B8-0BE3693CFCB3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A3B85639-D63E-4DB9-8B85-E65D6C0068B8}"/>
              </a:ext>
            </a:extLst>
          </p:cNvPr>
          <p:cNvGrpSpPr/>
          <p:nvPr/>
        </p:nvGrpSpPr>
        <p:grpSpPr>
          <a:xfrm>
            <a:off x="1763397" y="2042870"/>
            <a:ext cx="1511840" cy="1360452"/>
            <a:chOff x="-4284984" y="6485847"/>
            <a:chExt cx="2575139" cy="2317278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22F38A7-24A4-4381-97D9-D0BC50832084}"/>
                </a:ext>
              </a:extLst>
            </p:cNvPr>
            <p:cNvGrpSpPr/>
            <p:nvPr/>
          </p:nvGrpSpPr>
          <p:grpSpPr>
            <a:xfrm>
              <a:off x="-4284984" y="6493891"/>
              <a:ext cx="2575139" cy="2309234"/>
              <a:chOff x="376676" y="1459912"/>
              <a:chExt cx="2575139" cy="2309234"/>
            </a:xfrm>
          </p:grpSpPr>
          <p:pic>
            <p:nvPicPr>
              <p:cNvPr id="41" name="図 40" descr="時計, 記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37AD677-B7FA-4793-8308-C864DD00B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120"/>
              <a:stretch/>
            </p:blipFill>
            <p:spPr>
              <a:xfrm>
                <a:off x="539552" y="1459912"/>
                <a:ext cx="1198020" cy="2309234"/>
              </a:xfrm>
              <a:prstGeom prst="rect">
                <a:avLst/>
              </a:prstGeom>
            </p:spPr>
          </p:pic>
          <p:pic>
            <p:nvPicPr>
              <p:cNvPr id="42" name="図 41" descr="時計, 記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F337544-4CB3-4F3B-9C23-43405A58E9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3055" r="68926"/>
              <a:stretch/>
            </p:blipFill>
            <p:spPr>
              <a:xfrm>
                <a:off x="899592" y="2223220"/>
                <a:ext cx="717579" cy="1545926"/>
              </a:xfrm>
              <a:prstGeom prst="rect">
                <a:avLst/>
              </a:prstGeom>
            </p:spPr>
          </p:pic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9668BC85-A777-496D-9901-95EB788FABAF}"/>
                  </a:ext>
                </a:extLst>
              </p:cNvPr>
              <p:cNvSpPr/>
              <p:nvPr/>
            </p:nvSpPr>
            <p:spPr>
              <a:xfrm rot="20066183">
                <a:off x="1852203" y="2289237"/>
                <a:ext cx="47989" cy="341684"/>
              </a:xfrm>
              <a:prstGeom prst="rect">
                <a:avLst/>
              </a:prstGeom>
              <a:solidFill>
                <a:srgbClr val="1C8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F43BA826-04BB-49E6-9C9F-C3A16A58EC43}"/>
                  </a:ext>
                </a:extLst>
              </p:cNvPr>
              <p:cNvSpPr/>
              <p:nvPr/>
            </p:nvSpPr>
            <p:spPr>
              <a:xfrm rot="16200000">
                <a:off x="2074066" y="2429714"/>
                <a:ext cx="47989" cy="341684"/>
              </a:xfrm>
              <a:prstGeom prst="rect">
                <a:avLst/>
              </a:prstGeom>
              <a:solidFill>
                <a:srgbClr val="1C8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45" name="四角形: 角を丸くする 44">
                <a:extLst>
                  <a:ext uri="{FF2B5EF4-FFF2-40B4-BE49-F238E27FC236}">
                    <a16:creationId xmlns:a16="http://schemas.microsoft.com/office/drawing/2014/main" id="{151FA822-7C78-43CD-BCA4-01472F553D76}"/>
                  </a:ext>
                </a:extLst>
              </p:cNvPr>
              <p:cNvSpPr/>
              <p:nvPr/>
            </p:nvSpPr>
            <p:spPr>
              <a:xfrm>
                <a:off x="376676" y="1638822"/>
                <a:ext cx="2575139" cy="194417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pic>
          <p:nvPicPr>
            <p:cNvPr id="40" name="図 39" descr="時計, 記号 が含まれている画像&#10;&#10;自動的に生成された説明">
              <a:extLst>
                <a:ext uri="{FF2B5EF4-FFF2-40B4-BE49-F238E27FC236}">
                  <a16:creationId xmlns:a16="http://schemas.microsoft.com/office/drawing/2014/main" id="{AFACD271-5578-4941-82C8-00A4C325B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77"/>
            <a:stretch/>
          </p:blipFill>
          <p:spPr>
            <a:xfrm>
              <a:off x="-2892008" y="6485847"/>
              <a:ext cx="1035070" cy="2309234"/>
            </a:xfrm>
            <a:prstGeom prst="rect">
              <a:avLst/>
            </a:prstGeom>
          </p:spPr>
        </p:pic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5113E35-BFD7-4147-86FE-369088FF79FB}"/>
              </a:ext>
            </a:extLst>
          </p:cNvPr>
          <p:cNvSpPr txBox="1"/>
          <p:nvPr/>
        </p:nvSpPr>
        <p:spPr>
          <a:xfrm>
            <a:off x="662880" y="1309629"/>
            <a:ext cx="2603105" cy="36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対面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695FDE0-5695-4D07-969E-234DED5AFC8B}"/>
              </a:ext>
            </a:extLst>
          </p:cNvPr>
          <p:cNvSpPr txBox="1"/>
          <p:nvPr/>
        </p:nvSpPr>
        <p:spPr>
          <a:xfrm>
            <a:off x="4779071" y="1309629"/>
            <a:ext cx="390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ハイブリッド（対面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オンライン）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E84CFD1-0458-4ABB-8C90-365CC3C167B2}"/>
              </a:ext>
            </a:extLst>
          </p:cNvPr>
          <p:cNvSpPr txBox="1"/>
          <p:nvPr/>
        </p:nvSpPr>
        <p:spPr>
          <a:xfrm>
            <a:off x="667477" y="3787519"/>
            <a:ext cx="383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リアルタイム（オンライン）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227E3CE-4506-478E-BDD4-DEE24BFB3BD8}"/>
              </a:ext>
            </a:extLst>
          </p:cNvPr>
          <p:cNvSpPr txBox="1"/>
          <p:nvPr/>
        </p:nvSpPr>
        <p:spPr>
          <a:xfrm>
            <a:off x="4779070" y="3787519"/>
            <a:ext cx="390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オンデマンド（オンライン）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5DE8FDB-E0B5-4BED-947E-2F112FA2A8F7}"/>
              </a:ext>
            </a:extLst>
          </p:cNvPr>
          <p:cNvSpPr txBox="1"/>
          <p:nvPr/>
        </p:nvSpPr>
        <p:spPr>
          <a:xfrm>
            <a:off x="1189113" y="1307740"/>
            <a:ext cx="1670920" cy="36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従来の授業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62E4655-B218-40FA-A679-748EF14E8474}"/>
              </a:ext>
            </a:extLst>
          </p:cNvPr>
          <p:cNvSpPr txBox="1"/>
          <p:nvPr/>
        </p:nvSpPr>
        <p:spPr>
          <a:xfrm>
            <a:off x="4886574" y="1622478"/>
            <a:ext cx="387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教室の授業をライブ配信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94D0C9E-3984-4857-808D-620B08330E1B}"/>
              </a:ext>
            </a:extLst>
          </p:cNvPr>
          <p:cNvGrpSpPr/>
          <p:nvPr/>
        </p:nvGrpSpPr>
        <p:grpSpPr>
          <a:xfrm>
            <a:off x="1204195" y="4521979"/>
            <a:ext cx="2604635" cy="1749588"/>
            <a:chOff x="10681230" y="1257769"/>
            <a:chExt cx="3945495" cy="2650272"/>
          </a:xfrm>
        </p:grpSpPr>
        <p:pic>
          <p:nvPicPr>
            <p:cNvPr id="53" name="図 52" descr="記号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E53B9B37-FB93-44CE-9780-283011568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8257" y="2439666"/>
              <a:ext cx="892064" cy="892064"/>
            </a:xfrm>
            <a:prstGeom prst="rect">
              <a:avLst/>
            </a:prstGeom>
          </p:spPr>
        </p:pic>
        <p:pic>
          <p:nvPicPr>
            <p:cNvPr id="54" name="図 53" descr="時計, 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0FB3415-AA4F-41E9-9B62-BC5085916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178205" y="1391678"/>
              <a:ext cx="947566" cy="947566"/>
            </a:xfrm>
            <a:prstGeom prst="rect">
              <a:avLst/>
            </a:prstGeom>
          </p:spPr>
        </p:pic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200F21C3-24AF-444F-B00F-3FB185C0A20F}"/>
                </a:ext>
              </a:extLst>
            </p:cNvPr>
            <p:cNvGrpSpPr/>
            <p:nvPr/>
          </p:nvGrpSpPr>
          <p:grpSpPr>
            <a:xfrm>
              <a:off x="12072728" y="1262442"/>
              <a:ext cx="1211553" cy="1020367"/>
              <a:chOff x="2219082" y="1212366"/>
              <a:chExt cx="1211553" cy="1020367"/>
            </a:xfrm>
          </p:grpSpPr>
          <p:sp>
            <p:nvSpPr>
              <p:cNvPr id="87" name="二等辺三角形 86">
                <a:extLst>
                  <a:ext uri="{FF2B5EF4-FFF2-40B4-BE49-F238E27FC236}">
                    <a16:creationId xmlns:a16="http://schemas.microsoft.com/office/drawing/2014/main" id="{033A1DCC-4D53-43C7-8319-FC4E5303B7F4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44175BF4-C8A0-4CBE-9DDE-FAF64D53FD0A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pic>
          <p:nvPicPr>
            <p:cNvPr id="56" name="図 55" descr="記号 が含まれている画像&#10;&#10;自動的に生成された説明">
              <a:extLst>
                <a:ext uri="{FF2B5EF4-FFF2-40B4-BE49-F238E27FC236}">
                  <a16:creationId xmlns:a16="http://schemas.microsoft.com/office/drawing/2014/main" id="{2A8A7161-0D05-4721-95C5-8A547522A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0367" y="2429726"/>
              <a:ext cx="899575" cy="899575"/>
            </a:xfrm>
            <a:prstGeom prst="rect">
              <a:avLst/>
            </a:prstGeom>
          </p:spPr>
        </p:pic>
        <p:pic>
          <p:nvPicPr>
            <p:cNvPr id="57" name="図 56" descr="時計, 記号 が含まれている画像&#10;&#10;自動的に生成された説明">
              <a:extLst>
                <a:ext uri="{FF2B5EF4-FFF2-40B4-BE49-F238E27FC236}">
                  <a16:creationId xmlns:a16="http://schemas.microsoft.com/office/drawing/2014/main" id="{983D7677-7ED0-4BD9-BB89-9B15C44D9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98265" y="2569474"/>
              <a:ext cx="1338567" cy="1338567"/>
            </a:xfrm>
            <a:prstGeom prst="rect">
              <a:avLst/>
            </a:prstGeom>
          </p:spPr>
        </p:pic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BBCF6778-4153-4D89-8BD6-6FA255FBDBE2}"/>
                </a:ext>
              </a:extLst>
            </p:cNvPr>
            <p:cNvSpPr/>
            <p:nvPr/>
          </p:nvSpPr>
          <p:spPr>
            <a:xfrm>
              <a:off x="11923937" y="2395678"/>
              <a:ext cx="1399597" cy="38797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AE70B5CE-9DA2-4FAE-9A2A-1B8A7A58DA51}"/>
                </a:ext>
              </a:extLst>
            </p:cNvPr>
            <p:cNvSpPr/>
            <p:nvPr/>
          </p:nvSpPr>
          <p:spPr>
            <a:xfrm>
              <a:off x="12015915" y="2784111"/>
              <a:ext cx="1220916" cy="957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89CBFD3-1AA9-4F3D-B9EF-DD10EC62FEDB}"/>
                </a:ext>
              </a:extLst>
            </p:cNvPr>
            <p:cNvCxnSpPr>
              <a:cxnSpLocks/>
            </p:cNvCxnSpPr>
            <p:nvPr/>
          </p:nvCxnSpPr>
          <p:spPr>
            <a:xfrm>
              <a:off x="11702547" y="2874279"/>
              <a:ext cx="323937" cy="2457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4EF7721-B49C-4FD8-B09B-1A2B368DCD86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12582450" y="2260473"/>
              <a:ext cx="41286" cy="1352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29BC7EC-95CE-4CE7-8A99-A63DC93CBA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18638" y="2866633"/>
              <a:ext cx="343977" cy="308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47C596A4-3D63-4A14-B204-37B486579AFA}"/>
                </a:ext>
              </a:extLst>
            </p:cNvPr>
            <p:cNvGrpSpPr/>
            <p:nvPr/>
          </p:nvGrpSpPr>
          <p:grpSpPr>
            <a:xfrm>
              <a:off x="13411629" y="2184016"/>
              <a:ext cx="1211553" cy="1020367"/>
              <a:chOff x="2219082" y="1212366"/>
              <a:chExt cx="1211553" cy="1020367"/>
            </a:xfrm>
          </p:grpSpPr>
          <p:sp>
            <p:nvSpPr>
              <p:cNvPr id="85" name="二等辺三角形 84">
                <a:extLst>
                  <a:ext uri="{FF2B5EF4-FFF2-40B4-BE49-F238E27FC236}">
                    <a16:creationId xmlns:a16="http://schemas.microsoft.com/office/drawing/2014/main" id="{E311E463-9DA1-4F05-8BAC-8DF1176A54F5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B0BFA417-9E88-41EE-89A0-02E27185BB12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6DDBA608-6E44-4D95-9D38-D4D51779CFB9}"/>
                </a:ext>
              </a:extLst>
            </p:cNvPr>
            <p:cNvGrpSpPr/>
            <p:nvPr/>
          </p:nvGrpSpPr>
          <p:grpSpPr>
            <a:xfrm>
              <a:off x="10681230" y="2182932"/>
              <a:ext cx="1211553" cy="1020367"/>
              <a:chOff x="2219082" y="1212366"/>
              <a:chExt cx="1211553" cy="1020367"/>
            </a:xfrm>
          </p:grpSpPr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1C1BCD61-19CF-415D-AB64-4DBD6CC579C7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EC8F1AE-2382-40E0-87AD-3232ADF5D7D4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pic>
          <p:nvPicPr>
            <p:cNvPr id="65" name="図 64" descr="記号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1422E7CA-3B8E-4366-BAD6-3E33C0A44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1800" y="2434993"/>
              <a:ext cx="892064" cy="892064"/>
            </a:xfrm>
            <a:prstGeom prst="rect">
              <a:avLst/>
            </a:prstGeom>
          </p:spPr>
        </p:pic>
        <p:pic>
          <p:nvPicPr>
            <p:cNvPr id="66" name="図 65" descr="時計, 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B4DD214-49B6-41D8-A55A-985E3B842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181748" y="1387005"/>
              <a:ext cx="947566" cy="947566"/>
            </a:xfrm>
            <a:prstGeom prst="rect">
              <a:avLst/>
            </a:prstGeom>
          </p:spPr>
        </p:pic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D9D70C6B-A488-4985-B3AB-508088A918C3}"/>
                </a:ext>
              </a:extLst>
            </p:cNvPr>
            <p:cNvGrpSpPr/>
            <p:nvPr/>
          </p:nvGrpSpPr>
          <p:grpSpPr>
            <a:xfrm>
              <a:off x="12076271" y="1257769"/>
              <a:ext cx="1211553" cy="1020367"/>
              <a:chOff x="2219082" y="1212366"/>
              <a:chExt cx="1211553" cy="1020367"/>
            </a:xfrm>
          </p:grpSpPr>
          <p:sp>
            <p:nvSpPr>
              <p:cNvPr id="81" name="二等辺三角形 80">
                <a:extLst>
                  <a:ext uri="{FF2B5EF4-FFF2-40B4-BE49-F238E27FC236}">
                    <a16:creationId xmlns:a16="http://schemas.microsoft.com/office/drawing/2014/main" id="{9061982B-7F20-4D82-9566-D4C1E6339795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C0629FCF-8906-45BE-9E35-E2379BD6A8B4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pic>
          <p:nvPicPr>
            <p:cNvPr id="68" name="図 67" descr="記号 が含まれている画像&#10;&#10;自動的に生成された説明">
              <a:extLst>
                <a:ext uri="{FF2B5EF4-FFF2-40B4-BE49-F238E27FC236}">
                  <a16:creationId xmlns:a16="http://schemas.microsoft.com/office/drawing/2014/main" id="{1F1191E1-07AF-41C5-B791-8AB4373E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3910" y="2425053"/>
              <a:ext cx="899575" cy="899575"/>
            </a:xfrm>
            <a:prstGeom prst="rect">
              <a:avLst/>
            </a:prstGeom>
          </p:spPr>
        </p:pic>
        <p:pic>
          <p:nvPicPr>
            <p:cNvPr id="69" name="図 68" descr="時計, 記号 が含まれている画像&#10;&#10;自動的に生成された説明">
              <a:extLst>
                <a:ext uri="{FF2B5EF4-FFF2-40B4-BE49-F238E27FC236}">
                  <a16:creationId xmlns:a16="http://schemas.microsoft.com/office/drawing/2014/main" id="{3233CB0D-5E04-41FD-B1FA-F8BAA897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808" y="2564801"/>
              <a:ext cx="1338567" cy="1338567"/>
            </a:xfrm>
            <a:prstGeom prst="rect">
              <a:avLst/>
            </a:prstGeom>
          </p:spPr>
        </p:pic>
        <p:sp>
          <p:nvSpPr>
            <p:cNvPr id="70" name="二等辺三角形 69">
              <a:extLst>
                <a:ext uri="{FF2B5EF4-FFF2-40B4-BE49-F238E27FC236}">
                  <a16:creationId xmlns:a16="http://schemas.microsoft.com/office/drawing/2014/main" id="{BAD74969-0EAE-4896-9BB7-07ACB2C5397F}"/>
                </a:ext>
              </a:extLst>
            </p:cNvPr>
            <p:cNvSpPr/>
            <p:nvPr/>
          </p:nvSpPr>
          <p:spPr>
            <a:xfrm>
              <a:off x="11927480" y="2391005"/>
              <a:ext cx="1399597" cy="38797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3090E71-D8AD-45CC-A031-A0AA96C75FB3}"/>
                </a:ext>
              </a:extLst>
            </p:cNvPr>
            <p:cNvSpPr/>
            <p:nvPr/>
          </p:nvSpPr>
          <p:spPr>
            <a:xfrm>
              <a:off x="12019458" y="2779438"/>
              <a:ext cx="1220916" cy="957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B4B8651F-ED66-4798-8137-934755A1DF7F}"/>
                </a:ext>
              </a:extLst>
            </p:cNvPr>
            <p:cNvCxnSpPr>
              <a:cxnSpLocks/>
            </p:cNvCxnSpPr>
            <p:nvPr/>
          </p:nvCxnSpPr>
          <p:spPr>
            <a:xfrm>
              <a:off x="11706090" y="2869606"/>
              <a:ext cx="323937" cy="2457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FE69CA25-69FF-4A91-9FF6-BA800C309882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12585993" y="2255800"/>
              <a:ext cx="41286" cy="1352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7E4FEA79-0938-4564-ADEE-C30F2F340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22181" y="2861960"/>
              <a:ext cx="343977" cy="3085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A788E668-803A-4672-A12B-D53651AD2DCC}"/>
                </a:ext>
              </a:extLst>
            </p:cNvPr>
            <p:cNvGrpSpPr/>
            <p:nvPr/>
          </p:nvGrpSpPr>
          <p:grpSpPr>
            <a:xfrm>
              <a:off x="13415172" y="2179343"/>
              <a:ext cx="1211553" cy="1020367"/>
              <a:chOff x="2219082" y="1212366"/>
              <a:chExt cx="1211553" cy="1020367"/>
            </a:xfrm>
          </p:grpSpPr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7AD4BA18-AEB5-4B4D-AA48-4FC08EC6FAF0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AD169C63-218A-4ACC-9AE4-7FF5FE80E073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C45185E8-EB18-44CC-916C-AE4DF8A1380B}"/>
                </a:ext>
              </a:extLst>
            </p:cNvPr>
            <p:cNvGrpSpPr/>
            <p:nvPr/>
          </p:nvGrpSpPr>
          <p:grpSpPr>
            <a:xfrm>
              <a:off x="10684773" y="2178259"/>
              <a:ext cx="1211553" cy="1020367"/>
              <a:chOff x="2219082" y="1212366"/>
              <a:chExt cx="1211553" cy="1020367"/>
            </a:xfrm>
          </p:grpSpPr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38E54A91-8490-45A4-846D-B917960B39A2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7B0029B3-E3DF-4FC6-997D-7EE41FC08395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C4749A22-BBB4-499C-872B-3798446669E3}"/>
              </a:ext>
            </a:extLst>
          </p:cNvPr>
          <p:cNvGrpSpPr/>
          <p:nvPr/>
        </p:nvGrpSpPr>
        <p:grpSpPr>
          <a:xfrm>
            <a:off x="7727133" y="2033611"/>
            <a:ext cx="866499" cy="771213"/>
            <a:chOff x="-3580964" y="4389090"/>
            <a:chExt cx="1215096" cy="1081475"/>
          </a:xfrm>
        </p:grpSpPr>
        <p:pic>
          <p:nvPicPr>
            <p:cNvPr id="90" name="図 89" descr="時計, 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423606F7-A147-4A7B-87F1-79261B407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475487" y="4522999"/>
              <a:ext cx="947566" cy="947566"/>
            </a:xfrm>
            <a:prstGeom prst="rect">
              <a:avLst/>
            </a:prstGeom>
          </p:spPr>
        </p:pic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25445E9-C959-4BC0-9BE2-C663722F42B4}"/>
                </a:ext>
              </a:extLst>
            </p:cNvPr>
            <p:cNvGrpSpPr/>
            <p:nvPr/>
          </p:nvGrpSpPr>
          <p:grpSpPr>
            <a:xfrm>
              <a:off x="-3580964" y="4393763"/>
              <a:ext cx="1211553" cy="1020367"/>
              <a:chOff x="2219082" y="1212366"/>
              <a:chExt cx="1211553" cy="1020367"/>
            </a:xfrm>
          </p:grpSpPr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B5B74484-41B8-44D4-8E44-CF5A69667888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02FA18EF-BF07-44C8-BDF8-EAF72C75B89E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00079F55-E77C-4EC7-B73E-A15DCF9E1016}"/>
                </a:ext>
              </a:extLst>
            </p:cNvPr>
            <p:cNvGrpSpPr/>
            <p:nvPr/>
          </p:nvGrpSpPr>
          <p:grpSpPr>
            <a:xfrm>
              <a:off x="-3577421" y="4389090"/>
              <a:ext cx="1211553" cy="1020367"/>
              <a:chOff x="2219082" y="1212366"/>
              <a:chExt cx="1211553" cy="1020367"/>
            </a:xfrm>
          </p:grpSpPr>
          <p:sp>
            <p:nvSpPr>
              <p:cNvPr id="93" name="二等辺三角形 92">
                <a:extLst>
                  <a:ext uri="{FF2B5EF4-FFF2-40B4-BE49-F238E27FC236}">
                    <a16:creationId xmlns:a16="http://schemas.microsoft.com/office/drawing/2014/main" id="{63D09623-DF44-461E-9EED-2AE4CF17DDD9}"/>
                  </a:ext>
                </a:extLst>
              </p:cNvPr>
              <p:cNvSpPr/>
              <p:nvPr/>
            </p:nvSpPr>
            <p:spPr>
              <a:xfrm>
                <a:off x="2219082" y="1212366"/>
                <a:ext cx="1211553" cy="36004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 dirty="0"/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82A5DAFE-DFC7-44F0-8233-42DB0B020D8D}"/>
                  </a:ext>
                </a:extLst>
              </p:cNvPr>
              <p:cNvSpPr/>
              <p:nvPr/>
            </p:nvSpPr>
            <p:spPr>
              <a:xfrm>
                <a:off x="2368782" y="1569317"/>
                <a:ext cx="888620" cy="6634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</p:grp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A1B59151-B011-4822-8B29-27E4F8ACBE0E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6369574" y="2761460"/>
            <a:ext cx="571673" cy="399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4F6332D-BCB4-4281-AF72-6475099E839D}"/>
              </a:ext>
            </a:extLst>
          </p:cNvPr>
          <p:cNvSpPr txBox="1"/>
          <p:nvPr/>
        </p:nvSpPr>
        <p:spPr>
          <a:xfrm>
            <a:off x="4990015" y="4091690"/>
            <a:ext cx="3902465" cy="36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学習システム等で学生が各自学習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A9DBDDC-81E0-429F-A942-D2B00DF8736A}"/>
              </a:ext>
            </a:extLst>
          </p:cNvPr>
          <p:cNvSpPr txBox="1"/>
          <p:nvPr/>
        </p:nvSpPr>
        <p:spPr>
          <a:xfrm>
            <a:off x="1402372" y="4091690"/>
            <a:ext cx="3236780" cy="36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Web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会議システム等で授業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351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メディア授業 要件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07288" cy="5357826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dirty="0"/>
              <a:t>メディア授業</a:t>
            </a:r>
            <a:r>
              <a:rPr lang="ja-JP" altLang="en-US" sz="3100" dirty="0"/>
              <a:t>（リアルタイム、オンデマンド）</a:t>
            </a:r>
            <a:r>
              <a:rPr lang="ja-JP" altLang="en-US" dirty="0"/>
              <a:t>には、</a:t>
            </a:r>
            <a:br>
              <a:rPr lang="en-US" altLang="ja-JP" dirty="0"/>
            </a:br>
            <a:r>
              <a:rPr lang="ja-JP" altLang="en-US" dirty="0"/>
              <a:t>それぞれ授業の要件あり</a:t>
            </a:r>
            <a:endParaRPr lang="en-US" altLang="ja-JP" dirty="0"/>
          </a:p>
          <a:p>
            <a:r>
              <a:rPr lang="ja-JP" altLang="en-US" dirty="0"/>
              <a:t>（概説）メディア授業は単位算入の上限があるが、</a:t>
            </a:r>
            <a:r>
              <a:rPr lang="en-US" altLang="ja-JP" dirty="0"/>
              <a:t>COVID-19 </a:t>
            </a:r>
            <a:r>
              <a:rPr lang="ja-JP" altLang="en-US" dirty="0"/>
              <a:t>の感染拡大における特例的な措置として、</a:t>
            </a:r>
            <a:br>
              <a:rPr lang="en-US" altLang="ja-JP" dirty="0"/>
            </a:br>
            <a:r>
              <a:rPr lang="ja-JP" altLang="en-US" dirty="0"/>
              <a:t>面接授業に相当する教育効果を有すると大学において</a:t>
            </a:r>
            <a:br>
              <a:rPr lang="en-US" altLang="ja-JP" dirty="0"/>
            </a:br>
            <a:r>
              <a:rPr lang="ja-JP" altLang="en-US" dirty="0"/>
              <a:t>認められる場合、単位の上限に算入する必要はない</a:t>
            </a:r>
            <a:endParaRPr lang="en-US" altLang="ja-JP" dirty="0"/>
          </a:p>
          <a:p>
            <a:pPr lvl="8"/>
            <a:endParaRPr lang="en-US" altLang="ja-JP" dirty="0"/>
          </a:p>
          <a:p>
            <a:r>
              <a:rPr lang="ja-JP" altLang="en-US" dirty="0"/>
              <a:t>参考情報</a:t>
            </a:r>
            <a:endParaRPr lang="en-US" altLang="ja-JP" dirty="0"/>
          </a:p>
          <a:p>
            <a:pPr lvl="1"/>
            <a:r>
              <a:rPr kumimoji="1" lang="ja-JP" altLang="en-US" dirty="0"/>
              <a:t>文部科学省（</a:t>
            </a:r>
            <a:r>
              <a:rPr kumimoji="1" lang="en-US" altLang="ja-JP" dirty="0"/>
              <a:t>2018</a:t>
            </a:r>
            <a:r>
              <a:rPr kumimoji="1" lang="ja-JP" altLang="en-US" dirty="0"/>
              <a:t>）大学における多様なメディアを高度に利用した授業について</a:t>
            </a:r>
            <a:endParaRPr kumimoji="1" lang="en-US" altLang="ja-JP" dirty="0"/>
          </a:p>
          <a:p>
            <a:pPr lvl="2"/>
            <a:r>
              <a:rPr kumimoji="1" lang="en-US" altLang="ja-JP" dirty="0">
                <a:hlinkClick r:id="rId2"/>
              </a:rPr>
              <a:t>https://www.mext.go.jp/b_menu/shingi/chukyo/chukyo4/043/siryo/__icsFiles/afieldfile/2018/09/10/1409011_6.pdf</a:t>
            </a:r>
            <a:r>
              <a:rPr kumimoji="1" lang="en-US" altLang="ja-JP" dirty="0"/>
              <a:t> </a:t>
            </a:r>
          </a:p>
          <a:p>
            <a:pPr lvl="1"/>
            <a:r>
              <a:rPr lang="ja-JP" altLang="en-US" dirty="0"/>
              <a:t>文部科学省（</a:t>
            </a:r>
            <a:r>
              <a:rPr lang="en-US" altLang="ja-JP" dirty="0"/>
              <a:t>2020</a:t>
            </a:r>
            <a:r>
              <a:rPr lang="ja-JP" altLang="en-US" dirty="0"/>
              <a:t>）学事日程等の取扱い及び遠隔授業の活用に係るＱ＆Ａの送付について（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22</a:t>
            </a:r>
            <a:r>
              <a:rPr lang="ja-JP" altLang="en-US" dirty="0"/>
              <a:t>日時点）</a:t>
            </a:r>
            <a:r>
              <a:rPr lang="en-US" altLang="ja-JP" sz="2300" dirty="0"/>
              <a:t>(</a:t>
            </a:r>
            <a:r>
              <a:rPr lang="ja-JP" altLang="en-US" sz="2300" dirty="0"/>
              <a:t>問</a:t>
            </a:r>
            <a:r>
              <a:rPr lang="en-US" altLang="ja-JP" sz="2300" dirty="0"/>
              <a:t>19</a:t>
            </a:r>
            <a:r>
              <a:rPr lang="ja-JP" altLang="en-US" sz="2300" dirty="0"/>
              <a:t>が関連</a:t>
            </a:r>
            <a:r>
              <a:rPr lang="en-US" altLang="ja-JP" sz="2300" dirty="0"/>
              <a:t>)</a:t>
            </a:r>
            <a:endParaRPr lang="en-US" altLang="ja-JP" dirty="0"/>
          </a:p>
          <a:p>
            <a:pPr lvl="2"/>
            <a:r>
              <a:rPr kumimoji="1" lang="en-US" altLang="ja-JP" dirty="0">
                <a:hlinkClick r:id="rId3"/>
              </a:rPr>
              <a:t>https://www.mext.go.jp/content/20200525-mxt_kouhou01-000004520_2.pdf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-332623" y="6356350"/>
            <a:ext cx="2133600" cy="365125"/>
          </a:xfrm>
        </p:spPr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9655E-4B6C-4AFB-ADF9-CB5DFDF9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72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著作権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00174"/>
            <a:ext cx="8579296" cy="4856176"/>
          </a:xfrm>
        </p:spPr>
        <p:txBody>
          <a:bodyPr>
            <a:normAutofit fontScale="85000" lnSpcReduction="10000"/>
          </a:bodyPr>
          <a:lstStyle/>
          <a:p>
            <a:r>
              <a:rPr kumimoji="1" lang="zh-TW" altLang="en-US" dirty="0"/>
              <a:t>授業目的公衆送信補償金制度</a:t>
            </a:r>
            <a:r>
              <a:rPr lang="ja-JP" altLang="en-US" dirty="0"/>
              <a:t>が</a:t>
            </a:r>
            <a:r>
              <a:rPr lang="en-US" altLang="ja-JP" dirty="0"/>
              <a:t>2020/4/28 </a:t>
            </a:r>
            <a:r>
              <a:rPr lang="ja-JP" altLang="en-US" dirty="0"/>
              <a:t>から施行</a:t>
            </a:r>
            <a:endParaRPr lang="en-US" altLang="ja-JP" dirty="0"/>
          </a:p>
          <a:p>
            <a:pPr lvl="1"/>
            <a:r>
              <a:rPr lang="ja-JP" altLang="en-US" dirty="0"/>
              <a:t>大学として補償金を支払うため、</a:t>
            </a:r>
            <a:br>
              <a:rPr lang="en-US" altLang="ja-JP" dirty="0"/>
            </a:br>
            <a:r>
              <a:rPr lang="ja-JP" altLang="en-US" dirty="0"/>
              <a:t>　　　　　　　　　</a:t>
            </a:r>
            <a:r>
              <a:rPr lang="ja-JP" altLang="en-US" b="1" u="sng" dirty="0"/>
              <a:t>教員が個別に手続きする必要なし</a:t>
            </a:r>
            <a:endParaRPr lang="en-US" altLang="ja-JP" b="1" u="sng" dirty="0"/>
          </a:p>
          <a:p>
            <a:r>
              <a:rPr kumimoji="1" lang="ja-JP" altLang="en-US" dirty="0"/>
              <a:t>授業の過程において、</a:t>
            </a:r>
            <a:br>
              <a:rPr kumimoji="1" lang="en-US" altLang="ja-JP" dirty="0"/>
            </a:br>
            <a:r>
              <a:rPr kumimoji="1" lang="ja-JP" altLang="en-US" b="1" u="sng" dirty="0"/>
              <a:t>必要と認められる限度で著作物を公衆送信可能に</a:t>
            </a:r>
            <a:endParaRPr kumimoji="1" lang="en-US" altLang="ja-JP" b="1" u="sng" dirty="0"/>
          </a:p>
          <a:p>
            <a:r>
              <a:rPr kumimoji="1" lang="ja-JP" altLang="en-US" b="1" u="sng" dirty="0"/>
              <a:t>著作権者の利益を不当に害する行為は </a:t>
            </a:r>
            <a:r>
              <a:rPr lang="en-US" altLang="ja-JP" b="1" u="sng" dirty="0"/>
              <a:t>NG</a:t>
            </a:r>
            <a:endParaRPr kumimoji="1" lang="en-US" altLang="ja-JP" b="1" u="sng" dirty="0"/>
          </a:p>
          <a:p>
            <a:r>
              <a:rPr lang="ja-JP" altLang="en-US" dirty="0"/>
              <a:t>参考情報</a:t>
            </a:r>
            <a:endParaRPr lang="en-US" altLang="ja-JP" dirty="0"/>
          </a:p>
          <a:p>
            <a:pPr lvl="1"/>
            <a:r>
              <a:rPr kumimoji="1" lang="zh-CN" altLang="en-US" dirty="0"/>
              <a:t>改正著作権法第３５条</a:t>
            </a:r>
            <a:r>
              <a:rPr kumimoji="1" lang="ja-JP" altLang="en-US" dirty="0"/>
              <a:t>運用指針（令和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年度版）</a:t>
            </a:r>
            <a:endParaRPr kumimoji="1" lang="en-US" altLang="ja-JP" dirty="0"/>
          </a:p>
          <a:p>
            <a:pPr lvl="2"/>
            <a:r>
              <a:rPr kumimoji="1" lang="en-US" altLang="ja-JP" dirty="0">
                <a:hlinkClick r:id="rId2"/>
              </a:rPr>
              <a:t>https://sartras.or.jp/wp-content/uploads/unyoshishin_20201221.pdf</a:t>
            </a:r>
            <a:r>
              <a:rPr kumimoji="1" lang="en-US" altLang="ja-JP" dirty="0"/>
              <a:t> </a:t>
            </a:r>
          </a:p>
          <a:p>
            <a:pPr lvl="1"/>
            <a:r>
              <a:rPr lang="en-US" altLang="ja-JP" dirty="0"/>
              <a:t>SARTRAS</a:t>
            </a:r>
            <a:r>
              <a:rPr lang="ja-JP" altLang="en-US" dirty="0"/>
              <a:t> </a:t>
            </a:r>
            <a:r>
              <a:rPr lang="en-US" altLang="ja-JP" dirty="0"/>
              <a:t>FAQ</a:t>
            </a:r>
          </a:p>
          <a:p>
            <a:pPr lvl="2"/>
            <a:r>
              <a:rPr kumimoji="1" lang="en-US" altLang="ja-JP" dirty="0">
                <a:hlinkClick r:id="rId3"/>
              </a:rPr>
              <a:t>https://sartras.or.jp/newfaqs-online/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1AB91AD-DC42-456D-BED5-99F09A06797A}"/>
              </a:ext>
            </a:extLst>
          </p:cNvPr>
          <p:cNvSpPr txBox="1"/>
          <p:nvPr/>
        </p:nvSpPr>
        <p:spPr>
          <a:xfrm>
            <a:off x="3218362" y="5524204"/>
            <a:ext cx="5692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SARTRAS: </a:t>
            </a:r>
            <a:r>
              <a:rPr lang="ja-JP" altLang="en-US" sz="1600" dirty="0"/>
              <a:t>一般社団法人授業目的公衆送信補償金等管理協会</a:t>
            </a:r>
          </a:p>
        </p:txBody>
      </p:sp>
    </p:spTree>
    <p:extLst>
      <p:ext uri="{BB962C8B-B14F-4D97-AF65-F5344CB8AC3E}">
        <p14:creationId xmlns:p14="http://schemas.microsoft.com/office/powerpoint/2010/main" val="157023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知見の共有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2021</a:t>
            </a:r>
            <a:r>
              <a:rPr kumimoji="1" lang="ja-JP" altLang="en-US" dirty="0"/>
              <a:t>年度</a:t>
            </a:r>
            <a:r>
              <a:rPr kumimoji="1" lang="en-US" altLang="ja-JP" dirty="0"/>
              <a:t>S</a:t>
            </a:r>
            <a:r>
              <a:rPr kumimoji="1" lang="ja-JP" altLang="en-US" dirty="0"/>
              <a:t>セメスターオンライン授業の学生アンケートの回答を参考に各学部の </a:t>
            </a:r>
            <a:r>
              <a:rPr kumimoji="1" lang="en-US" altLang="ja-JP" b="1" u="sng" dirty="0"/>
              <a:t>good practice</a:t>
            </a:r>
            <a:r>
              <a:rPr kumimoji="1" lang="en-US" altLang="ja-JP" dirty="0"/>
              <a:t> </a:t>
            </a:r>
            <a:r>
              <a:rPr kumimoji="1" lang="ja-JP" altLang="en-US" dirty="0"/>
              <a:t>を選出（</a:t>
            </a:r>
            <a:r>
              <a:rPr kumimoji="1" lang="en-US" altLang="ja-JP" dirty="0"/>
              <a:t>14</a:t>
            </a:r>
            <a:r>
              <a:rPr kumimoji="1" lang="ja-JP" altLang="en-US" dirty="0"/>
              <a:t>例）し、インタビュー記事を公開</a:t>
            </a:r>
            <a:r>
              <a:rPr kumimoji="1" lang="ja-JP" altLang="en-US" sz="2400" dirty="0"/>
              <a:t>（学生が記事執筆に協力）</a:t>
            </a:r>
            <a:endParaRPr kumimoji="1" lang="en-US" altLang="ja-JP" dirty="0"/>
          </a:p>
          <a:p>
            <a:pPr lvl="1"/>
            <a:r>
              <a:rPr kumimoji="1" lang="en-US" altLang="ja-JP" sz="2400" dirty="0">
                <a:hlinkClick r:id="rId2"/>
              </a:rPr>
              <a:t>https://utelecon.adm.u-tokyo.ac.jp/good-practice/</a:t>
            </a:r>
            <a:r>
              <a:rPr kumimoji="1" lang="en-US" altLang="ja-JP" sz="2400" dirty="0"/>
              <a:t> </a:t>
            </a:r>
          </a:p>
          <a:p>
            <a:pPr lvl="1"/>
            <a:r>
              <a:rPr lang="ja-JP" altLang="en-US" sz="2400" dirty="0"/>
              <a:t>ツールやタグで絞り込みが可能</a:t>
            </a:r>
            <a:endParaRPr kumimoji="1" lang="ja-JP" altLang="en-US" sz="2400" dirty="0"/>
          </a:p>
          <a:p>
            <a:r>
              <a:rPr lang="ja-JP" altLang="en-US" dirty="0"/>
              <a:t>「よりよいオンライン授業をするために」のページにオンライン授業をより良くするためのポイントを集約</a:t>
            </a:r>
            <a:endParaRPr lang="en-US" altLang="ja-JP" dirty="0"/>
          </a:p>
          <a:p>
            <a:pPr lvl="1"/>
            <a:r>
              <a:rPr lang="en-US" altLang="ja-JP" sz="2400" dirty="0">
                <a:hlinkClick r:id="rId3"/>
              </a:rPr>
              <a:t>https://utelecon.adm.u-tokyo.ac.jp/improvement/</a:t>
            </a:r>
            <a:r>
              <a:rPr lang="en-US" altLang="ja-JP" sz="2400" dirty="0"/>
              <a:t> 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44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新システム導入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（新規の方）本学の </a:t>
            </a:r>
            <a:r>
              <a:rPr kumimoji="1" lang="en-US" altLang="ja-JP" dirty="0"/>
              <a:t>ICT </a:t>
            </a:r>
            <a:r>
              <a:rPr kumimoji="1" lang="ja-JP" altLang="en-US" dirty="0"/>
              <a:t>システムの設定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https://utelecon.github.io/faculty_members/</a:t>
            </a:r>
            <a:r>
              <a:rPr lang="en-US" altLang="ja-JP" dirty="0"/>
              <a:t> </a:t>
            </a:r>
          </a:p>
          <a:p>
            <a:r>
              <a:rPr lang="ja-JP" altLang="en-US" dirty="0"/>
              <a:t>（継続の方）</a:t>
            </a:r>
            <a:r>
              <a:rPr lang="en-US" altLang="ja-JP" dirty="0"/>
              <a:t>2021</a:t>
            </a:r>
            <a:r>
              <a:rPr lang="ja-JP" altLang="en-US" dirty="0"/>
              <a:t>年春のシステム変更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https://utelecon.github.io/change2021s/</a:t>
            </a:r>
            <a:endParaRPr lang="en-US" altLang="ja-JP" dirty="0"/>
          </a:p>
          <a:p>
            <a:pPr lvl="8"/>
            <a:endParaRPr lang="en-US" altLang="ja-JP" dirty="0"/>
          </a:p>
          <a:p>
            <a:r>
              <a:rPr kumimoji="1" lang="ja-JP" altLang="en-US" dirty="0"/>
              <a:t>田浦先生の</a:t>
            </a:r>
            <a:br>
              <a:rPr kumimoji="1" lang="en-US" altLang="ja-JP" dirty="0"/>
            </a:br>
            <a:r>
              <a:rPr kumimoji="1" lang="ja-JP" altLang="en-US" dirty="0"/>
              <a:t>「授業に使う</a:t>
            </a:r>
            <a:r>
              <a:rPr kumimoji="1" lang="en-US" altLang="ja-JP" dirty="0"/>
              <a:t>ICT</a:t>
            </a:r>
            <a:r>
              <a:rPr kumimoji="1" lang="ja-JP" altLang="en-US" dirty="0"/>
              <a:t>概要」</a:t>
            </a:r>
            <a:r>
              <a:rPr lang="ja-JP" altLang="en-US" dirty="0"/>
              <a:t>セッション参照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91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リアルタイム授業のポイント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2021/3/17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utelecon.adm.u-tokyo.ac.jp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904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9775</TotalTime>
  <Words>2996</Words>
  <Application>Microsoft Office PowerPoint</Application>
  <PresentationFormat>画面に合わせる (4:3)</PresentationFormat>
  <Paragraphs>403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Meiryo UI</vt:lpstr>
      <vt:lpstr>Open Sans</vt:lpstr>
      <vt:lpstr>メイリオ</vt:lpstr>
      <vt:lpstr>Calibri</vt:lpstr>
      <vt:lpstr>Cambria</vt:lpstr>
      <vt:lpstr>Wingdings</vt:lpstr>
      <vt:lpstr>雪藤</vt:lpstr>
      <vt:lpstr>よりよいオンライン授業に向けて</vt:lpstr>
      <vt:lpstr>目次</vt:lpstr>
      <vt:lpstr>オンライン授業を行うにあたって</vt:lpstr>
      <vt:lpstr>授業形態</vt:lpstr>
      <vt:lpstr>メディア授業 要件</vt:lpstr>
      <vt:lpstr>著作権</vt:lpstr>
      <vt:lpstr>知見の共有</vt:lpstr>
      <vt:lpstr>新システム導入</vt:lpstr>
      <vt:lpstr>リアルタイム授業のポイント</vt:lpstr>
      <vt:lpstr>まずはじめに</vt:lpstr>
      <vt:lpstr>Good Practice</vt:lpstr>
      <vt:lpstr>リアルタイム授業で使えるツール例</vt:lpstr>
      <vt:lpstr>リアルタイム授業のポイント</vt:lpstr>
      <vt:lpstr>オンデマンド授業のポイント</vt:lpstr>
      <vt:lpstr>まずはじめに</vt:lpstr>
      <vt:lpstr>Good Practice</vt:lpstr>
      <vt:lpstr>動画作成～公開で使えるツール例</vt:lpstr>
      <vt:lpstr>オンデマンド授業のポイント</vt:lpstr>
      <vt:lpstr>ハイブリッド授業のポイント</vt:lpstr>
      <vt:lpstr>Good Practice</vt:lpstr>
      <vt:lpstr>参考情報</vt:lpstr>
      <vt:lpstr>参考資料</vt:lpstr>
      <vt:lpstr>通信量を抑えるために</vt:lpstr>
      <vt:lpstr>Zoom の通信量 ～全般～</vt:lpstr>
      <vt:lpstr>Zoom の通信量 ～抑え方～</vt:lpstr>
      <vt:lpstr>Zoom の通信量 ～授業例: 教育学～</vt:lpstr>
      <vt:lpstr>Zoom の通信量 ～参考情報～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吉田　塁</cp:lastModifiedBy>
  <cp:revision>1737</cp:revision>
  <dcterms:created xsi:type="dcterms:W3CDTF">2020-03-09T13:20:48Z</dcterms:created>
  <dcterms:modified xsi:type="dcterms:W3CDTF">2021-03-17T04:36:31Z</dcterms:modified>
</cp:coreProperties>
</file>