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2.xml" ContentType="application/vnd.openxmlformats-officedocument.drawingml.chartshape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style2.xml" ContentType="application/vnd.ms-office.chartstyle+xml"/>
  <Override PartName="/ppt/charts/colors2.xml" ContentType="application/vnd.ms-office.chartcolorstyl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style3.xml" ContentType="application/vnd.ms-office.chartstyle+xml"/>
  <Override PartName="/ppt/charts/colors3.xml" ContentType="application/vnd.ms-office.chartcolorstyle+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4.xml" ContentType="application/vnd.ms-office.chartstyle+xml"/>
  <Override PartName="/ppt/charts/colors4.xml" ContentType="application/vnd.ms-office.chartcolorstyle+xml"/>
  <Override PartName="/ppt/charts/chart23.xml" ContentType="application/vnd.openxmlformats-officedocument.drawingml.chart+xml"/>
  <Override PartName="/ppt/charts/style5.xml" ContentType="application/vnd.ms-office.chartstyle+xml"/>
  <Override PartName="/ppt/charts/colors5.xml" ContentType="application/vnd.ms-office.chartcolorstyle+xml"/>
  <Override PartName="/ppt/charts/chart24.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375" r:id="rId3"/>
    <p:sldId id="378" r:id="rId4"/>
    <p:sldId id="334" r:id="rId5"/>
    <p:sldId id="381" r:id="rId6"/>
    <p:sldId id="341" r:id="rId7"/>
    <p:sldId id="382" r:id="rId8"/>
    <p:sldId id="359" r:id="rId9"/>
    <p:sldId id="342" r:id="rId10"/>
    <p:sldId id="383" r:id="rId11"/>
    <p:sldId id="354" r:id="rId12"/>
    <p:sldId id="350" r:id="rId13"/>
    <p:sldId id="384" r:id="rId14"/>
    <p:sldId id="355" r:id="rId15"/>
    <p:sldId id="385" r:id="rId16"/>
    <p:sldId id="358" r:id="rId17"/>
    <p:sldId id="386" r:id="rId18"/>
    <p:sldId id="363" r:id="rId19"/>
    <p:sldId id="387" r:id="rId20"/>
    <p:sldId id="344" r:id="rId21"/>
    <p:sldId id="346" r:id="rId22"/>
    <p:sldId id="345" r:id="rId23"/>
    <p:sldId id="388" r:id="rId24"/>
    <p:sldId id="347" r:id="rId25"/>
    <p:sldId id="389" r:id="rId26"/>
    <p:sldId id="348" r:id="rId27"/>
    <p:sldId id="390" r:id="rId28"/>
    <p:sldId id="352" r:id="rId29"/>
    <p:sldId id="391" r:id="rId30"/>
    <p:sldId id="349" r:id="rId31"/>
    <p:sldId id="392" r:id="rId32"/>
    <p:sldId id="393" r:id="rId33"/>
    <p:sldId id="394"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10" autoAdjust="0"/>
    <p:restoredTop sz="86348" autoAdjust="0"/>
  </p:normalViewPr>
  <p:slideViewPr>
    <p:cSldViewPr>
      <p:cViewPr varScale="1">
        <p:scale>
          <a:sx n="68" d="100"/>
          <a:sy n="68" d="100"/>
        </p:scale>
        <p:origin x="450" y="54"/>
      </p:cViewPr>
      <p:guideLst>
        <p:guide orient="horz" pos="2160"/>
        <p:guide pos="2880"/>
      </p:guideLst>
    </p:cSldViewPr>
  </p:slideViewPr>
  <p:outlineViewPr>
    <p:cViewPr>
      <p:scale>
        <a:sx n="33" d="100"/>
        <a:sy n="33" d="100"/>
      </p:scale>
      <p:origin x="0" y="-1773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4.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2.xml"/><Relationship Id="rId1" Type="http://schemas.microsoft.com/office/2011/relationships/chartStyle" Target="style2.xml"/></Relationships>
</file>

<file path=ppt/charts/_rels/chart15.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8.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3.xml"/><Relationship Id="rId1" Type="http://schemas.microsoft.com/office/2011/relationships/chartStyle" Target="style3.xml"/></Relationships>
</file>

<file path=ppt/charts/_rels/chart19.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22.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4.xml"/><Relationship Id="rId1" Type="http://schemas.microsoft.com/office/2011/relationships/chartStyle" Target="style4.xml"/></Relationships>
</file>

<file path=ppt/charts/_rels/chart23.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5.xml"/><Relationship Id="rId1" Type="http://schemas.microsoft.com/office/2011/relationships/chartStyle" Target="style5.xml"/></Relationships>
</file>

<file path=ppt/charts/_rels/chart24.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6.xml"/><Relationship Id="rId1" Type="http://schemas.microsoft.com/office/2011/relationships/chartStyle" Target="style6.xml"/></Relationships>
</file>

<file path=ppt/charts/_rels/chart3.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VBOXSVR\tau\oshigoto\itc\2020\&#12450;&#12531;&#12465;&#12540;&#12488;&#38598;&#35336;2020A\all.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BOXSVR\tau\oshigoto\itc\2020\&#12450;&#12531;&#12465;&#12540;&#12488;&#38598;&#35336;2020A\all.xlsx"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vmware-host\Shared%20Folders\tau\Desktop\08-31-online\an&#12450;&#12531;&#12465;&#12540;&#12488;\results\all\all-&#25152;&#23646;&#12394;&#123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lang="ja-JP"/>
            </a:pPr>
            <a:r>
              <a:rPr lang="ja-JP" altLang="en-US"/>
              <a:t>回答数</a:t>
            </a:r>
          </a:p>
        </c:rich>
      </c:tx>
      <c:overlay val="0"/>
    </c:title>
    <c:autoTitleDeleted val="0"/>
    <c:plotArea>
      <c:layout/>
      <c:barChart>
        <c:barDir val="col"/>
        <c:grouping val="clustered"/>
        <c:varyColors val="0"/>
        <c:ser>
          <c:idx val="0"/>
          <c:order val="0"/>
          <c:tx>
            <c:strRef>
              <c:f>回答数!$B$1</c:f>
              <c:strCache>
                <c:ptCount val="1"/>
                <c:pt idx="0">
                  <c:v>学年</c:v>
                </c:pt>
              </c:strCache>
            </c:strRef>
          </c:tx>
          <c:spPr>
            <a:ln>
              <a:prstDash val="solid"/>
            </a:ln>
          </c:spPr>
          <c:invertIfNegative val="0"/>
          <c:cat>
            <c:strRef>
              <c:f>回答数!$A$2:$A$12</c:f>
              <c:strCache>
                <c:ptCount val="11"/>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pt idx="10">
                  <c:v>ポスドク研究員</c:v>
                </c:pt>
              </c:strCache>
            </c:strRef>
          </c:cat>
          <c:val>
            <c:numRef>
              <c:f>回答数!$B$2:$B$12</c:f>
              <c:numCache>
                <c:formatCode>General</c:formatCode>
                <c:ptCount val="11"/>
                <c:pt idx="0">
                  <c:v>920</c:v>
                </c:pt>
                <c:pt idx="1">
                  <c:v>706</c:v>
                </c:pt>
                <c:pt idx="2">
                  <c:v>563</c:v>
                </c:pt>
                <c:pt idx="3">
                  <c:v>642</c:v>
                </c:pt>
                <c:pt idx="4">
                  <c:v>901</c:v>
                </c:pt>
                <c:pt idx="5">
                  <c:v>695</c:v>
                </c:pt>
                <c:pt idx="6">
                  <c:v>359</c:v>
                </c:pt>
                <c:pt idx="7">
                  <c:v>294</c:v>
                </c:pt>
                <c:pt idx="8">
                  <c:v>434</c:v>
                </c:pt>
                <c:pt idx="9">
                  <c:v>109</c:v>
                </c:pt>
                <c:pt idx="10">
                  <c:v>19</c:v>
                </c:pt>
              </c:numCache>
            </c:numRef>
          </c:val>
          <c:extLst>
            <c:ext xmlns:c16="http://schemas.microsoft.com/office/drawing/2014/chart" uri="{C3380CC4-5D6E-409C-BE32-E72D297353CC}">
              <c16:uniqueId val="{00000000-9DD2-4CB6-99F0-6BED842166EE}"/>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デメリット!$B$1</c:f>
              <c:strCache>
                <c:ptCount val="1"/>
              </c:strCache>
            </c:strRef>
          </c:tx>
          <c:spPr>
            <a:ln>
              <a:prstDash val="solid"/>
            </a:ln>
          </c:spPr>
          <c:invertIfNegative val="0"/>
          <c:cat>
            <c:strRef>
              <c:f>デメリット!$A$2:$A$10</c:f>
              <c:strCache>
                <c:ptCount val="9"/>
                <c:pt idx="0">
                  <c:v>他の学生とコミュニケーションがない(少なくなる)</c:v>
                </c:pt>
                <c:pt idx="1">
                  <c:v>目の疲労や肩こりなど、身体的に疲れた</c:v>
                </c:pt>
                <c:pt idx="2">
                  <c:v>通信環境などのせいで映像や音声が途切れることがあった</c:v>
                </c:pt>
                <c:pt idx="3">
                  <c:v>授業に集中できなかった</c:v>
                </c:pt>
                <c:pt idx="4">
                  <c:v>課題が多く出る傾向にあった</c:v>
                </c:pt>
                <c:pt idx="5">
                  <c:v>(先生がPCやWeb会議利用に慣れていないので) 授業が滞ったり指示が分かりづらかったりした</c:v>
                </c:pt>
                <c:pt idx="6">
                  <c:v>質問がしにくかった</c:v>
                </c:pt>
                <c:pt idx="7">
                  <c:v>受講環境の状況や通信環などから、マイクオンにし発言する機会が制約された</c:v>
                </c:pt>
                <c:pt idx="8">
                  <c:v>ファイル形式や再生ソフトの問題で録画の視聴に問題があった</c:v>
                </c:pt>
              </c:strCache>
            </c:strRef>
          </c:cat>
          <c:val>
            <c:numRef>
              <c:f>デメリット!$B$2:$B$10</c:f>
              <c:numCache>
                <c:formatCode>General</c:formatCode>
                <c:ptCount val="9"/>
                <c:pt idx="0">
                  <c:v>1421</c:v>
                </c:pt>
                <c:pt idx="1">
                  <c:v>1278</c:v>
                </c:pt>
                <c:pt idx="2">
                  <c:v>1224</c:v>
                </c:pt>
                <c:pt idx="3">
                  <c:v>833</c:v>
                </c:pt>
                <c:pt idx="4">
                  <c:v>557</c:v>
                </c:pt>
                <c:pt idx="5">
                  <c:v>444</c:v>
                </c:pt>
                <c:pt idx="6">
                  <c:v>413</c:v>
                </c:pt>
                <c:pt idx="7">
                  <c:v>191</c:v>
                </c:pt>
                <c:pt idx="8">
                  <c:v>156</c:v>
                </c:pt>
              </c:numCache>
            </c:numRef>
          </c:val>
          <c:extLst>
            <c:ext xmlns:c16="http://schemas.microsoft.com/office/drawing/2014/chart" uri="{C3380CC4-5D6E-409C-BE32-E72D297353CC}">
              <c16:uniqueId val="{00000000-426E-45F0-8C05-93F1C824B8FD}"/>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やめてほしい!$B$1</c:f>
              <c:strCache>
                <c:ptCount val="1"/>
              </c:strCache>
            </c:strRef>
          </c:tx>
          <c:spPr>
            <a:ln>
              <a:prstDash val="solid"/>
            </a:ln>
          </c:spPr>
          <c:invertIfNegative val="0"/>
          <c:cat>
            <c:strRef>
              <c:f>やめてほしい!$A$2:$A$7</c:f>
              <c:strCache>
                <c:ptCount val="6"/>
                <c:pt idx="0">
                  <c:v>講義録画が提供されなかった(または見るための手順が面倒で見られなかった)</c:v>
                </c:pt>
                <c:pt idx="1">
                  <c:v>課題の量が多すぎた</c:v>
                </c:pt>
                <c:pt idx="2">
                  <c:v>講義資料が提供されなかった</c:v>
                </c:pt>
                <c:pt idx="3">
                  <c:v>授業時間が守られなかった(授業が延びる等)</c:v>
                </c:pt>
                <c:pt idx="4">
                  <c:v>常時カメラONを求められた</c:v>
                </c:pt>
                <c:pt idx="5">
                  <c:v>その他</c:v>
                </c:pt>
              </c:strCache>
            </c:strRef>
          </c:cat>
          <c:val>
            <c:numRef>
              <c:f>やめてほしい!$B$2:$B$7</c:f>
              <c:numCache>
                <c:formatCode>General</c:formatCode>
                <c:ptCount val="6"/>
                <c:pt idx="0">
                  <c:v>1535</c:v>
                </c:pt>
                <c:pt idx="1">
                  <c:v>1526</c:v>
                </c:pt>
                <c:pt idx="2">
                  <c:v>969</c:v>
                </c:pt>
                <c:pt idx="3">
                  <c:v>803</c:v>
                </c:pt>
                <c:pt idx="4">
                  <c:v>515</c:v>
                </c:pt>
                <c:pt idx="5">
                  <c:v>349</c:v>
                </c:pt>
              </c:numCache>
            </c:numRef>
          </c:val>
          <c:extLst>
            <c:ext xmlns:c16="http://schemas.microsoft.com/office/drawing/2014/chart" uri="{C3380CC4-5D6E-409C-BE32-E72D297353CC}">
              <c16:uniqueId val="{00000000-F20B-409B-8FDF-8AFA03DD1FBD}"/>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60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sz="1400"/>
            </a:pPr>
            <a:endParaRPr lang="ja-JP"/>
          </a:p>
        </c:txPr>
        <c:crossAx val="1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やめてほしい!$B$1</c:f>
              <c:strCache>
                <c:ptCount val="1"/>
              </c:strCache>
            </c:strRef>
          </c:tx>
          <c:spPr>
            <a:ln>
              <a:prstDash val="solid"/>
            </a:ln>
          </c:spPr>
          <c:invertIfNegative val="0"/>
          <c:cat>
            <c:strRef>
              <c:f>やめてほしい!$A$2:$A$7</c:f>
              <c:strCache>
                <c:ptCount val="6"/>
                <c:pt idx="0">
                  <c:v>講義録画が提供されなかった(または見るための手順が面倒で見られなかった)</c:v>
                </c:pt>
                <c:pt idx="1">
                  <c:v>講義資料が提供されなかった</c:v>
                </c:pt>
                <c:pt idx="2">
                  <c:v>課題の量が多すぎた</c:v>
                </c:pt>
                <c:pt idx="3">
                  <c:v>授業時間が守られなかった(授業が延びる等)</c:v>
                </c:pt>
                <c:pt idx="4">
                  <c:v>常時カメラONを求められた</c:v>
                </c:pt>
                <c:pt idx="5">
                  <c:v>その他</c:v>
                </c:pt>
              </c:strCache>
            </c:strRef>
          </c:cat>
          <c:val>
            <c:numRef>
              <c:f>やめてほしい!$B$2:$B$7</c:f>
              <c:numCache>
                <c:formatCode>General</c:formatCode>
                <c:ptCount val="6"/>
                <c:pt idx="0">
                  <c:v>767</c:v>
                </c:pt>
                <c:pt idx="1">
                  <c:v>551</c:v>
                </c:pt>
                <c:pt idx="2">
                  <c:v>444</c:v>
                </c:pt>
                <c:pt idx="3">
                  <c:v>329</c:v>
                </c:pt>
                <c:pt idx="4">
                  <c:v>268</c:v>
                </c:pt>
                <c:pt idx="5">
                  <c:v>123</c:v>
                </c:pt>
              </c:numCache>
            </c:numRef>
          </c:val>
          <c:extLst>
            <c:ext xmlns:c16="http://schemas.microsoft.com/office/drawing/2014/chart" uri="{C3380CC4-5D6E-409C-BE32-E72D297353CC}">
              <c16:uniqueId val="{00000000-6860-42ED-BD83-DBBD63834B4C}"/>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sz="16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stacked"/>
        <c:varyColors val="0"/>
        <c:ser>
          <c:idx val="0"/>
          <c:order val="0"/>
          <c:tx>
            <c:strRef>
              <c:f>コマ数学年別!$B$1</c:f>
              <c:strCache>
                <c:ptCount val="1"/>
                <c:pt idx="0">
                  <c:v>ライブ(講義)</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コマ数学年別!$B$2:$B$11</c:f>
              <c:numCache>
                <c:formatCode>General</c:formatCode>
                <c:ptCount val="10"/>
                <c:pt idx="0">
                  <c:v>12.05271739130435</c:v>
                </c:pt>
                <c:pt idx="1">
                  <c:v>7.7677053824362607</c:v>
                </c:pt>
                <c:pt idx="2">
                  <c:v>9.5923623445825932</c:v>
                </c:pt>
                <c:pt idx="3">
                  <c:v>4.8808411214953269</c:v>
                </c:pt>
                <c:pt idx="4">
                  <c:v>5.1348501664816872</c:v>
                </c:pt>
                <c:pt idx="5">
                  <c:v>1.812230215827338</c:v>
                </c:pt>
                <c:pt idx="6">
                  <c:v>1.7771587743732591</c:v>
                </c:pt>
                <c:pt idx="7">
                  <c:v>1.0068027210884349</c:v>
                </c:pt>
                <c:pt idx="8">
                  <c:v>0.66935483870967738</c:v>
                </c:pt>
                <c:pt idx="9">
                  <c:v>2.977064220183486</c:v>
                </c:pt>
              </c:numCache>
            </c:numRef>
          </c:val>
          <c:extLst>
            <c:ext xmlns:c16="http://schemas.microsoft.com/office/drawing/2014/chart" uri="{C3380CC4-5D6E-409C-BE32-E72D297353CC}">
              <c16:uniqueId val="{00000000-26B0-41DB-9D95-B33CEE246452}"/>
            </c:ext>
          </c:extLst>
        </c:ser>
        <c:ser>
          <c:idx val="1"/>
          <c:order val="1"/>
          <c:tx>
            <c:strRef>
              <c:f>コマ数学年別!$C$1</c:f>
              <c:strCache>
                <c:ptCount val="1"/>
                <c:pt idx="0">
                  <c:v>ライブ(議論)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コマ数学年別!$C$2:$C$11</c:f>
              <c:numCache>
                <c:formatCode>General</c:formatCode>
                <c:ptCount val="10"/>
                <c:pt idx="0">
                  <c:v>2.3597826086956522</c:v>
                </c:pt>
                <c:pt idx="1">
                  <c:v>0.93696883852691215</c:v>
                </c:pt>
                <c:pt idx="2">
                  <c:v>2.6838365896980458</c:v>
                </c:pt>
                <c:pt idx="3">
                  <c:v>1.328660436137072</c:v>
                </c:pt>
                <c:pt idx="4">
                  <c:v>1.635405105438402</c:v>
                </c:pt>
                <c:pt idx="5">
                  <c:v>1.105035971223022</c:v>
                </c:pt>
                <c:pt idx="6">
                  <c:v>1.094707520891365</c:v>
                </c:pt>
                <c:pt idx="7">
                  <c:v>0.98979591836734693</c:v>
                </c:pt>
                <c:pt idx="8">
                  <c:v>0.71658986175115202</c:v>
                </c:pt>
                <c:pt idx="9">
                  <c:v>1.4816513761467891</c:v>
                </c:pt>
              </c:numCache>
            </c:numRef>
          </c:val>
          <c:extLst>
            <c:ext xmlns:c16="http://schemas.microsoft.com/office/drawing/2014/chart" uri="{C3380CC4-5D6E-409C-BE32-E72D297353CC}">
              <c16:uniqueId val="{00000001-26B0-41DB-9D95-B33CEE246452}"/>
            </c:ext>
          </c:extLst>
        </c:ser>
        <c:ser>
          <c:idx val="2"/>
          <c:order val="2"/>
          <c:tx>
            <c:strRef>
              <c:f>コマ数学年別!$D$1</c:f>
              <c:strCache>
                <c:ptCount val="1"/>
                <c:pt idx="0">
                  <c:v>オンデマンド</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コマ数学年別!$D$2:$D$11</c:f>
              <c:numCache>
                <c:formatCode>General</c:formatCode>
                <c:ptCount val="10"/>
                <c:pt idx="0">
                  <c:v>0.7543478260869565</c:v>
                </c:pt>
                <c:pt idx="1">
                  <c:v>0.67776203966005666</c:v>
                </c:pt>
                <c:pt idx="2">
                  <c:v>0.74511545293072823</c:v>
                </c:pt>
                <c:pt idx="3">
                  <c:v>0.51012461059190028</c:v>
                </c:pt>
                <c:pt idx="4">
                  <c:v>0.35904550499445059</c:v>
                </c:pt>
                <c:pt idx="5">
                  <c:v>0.15683453237410069</c:v>
                </c:pt>
                <c:pt idx="6">
                  <c:v>0.26880222841225632</c:v>
                </c:pt>
                <c:pt idx="7">
                  <c:v>0.1598639455782313</c:v>
                </c:pt>
                <c:pt idx="8">
                  <c:v>6.3364055299539174E-2</c:v>
                </c:pt>
                <c:pt idx="9">
                  <c:v>0.75229357798165142</c:v>
                </c:pt>
              </c:numCache>
            </c:numRef>
          </c:val>
          <c:extLst>
            <c:ext xmlns:c16="http://schemas.microsoft.com/office/drawing/2014/chart" uri="{C3380CC4-5D6E-409C-BE32-E72D297353CC}">
              <c16:uniqueId val="{00000002-26B0-41DB-9D95-B33CEE246452}"/>
            </c:ext>
          </c:extLst>
        </c:ser>
        <c:ser>
          <c:idx val="3"/>
          <c:order val="3"/>
          <c:tx>
            <c:strRef>
              <c:f>コマ数学年別!$E$1</c:f>
              <c:strCache>
                <c:ptCount val="1"/>
                <c:pt idx="0">
                  <c:v>資料</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コマ数学年別!$E$2:$E$11</c:f>
              <c:numCache>
                <c:formatCode>General</c:formatCode>
                <c:ptCount val="10"/>
                <c:pt idx="0">
                  <c:v>0.51358695652173914</c:v>
                </c:pt>
                <c:pt idx="1">
                  <c:v>0.46671388101983002</c:v>
                </c:pt>
                <c:pt idx="2">
                  <c:v>0.46891651865008882</c:v>
                </c:pt>
                <c:pt idx="3">
                  <c:v>0.21962616822429909</c:v>
                </c:pt>
                <c:pt idx="4">
                  <c:v>0.33684794672586021</c:v>
                </c:pt>
                <c:pt idx="5">
                  <c:v>0.10935251798561151</c:v>
                </c:pt>
                <c:pt idx="6">
                  <c:v>0.20752089136490251</c:v>
                </c:pt>
                <c:pt idx="7">
                  <c:v>0.1207482993197279</c:v>
                </c:pt>
                <c:pt idx="8">
                  <c:v>3.3410138248847927E-2</c:v>
                </c:pt>
                <c:pt idx="9">
                  <c:v>2.7522935779816519E-2</c:v>
                </c:pt>
              </c:numCache>
            </c:numRef>
          </c:val>
          <c:extLst>
            <c:ext xmlns:c16="http://schemas.microsoft.com/office/drawing/2014/chart" uri="{C3380CC4-5D6E-409C-BE32-E72D297353CC}">
              <c16:uniqueId val="{00000003-26B0-41DB-9D95-B33CEE246452}"/>
            </c:ext>
          </c:extLst>
        </c:ser>
        <c:ser>
          <c:idx val="4"/>
          <c:order val="4"/>
          <c:tx>
            <c:strRef>
              <c:f>コマ数学年別!$F$1</c:f>
              <c:strCache>
                <c:ptCount val="1"/>
                <c:pt idx="0">
                  <c:v>その他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コマ数学年別!$F$2:$F$11</c:f>
              <c:numCache>
                <c:formatCode>General</c:formatCode>
                <c:ptCount val="10"/>
                <c:pt idx="0">
                  <c:v>0.46141304347826079</c:v>
                </c:pt>
                <c:pt idx="1">
                  <c:v>0.42138810198300281</c:v>
                </c:pt>
                <c:pt idx="2">
                  <c:v>0.35879218472468921</c:v>
                </c:pt>
                <c:pt idx="3">
                  <c:v>0.15732087227414329</c:v>
                </c:pt>
                <c:pt idx="4">
                  <c:v>0.23529411764705879</c:v>
                </c:pt>
                <c:pt idx="5">
                  <c:v>0.1035971223021583</c:v>
                </c:pt>
                <c:pt idx="6">
                  <c:v>0.12952646239554319</c:v>
                </c:pt>
                <c:pt idx="7">
                  <c:v>0.12414965986394561</c:v>
                </c:pt>
                <c:pt idx="8">
                  <c:v>4.9539170506912443E-2</c:v>
                </c:pt>
                <c:pt idx="9">
                  <c:v>0.26146788990825692</c:v>
                </c:pt>
              </c:numCache>
            </c:numRef>
          </c:val>
          <c:extLst>
            <c:ext xmlns:c16="http://schemas.microsoft.com/office/drawing/2014/chart" uri="{C3380CC4-5D6E-409C-BE32-E72D297353CC}">
              <c16:uniqueId val="{00000004-26B0-41DB-9D95-B33CEE246452}"/>
            </c:ext>
          </c:extLst>
        </c:ser>
        <c:dLbls>
          <c:showLegendKey val="0"/>
          <c:showVal val="0"/>
          <c:showCatName val="0"/>
          <c:showSerName val="0"/>
          <c:showPercent val="0"/>
          <c:showBubbleSize val="0"/>
        </c:dLbls>
        <c:gapWidth val="150"/>
        <c:overlap val="10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'コマ数対面,コマ数オンライン講義,コマ数オンライン議論 (2)'!$B$34</c:f>
              <c:strCache>
                <c:ptCount val="1"/>
                <c:pt idx="0">
                  <c:v>対面</c:v>
                </c:pt>
              </c:strCache>
            </c:strRef>
          </c:tx>
          <c:spPr>
            <a:solidFill>
              <a:schemeClr val="accent1"/>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(2)'!$B$35:$B$43</c:f>
              <c:numCache>
                <c:formatCode>General</c:formatCode>
                <c:ptCount val="9"/>
                <c:pt idx="0">
                  <c:v>1.1768707482993099</c:v>
                </c:pt>
                <c:pt idx="1">
                  <c:v>0.59545454545454501</c:v>
                </c:pt>
                <c:pt idx="2">
                  <c:v>1.6280276816608901</c:v>
                </c:pt>
                <c:pt idx="3">
                  <c:v>0.56958762886597902</c:v>
                </c:pt>
                <c:pt idx="4">
                  <c:v>0.17341040462427701</c:v>
                </c:pt>
                <c:pt idx="5">
                  <c:v>0.222972972972972</c:v>
                </c:pt>
                <c:pt idx="6">
                  <c:v>0.27358490566037702</c:v>
                </c:pt>
                <c:pt idx="7">
                  <c:v>0.340425531914893</c:v>
                </c:pt>
                <c:pt idx="8">
                  <c:v>7.1428571428571397E-2</c:v>
                </c:pt>
              </c:numCache>
            </c:numRef>
          </c:val>
          <c:extLst>
            <c:ext xmlns:c16="http://schemas.microsoft.com/office/drawing/2014/chart" uri="{C3380CC4-5D6E-409C-BE32-E72D297353CC}">
              <c16:uniqueId val="{00000000-605D-4453-BEF1-8996509BEFC9}"/>
            </c:ext>
          </c:extLst>
        </c:ser>
        <c:ser>
          <c:idx val="1"/>
          <c:order val="1"/>
          <c:tx>
            <c:strRef>
              <c:f>'コマ数対面,コマ数オンライン講義,コマ数オンライン議論 (2)'!$C$34</c:f>
              <c:strCache>
                <c:ptCount val="1"/>
                <c:pt idx="0">
                  <c:v>オンライン講義</c:v>
                </c:pt>
              </c:strCache>
            </c:strRef>
          </c:tx>
          <c:spPr>
            <a:solidFill>
              <a:schemeClr val="accent2"/>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(2)'!$C$35:$C$43</c:f>
              <c:numCache>
                <c:formatCode>General</c:formatCode>
                <c:ptCount val="9"/>
                <c:pt idx="0">
                  <c:v>10.6810344827586</c:v>
                </c:pt>
                <c:pt idx="1">
                  <c:v>10.339820359281401</c:v>
                </c:pt>
                <c:pt idx="2">
                  <c:v>7.8547297297297298</c:v>
                </c:pt>
                <c:pt idx="3">
                  <c:v>3.7817258883248699</c:v>
                </c:pt>
                <c:pt idx="4">
                  <c:v>3.1465753424657499</c:v>
                </c:pt>
                <c:pt idx="5">
                  <c:v>1.4675324675324599</c:v>
                </c:pt>
                <c:pt idx="6">
                  <c:v>1.6565217391304301</c:v>
                </c:pt>
                <c:pt idx="7">
                  <c:v>1.2307692307692299</c:v>
                </c:pt>
                <c:pt idx="8">
                  <c:v>1.22142857142857</c:v>
                </c:pt>
              </c:numCache>
            </c:numRef>
          </c:val>
          <c:extLst>
            <c:ext xmlns:c16="http://schemas.microsoft.com/office/drawing/2014/chart" uri="{C3380CC4-5D6E-409C-BE32-E72D297353CC}">
              <c16:uniqueId val="{00000001-605D-4453-BEF1-8996509BEFC9}"/>
            </c:ext>
          </c:extLst>
        </c:ser>
        <c:ser>
          <c:idx val="2"/>
          <c:order val="2"/>
          <c:tx>
            <c:strRef>
              <c:f>'コマ数対面,コマ数オンライン講義,コマ数オンライン議論 (2)'!$D$34</c:f>
              <c:strCache>
                <c:ptCount val="1"/>
                <c:pt idx="0">
                  <c:v>オンライン議論</c:v>
                </c:pt>
              </c:strCache>
            </c:strRef>
          </c:tx>
          <c:spPr>
            <a:solidFill>
              <a:schemeClr val="accent3"/>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(2)'!$D$35:$D$43</c:f>
              <c:numCache>
                <c:formatCode>General</c:formatCode>
                <c:ptCount val="9"/>
                <c:pt idx="0">
                  <c:v>0.95054945054944995</c:v>
                </c:pt>
                <c:pt idx="1">
                  <c:v>0.89625850340136004</c:v>
                </c:pt>
                <c:pt idx="2">
                  <c:v>1.5863970588235199</c:v>
                </c:pt>
                <c:pt idx="3">
                  <c:v>0.91525423728813504</c:v>
                </c:pt>
                <c:pt idx="4">
                  <c:v>1.26047904191616</c:v>
                </c:pt>
                <c:pt idx="5">
                  <c:v>1.1843971631205601</c:v>
                </c:pt>
                <c:pt idx="6">
                  <c:v>1.5761904761904699</c:v>
                </c:pt>
                <c:pt idx="7">
                  <c:v>1.6320754716981101</c:v>
                </c:pt>
                <c:pt idx="8">
                  <c:v>1.3767123287671199</c:v>
                </c:pt>
              </c:numCache>
            </c:numRef>
          </c:val>
          <c:extLst>
            <c:ext xmlns:c16="http://schemas.microsoft.com/office/drawing/2014/chart" uri="{C3380CC4-5D6E-409C-BE32-E72D297353CC}">
              <c16:uniqueId val="{00000002-605D-4453-BEF1-8996509BEFC9}"/>
            </c:ext>
          </c:extLst>
        </c:ser>
        <c:ser>
          <c:idx val="3"/>
          <c:order val="3"/>
          <c:tx>
            <c:strRef>
              <c:f>'コマ数対面,コマ数オンライン講義,コマ数オンライン議論 (2)'!$E$34</c:f>
              <c:strCache>
                <c:ptCount val="1"/>
                <c:pt idx="0">
                  <c:v>コールセンター</c:v>
                </c:pt>
              </c:strCache>
            </c:strRef>
          </c:tx>
          <c:spPr>
            <a:solidFill>
              <a:schemeClr val="accent4"/>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(2)'!$E$35:$E$43</c:f>
              <c:numCache>
                <c:formatCode>General</c:formatCode>
                <c:ptCount val="9"/>
                <c:pt idx="0">
                  <c:v>0.12156862745098</c:v>
                </c:pt>
                <c:pt idx="1">
                  <c:v>2.5735294117646999E-2</c:v>
                </c:pt>
                <c:pt idx="2">
                  <c:v>0.13673469387755099</c:v>
                </c:pt>
                <c:pt idx="3">
                  <c:v>0</c:v>
                </c:pt>
                <c:pt idx="4">
                  <c:v>0.13973063973063901</c:v>
                </c:pt>
                <c:pt idx="5">
                  <c:v>8.3333333333333301E-2</c:v>
                </c:pt>
                <c:pt idx="6">
                  <c:v>0.22093023255813901</c:v>
                </c:pt>
                <c:pt idx="7">
                  <c:v>0</c:v>
                </c:pt>
                <c:pt idx="8">
                  <c:v>0.134615384615384</c:v>
                </c:pt>
              </c:numCache>
            </c:numRef>
          </c:val>
          <c:extLst>
            <c:ext xmlns:c16="http://schemas.microsoft.com/office/drawing/2014/chart" uri="{C3380CC4-5D6E-409C-BE32-E72D297353CC}">
              <c16:uniqueId val="{00000003-605D-4453-BEF1-8996509BEFC9}"/>
            </c:ext>
          </c:extLst>
        </c:ser>
        <c:ser>
          <c:idx val="4"/>
          <c:order val="4"/>
          <c:tx>
            <c:strRef>
              <c:f>'コマ数対面,コマ数オンライン講義,コマ数オンライン議論 (2)'!$F$34</c:f>
              <c:strCache>
                <c:ptCount val="1"/>
                <c:pt idx="0">
                  <c:v>パブリックビューイング</c:v>
                </c:pt>
              </c:strCache>
            </c:strRef>
          </c:tx>
          <c:spPr>
            <a:solidFill>
              <a:schemeClr val="accent5"/>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(2)'!$F$35:$F$43</c:f>
              <c:numCache>
                <c:formatCode>General</c:formatCode>
                <c:ptCount val="9"/>
                <c:pt idx="0">
                  <c:v>0.11740890688259099</c:v>
                </c:pt>
                <c:pt idx="1">
                  <c:v>6.0661764705882297E-2</c:v>
                </c:pt>
                <c:pt idx="2">
                  <c:v>6.0975609756097497E-2</c:v>
                </c:pt>
                <c:pt idx="3">
                  <c:v>0</c:v>
                </c:pt>
                <c:pt idx="4">
                  <c:v>0.13775510204081601</c:v>
                </c:pt>
                <c:pt idx="5">
                  <c:v>0</c:v>
                </c:pt>
                <c:pt idx="6">
                  <c:v>6.4705882352941099E-2</c:v>
                </c:pt>
                <c:pt idx="7">
                  <c:v>4.0540540540540501E-2</c:v>
                </c:pt>
                <c:pt idx="8">
                  <c:v>0.16346153846153799</c:v>
                </c:pt>
              </c:numCache>
            </c:numRef>
          </c:val>
          <c:extLst>
            <c:ext xmlns:c16="http://schemas.microsoft.com/office/drawing/2014/chart" uri="{C3380CC4-5D6E-409C-BE32-E72D297353CC}">
              <c16:uniqueId val="{00000004-605D-4453-BEF1-8996509BEFC9}"/>
            </c:ext>
          </c:extLst>
        </c:ser>
        <c:ser>
          <c:idx val="5"/>
          <c:order val="5"/>
          <c:tx>
            <c:strRef>
              <c:f>'コマ数対面,コマ数オンライン講義,コマ数オンライン議論 (2)'!$G$34</c:f>
              <c:strCache>
                <c:ptCount val="1"/>
                <c:pt idx="0">
                  <c:v>ハイブリッド</c:v>
                </c:pt>
              </c:strCache>
            </c:strRef>
          </c:tx>
          <c:spPr>
            <a:solidFill>
              <a:schemeClr val="accent6"/>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(2)'!$G$35:$G$43</c:f>
              <c:numCache>
                <c:formatCode>General</c:formatCode>
                <c:ptCount val="9"/>
                <c:pt idx="0">
                  <c:v>0.109756097560975</c:v>
                </c:pt>
                <c:pt idx="1">
                  <c:v>0.17407407407407399</c:v>
                </c:pt>
                <c:pt idx="2">
                  <c:v>0.28685258964143401</c:v>
                </c:pt>
                <c:pt idx="3">
                  <c:v>3.8709677419354799E-2</c:v>
                </c:pt>
                <c:pt idx="4">
                  <c:v>7.9124579124579097E-2</c:v>
                </c:pt>
                <c:pt idx="5">
                  <c:v>7.1428571428571397E-2</c:v>
                </c:pt>
                <c:pt idx="6">
                  <c:v>8.04597701149425E-2</c:v>
                </c:pt>
                <c:pt idx="7">
                  <c:v>7.4999999999999997E-2</c:v>
                </c:pt>
                <c:pt idx="8">
                  <c:v>0.21698113207547101</c:v>
                </c:pt>
              </c:numCache>
            </c:numRef>
          </c:val>
          <c:extLst>
            <c:ext xmlns:c16="http://schemas.microsoft.com/office/drawing/2014/chart" uri="{C3380CC4-5D6E-409C-BE32-E72D297353CC}">
              <c16:uniqueId val="{00000005-605D-4453-BEF1-8996509BEFC9}"/>
            </c:ext>
          </c:extLst>
        </c:ser>
        <c:ser>
          <c:idx val="6"/>
          <c:order val="6"/>
          <c:tx>
            <c:strRef>
              <c:f>'コマ数対面,コマ数オンライン講義,コマ数オンライン議論 (2)'!$H$34</c:f>
              <c:strCache>
                <c:ptCount val="1"/>
                <c:pt idx="0">
                  <c:v>オンデマンド</c:v>
                </c:pt>
              </c:strCache>
            </c:strRef>
          </c:tx>
          <c:spPr>
            <a:solidFill>
              <a:schemeClr val="accent1">
                <a:lumMod val="60000"/>
              </a:schemeClr>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(2)'!$H$35:$H$43</c:f>
              <c:numCache>
                <c:formatCode>General</c:formatCode>
                <c:ptCount val="9"/>
                <c:pt idx="0">
                  <c:v>0.64849624060150302</c:v>
                </c:pt>
                <c:pt idx="1">
                  <c:v>0.45178571428571401</c:v>
                </c:pt>
                <c:pt idx="2">
                  <c:v>0.71482889733840305</c:v>
                </c:pt>
                <c:pt idx="3">
                  <c:v>0.57716049382715995</c:v>
                </c:pt>
                <c:pt idx="4">
                  <c:v>0.13545150501672201</c:v>
                </c:pt>
                <c:pt idx="5">
                  <c:v>0.1</c:v>
                </c:pt>
                <c:pt idx="6">
                  <c:v>0.102272727272727</c:v>
                </c:pt>
                <c:pt idx="7">
                  <c:v>0.22368421052631501</c:v>
                </c:pt>
                <c:pt idx="8">
                  <c:v>0.25</c:v>
                </c:pt>
              </c:numCache>
            </c:numRef>
          </c:val>
          <c:extLst>
            <c:ext xmlns:c16="http://schemas.microsoft.com/office/drawing/2014/chart" uri="{C3380CC4-5D6E-409C-BE32-E72D297353CC}">
              <c16:uniqueId val="{00000006-605D-4453-BEF1-8996509BEFC9}"/>
            </c:ext>
          </c:extLst>
        </c:ser>
        <c:ser>
          <c:idx val="7"/>
          <c:order val="7"/>
          <c:tx>
            <c:strRef>
              <c:f>'コマ数対面,コマ数オンライン講義,コマ数オンライン議論 (2)'!$I$34</c:f>
              <c:strCache>
                <c:ptCount val="1"/>
                <c:pt idx="0">
                  <c:v>自習</c:v>
                </c:pt>
              </c:strCache>
            </c:strRef>
          </c:tx>
          <c:spPr>
            <a:solidFill>
              <a:schemeClr val="accent2">
                <a:lumMod val="60000"/>
              </a:schemeClr>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(2)'!$I$35:$I$43</c:f>
              <c:numCache>
                <c:formatCode>General</c:formatCode>
                <c:ptCount val="9"/>
                <c:pt idx="0">
                  <c:v>0.35829959514170001</c:v>
                </c:pt>
                <c:pt idx="1">
                  <c:v>0.113138686131386</c:v>
                </c:pt>
                <c:pt idx="2">
                  <c:v>0.12955465587044501</c:v>
                </c:pt>
                <c:pt idx="3">
                  <c:v>0.200636942675159</c:v>
                </c:pt>
                <c:pt idx="4">
                  <c:v>9.0136054421768697E-2</c:v>
                </c:pt>
                <c:pt idx="5">
                  <c:v>8.5470085470085402E-2</c:v>
                </c:pt>
                <c:pt idx="6">
                  <c:v>5.29411764705882E-2</c:v>
                </c:pt>
                <c:pt idx="7">
                  <c:v>0</c:v>
                </c:pt>
                <c:pt idx="8">
                  <c:v>0.13207547169811301</c:v>
                </c:pt>
              </c:numCache>
            </c:numRef>
          </c:val>
          <c:extLst>
            <c:ext xmlns:c16="http://schemas.microsoft.com/office/drawing/2014/chart" uri="{C3380CC4-5D6E-409C-BE32-E72D297353CC}">
              <c16:uniqueId val="{00000007-605D-4453-BEF1-8996509BEFC9}"/>
            </c:ext>
          </c:extLst>
        </c:ser>
        <c:ser>
          <c:idx val="8"/>
          <c:order val="8"/>
          <c:tx>
            <c:strRef>
              <c:f>'コマ数対面,コマ数オンライン講義,コマ数オンライン議論 (2)'!$J$34</c:f>
              <c:strCache>
                <c:ptCount val="1"/>
                <c:pt idx="0">
                  <c:v>その他</c:v>
                </c:pt>
              </c:strCache>
            </c:strRef>
          </c:tx>
          <c:spPr>
            <a:solidFill>
              <a:schemeClr val="accent3">
                <a:lumMod val="60000"/>
              </a:schemeClr>
            </a:solidFill>
            <a:ln>
              <a:noFill/>
            </a:ln>
            <a:effectLst/>
          </c:spPr>
          <c:invertIfNegative val="0"/>
          <c:cat>
            <c:strRef>
              <c:f>'コマ数対面,コマ数オンライン講義,コマ数オンライン議論 (2)'!$A$35:$A$43</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'コマ数対面,コマ数オンライン講義,コマ数オンライン議論 (2)'!$J$35:$J$43</c:f>
              <c:numCache>
                <c:formatCode>General</c:formatCode>
                <c:ptCount val="9"/>
                <c:pt idx="0">
                  <c:v>2.62008733624454E-2</c:v>
                </c:pt>
                <c:pt idx="1">
                  <c:v>1.6981132075471601E-2</c:v>
                </c:pt>
                <c:pt idx="2">
                  <c:v>0.110416666666666</c:v>
                </c:pt>
                <c:pt idx="3">
                  <c:v>0</c:v>
                </c:pt>
                <c:pt idx="4">
                  <c:v>2.7173913043478201E-2</c:v>
                </c:pt>
                <c:pt idx="5">
                  <c:v>1.30434782608695E-2</c:v>
                </c:pt>
                <c:pt idx="6">
                  <c:v>0</c:v>
                </c:pt>
                <c:pt idx="7">
                  <c:v>4.0540540540540501E-2</c:v>
                </c:pt>
                <c:pt idx="8">
                  <c:v>0.13725490196078399</c:v>
                </c:pt>
              </c:numCache>
            </c:numRef>
          </c:val>
          <c:extLst>
            <c:ext xmlns:c16="http://schemas.microsoft.com/office/drawing/2014/chart" uri="{C3380CC4-5D6E-409C-BE32-E72D297353CC}">
              <c16:uniqueId val="{00000008-605D-4453-BEF1-8996509BEFC9}"/>
            </c:ext>
          </c:extLst>
        </c:ser>
        <c:dLbls>
          <c:showLegendKey val="0"/>
          <c:showVal val="0"/>
          <c:showCatName val="0"/>
          <c:showSerName val="0"/>
          <c:showPercent val="0"/>
          <c:showBubbleSize val="0"/>
        </c:dLbls>
        <c:gapWidth val="150"/>
        <c:overlap val="100"/>
        <c:axId val="711402944"/>
        <c:axId val="711404608"/>
      </c:barChart>
      <c:catAx>
        <c:axId val="711402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1404608"/>
        <c:crosses val="autoZero"/>
        <c:auto val="1"/>
        <c:lblAlgn val="ctr"/>
        <c:lblOffset val="100"/>
        <c:noMultiLvlLbl val="0"/>
      </c:catAx>
      <c:valAx>
        <c:axId val="711404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711402944"/>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ライブ出席率!$B$1</c:f>
              <c:strCache>
                <c:ptCount val="1"/>
              </c:strCache>
            </c:strRef>
          </c:tx>
          <c:spPr>
            <a:ln>
              <a:prstDash val="solid"/>
            </a:ln>
          </c:spPr>
          <c:cat>
            <c:strRef>
              <c:f>ライブ出席率!$A$2:$A$6</c:f>
              <c:strCache>
                <c:ptCount val="5"/>
                <c:pt idx="0">
                  <c:v>80〜100%</c:v>
                </c:pt>
                <c:pt idx="1">
                  <c:v>50〜80%程度</c:v>
                </c:pt>
                <c:pt idx="2">
                  <c:v>20〜50%程度</c:v>
                </c:pt>
                <c:pt idx="3">
                  <c:v>0〜20%程度</c:v>
                </c:pt>
                <c:pt idx="4">
                  <c:v>ほぼ0%</c:v>
                </c:pt>
              </c:strCache>
            </c:strRef>
          </c:cat>
          <c:val>
            <c:numRef>
              <c:f>ライブ出席率!$B$2:$B$6</c:f>
              <c:numCache>
                <c:formatCode>General</c:formatCode>
                <c:ptCount val="5"/>
                <c:pt idx="0">
                  <c:v>4037</c:v>
                </c:pt>
                <c:pt idx="1">
                  <c:v>511</c:v>
                </c:pt>
                <c:pt idx="2">
                  <c:v>147</c:v>
                </c:pt>
                <c:pt idx="3">
                  <c:v>49</c:v>
                </c:pt>
                <c:pt idx="4">
                  <c:v>40</c:v>
                </c:pt>
              </c:numCache>
            </c:numRef>
          </c:val>
          <c:extLst>
            <c:ext xmlns:c16="http://schemas.microsoft.com/office/drawing/2014/chart" uri="{C3380CC4-5D6E-409C-BE32-E72D297353CC}">
              <c16:uniqueId val="{00000000-30FF-4B73-B703-854F37DD04C6}"/>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71630372442381041"/>
          <c:y val="0.24737079155178168"/>
          <c:w val="0.27124669958243347"/>
          <c:h val="0.38040530962930441"/>
        </c:manualLayout>
      </c:layout>
      <c:overlay val="0"/>
      <c:txPr>
        <a:bodyPr/>
        <a:lstStyle/>
        <a:p>
          <a:pPr>
            <a:defRPr lang="ja-JP" sz="1800"/>
          </a:pPr>
          <a:endParaRPr lang="ja-JP"/>
        </a:p>
      </c:txPr>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ライブ出席率!$B$1</c:f>
              <c:strCache>
                <c:ptCount val="1"/>
              </c:strCache>
            </c:strRef>
          </c:tx>
          <c:spPr>
            <a:ln>
              <a:prstDash val="solid"/>
            </a:ln>
          </c:spPr>
          <c:cat>
            <c:strRef>
              <c:f>ライブ出席率!$A$2:$A$6</c:f>
              <c:strCache>
                <c:ptCount val="5"/>
                <c:pt idx="0">
                  <c:v>100%</c:v>
                </c:pt>
                <c:pt idx="1">
                  <c:v>80%</c:v>
                </c:pt>
                <c:pt idx="2">
                  <c:v>50%</c:v>
                </c:pt>
                <c:pt idx="3">
                  <c:v>20%</c:v>
                </c:pt>
                <c:pt idx="4">
                  <c:v>0%</c:v>
                </c:pt>
              </c:strCache>
            </c:strRef>
          </c:cat>
          <c:val>
            <c:numRef>
              <c:f>ライブ出席率!$B$2:$B$6</c:f>
              <c:numCache>
                <c:formatCode>General</c:formatCode>
                <c:ptCount val="5"/>
                <c:pt idx="0">
                  <c:v>1265</c:v>
                </c:pt>
                <c:pt idx="1">
                  <c:v>583</c:v>
                </c:pt>
                <c:pt idx="2">
                  <c:v>124</c:v>
                </c:pt>
                <c:pt idx="3">
                  <c:v>62</c:v>
                </c:pt>
                <c:pt idx="4">
                  <c:v>13</c:v>
                </c:pt>
              </c:numCache>
            </c:numRef>
          </c:val>
          <c:extLst>
            <c:ext xmlns:c16="http://schemas.microsoft.com/office/drawing/2014/chart" uri="{C3380CC4-5D6E-409C-BE32-E72D297353CC}">
              <c16:uniqueId val="{00000000-C86A-4226-8B28-61D43077825F}"/>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sz="2400" baseline="0"/>
          </a:pPr>
          <a:endParaRPr lang="ja-JP"/>
        </a:p>
      </c:txPr>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ライブ出席率!$B$1</c:f>
              <c:strCache>
                <c:ptCount val="1"/>
                <c:pt idx="0">
                  <c:v>学年</c:v>
                </c:pt>
              </c:strCache>
            </c:strRef>
          </c:tx>
          <c:spPr>
            <a:ln>
              <a:prstDash val="solid"/>
            </a:ln>
          </c:spPr>
          <c:invertIfNegative val="0"/>
          <c:cat>
            <c:strRef>
              <c:f>ライブ出席率!$A$2:$A$11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ライブ出席率!$B$2:$B$11</c:f>
              <c:numCache>
                <c:formatCode>General</c:formatCode>
                <c:ptCount val="10"/>
                <c:pt idx="0">
                  <c:v>0.87170329670328317</c:v>
                </c:pt>
                <c:pt idx="1">
                  <c:v>0.8330714285714188</c:v>
                </c:pt>
                <c:pt idx="2">
                  <c:v>0.80849909584086188</c:v>
                </c:pt>
                <c:pt idx="3">
                  <c:v>0.8064236111111045</c:v>
                </c:pt>
                <c:pt idx="4">
                  <c:v>0.85511764705881088</c:v>
                </c:pt>
                <c:pt idx="5">
                  <c:v>0.83591101694914804</c:v>
                </c:pt>
                <c:pt idx="6">
                  <c:v>0.84613821138211709</c:v>
                </c:pt>
                <c:pt idx="7">
                  <c:v>0.84671052631579147</c:v>
                </c:pt>
                <c:pt idx="8">
                  <c:v>0.8416243654822364</c:v>
                </c:pt>
                <c:pt idx="9">
                  <c:v>0.85394736842105179</c:v>
                </c:pt>
              </c:numCache>
            </c:numRef>
          </c:val>
          <c:extLst>
            <c:ext xmlns:c16="http://schemas.microsoft.com/office/drawing/2014/chart" uri="{C3380CC4-5D6E-409C-BE32-E72D297353CC}">
              <c16:uniqueId val="{00000000-66A2-45AD-8A72-CF8876D3C2D9}"/>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'ライブ出席率 (2)'!$B$27</c:f>
              <c:strCache>
                <c:ptCount val="1"/>
                <c:pt idx="0">
                  <c:v>出席率</c:v>
                </c:pt>
              </c:strCache>
            </c:strRef>
          </c:tx>
          <c:spPr>
            <a:solidFill>
              <a:schemeClr val="accent1"/>
            </a:solidFill>
            <a:ln>
              <a:noFill/>
            </a:ln>
            <a:effectLst/>
          </c:spPr>
          <c:invertIfNegative val="0"/>
          <c:cat>
            <c:strRef>
              <c:f>'ライブ出席率 (2)'!$A$28:$A$36</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'ライブ出席率 (2)'!$B$28:$B$36</c:f>
              <c:numCache>
                <c:formatCode>General</c:formatCode>
                <c:ptCount val="9"/>
                <c:pt idx="0">
                  <c:v>0.90442176870748403</c:v>
                </c:pt>
                <c:pt idx="1">
                  <c:v>0.85357142857142998</c:v>
                </c:pt>
                <c:pt idx="2">
                  <c:v>0.85585284280936502</c:v>
                </c:pt>
                <c:pt idx="3">
                  <c:v>0.831313131313131</c:v>
                </c:pt>
                <c:pt idx="4">
                  <c:v>0.90026881720430196</c:v>
                </c:pt>
                <c:pt idx="5">
                  <c:v>0.88165680473372698</c:v>
                </c:pt>
                <c:pt idx="6">
                  <c:v>0.93109243697478905</c:v>
                </c:pt>
                <c:pt idx="7">
                  <c:v>0.87457627118643999</c:v>
                </c:pt>
                <c:pt idx="8">
                  <c:v>0.88072289156626404</c:v>
                </c:pt>
              </c:numCache>
            </c:numRef>
          </c:val>
          <c:extLst>
            <c:ext xmlns:c16="http://schemas.microsoft.com/office/drawing/2014/chart" uri="{C3380CC4-5D6E-409C-BE32-E72D297353CC}">
              <c16:uniqueId val="{00000000-62B1-4FEA-8250-1A24A1B232AC}"/>
            </c:ext>
          </c:extLst>
        </c:ser>
        <c:dLbls>
          <c:showLegendKey val="0"/>
          <c:showVal val="0"/>
          <c:showCatName val="0"/>
          <c:showSerName val="0"/>
          <c:showPercent val="0"/>
          <c:showBubbleSize val="0"/>
        </c:dLbls>
        <c:gapWidth val="219"/>
        <c:overlap val="-27"/>
        <c:axId val="711431232"/>
        <c:axId val="711432064"/>
      </c:barChart>
      <c:catAx>
        <c:axId val="71143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711432064"/>
        <c:crosses val="autoZero"/>
        <c:auto val="1"/>
        <c:lblAlgn val="ctr"/>
        <c:lblOffset val="100"/>
        <c:noMultiLvlLbl val="0"/>
      </c:catAx>
      <c:valAx>
        <c:axId val="71143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711431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strCache>
            </c:strRef>
          </c:tx>
          <c:spPr>
            <a:ln>
              <a:prstDash val="solid"/>
            </a:ln>
          </c:spPr>
          <c:invertIfNegative val="0"/>
          <c:cat>
            <c:strRef>
              <c:f>勉強時間!$A$2:$A$7</c:f>
              <c:strCache>
                <c:ptCount val="6"/>
                <c:pt idx="0">
                  <c:v>ほとんど0</c:v>
                </c:pt>
                <c:pt idx="1">
                  <c:v>〜3.5時間</c:v>
                </c:pt>
                <c:pt idx="2">
                  <c:v>〜7時間</c:v>
                </c:pt>
                <c:pt idx="3">
                  <c:v>〜14時間</c:v>
                </c:pt>
                <c:pt idx="4">
                  <c:v>〜21時間</c:v>
                </c:pt>
                <c:pt idx="5">
                  <c:v>21時間以上</c:v>
                </c:pt>
              </c:strCache>
            </c:strRef>
          </c:cat>
          <c:val>
            <c:numRef>
              <c:f>勉強時間!$B$2:$B$7</c:f>
              <c:numCache>
                <c:formatCode>General</c:formatCode>
                <c:ptCount val="6"/>
                <c:pt idx="0">
                  <c:v>247</c:v>
                </c:pt>
                <c:pt idx="1">
                  <c:v>1106</c:v>
                </c:pt>
                <c:pt idx="2">
                  <c:v>1012</c:v>
                </c:pt>
                <c:pt idx="3">
                  <c:v>902</c:v>
                </c:pt>
                <c:pt idx="4">
                  <c:v>568</c:v>
                </c:pt>
                <c:pt idx="5">
                  <c:v>957</c:v>
                </c:pt>
              </c:numCache>
            </c:numRef>
          </c:val>
          <c:extLst>
            <c:ext xmlns:c16="http://schemas.microsoft.com/office/drawing/2014/chart" uri="{C3380CC4-5D6E-409C-BE32-E72D297353CC}">
              <c16:uniqueId val="{00000000-C8C0-436F-978E-D052397B3656}"/>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ja-JP" altLang="en-US"/>
              <a:t>回答数</a:t>
            </a:r>
          </a:p>
        </c:rich>
      </c:tx>
      <c:overlay val="0"/>
    </c:title>
    <c:autoTitleDeleted val="0"/>
    <c:plotArea>
      <c:layout/>
      <c:barChart>
        <c:barDir val="col"/>
        <c:grouping val="clustered"/>
        <c:varyColors val="0"/>
        <c:ser>
          <c:idx val="0"/>
          <c:order val="0"/>
          <c:tx>
            <c:strRef>
              <c:f>'学年 (2)'!$B$1</c:f>
              <c:strCache>
                <c:ptCount val="1"/>
              </c:strCache>
            </c:strRef>
          </c:tx>
          <c:spPr>
            <a:ln>
              <a:prstDash val="solid"/>
            </a:ln>
          </c:spPr>
          <c:invertIfNegative val="0"/>
          <c:cat>
            <c:strRef>
              <c:f>'学年 (2)'!$A$2:$A$14</c:f>
              <c:strCache>
                <c:ptCount val="13"/>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pt idx="9">
                  <c:v>専門職学位課程１年</c:v>
                </c:pt>
                <c:pt idx="10">
                  <c:v>専門職学位課程２年</c:v>
                </c:pt>
                <c:pt idx="11">
                  <c:v>専門職学位課程３年またはそれ以上</c:v>
                </c:pt>
                <c:pt idx="12">
                  <c:v>大学院・附置研 研究生</c:v>
                </c:pt>
              </c:strCache>
            </c:strRef>
          </c:cat>
          <c:val>
            <c:numRef>
              <c:f>'学年 (2)'!$B$2:$B$14</c:f>
              <c:numCache>
                <c:formatCode>General</c:formatCode>
                <c:ptCount val="13"/>
                <c:pt idx="0">
                  <c:v>300</c:v>
                </c:pt>
                <c:pt idx="1">
                  <c:v>342</c:v>
                </c:pt>
                <c:pt idx="2">
                  <c:v>301</c:v>
                </c:pt>
                <c:pt idx="3">
                  <c:v>291</c:v>
                </c:pt>
                <c:pt idx="4">
                  <c:v>414</c:v>
                </c:pt>
                <c:pt idx="5">
                  <c:v>348</c:v>
                </c:pt>
                <c:pt idx="6">
                  <c:v>182</c:v>
                </c:pt>
                <c:pt idx="7">
                  <c:v>147</c:v>
                </c:pt>
                <c:pt idx="8">
                  <c:v>238</c:v>
                </c:pt>
                <c:pt idx="9">
                  <c:v>29</c:v>
                </c:pt>
                <c:pt idx="10">
                  <c:v>40</c:v>
                </c:pt>
                <c:pt idx="11">
                  <c:v>15</c:v>
                </c:pt>
                <c:pt idx="12">
                  <c:v>44</c:v>
                </c:pt>
              </c:numCache>
            </c:numRef>
          </c:val>
          <c:extLst>
            <c:ext xmlns:c16="http://schemas.microsoft.com/office/drawing/2014/chart" uri="{C3380CC4-5D6E-409C-BE32-E72D297353CC}">
              <c16:uniqueId val="{00000000-6549-4334-86E5-E7868F4F5C9D}"/>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strCache>
            </c:strRef>
          </c:tx>
          <c:spPr>
            <a:ln>
              <a:prstDash val="solid"/>
            </a:ln>
          </c:spPr>
          <c:invertIfNegative val="0"/>
          <c:cat>
            <c:strRef>
              <c:f>勉強時間!$A$2:$A$8</c:f>
              <c:strCache>
                <c:ptCount val="7"/>
                <c:pt idx="0">
                  <c:v>0～3.5時間</c:v>
                </c:pt>
                <c:pt idx="1">
                  <c:v>3.5～7時間</c:v>
                </c:pt>
                <c:pt idx="2">
                  <c:v>7～14時間</c:v>
                </c:pt>
                <c:pt idx="3">
                  <c:v>14～21時間</c:v>
                </c:pt>
                <c:pt idx="4">
                  <c:v>21～28時間</c:v>
                </c:pt>
                <c:pt idx="5">
                  <c:v>28～35時間</c:v>
                </c:pt>
                <c:pt idx="6">
                  <c:v>35時間以上</c:v>
                </c:pt>
              </c:strCache>
            </c:strRef>
          </c:cat>
          <c:val>
            <c:numRef>
              <c:f>勉強時間!$B$2:$B$8</c:f>
              <c:numCache>
                <c:formatCode>General</c:formatCode>
                <c:ptCount val="7"/>
                <c:pt idx="0">
                  <c:v>424</c:v>
                </c:pt>
                <c:pt idx="1">
                  <c:v>459</c:v>
                </c:pt>
                <c:pt idx="2">
                  <c:v>382</c:v>
                </c:pt>
                <c:pt idx="3">
                  <c:v>284</c:v>
                </c:pt>
                <c:pt idx="4">
                  <c:v>172</c:v>
                </c:pt>
                <c:pt idx="5">
                  <c:v>108</c:v>
                </c:pt>
                <c:pt idx="6">
                  <c:v>209</c:v>
                </c:pt>
              </c:numCache>
            </c:numRef>
          </c:val>
          <c:extLst>
            <c:ext xmlns:c16="http://schemas.microsoft.com/office/drawing/2014/chart" uri="{C3380CC4-5D6E-409C-BE32-E72D297353CC}">
              <c16:uniqueId val="{00000000-A6FC-44F4-BFBB-98654F36345A}"/>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sz="1600" baseline="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sz="1600" baseline="0"/>
            </a:pPr>
            <a:endParaRPr lang="ja-JP"/>
          </a:p>
        </c:txPr>
        <c:crossAx val="10"/>
        <c:crosses val="autoZero"/>
        <c:crossBetween val="between"/>
      </c:valAx>
    </c:plotArea>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pt idx="0">
                  <c:v>学年</c:v>
                </c:pt>
              </c:strCache>
            </c:strRef>
          </c:tx>
          <c:spPr>
            <a:ln>
              <a:prstDash val="solid"/>
            </a:ln>
          </c:spPr>
          <c:invertIfNegative val="0"/>
          <c:cat>
            <c:strRef>
              <c:f>勉強時間!$A$2:$A$11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勉強時間!$B$2:$B$11</c:f>
              <c:numCache>
                <c:formatCode>General</c:formatCode>
                <c:ptCount val="10"/>
                <c:pt idx="0">
                  <c:v>13.457692307692311</c:v>
                </c:pt>
                <c:pt idx="1">
                  <c:v>8.9639285714285712</c:v>
                </c:pt>
                <c:pt idx="2">
                  <c:v>11.909584086799279</c:v>
                </c:pt>
                <c:pt idx="3">
                  <c:v>8.6135181975736561</c:v>
                </c:pt>
                <c:pt idx="4">
                  <c:v>10.60292397660819</c:v>
                </c:pt>
                <c:pt idx="5">
                  <c:v>9.5147368421052629</c:v>
                </c:pt>
                <c:pt idx="6">
                  <c:v>8.9252049180327866</c:v>
                </c:pt>
                <c:pt idx="7">
                  <c:v>8.0608552631578956</c:v>
                </c:pt>
                <c:pt idx="8">
                  <c:v>10.65277777777778</c:v>
                </c:pt>
                <c:pt idx="9">
                  <c:v>13.13636363636364</c:v>
                </c:pt>
              </c:numCache>
            </c:numRef>
          </c:val>
          <c:extLst>
            <c:ext xmlns:c16="http://schemas.microsoft.com/office/drawing/2014/chart" uri="{C3380CC4-5D6E-409C-BE32-E72D297353CC}">
              <c16:uniqueId val="{00000000-0F21-4CF2-9817-64B3BA8D91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000"/>
            </a:pPr>
            <a:endParaRPr lang="ja-JP"/>
          </a:p>
        </c:txPr>
        <c:crossAx val="10"/>
        <c:crosses val="autoZero"/>
        <c:crossBetween val="between"/>
      </c:valAx>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勉強時間!$B$28</c:f>
              <c:strCache>
                <c:ptCount val="1"/>
                <c:pt idx="0">
                  <c:v>勉強時間</c:v>
                </c:pt>
              </c:strCache>
            </c:strRef>
          </c:tx>
          <c:spPr>
            <a:solidFill>
              <a:schemeClr val="accent1"/>
            </a:solidFill>
            <a:ln>
              <a:noFill/>
            </a:ln>
            <a:effectLst/>
          </c:spPr>
          <c:invertIfNegative val="0"/>
          <c:cat>
            <c:strRef>
              <c:f>勉強時間!$A$29:$A$37</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勉強時間!$B$29:$B$37</c:f>
              <c:numCache>
                <c:formatCode>General</c:formatCode>
                <c:ptCount val="9"/>
                <c:pt idx="0">
                  <c:v>13.2903780068728</c:v>
                </c:pt>
                <c:pt idx="1">
                  <c:v>12.069321533923301</c:v>
                </c:pt>
                <c:pt idx="2">
                  <c:v>13.0304054054054</c:v>
                </c:pt>
                <c:pt idx="3">
                  <c:v>14.411250000000001</c:v>
                </c:pt>
                <c:pt idx="4">
                  <c:v>12.958559782608599</c:v>
                </c:pt>
                <c:pt idx="5">
                  <c:v>13.578313253012</c:v>
                </c:pt>
                <c:pt idx="6">
                  <c:v>15.779166666666599</c:v>
                </c:pt>
                <c:pt idx="7">
                  <c:v>13.215517241379301</c:v>
                </c:pt>
                <c:pt idx="8">
                  <c:v>15.7916666666666</c:v>
                </c:pt>
              </c:numCache>
            </c:numRef>
          </c:val>
          <c:extLst>
            <c:ext xmlns:c16="http://schemas.microsoft.com/office/drawing/2014/chart" uri="{C3380CC4-5D6E-409C-BE32-E72D297353CC}">
              <c16:uniqueId val="{00000000-1600-49D4-B13F-D500B3AD6BB5}"/>
            </c:ext>
          </c:extLst>
        </c:ser>
        <c:dLbls>
          <c:showLegendKey val="0"/>
          <c:showVal val="0"/>
          <c:showCatName val="0"/>
          <c:showSerName val="0"/>
          <c:showPercent val="0"/>
          <c:showBubbleSize val="0"/>
        </c:dLbls>
        <c:gapWidth val="219"/>
        <c:overlap val="-27"/>
        <c:axId val="711396288"/>
        <c:axId val="711407520"/>
      </c:barChart>
      <c:catAx>
        <c:axId val="71139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11407520"/>
        <c:crosses val="autoZero"/>
        <c:auto val="1"/>
        <c:lblAlgn val="ctr"/>
        <c:lblOffset val="100"/>
        <c:noMultiLvlLbl val="0"/>
      </c:catAx>
      <c:valAx>
        <c:axId val="71140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711396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D9-47AD-A8FE-D22CB9C8AF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6D9-47AD-A8FE-D22CB9C8AFC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D9-47AD-A8FE-D22CB9C8AFC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D9-47AD-A8FE-D22CB9C8AFC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D9-47AD-A8FE-D22CB9C8AFC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D9-47AD-A8FE-D22CB9C8AFCA}"/>
              </c:ext>
            </c:extLst>
          </c:dPt>
          <c:cat>
            <c:strRef>
              <c:f>ハイフレックス参加!$A$13:$A$18</c:f>
              <c:strCache>
                <c:ptCount val="6"/>
                <c:pt idx="0">
                  <c:v>0</c:v>
                </c:pt>
                <c:pt idx="1">
                  <c:v>10%未満</c:v>
                </c:pt>
                <c:pt idx="2">
                  <c:v>10～25%</c:v>
                </c:pt>
                <c:pt idx="3">
                  <c:v>25～50%</c:v>
                </c:pt>
                <c:pt idx="4">
                  <c:v>50～75%</c:v>
                </c:pt>
                <c:pt idx="5">
                  <c:v>75%以上</c:v>
                </c:pt>
              </c:strCache>
            </c:strRef>
          </c:cat>
          <c:val>
            <c:numRef>
              <c:f>ハイフレックス参加!$B$13:$B$18</c:f>
              <c:numCache>
                <c:formatCode>General</c:formatCode>
                <c:ptCount val="6"/>
                <c:pt idx="0">
                  <c:v>151</c:v>
                </c:pt>
                <c:pt idx="1">
                  <c:v>28</c:v>
                </c:pt>
                <c:pt idx="2">
                  <c:v>16</c:v>
                </c:pt>
                <c:pt idx="3">
                  <c:v>19</c:v>
                </c:pt>
                <c:pt idx="4">
                  <c:v>28</c:v>
                </c:pt>
                <c:pt idx="5">
                  <c:v>91</c:v>
                </c:pt>
              </c:numCache>
            </c:numRef>
          </c:val>
          <c:extLst>
            <c:ext xmlns:c16="http://schemas.microsoft.com/office/drawing/2014/chart" uri="{C3380CC4-5D6E-409C-BE32-E72D297353CC}">
              <c16:uniqueId val="{0000000C-26D9-47AD-A8FE-D22CB9C8AFC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登校日数!$A$16:$A$24</c:f>
              <c:strCache>
                <c:ptCount val="9"/>
                <c:pt idx="0">
                  <c:v>0</c:v>
                </c:pt>
                <c:pt idx="1">
                  <c:v>1〜5</c:v>
                </c:pt>
                <c:pt idx="2">
                  <c:v>5〜10</c:v>
                </c:pt>
                <c:pt idx="3">
                  <c:v>10〜20</c:v>
                </c:pt>
                <c:pt idx="4">
                  <c:v>20〜30</c:v>
                </c:pt>
                <c:pt idx="5">
                  <c:v>30〜40</c:v>
                </c:pt>
                <c:pt idx="6">
                  <c:v>40〜50</c:v>
                </c:pt>
                <c:pt idx="7">
                  <c:v>50〜60</c:v>
                </c:pt>
                <c:pt idx="8">
                  <c:v>60以上 (ほぼ毎日)</c:v>
                </c:pt>
              </c:strCache>
            </c:strRef>
          </c:cat>
          <c:val>
            <c:numRef>
              <c:f>登校日数!$B$16:$B$24</c:f>
              <c:numCache>
                <c:formatCode>General</c:formatCode>
                <c:ptCount val="9"/>
                <c:pt idx="0">
                  <c:v>475</c:v>
                </c:pt>
                <c:pt idx="1">
                  <c:v>393</c:v>
                </c:pt>
                <c:pt idx="2">
                  <c:v>267</c:v>
                </c:pt>
                <c:pt idx="3">
                  <c:v>378</c:v>
                </c:pt>
                <c:pt idx="4">
                  <c:v>183</c:v>
                </c:pt>
                <c:pt idx="5">
                  <c:v>106</c:v>
                </c:pt>
                <c:pt idx="6">
                  <c:v>71</c:v>
                </c:pt>
                <c:pt idx="7">
                  <c:v>49</c:v>
                </c:pt>
                <c:pt idx="8">
                  <c:v>124</c:v>
                </c:pt>
              </c:numCache>
            </c:numRef>
          </c:val>
          <c:extLst>
            <c:ext xmlns:c16="http://schemas.microsoft.com/office/drawing/2014/chart" uri="{C3380CC4-5D6E-409C-BE32-E72D297353CC}">
              <c16:uniqueId val="{00000000-075D-4FF0-AB55-679B93C72B22}"/>
            </c:ext>
          </c:extLst>
        </c:ser>
        <c:dLbls>
          <c:showLegendKey val="0"/>
          <c:showVal val="0"/>
          <c:showCatName val="0"/>
          <c:showSerName val="0"/>
          <c:showPercent val="0"/>
          <c:showBubbleSize val="0"/>
        </c:dLbls>
        <c:gapWidth val="219"/>
        <c:overlap val="-27"/>
        <c:axId val="551753120"/>
        <c:axId val="551748960"/>
      </c:barChart>
      <c:catAx>
        <c:axId val="55175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51748960"/>
        <c:crosses val="autoZero"/>
        <c:auto val="1"/>
        <c:lblAlgn val="ctr"/>
        <c:lblOffset val="100"/>
        <c:noMultiLvlLbl val="0"/>
      </c:catAx>
      <c:valAx>
        <c:axId val="551748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551753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総合!$B$1</c:f>
              <c:strCache>
                <c:ptCount val="1"/>
                <c:pt idx="0">
                  <c:v>評価</c:v>
                </c:pt>
              </c:strCache>
            </c:strRef>
          </c:tx>
          <c:spPr>
            <a:ln>
              <a:prstDash val="solid"/>
            </a:ln>
          </c:spPr>
          <c:invertIfNegative val="0"/>
          <c:cat>
            <c:numRef>
              <c:f>総合!$A$2:$A$12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総合!$B$2:$B$12</c:f>
              <c:numCache>
                <c:formatCode>General</c:formatCode>
                <c:ptCount val="11"/>
                <c:pt idx="0">
                  <c:v>111</c:v>
                </c:pt>
                <c:pt idx="1">
                  <c:v>88</c:v>
                </c:pt>
                <c:pt idx="2">
                  <c:v>160</c:v>
                </c:pt>
                <c:pt idx="3">
                  <c:v>296</c:v>
                </c:pt>
                <c:pt idx="4">
                  <c:v>296</c:v>
                </c:pt>
                <c:pt idx="5">
                  <c:v>373</c:v>
                </c:pt>
                <c:pt idx="6">
                  <c:v>564</c:v>
                </c:pt>
                <c:pt idx="7">
                  <c:v>921</c:v>
                </c:pt>
                <c:pt idx="8">
                  <c:v>1031</c:v>
                </c:pt>
                <c:pt idx="9">
                  <c:v>546</c:v>
                </c:pt>
                <c:pt idx="10">
                  <c:v>387</c:v>
                </c:pt>
              </c:numCache>
            </c:numRef>
          </c:val>
          <c:extLst>
            <c:ext xmlns:c16="http://schemas.microsoft.com/office/drawing/2014/chart" uri="{C3380CC4-5D6E-409C-BE32-E72D297353CC}">
              <c16:uniqueId val="{00000000-49FC-418C-A9BD-2DA55F34D5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2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総合!$B$1</c:f>
              <c:strCache>
                <c:ptCount val="1"/>
              </c:strCache>
            </c:strRef>
          </c:tx>
          <c:spPr>
            <a:ln>
              <a:prstDash val="solid"/>
            </a:ln>
          </c:spPr>
          <c:invertIfNegative val="0"/>
          <c:cat>
            <c:numRef>
              <c:f>総合!$A$2:$A$12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総合!$B$2:$B$12</c:f>
              <c:numCache>
                <c:formatCode>General</c:formatCode>
                <c:ptCount val="11"/>
                <c:pt idx="0">
                  <c:v>42</c:v>
                </c:pt>
                <c:pt idx="1">
                  <c:v>35</c:v>
                </c:pt>
                <c:pt idx="2">
                  <c:v>53</c:v>
                </c:pt>
                <c:pt idx="3">
                  <c:v>100</c:v>
                </c:pt>
                <c:pt idx="4">
                  <c:v>101</c:v>
                </c:pt>
                <c:pt idx="5">
                  <c:v>189</c:v>
                </c:pt>
                <c:pt idx="6">
                  <c:v>234</c:v>
                </c:pt>
                <c:pt idx="7">
                  <c:v>381</c:v>
                </c:pt>
                <c:pt idx="8">
                  <c:v>483</c:v>
                </c:pt>
                <c:pt idx="9">
                  <c:v>212</c:v>
                </c:pt>
                <c:pt idx="10">
                  <c:v>164</c:v>
                </c:pt>
              </c:numCache>
            </c:numRef>
          </c:val>
          <c:extLst>
            <c:ext xmlns:c16="http://schemas.microsoft.com/office/drawing/2014/chart" uri="{C3380CC4-5D6E-409C-BE32-E72D297353CC}">
              <c16:uniqueId val="{00000000-09EE-406D-8B1F-2CC2FD68DC8A}"/>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sz="2400" baseline="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評価形態別!$B$1</c:f>
              <c:strCache>
                <c:ptCount val="1"/>
                <c:pt idx="0">
                  <c:v>ライブ(講義)</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評価形態別!$B$2:$B$11</c:f>
              <c:numCache>
                <c:formatCode>General</c:formatCode>
                <c:ptCount val="10"/>
                <c:pt idx="0">
                  <c:v>0.19456521739130431</c:v>
                </c:pt>
                <c:pt idx="1">
                  <c:v>0.33356940509915012</c:v>
                </c:pt>
                <c:pt idx="2">
                  <c:v>0.39342806394316171</c:v>
                </c:pt>
                <c:pt idx="3">
                  <c:v>0.36214953271028039</c:v>
                </c:pt>
                <c:pt idx="4">
                  <c:v>0.34128745837957819</c:v>
                </c:pt>
                <c:pt idx="5">
                  <c:v>0.28417266187050361</c:v>
                </c:pt>
                <c:pt idx="6">
                  <c:v>0.28969359331476319</c:v>
                </c:pt>
                <c:pt idx="7">
                  <c:v>0.2142857142857143</c:v>
                </c:pt>
                <c:pt idx="8">
                  <c:v>0.14746543778801841</c:v>
                </c:pt>
                <c:pt idx="9">
                  <c:v>0.25229357798165142</c:v>
                </c:pt>
              </c:numCache>
            </c:numRef>
          </c:val>
          <c:extLst>
            <c:ext xmlns:c16="http://schemas.microsoft.com/office/drawing/2014/chart" uri="{C3380CC4-5D6E-409C-BE32-E72D297353CC}">
              <c16:uniqueId val="{00000000-26B6-4B32-976F-B316126AD643}"/>
            </c:ext>
          </c:extLst>
        </c:ser>
        <c:ser>
          <c:idx val="1"/>
          <c:order val="1"/>
          <c:tx>
            <c:strRef>
              <c:f>評価形態別!$C$1</c:f>
              <c:strCache>
                <c:ptCount val="1"/>
                <c:pt idx="0">
                  <c:v>ライブ(議論)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評価形態別!$C$2:$C$11</c:f>
              <c:numCache>
                <c:formatCode>General</c:formatCode>
                <c:ptCount val="10"/>
                <c:pt idx="0">
                  <c:v>0.1141304347826087</c:v>
                </c:pt>
                <c:pt idx="1">
                  <c:v>8.7110481586402264E-2</c:v>
                </c:pt>
                <c:pt idx="2">
                  <c:v>0.105683836589698</c:v>
                </c:pt>
                <c:pt idx="3">
                  <c:v>0.10514018691588781</c:v>
                </c:pt>
                <c:pt idx="4">
                  <c:v>0.146503884572697</c:v>
                </c:pt>
                <c:pt idx="5">
                  <c:v>0.15179856115107909</c:v>
                </c:pt>
                <c:pt idx="6">
                  <c:v>0.15877437325905289</c:v>
                </c:pt>
                <c:pt idx="7">
                  <c:v>0.17346938775510201</c:v>
                </c:pt>
                <c:pt idx="8">
                  <c:v>0.1140552995391705</c:v>
                </c:pt>
                <c:pt idx="9">
                  <c:v>0.1376146788990826</c:v>
                </c:pt>
              </c:numCache>
            </c:numRef>
          </c:val>
          <c:extLst>
            <c:ext xmlns:c16="http://schemas.microsoft.com/office/drawing/2014/chart" uri="{C3380CC4-5D6E-409C-BE32-E72D297353CC}">
              <c16:uniqueId val="{00000001-26B6-4B32-976F-B316126AD643}"/>
            </c:ext>
          </c:extLst>
        </c:ser>
        <c:ser>
          <c:idx val="2"/>
          <c:order val="2"/>
          <c:tx>
            <c:strRef>
              <c:f>評価形態別!$D$1</c:f>
              <c:strCache>
                <c:ptCount val="1"/>
                <c:pt idx="0">
                  <c:v>オンデマンド</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評価形態別!$D$2:$D$11</c:f>
              <c:numCache>
                <c:formatCode>General</c:formatCode>
                <c:ptCount val="10"/>
                <c:pt idx="0">
                  <c:v>8.804347826086957E-2</c:v>
                </c:pt>
                <c:pt idx="1">
                  <c:v>7.6487252124645896E-2</c:v>
                </c:pt>
                <c:pt idx="2">
                  <c:v>8.4369449378330366E-2</c:v>
                </c:pt>
                <c:pt idx="3">
                  <c:v>0.1066978193146417</c:v>
                </c:pt>
                <c:pt idx="4">
                  <c:v>5.1054384017758053E-2</c:v>
                </c:pt>
                <c:pt idx="5">
                  <c:v>2.6618705035971219E-2</c:v>
                </c:pt>
                <c:pt idx="6">
                  <c:v>5.7103064066852373E-2</c:v>
                </c:pt>
                <c:pt idx="7">
                  <c:v>2.0408163265306121E-2</c:v>
                </c:pt>
                <c:pt idx="8">
                  <c:v>8.0645161290322578E-3</c:v>
                </c:pt>
                <c:pt idx="9">
                  <c:v>0.1009174311926606</c:v>
                </c:pt>
              </c:numCache>
            </c:numRef>
          </c:val>
          <c:extLst>
            <c:ext xmlns:c16="http://schemas.microsoft.com/office/drawing/2014/chart" uri="{C3380CC4-5D6E-409C-BE32-E72D297353CC}">
              <c16:uniqueId val="{00000002-26B6-4B32-976F-B316126AD643}"/>
            </c:ext>
          </c:extLst>
        </c:ser>
        <c:ser>
          <c:idx val="3"/>
          <c:order val="3"/>
          <c:tx>
            <c:strRef>
              <c:f>評価形態別!$E$1</c:f>
              <c:strCache>
                <c:ptCount val="1"/>
                <c:pt idx="0">
                  <c:v>資料</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評価形態別!$E$2:$E$11</c:f>
              <c:numCache>
                <c:formatCode>General</c:formatCode>
                <c:ptCount val="10"/>
                <c:pt idx="0">
                  <c:v>-1.2500000000000001E-2</c:v>
                </c:pt>
                <c:pt idx="1">
                  <c:v>-3.5410764872521247E-2</c:v>
                </c:pt>
                <c:pt idx="2">
                  <c:v>1.8650088809946709E-2</c:v>
                </c:pt>
                <c:pt idx="3">
                  <c:v>1.9470404984423671E-2</c:v>
                </c:pt>
                <c:pt idx="4">
                  <c:v>1.387347391786903E-2</c:v>
                </c:pt>
                <c:pt idx="5">
                  <c:v>5.7553956834532384E-3</c:v>
                </c:pt>
                <c:pt idx="6">
                  <c:v>2.506963788300836E-2</c:v>
                </c:pt>
                <c:pt idx="7">
                  <c:v>8.5034013605442185E-3</c:v>
                </c:pt>
                <c:pt idx="8">
                  <c:v>5.7603686635944703E-3</c:v>
                </c:pt>
                <c:pt idx="9">
                  <c:v>4.5871559633027534E-3</c:v>
                </c:pt>
              </c:numCache>
            </c:numRef>
          </c:val>
          <c:extLst>
            <c:ext xmlns:c16="http://schemas.microsoft.com/office/drawing/2014/chart" uri="{C3380CC4-5D6E-409C-BE32-E72D297353CC}">
              <c16:uniqueId val="{00000003-26B6-4B32-976F-B316126AD643}"/>
            </c:ext>
          </c:extLst>
        </c:ser>
        <c:ser>
          <c:idx val="4"/>
          <c:order val="4"/>
          <c:tx>
            <c:strRef>
              <c:f>評価形態別!$F$1</c:f>
              <c:strCache>
                <c:ptCount val="1"/>
                <c:pt idx="0">
                  <c:v>その他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評価形態別!$F$2:$F$11</c:f>
              <c:numCache>
                <c:formatCode>General</c:formatCode>
                <c:ptCount val="10"/>
                <c:pt idx="0">
                  <c:v>3.9130434782608699E-2</c:v>
                </c:pt>
                <c:pt idx="1">
                  <c:v>5.9490084985835703E-2</c:v>
                </c:pt>
                <c:pt idx="2">
                  <c:v>5.328596802841918E-2</c:v>
                </c:pt>
                <c:pt idx="3">
                  <c:v>4.4392523364485979E-2</c:v>
                </c:pt>
                <c:pt idx="4">
                  <c:v>3.3851276359600453E-2</c:v>
                </c:pt>
                <c:pt idx="5">
                  <c:v>2.1582733812949641E-2</c:v>
                </c:pt>
                <c:pt idx="6">
                  <c:v>3.7604456824512543E-2</c:v>
                </c:pt>
                <c:pt idx="7">
                  <c:v>2.0408163265306121E-2</c:v>
                </c:pt>
                <c:pt idx="8">
                  <c:v>8.0645161290322578E-3</c:v>
                </c:pt>
                <c:pt idx="9">
                  <c:v>2.2935779816513759E-2</c:v>
                </c:pt>
              </c:numCache>
            </c:numRef>
          </c:val>
          <c:extLst>
            <c:ext xmlns:c16="http://schemas.microsoft.com/office/drawing/2014/chart" uri="{C3380CC4-5D6E-409C-BE32-E72D297353CC}">
              <c16:uniqueId val="{00000004-26B6-4B32-976F-B316126AD643}"/>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legend>
      <c:legendPos val="r"/>
      <c:overlay val="0"/>
      <c:txPr>
        <a:bodyPr/>
        <a:lstStyle/>
        <a:p>
          <a:pPr>
            <a:defRPr lang="ja-JP" sz="1600"/>
          </a:pPr>
          <a:endParaRPr lang="ja-JP"/>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'評価対面,評価オンライン講義,評価オンライン議論,評価 (2)'!$B$39</c:f>
              <c:strCache>
                <c:ptCount val="1"/>
                <c:pt idx="0">
                  <c:v>対面</c:v>
                </c:pt>
              </c:strCache>
            </c:strRef>
          </c:tx>
          <c:spPr>
            <a:solidFill>
              <a:schemeClr val="accent1"/>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(2)'!$B$40:$B$48</c:f>
              <c:numCache>
                <c:formatCode>General</c:formatCode>
                <c:ptCount val="9"/>
                <c:pt idx="0">
                  <c:v>1.1120000000000001</c:v>
                </c:pt>
                <c:pt idx="1">
                  <c:v>1.0754716981132</c:v>
                </c:pt>
                <c:pt idx="2">
                  <c:v>0.87804878048780399</c:v>
                </c:pt>
                <c:pt idx="3">
                  <c:v>1.07692307692307</c:v>
                </c:pt>
                <c:pt idx="4">
                  <c:v>0.71428571428571397</c:v>
                </c:pt>
                <c:pt idx="5">
                  <c:v>0.82608695652173902</c:v>
                </c:pt>
                <c:pt idx="6">
                  <c:v>0.95</c:v>
                </c:pt>
              </c:numCache>
            </c:numRef>
          </c:val>
          <c:extLst>
            <c:ext xmlns:c16="http://schemas.microsoft.com/office/drawing/2014/chart" uri="{C3380CC4-5D6E-409C-BE32-E72D297353CC}">
              <c16:uniqueId val="{00000000-B058-42F4-9388-2B7FDC654E00}"/>
            </c:ext>
          </c:extLst>
        </c:ser>
        <c:ser>
          <c:idx val="1"/>
          <c:order val="1"/>
          <c:tx>
            <c:strRef>
              <c:f>'評価対面,評価オンライン講義,評価オンライン議論,評価 (2)'!$C$39</c:f>
              <c:strCache>
                <c:ptCount val="1"/>
                <c:pt idx="0">
                  <c:v>オンライン講義</c:v>
                </c:pt>
              </c:strCache>
            </c:strRef>
          </c:tx>
          <c:spPr>
            <a:solidFill>
              <a:schemeClr val="accent2"/>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(2)'!$C$40:$C$48</c:f>
              <c:numCache>
                <c:formatCode>General</c:formatCode>
                <c:ptCount val="9"/>
                <c:pt idx="0">
                  <c:v>0.51546391752577303</c:v>
                </c:pt>
                <c:pt idx="1">
                  <c:v>0.54790419161676596</c:v>
                </c:pt>
                <c:pt idx="2">
                  <c:v>0.74744027303754201</c:v>
                </c:pt>
                <c:pt idx="3">
                  <c:v>0.68983957219251302</c:v>
                </c:pt>
                <c:pt idx="4">
                  <c:v>0.90571428571428503</c:v>
                </c:pt>
                <c:pt idx="5">
                  <c:v>0.75968992248061995</c:v>
                </c:pt>
                <c:pt idx="6">
                  <c:v>1.0526315789473599</c:v>
                </c:pt>
                <c:pt idx="7">
                  <c:v>1.0249999999999999</c:v>
                </c:pt>
                <c:pt idx="8">
                  <c:v>1.12765957446808</c:v>
                </c:pt>
              </c:numCache>
            </c:numRef>
          </c:val>
          <c:extLst>
            <c:ext xmlns:c16="http://schemas.microsoft.com/office/drawing/2014/chart" uri="{C3380CC4-5D6E-409C-BE32-E72D297353CC}">
              <c16:uniqueId val="{00000001-B058-42F4-9388-2B7FDC654E00}"/>
            </c:ext>
          </c:extLst>
        </c:ser>
        <c:ser>
          <c:idx val="2"/>
          <c:order val="2"/>
          <c:tx>
            <c:strRef>
              <c:f>'評価対面,評価オンライン講義,評価オンライン議論,評価 (2)'!$D$39</c:f>
              <c:strCache>
                <c:ptCount val="1"/>
                <c:pt idx="0">
                  <c:v>オンライン議論</c:v>
                </c:pt>
              </c:strCache>
            </c:strRef>
          </c:tx>
          <c:spPr>
            <a:solidFill>
              <a:schemeClr val="accent3"/>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(2)'!$D$40:$D$48</c:f>
              <c:numCache>
                <c:formatCode>General</c:formatCode>
                <c:ptCount val="9"/>
                <c:pt idx="0">
                  <c:v>0.17156862745098</c:v>
                </c:pt>
                <c:pt idx="1">
                  <c:v>0.36885245901639302</c:v>
                </c:pt>
                <c:pt idx="2">
                  <c:v>0.43373493975903599</c:v>
                </c:pt>
                <c:pt idx="3">
                  <c:v>0.45918367346938699</c:v>
                </c:pt>
                <c:pt idx="4">
                  <c:v>0.74626865671641796</c:v>
                </c:pt>
                <c:pt idx="5">
                  <c:v>0.69662921348314599</c:v>
                </c:pt>
                <c:pt idx="6">
                  <c:v>0.9375</c:v>
                </c:pt>
                <c:pt idx="7">
                  <c:v>0.86363636363636298</c:v>
                </c:pt>
                <c:pt idx="8">
                  <c:v>0.90476190476190399</c:v>
                </c:pt>
              </c:numCache>
            </c:numRef>
          </c:val>
          <c:extLst>
            <c:ext xmlns:c16="http://schemas.microsoft.com/office/drawing/2014/chart" uri="{C3380CC4-5D6E-409C-BE32-E72D297353CC}">
              <c16:uniqueId val="{00000002-B058-42F4-9388-2B7FDC654E00}"/>
            </c:ext>
          </c:extLst>
        </c:ser>
        <c:ser>
          <c:idx val="3"/>
          <c:order val="3"/>
          <c:tx>
            <c:strRef>
              <c:f>'評価対面,評価オンライン講義,評価オンライン議論,評価 (2)'!$E$39</c:f>
              <c:strCache>
                <c:ptCount val="1"/>
                <c:pt idx="0">
                  <c:v>コールセンター</c:v>
                </c:pt>
              </c:strCache>
            </c:strRef>
          </c:tx>
          <c:spPr>
            <a:solidFill>
              <a:schemeClr val="accent4"/>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(2)'!$E$40:$E$48</c:f>
              <c:numCache>
                <c:formatCode>General</c:formatCode>
                <c:ptCount val="9"/>
                <c:pt idx="0">
                  <c:v>-7.69230769230769E-2</c:v>
                </c:pt>
                <c:pt idx="4">
                  <c:v>-0.78947368421052599</c:v>
                </c:pt>
              </c:numCache>
            </c:numRef>
          </c:val>
          <c:extLst>
            <c:ext xmlns:c16="http://schemas.microsoft.com/office/drawing/2014/chart" uri="{C3380CC4-5D6E-409C-BE32-E72D297353CC}">
              <c16:uniqueId val="{00000003-B058-42F4-9388-2B7FDC654E00}"/>
            </c:ext>
          </c:extLst>
        </c:ser>
        <c:ser>
          <c:idx val="4"/>
          <c:order val="4"/>
          <c:tx>
            <c:strRef>
              <c:f>'評価対面,評価オンライン講義,評価オンライン議論,評価 (2)'!$F$39</c:f>
              <c:strCache>
                <c:ptCount val="1"/>
                <c:pt idx="0">
                  <c:v>パブリックビューイング</c:v>
                </c:pt>
              </c:strCache>
            </c:strRef>
          </c:tx>
          <c:spPr>
            <a:solidFill>
              <a:schemeClr val="accent5"/>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(2)'!$F$40:$F$48</c:f>
              <c:numCache>
                <c:formatCode>General</c:formatCode>
                <c:ptCount val="9"/>
                <c:pt idx="0">
                  <c:v>0</c:v>
                </c:pt>
                <c:pt idx="4">
                  <c:v>-0.76470588235294101</c:v>
                </c:pt>
              </c:numCache>
            </c:numRef>
          </c:val>
          <c:extLst>
            <c:ext xmlns:c16="http://schemas.microsoft.com/office/drawing/2014/chart" uri="{C3380CC4-5D6E-409C-BE32-E72D297353CC}">
              <c16:uniqueId val="{00000004-B058-42F4-9388-2B7FDC654E00}"/>
            </c:ext>
          </c:extLst>
        </c:ser>
        <c:ser>
          <c:idx val="5"/>
          <c:order val="5"/>
          <c:tx>
            <c:strRef>
              <c:f>'評価対面,評価オンライン講義,評価オンライン議論,評価 (2)'!$G$39</c:f>
              <c:strCache>
                <c:ptCount val="1"/>
                <c:pt idx="0">
                  <c:v>ハイブリッド</c:v>
                </c:pt>
              </c:strCache>
            </c:strRef>
          </c:tx>
          <c:spPr>
            <a:solidFill>
              <a:schemeClr val="accent6"/>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(2)'!$G$40:$G$48</c:f>
              <c:numCache>
                <c:formatCode>General</c:formatCode>
                <c:ptCount val="9"/>
                <c:pt idx="0">
                  <c:v>1</c:v>
                </c:pt>
                <c:pt idx="1">
                  <c:v>0.75</c:v>
                </c:pt>
                <c:pt idx="2">
                  <c:v>0.69230769230769196</c:v>
                </c:pt>
                <c:pt idx="3">
                  <c:v>0.66666666666666596</c:v>
                </c:pt>
                <c:pt idx="4">
                  <c:v>0.29411764705882298</c:v>
                </c:pt>
                <c:pt idx="5">
                  <c:v>0.45454545454545398</c:v>
                </c:pt>
                <c:pt idx="6">
                  <c:v>0.54545454545454497</c:v>
                </c:pt>
              </c:numCache>
            </c:numRef>
          </c:val>
          <c:extLst>
            <c:ext xmlns:c16="http://schemas.microsoft.com/office/drawing/2014/chart" uri="{C3380CC4-5D6E-409C-BE32-E72D297353CC}">
              <c16:uniqueId val="{00000005-B058-42F4-9388-2B7FDC654E00}"/>
            </c:ext>
          </c:extLst>
        </c:ser>
        <c:ser>
          <c:idx val="6"/>
          <c:order val="6"/>
          <c:tx>
            <c:strRef>
              <c:f>'評価対面,評価オンライン講義,評価オンライン議論,評価 (2)'!$H$39</c:f>
              <c:strCache>
                <c:ptCount val="1"/>
                <c:pt idx="0">
                  <c:v>オンデマンド</c:v>
                </c:pt>
              </c:strCache>
            </c:strRef>
          </c:tx>
          <c:spPr>
            <a:solidFill>
              <a:schemeClr val="accent1">
                <a:lumMod val="60000"/>
              </a:schemeClr>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(2)'!$H$40:$H$48</c:f>
              <c:numCache>
                <c:formatCode>General</c:formatCode>
                <c:ptCount val="9"/>
                <c:pt idx="0">
                  <c:v>0.61904761904761896</c:v>
                </c:pt>
                <c:pt idx="1">
                  <c:v>0.63106796116504804</c:v>
                </c:pt>
                <c:pt idx="2">
                  <c:v>0.85393258426966201</c:v>
                </c:pt>
                <c:pt idx="3">
                  <c:v>1.01754385964912</c:v>
                </c:pt>
                <c:pt idx="4">
                  <c:v>0.45454545454545398</c:v>
                </c:pt>
                <c:pt idx="5">
                  <c:v>0.66666666666666596</c:v>
                </c:pt>
                <c:pt idx="6">
                  <c:v>0</c:v>
                </c:pt>
              </c:numCache>
            </c:numRef>
          </c:val>
          <c:extLst>
            <c:ext xmlns:c16="http://schemas.microsoft.com/office/drawing/2014/chart" uri="{C3380CC4-5D6E-409C-BE32-E72D297353CC}">
              <c16:uniqueId val="{00000006-B058-42F4-9388-2B7FDC654E00}"/>
            </c:ext>
          </c:extLst>
        </c:ser>
        <c:ser>
          <c:idx val="7"/>
          <c:order val="7"/>
          <c:tx>
            <c:strRef>
              <c:f>'評価対面,評価オンライン講義,評価オンライン議論,評価 (2)'!$I$39</c:f>
              <c:strCache>
                <c:ptCount val="1"/>
                <c:pt idx="0">
                  <c:v>自習</c:v>
                </c:pt>
              </c:strCache>
            </c:strRef>
          </c:tx>
          <c:spPr>
            <a:solidFill>
              <a:schemeClr val="accent2">
                <a:lumMod val="60000"/>
              </a:schemeClr>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(2)'!$I$40:$I$48</c:f>
              <c:numCache>
                <c:formatCode>General</c:formatCode>
                <c:ptCount val="9"/>
                <c:pt idx="0">
                  <c:v>0.397959183673469</c:v>
                </c:pt>
                <c:pt idx="1">
                  <c:v>0.69230769230769196</c:v>
                </c:pt>
                <c:pt idx="2">
                  <c:v>-0.05</c:v>
                </c:pt>
                <c:pt idx="3">
                  <c:v>0.23529411764705799</c:v>
                </c:pt>
                <c:pt idx="4">
                  <c:v>0.12</c:v>
                </c:pt>
              </c:numCache>
            </c:numRef>
          </c:val>
          <c:extLst>
            <c:ext xmlns:c16="http://schemas.microsoft.com/office/drawing/2014/chart" uri="{C3380CC4-5D6E-409C-BE32-E72D297353CC}">
              <c16:uniqueId val="{00000007-B058-42F4-9388-2B7FDC654E00}"/>
            </c:ext>
          </c:extLst>
        </c:ser>
        <c:ser>
          <c:idx val="8"/>
          <c:order val="8"/>
          <c:tx>
            <c:strRef>
              <c:f>'評価対面,評価オンライン講義,評価オンライン議論,評価 (2)'!$J$39</c:f>
              <c:strCache>
                <c:ptCount val="1"/>
                <c:pt idx="0">
                  <c:v>その他</c:v>
                </c:pt>
              </c:strCache>
            </c:strRef>
          </c:tx>
          <c:spPr>
            <a:solidFill>
              <a:schemeClr val="accent3">
                <a:lumMod val="60000"/>
              </a:schemeClr>
            </a:solidFill>
            <a:ln>
              <a:noFill/>
            </a:ln>
            <a:effectLst/>
          </c:spPr>
          <c:invertIfNegative val="0"/>
          <c:cat>
            <c:strRef>
              <c:f>'評価対面,評価オンライン講義,評価オンライン議論,評価 (2)'!$A$40:$A$48</c:f>
              <c:strCache>
                <c:ptCount val="9"/>
                <c:pt idx="0">
                  <c:v>学部1年</c:v>
                </c:pt>
                <c:pt idx="1">
                  <c:v>学部2年</c:v>
                </c:pt>
                <c:pt idx="2">
                  <c:v>学部3年</c:v>
                </c:pt>
                <c:pt idx="3">
                  <c:v>学部4年またはそれ以上</c:v>
                </c:pt>
                <c:pt idx="4">
                  <c:v>修士1年</c:v>
                </c:pt>
                <c:pt idx="5">
                  <c:v>修士2年またはそれ以上</c:v>
                </c:pt>
                <c:pt idx="6">
                  <c:v>博士1年</c:v>
                </c:pt>
                <c:pt idx="7">
                  <c:v>博士2年</c:v>
                </c:pt>
                <c:pt idx="8">
                  <c:v>博士3年またはそれ以上</c:v>
                </c:pt>
              </c:strCache>
            </c:strRef>
          </c:cat>
          <c:val>
            <c:numRef>
              <c:f>'評価対面,評価オンライン講義,評価オンライン議論,評価 (2)'!$J$40:$J$48</c:f>
              <c:numCache>
                <c:formatCode>General</c:formatCode>
                <c:ptCount val="9"/>
                <c:pt idx="4">
                  <c:v>0.125</c:v>
                </c:pt>
              </c:numCache>
            </c:numRef>
          </c:val>
          <c:extLst>
            <c:ext xmlns:c16="http://schemas.microsoft.com/office/drawing/2014/chart" uri="{C3380CC4-5D6E-409C-BE32-E72D297353CC}">
              <c16:uniqueId val="{00000008-B058-42F4-9388-2B7FDC654E00}"/>
            </c:ext>
          </c:extLst>
        </c:ser>
        <c:dLbls>
          <c:showLegendKey val="0"/>
          <c:showVal val="0"/>
          <c:showCatName val="0"/>
          <c:showSerName val="0"/>
          <c:showPercent val="0"/>
          <c:showBubbleSize val="0"/>
        </c:dLbls>
        <c:gapWidth val="219"/>
        <c:overlap val="-27"/>
        <c:axId val="525366240"/>
        <c:axId val="525363744"/>
      </c:barChart>
      <c:catAx>
        <c:axId val="525366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5363744"/>
        <c:crosses val="autoZero"/>
        <c:auto val="1"/>
        <c:lblAlgn val="ctr"/>
        <c:lblOffset val="100"/>
        <c:noMultiLvlLbl val="0"/>
      </c:catAx>
      <c:valAx>
        <c:axId val="52536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253662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48485750218722662"/>
          <c:y val="3.086636608968436E-2"/>
          <c:w val="0.45317311898512685"/>
          <c:h val="0.90023645801710217"/>
        </c:manualLayout>
      </c:layout>
      <c:barChart>
        <c:barDir val="bar"/>
        <c:grouping val="clustered"/>
        <c:varyColors val="0"/>
        <c:ser>
          <c:idx val="0"/>
          <c:order val="0"/>
          <c:tx>
            <c:strRef>
              <c:f>良い点!$B$1</c:f>
              <c:strCache>
                <c:ptCount val="1"/>
              </c:strCache>
            </c:strRef>
          </c:tx>
          <c:spPr>
            <a:ln>
              <a:prstDash val="solid"/>
            </a:ln>
          </c:spPr>
          <c:invertIfNegative val="0"/>
          <c:cat>
            <c:strRef>
              <c:f>良い点!$A$2:$A$9</c:f>
              <c:strCache>
                <c:ptCount val="8"/>
                <c:pt idx="0">
                  <c:v>通学時間が不要</c:v>
                </c:pt>
                <c:pt idx="1">
                  <c:v>講義資料が電子化され, 予習復習や確認がしやすい</c:v>
                </c:pt>
                <c:pt idx="2">
                  <c:v>(教室の黒板と比べて)PCの画面のほうが資料などが見やすい</c:v>
                </c:pt>
                <c:pt idx="3">
                  <c:v>キャンパス間の移動が不要なので授業選択の幅が広がった</c:v>
                </c:pt>
                <c:pt idx="4">
                  <c:v>講義の録画が見られて, 復習や確認がしやすい</c:v>
                </c:pt>
                <c:pt idx="5">
                  <c:v>質問がしやすい</c:v>
                </c:pt>
                <c:pt idx="6">
                  <c:v>(教室と比べて)先生の声が聞き取りやすい</c:v>
                </c:pt>
                <c:pt idx="7">
                  <c:v>授業に集中できる</c:v>
                </c:pt>
              </c:strCache>
            </c:strRef>
          </c:cat>
          <c:val>
            <c:numRef>
              <c:f>良い点!$B$2:$B$9</c:f>
              <c:numCache>
                <c:formatCode>General</c:formatCode>
                <c:ptCount val="8"/>
                <c:pt idx="0">
                  <c:v>4514</c:v>
                </c:pt>
                <c:pt idx="1">
                  <c:v>2657</c:v>
                </c:pt>
                <c:pt idx="2">
                  <c:v>2198</c:v>
                </c:pt>
                <c:pt idx="3">
                  <c:v>1964</c:v>
                </c:pt>
                <c:pt idx="4">
                  <c:v>1807</c:v>
                </c:pt>
                <c:pt idx="5">
                  <c:v>1450</c:v>
                </c:pt>
                <c:pt idx="6">
                  <c:v>1288</c:v>
                </c:pt>
                <c:pt idx="7">
                  <c:v>859</c:v>
                </c:pt>
              </c:numCache>
            </c:numRef>
          </c:val>
          <c:extLst>
            <c:ext xmlns:c16="http://schemas.microsoft.com/office/drawing/2014/chart" uri="{C3380CC4-5D6E-409C-BE32-E72D297353CC}">
              <c16:uniqueId val="{00000000-79DE-4016-892E-D415D4441392}"/>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良い点!$B$1</c:f>
              <c:strCache>
                <c:ptCount val="1"/>
              </c:strCache>
            </c:strRef>
          </c:tx>
          <c:spPr>
            <a:ln>
              <a:prstDash val="solid"/>
            </a:ln>
          </c:spPr>
          <c:invertIfNegative val="0"/>
          <c:cat>
            <c:strRef>
              <c:f>良い点!$A$2:$A$9</c:f>
              <c:strCache>
                <c:ptCount val="8"/>
                <c:pt idx="0">
                  <c:v>通学時間が不要</c:v>
                </c:pt>
                <c:pt idx="1">
                  <c:v>講義資料が電子化され, 予習復習や確認がしやすい</c:v>
                </c:pt>
                <c:pt idx="2">
                  <c:v>(教室の黒板と比べて)PCの画面のほうが資料などが見やすい</c:v>
                </c:pt>
                <c:pt idx="3">
                  <c:v>キャンパス間の移動が不要なので授業選択の幅が広がった</c:v>
                </c:pt>
                <c:pt idx="4">
                  <c:v>講義の録画が見られて, 復習や確認がしやすい</c:v>
                </c:pt>
                <c:pt idx="5">
                  <c:v>(教室と比べて)先生の声が聞き取りやすい</c:v>
                </c:pt>
                <c:pt idx="6">
                  <c:v>質問がしやすい</c:v>
                </c:pt>
                <c:pt idx="7">
                  <c:v>授業に集中できる</c:v>
                </c:pt>
              </c:strCache>
            </c:strRef>
          </c:cat>
          <c:val>
            <c:numRef>
              <c:f>良い点!$B$2:$B$9</c:f>
              <c:numCache>
                <c:formatCode>General</c:formatCode>
                <c:ptCount val="8"/>
                <c:pt idx="0">
                  <c:v>1900</c:v>
                </c:pt>
                <c:pt idx="1">
                  <c:v>1235</c:v>
                </c:pt>
                <c:pt idx="2">
                  <c:v>1063</c:v>
                </c:pt>
                <c:pt idx="3">
                  <c:v>989</c:v>
                </c:pt>
                <c:pt idx="4">
                  <c:v>869</c:v>
                </c:pt>
                <c:pt idx="5">
                  <c:v>566</c:v>
                </c:pt>
                <c:pt idx="6">
                  <c:v>501</c:v>
                </c:pt>
                <c:pt idx="7">
                  <c:v>374</c:v>
                </c:pt>
              </c:numCache>
            </c:numRef>
          </c:val>
          <c:extLst>
            <c:ext xmlns:c16="http://schemas.microsoft.com/office/drawing/2014/chart" uri="{C3380CC4-5D6E-409C-BE32-E72D297353CC}">
              <c16:uniqueId val="{00000000-663D-462B-BF17-E57E5A2B330B}"/>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crossAx val="10"/>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50044094488188973"/>
          <c:y val="3.086636608968436E-2"/>
          <c:w val="0.46890627734033258"/>
          <c:h val="0.90023645801710217"/>
        </c:manualLayout>
      </c:layout>
      <c:barChart>
        <c:barDir val="bar"/>
        <c:grouping val="clustered"/>
        <c:varyColors val="0"/>
        <c:ser>
          <c:idx val="0"/>
          <c:order val="0"/>
          <c:tx>
            <c:strRef>
              <c:f>デメリット!$B$1</c:f>
              <c:strCache>
                <c:ptCount val="1"/>
              </c:strCache>
            </c:strRef>
          </c:tx>
          <c:spPr>
            <a:ln>
              <a:prstDash val="solid"/>
            </a:ln>
          </c:spPr>
          <c:invertIfNegative val="0"/>
          <c:cat>
            <c:strRef>
              <c:f>デメリット!$A$2:$A$11</c:f>
              <c:strCache>
                <c:ptCount val="10"/>
                <c:pt idx="0">
                  <c:v>他の学生とコミュニケーションがない(少なくなる)</c:v>
                </c:pt>
                <c:pt idx="1">
                  <c:v>目の疲労や肩こりなど、身体的に疲れた</c:v>
                </c:pt>
                <c:pt idx="2">
                  <c:v>通信環境などのせいで映像や音声が途切れることがあった</c:v>
                </c:pt>
                <c:pt idx="3">
                  <c:v>授業に集中できなかった</c:v>
                </c:pt>
                <c:pt idx="4">
                  <c:v>課題が多く出る傾向にあった</c:v>
                </c:pt>
                <c:pt idx="5">
                  <c:v>(先生がPCやWeb会議利用に慣れていないので) 授業が滞ったり指示が分かりづらかったりした</c:v>
                </c:pt>
                <c:pt idx="6">
                  <c:v>質問がしにくかった</c:v>
                </c:pt>
                <c:pt idx="7">
                  <c:v>(自分がPCやWeb会議利用に慣れていないので)授業を受けるにあたり障壁になった</c:v>
                </c:pt>
                <c:pt idx="8">
                  <c:v>ファイル形式や再生ソフトの問題で録画の視聴に問題があった</c:v>
                </c:pt>
                <c:pt idx="9">
                  <c:v>その他</c:v>
                </c:pt>
              </c:strCache>
            </c:strRef>
          </c:cat>
          <c:val>
            <c:numRef>
              <c:f>デメリット!$B$2:$B$11</c:f>
              <c:numCache>
                <c:formatCode>General</c:formatCode>
                <c:ptCount val="10"/>
                <c:pt idx="0">
                  <c:v>3250</c:v>
                </c:pt>
                <c:pt idx="1">
                  <c:v>3048</c:v>
                </c:pt>
                <c:pt idx="2">
                  <c:v>2838</c:v>
                </c:pt>
                <c:pt idx="3">
                  <c:v>2058</c:v>
                </c:pt>
                <c:pt idx="4">
                  <c:v>1946</c:v>
                </c:pt>
                <c:pt idx="5">
                  <c:v>1368</c:v>
                </c:pt>
                <c:pt idx="6">
                  <c:v>929</c:v>
                </c:pt>
                <c:pt idx="7">
                  <c:v>450</c:v>
                </c:pt>
                <c:pt idx="8">
                  <c:v>396</c:v>
                </c:pt>
                <c:pt idx="9">
                  <c:v>389</c:v>
                </c:pt>
              </c:numCache>
            </c:numRef>
          </c:val>
          <c:extLst>
            <c:ext xmlns:c16="http://schemas.microsoft.com/office/drawing/2014/chart" uri="{C3380CC4-5D6E-409C-BE32-E72D297353CC}">
              <c16:uniqueId val="{00000000-0306-4E44-978C-86C2F11CC04B}"/>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0.03538</cdr:x>
      <cdr:y>0.2895</cdr:y>
    </cdr:from>
    <cdr:to>
      <cdr:x>0.13776</cdr:x>
      <cdr:y>0.79958</cdr:y>
    </cdr:to>
    <cdr:sp macro="" textlink="">
      <cdr:nvSpPr>
        <cdr:cNvPr id="2" name="正方形/長方形 1">
          <a:extLst xmlns:a="http://schemas.openxmlformats.org/drawingml/2006/main">
            <a:ext uri="{FF2B5EF4-FFF2-40B4-BE49-F238E27FC236}">
              <a16:creationId xmlns:a16="http://schemas.microsoft.com/office/drawing/2014/main" id="{C866C9F6-AF97-4697-8721-182E7A73AB9C}"/>
            </a:ext>
          </a:extLst>
        </cdr:cNvPr>
        <cdr:cNvSpPr/>
      </cdr:nvSpPr>
      <cdr:spPr>
        <a:xfrm xmlns:a="http://schemas.openxmlformats.org/drawingml/2006/main">
          <a:off x="323528" y="1323156"/>
          <a:ext cx="936104" cy="2331268"/>
        </a:xfrm>
        <a:prstGeom xmlns:a="http://schemas.openxmlformats.org/drawingml/2006/main" prst="rect">
          <a:avLst/>
        </a:prstGeom>
        <a:noFill xmlns:a="http://schemas.openxmlformats.org/drawingml/2006/main"/>
        <a:ln xmlns:a="http://schemas.openxmlformats.org/drawingml/2006/main" w="38100">
          <a:solidFill>
            <a:srgbClr val="7030A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0.09051</cdr:x>
      <cdr:y>0</cdr:y>
    </cdr:from>
    <cdr:to>
      <cdr:x>0.19288</cdr:x>
      <cdr:y>0.08469</cdr:y>
    </cdr:to>
    <cdr:sp macro="" textlink="">
      <cdr:nvSpPr>
        <cdr:cNvPr id="3" name="正方形/長方形 2">
          <a:extLst xmlns:a="http://schemas.openxmlformats.org/drawingml/2006/main">
            <a:ext uri="{FF2B5EF4-FFF2-40B4-BE49-F238E27FC236}">
              <a16:creationId xmlns:a16="http://schemas.microsoft.com/office/drawing/2014/main" id="{36F9CA74-4D97-4E72-8B4E-C7185B02CAEC}"/>
            </a:ext>
          </a:extLst>
        </cdr:cNvPr>
        <cdr:cNvSpPr/>
      </cdr:nvSpPr>
      <cdr:spPr>
        <a:xfrm xmlns:a="http://schemas.openxmlformats.org/drawingml/2006/main">
          <a:off x="827584" y="0"/>
          <a:ext cx="936104" cy="387052"/>
        </a:xfrm>
        <a:prstGeom xmlns:a="http://schemas.openxmlformats.org/drawingml/2006/main" prst="rect">
          <a:avLst/>
        </a:prstGeom>
        <a:noFill xmlns:a="http://schemas.openxmlformats.org/drawingml/2006/main"/>
        <a:ln xmlns:a="http://schemas.openxmlformats.org/drawingml/2006/main" w="38100">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dr:relSizeAnchor xmlns:cdr="http://schemas.openxmlformats.org/drawingml/2006/chartDrawing">
    <cdr:from>
      <cdr:x>0.35825</cdr:x>
      <cdr:y>0.0046</cdr:y>
    </cdr:from>
    <cdr:to>
      <cdr:x>0.563</cdr:x>
      <cdr:y>0.08929</cdr:y>
    </cdr:to>
    <cdr:sp macro="" textlink="">
      <cdr:nvSpPr>
        <cdr:cNvPr id="4" name="正方形/長方形 3">
          <a:extLst xmlns:a="http://schemas.openxmlformats.org/drawingml/2006/main">
            <a:ext uri="{FF2B5EF4-FFF2-40B4-BE49-F238E27FC236}">
              <a16:creationId xmlns:a16="http://schemas.microsoft.com/office/drawing/2014/main" id="{9DCA7AC7-C5C0-4B49-AB98-EC51FA14645A}"/>
            </a:ext>
          </a:extLst>
        </cdr:cNvPr>
        <cdr:cNvSpPr/>
      </cdr:nvSpPr>
      <cdr:spPr>
        <a:xfrm xmlns:a="http://schemas.openxmlformats.org/drawingml/2006/main">
          <a:off x="3275856" y="21033"/>
          <a:ext cx="1872208" cy="387052"/>
        </a:xfrm>
        <a:prstGeom xmlns:a="http://schemas.openxmlformats.org/drawingml/2006/main" prst="rect">
          <a:avLst/>
        </a:prstGeom>
        <a:noFill xmlns:a="http://schemas.openxmlformats.org/drawingml/2006/main"/>
        <a:ln xmlns:a="http://schemas.openxmlformats.org/drawingml/2006/main" w="38100">
          <a:solidFill>
            <a:srgbClr val="00B05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dr:relSizeAnchor xmlns:cdr="http://schemas.openxmlformats.org/drawingml/2006/chartDrawing">
    <cdr:from>
      <cdr:x>0.62913</cdr:x>
      <cdr:y>0.06893</cdr:y>
    </cdr:from>
    <cdr:to>
      <cdr:x>0.83388</cdr:x>
      <cdr:y>0.15362</cdr:y>
    </cdr:to>
    <cdr:sp macro="" textlink="">
      <cdr:nvSpPr>
        <cdr:cNvPr id="5" name="正方形/長方形 4">
          <a:extLst xmlns:a="http://schemas.openxmlformats.org/drawingml/2006/main">
            <a:ext uri="{FF2B5EF4-FFF2-40B4-BE49-F238E27FC236}">
              <a16:creationId xmlns:a16="http://schemas.microsoft.com/office/drawing/2014/main" id="{51A2A4E9-0F1D-4F8A-992B-CAA6ED546EEA}"/>
            </a:ext>
          </a:extLst>
        </cdr:cNvPr>
        <cdr:cNvSpPr/>
      </cdr:nvSpPr>
      <cdr:spPr>
        <a:xfrm xmlns:a="http://schemas.openxmlformats.org/drawingml/2006/main">
          <a:off x="5752801" y="315044"/>
          <a:ext cx="1872208" cy="387052"/>
        </a:xfrm>
        <a:prstGeom xmlns:a="http://schemas.openxmlformats.org/drawingml/2006/main" prst="rect">
          <a:avLst/>
        </a:prstGeom>
        <a:noFill xmlns:a="http://schemas.openxmlformats.org/drawingml/2006/main"/>
        <a:ln xmlns:a="http://schemas.openxmlformats.org/drawingml/2006/main" w="38100">
          <a:solidFill>
            <a:schemeClr val="accent6"/>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dr:relSizeAnchor xmlns:cdr="http://schemas.openxmlformats.org/drawingml/2006/chartDrawing">
    <cdr:from>
      <cdr:x>0.07025</cdr:x>
      <cdr:y>0.04695</cdr:y>
    </cdr:from>
    <cdr:to>
      <cdr:x>0.35825</cdr:x>
      <cdr:y>0.52583</cdr:y>
    </cdr:to>
    <cdr:cxnSp macro="">
      <cdr:nvCxnSpPr>
        <cdr:cNvPr id="7" name="直線コネクタ 6">
          <a:extLst xmlns:a="http://schemas.openxmlformats.org/drawingml/2006/main">
            <a:ext uri="{FF2B5EF4-FFF2-40B4-BE49-F238E27FC236}">
              <a16:creationId xmlns:a16="http://schemas.microsoft.com/office/drawing/2014/main" id="{2D6B406B-B277-4E24-BC33-72A733B7E97C}"/>
            </a:ext>
          </a:extLst>
        </cdr:cNvPr>
        <cdr:cNvCxnSpPr>
          <a:stCxn xmlns:a="http://schemas.openxmlformats.org/drawingml/2006/main" id="4" idx="1"/>
        </cdr:cNvCxnSpPr>
      </cdr:nvCxnSpPr>
      <cdr:spPr>
        <a:xfrm xmlns:a="http://schemas.openxmlformats.org/drawingml/2006/main" flipH="1">
          <a:off x="642392" y="214559"/>
          <a:ext cx="2633464" cy="2188717"/>
        </a:xfrm>
        <a:prstGeom xmlns:a="http://schemas.openxmlformats.org/drawingml/2006/main" prst="line">
          <a:avLst/>
        </a:prstGeom>
        <a:ln xmlns:a="http://schemas.openxmlformats.org/drawingml/2006/main">
          <a:solidFill>
            <a:srgbClr val="00B05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0.20863</cdr:x>
      <cdr:y>0.47977</cdr:y>
    </cdr:from>
    <cdr:to>
      <cdr:x>0.5</cdr:x>
      <cdr:y>0.56477</cdr:y>
    </cdr:to>
    <cdr:sp macro="" textlink="">
      <cdr:nvSpPr>
        <cdr:cNvPr id="2" name="正方形/長方形 1">
          <a:extLst xmlns:a="http://schemas.openxmlformats.org/drawingml/2006/main">
            <a:ext uri="{FF2B5EF4-FFF2-40B4-BE49-F238E27FC236}">
              <a16:creationId xmlns:a16="http://schemas.microsoft.com/office/drawing/2014/main" id="{79F4E65F-557E-4BAD-99DF-E8D757829C87}"/>
            </a:ext>
          </a:extLst>
        </cdr:cNvPr>
        <cdr:cNvSpPr/>
      </cdr:nvSpPr>
      <cdr:spPr>
        <a:xfrm xmlns:a="http://schemas.openxmlformats.org/drawingml/2006/main">
          <a:off x="1907704" y="2060849"/>
          <a:ext cx="2664296" cy="365126"/>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0.03307</cdr:x>
      <cdr:y>0.74943</cdr:y>
    </cdr:from>
    <cdr:to>
      <cdr:x>0.5</cdr:x>
      <cdr:y>0.95059</cdr:y>
    </cdr:to>
    <cdr:sp macro="" textlink="">
      <cdr:nvSpPr>
        <cdr:cNvPr id="3" name="正方形/長方形 2">
          <a:extLst xmlns:a="http://schemas.openxmlformats.org/drawingml/2006/main">
            <a:ext uri="{FF2B5EF4-FFF2-40B4-BE49-F238E27FC236}">
              <a16:creationId xmlns:a16="http://schemas.microsoft.com/office/drawing/2014/main" id="{4F83F82D-A837-42B3-A32E-A9567087FBFF}"/>
            </a:ext>
          </a:extLst>
        </cdr:cNvPr>
        <cdr:cNvSpPr/>
      </cdr:nvSpPr>
      <cdr:spPr>
        <a:xfrm xmlns:a="http://schemas.openxmlformats.org/drawingml/2006/main">
          <a:off x="302351" y="3219162"/>
          <a:ext cx="4269649" cy="864083"/>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 S</a:t>
            </a:r>
            <a:r>
              <a:rPr kumimoji="1" lang="ja-JP" altLang="en-US"/>
              <a:t>セメスタ説明会</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 S</a:t>
            </a:r>
            <a:r>
              <a:rPr kumimoji="1" lang="ja-JP" altLang="en-US"/>
              <a:t>セメスタ説明会</a:t>
            </a:r>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 S</a:t>
            </a:r>
            <a:r>
              <a:rPr kumimoji="1" lang="ja-JP" altLang="en-US"/>
              <a:t>セメスタ説明会</a:t>
            </a:r>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 S</a:t>
            </a:r>
            <a:r>
              <a:rPr kumimoji="1" lang="ja-JP" altLang="en-US"/>
              <a:t>セメスタ説明会</a:t>
            </a:r>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 S</a:t>
            </a:r>
            <a:r>
              <a:rPr kumimoji="1" lang="ja-JP" altLang="en-US"/>
              <a:t>セメスタ説明会</a:t>
            </a:r>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 S</a:t>
            </a:r>
            <a:r>
              <a:rPr kumimoji="1" lang="ja-JP" altLang="en-US"/>
              <a:t>セメスタ説明会</a:t>
            </a:r>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 S</a:t>
            </a:r>
            <a:r>
              <a:rPr kumimoji="1" lang="ja-JP" altLang="en-US"/>
              <a:t>セメスタ説明会</a:t>
            </a:r>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 S</a:t>
            </a:r>
            <a:r>
              <a:rPr kumimoji="1" lang="ja-JP" altLang="en-US"/>
              <a:t>セメスタ説明会</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telecon.github.io/questionnaire/2020summ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orms.office.com/Pages/ResponsePage.aspx?id=T6978HAr10eaAgh1yvlMhHQKUCRrGWVDrKJBNszSnANUNlBENENYRktMRzJEVklHSlhIVEVITjA2VC4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en-US" altLang="ja-JP" dirty="0"/>
              <a:t>2020</a:t>
            </a:r>
            <a:r>
              <a:rPr kumimoji="1" lang="ja-JP" altLang="en-US" dirty="0"/>
              <a:t>年度の振り返り</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92A0E-8E71-4C8E-9E39-CC82434C3F5F}"/>
              </a:ext>
            </a:extLst>
          </p:cNvPr>
          <p:cNvSpPr>
            <a:spLocks noGrp="1"/>
          </p:cNvSpPr>
          <p:nvPr>
            <p:ph type="title"/>
          </p:nvPr>
        </p:nvSpPr>
        <p:spPr>
          <a:xfrm>
            <a:off x="457200" y="274638"/>
            <a:ext cx="8686800" cy="1143000"/>
          </a:xfrm>
        </p:spPr>
        <p:txBody>
          <a:bodyPr>
            <a:noAutofit/>
          </a:bodyPr>
          <a:lstStyle/>
          <a:p>
            <a:pPr algn="l"/>
            <a:r>
              <a:rPr lang="en-US" altLang="ja-JP" sz="2800" b="1" dirty="0">
                <a:solidFill>
                  <a:schemeClr val="tx2"/>
                </a:solidFill>
                <a:effectLst/>
              </a:rPr>
              <a:t>Q. 2020</a:t>
            </a:r>
            <a:r>
              <a:rPr lang="ja-JP" altLang="en-US" sz="2800" b="1" dirty="0">
                <a:solidFill>
                  <a:schemeClr val="tx2"/>
                </a:solidFill>
                <a:effectLst/>
              </a:rPr>
              <a:t>年度の</a:t>
            </a:r>
            <a:r>
              <a:rPr lang="en-US" altLang="ja-JP" sz="2800" b="1" dirty="0">
                <a:solidFill>
                  <a:schemeClr val="tx2"/>
                </a:solidFill>
                <a:effectLst/>
              </a:rPr>
              <a:t>A</a:t>
            </a:r>
            <a:r>
              <a:rPr lang="ja-JP" altLang="en-US" sz="2800" b="1" dirty="0">
                <a:solidFill>
                  <a:schemeClr val="tx2"/>
                </a:solidFill>
                <a:effectLst/>
              </a:rPr>
              <a:t>セメスターでは、オンライン方式以外の授業も行われましたが、</a:t>
            </a:r>
            <a:r>
              <a:rPr lang="en-US" altLang="ja-JP" sz="2800" b="1" dirty="0">
                <a:solidFill>
                  <a:schemeClr val="tx2"/>
                </a:solidFill>
                <a:effectLst/>
              </a:rPr>
              <a:t>A</a:t>
            </a:r>
            <a:r>
              <a:rPr lang="ja-JP" altLang="en-US" sz="2800" b="1" dirty="0">
                <a:solidFill>
                  <a:schemeClr val="tx2"/>
                </a:solidFill>
                <a:effectLst/>
              </a:rPr>
              <a:t>セメスターの授業全体に対する、あなたの総合的な評価を教えてください。</a:t>
            </a:r>
            <a:endParaRPr kumimoji="1" lang="ja-JP" altLang="en-US" sz="2800" dirty="0"/>
          </a:p>
        </p:txBody>
      </p:sp>
      <p:sp>
        <p:nvSpPr>
          <p:cNvPr id="4" name="日付プレースホルダー 3">
            <a:extLst>
              <a:ext uri="{FF2B5EF4-FFF2-40B4-BE49-F238E27FC236}">
                <a16:creationId xmlns:a16="http://schemas.microsoft.com/office/drawing/2014/main" id="{1731A40C-E471-4636-AFD6-8D1CBABC010A}"/>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23E79E55-79A1-4744-889E-74ED9AD9609D}"/>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CC108C83-10EE-40A4-88A1-D8681CBF621C}"/>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aphicFrame>
        <p:nvGraphicFramePr>
          <p:cNvPr id="10" name="Chart 1">
            <a:extLst>
              <a:ext uri="{FF2B5EF4-FFF2-40B4-BE49-F238E27FC236}">
                <a16:creationId xmlns:a16="http://schemas.microsoft.com/office/drawing/2014/main" id="{00000000-0008-0000-0F00-000002000000}"/>
              </a:ext>
            </a:extLst>
          </p:cNvPr>
          <p:cNvGraphicFramePr>
            <a:graphicFrameLocks/>
          </p:cNvGraphicFramePr>
          <p:nvPr>
            <p:extLst>
              <p:ext uri="{D42A27DB-BD31-4B8C-83A1-F6EECF244321}">
                <p14:modId xmlns:p14="http://schemas.microsoft.com/office/powerpoint/2010/main" val="1390131936"/>
              </p:ext>
            </p:extLst>
          </p:nvPr>
        </p:nvGraphicFramePr>
        <p:xfrm>
          <a:off x="522000" y="1628800"/>
          <a:ext cx="8100000" cy="472755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ボックス 7">
            <a:extLst>
              <a:ext uri="{FF2B5EF4-FFF2-40B4-BE49-F238E27FC236}">
                <a16:creationId xmlns:a16="http://schemas.microsoft.com/office/drawing/2014/main" id="{6FBABD2E-8E5D-4B95-9728-07D1A178455E}"/>
              </a:ext>
            </a:extLst>
          </p:cNvPr>
          <p:cNvSpPr txBox="1"/>
          <p:nvPr/>
        </p:nvSpPr>
        <p:spPr>
          <a:xfrm>
            <a:off x="1331640" y="1844824"/>
            <a:ext cx="1130438" cy="646331"/>
          </a:xfrm>
          <a:prstGeom prst="rect">
            <a:avLst/>
          </a:prstGeom>
          <a:noFill/>
        </p:spPr>
        <p:txBody>
          <a:bodyPr wrap="none" rtlCol="0">
            <a:spAutoFit/>
          </a:bodyPr>
          <a:lstStyle/>
          <a:p>
            <a:r>
              <a:rPr lang="ja-JP" altLang="en-US" dirty="0"/>
              <a:t>最頻 </a:t>
            </a:r>
            <a:r>
              <a:rPr lang="en-US" altLang="ja-JP" dirty="0"/>
              <a:t>8</a:t>
            </a:r>
          </a:p>
          <a:p>
            <a:r>
              <a:rPr lang="ja-JP" altLang="en-US" dirty="0"/>
              <a:t>平均 </a:t>
            </a:r>
            <a:r>
              <a:rPr lang="en-US" altLang="ja-JP" dirty="0"/>
              <a:t>6.65</a:t>
            </a:r>
            <a:endParaRPr kumimoji="1" lang="ja-JP" altLang="en-US" dirty="0"/>
          </a:p>
        </p:txBody>
      </p:sp>
    </p:spTree>
    <p:extLst>
      <p:ext uri="{BB962C8B-B14F-4D97-AF65-F5344CB8AC3E}">
        <p14:creationId xmlns:p14="http://schemas.microsoft.com/office/powerpoint/2010/main" val="386244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47424-B549-4A69-BC09-DC9043F09954}"/>
              </a:ext>
            </a:extLst>
          </p:cNvPr>
          <p:cNvSpPr>
            <a:spLocks noGrp="1"/>
          </p:cNvSpPr>
          <p:nvPr>
            <p:ph type="title"/>
          </p:nvPr>
        </p:nvSpPr>
        <p:spPr/>
        <p:txBody>
          <a:bodyPr>
            <a:noAutofit/>
          </a:bodyPr>
          <a:lstStyle/>
          <a:p>
            <a:pPr algn="l"/>
            <a:r>
              <a:rPr lang="en-US" altLang="ja-JP" sz="3200" b="1" dirty="0"/>
              <a:t>Q. </a:t>
            </a:r>
            <a:r>
              <a:rPr lang="ja-JP" altLang="en-US" sz="3200" b="1" dirty="0"/>
              <a:t>オンライン授業の形式ごとの評価を教えてください</a:t>
            </a:r>
            <a:endParaRPr kumimoji="1" lang="ja-JP" altLang="en-US" sz="3200" b="1" dirty="0"/>
          </a:p>
        </p:txBody>
      </p:sp>
      <p:sp>
        <p:nvSpPr>
          <p:cNvPr id="3" name="コンテンツ プレースホルダー 2">
            <a:extLst>
              <a:ext uri="{FF2B5EF4-FFF2-40B4-BE49-F238E27FC236}">
                <a16:creationId xmlns:a16="http://schemas.microsoft.com/office/drawing/2014/main" id="{BCAB134E-56CD-45DE-A2D7-8F37CDA05072}"/>
              </a:ext>
            </a:extLst>
          </p:cNvPr>
          <p:cNvSpPr>
            <a:spLocks noGrp="1"/>
          </p:cNvSpPr>
          <p:nvPr>
            <p:ph idx="1"/>
          </p:nvPr>
        </p:nvSpPr>
        <p:spPr/>
        <p:txBody>
          <a:bodyPr/>
          <a:lstStyle/>
          <a:p>
            <a:r>
              <a:rPr kumimoji="1" lang="ja-JP" altLang="en-US" dirty="0"/>
              <a:t>選択肢：</a:t>
            </a:r>
            <a:endParaRPr kumimoji="1" lang="en-US" altLang="ja-JP" dirty="0"/>
          </a:p>
          <a:p>
            <a:pPr lvl="1"/>
            <a:r>
              <a:rPr lang="ja-JP" altLang="en-US" dirty="0"/>
              <a:t>全く良くなかった </a:t>
            </a:r>
            <a:r>
              <a:rPr lang="en-US" altLang="ja-JP" dirty="0"/>
              <a:t>(-2)</a:t>
            </a:r>
            <a:endParaRPr lang="ja-JP" altLang="en-US" dirty="0"/>
          </a:p>
          <a:p>
            <a:pPr lvl="1"/>
            <a:r>
              <a:rPr lang="ja-JP" altLang="en-US" dirty="0"/>
              <a:t>良くなかった </a:t>
            </a:r>
            <a:r>
              <a:rPr lang="en-US" altLang="ja-JP" dirty="0"/>
              <a:t>(-1)</a:t>
            </a:r>
            <a:endParaRPr lang="ja-JP" altLang="en-US" dirty="0"/>
          </a:p>
          <a:p>
            <a:pPr lvl="1"/>
            <a:r>
              <a:rPr lang="ja-JP" altLang="en-US" dirty="0"/>
              <a:t>どちらともいえない </a:t>
            </a:r>
            <a:r>
              <a:rPr lang="en-US" altLang="ja-JP" dirty="0"/>
              <a:t>(0)</a:t>
            </a:r>
            <a:endParaRPr lang="ja-JP" altLang="en-US" dirty="0"/>
          </a:p>
          <a:p>
            <a:pPr lvl="1"/>
            <a:r>
              <a:rPr lang="ja-JP" altLang="en-US" dirty="0"/>
              <a:t>良かった </a:t>
            </a:r>
            <a:r>
              <a:rPr lang="en-US" altLang="ja-JP" dirty="0"/>
              <a:t>(1)</a:t>
            </a:r>
            <a:endParaRPr lang="ja-JP" altLang="en-US" dirty="0"/>
          </a:p>
          <a:p>
            <a:pPr lvl="1"/>
            <a:r>
              <a:rPr lang="ja-JP" altLang="en-US" dirty="0"/>
              <a:t>大変良かった </a:t>
            </a:r>
            <a:r>
              <a:rPr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D3E8B522-71F8-48C2-897F-82E219EDBFD3}"/>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512F012-4B48-4E8A-B02B-0A4B24562878}"/>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63784360-85BC-455F-AF26-B95849D47CFD}"/>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326766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8066-103B-4CCB-8508-BB3EE9284883}"/>
              </a:ext>
            </a:extLst>
          </p:cNvPr>
          <p:cNvSpPr>
            <a:spLocks noGrp="1"/>
          </p:cNvSpPr>
          <p:nvPr>
            <p:ph type="title"/>
          </p:nvPr>
        </p:nvSpPr>
        <p:spPr/>
        <p:txBody>
          <a:bodyPr>
            <a:normAutofit fontScale="90000"/>
          </a:bodyPr>
          <a:lstStyle/>
          <a:p>
            <a:r>
              <a:rPr kumimoji="1" lang="ja-JP" altLang="en-US" dirty="0"/>
              <a:t>形式・学年ごと評価値平均</a:t>
            </a:r>
            <a:r>
              <a:rPr kumimoji="1" lang="en-US" altLang="ja-JP" dirty="0"/>
              <a:t>(-2</a:t>
            </a:r>
            <a:r>
              <a:rPr kumimoji="1" lang="ja-JP" altLang="en-US" dirty="0"/>
              <a:t>～</a:t>
            </a:r>
            <a:r>
              <a:rPr kumimoji="1" lang="en-US" altLang="ja-JP" dirty="0"/>
              <a:t>2)</a:t>
            </a:r>
            <a:endParaRPr kumimoji="1" lang="ja-JP" altLang="en-US" dirty="0"/>
          </a:p>
        </p:txBody>
      </p:sp>
      <p:graphicFrame>
        <p:nvGraphicFramePr>
          <p:cNvPr id="12" name="Chart 1">
            <a:extLst>
              <a:ext uri="{FF2B5EF4-FFF2-40B4-BE49-F238E27FC236}">
                <a16:creationId xmlns:a16="http://schemas.microsoft.com/office/drawing/2014/main" id="{B9949993-361C-4924-9D06-5974FAC74224}"/>
              </a:ext>
            </a:extLst>
          </p:cNvPr>
          <p:cNvGraphicFramePr>
            <a:graphicFrameLocks noGrp="1"/>
          </p:cNvGraphicFramePr>
          <p:nvPr>
            <p:ph idx="1"/>
          </p:nvPr>
        </p:nvGraphicFramePr>
        <p:xfrm>
          <a:off x="0" y="1927374"/>
          <a:ext cx="91440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A6228E-A0A7-4EBC-A27D-1016EE63C531}"/>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D3BFCFCF-2DB7-4CEA-B0E7-089D509173ED}"/>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725AE49B-C2C3-466C-A345-1EE50DE52D39}"/>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3" name="テキスト プレースホルダー 2">
            <a:extLst>
              <a:ext uri="{FF2B5EF4-FFF2-40B4-BE49-F238E27FC236}">
                <a16:creationId xmlns:a16="http://schemas.microsoft.com/office/drawing/2014/main" id="{B01CFD43-024F-4E25-A9D9-F8AF16DCE937}"/>
              </a:ext>
            </a:extLst>
          </p:cNvPr>
          <p:cNvSpPr>
            <a:spLocks noGrp="1"/>
          </p:cNvSpPr>
          <p:nvPr>
            <p:ph type="body" idx="4294967295"/>
          </p:nvPr>
        </p:nvSpPr>
        <p:spPr>
          <a:xfrm>
            <a:off x="0" y="1500188"/>
            <a:ext cx="8229600" cy="4525962"/>
          </a:xfrm>
        </p:spPr>
        <p:txBody>
          <a:bodyPr/>
          <a:lstStyle/>
          <a:p>
            <a:r>
              <a:rPr kumimoji="1" lang="ja-JP" altLang="en-US" dirty="0"/>
              <a:t>ライブ（講義）の授業が相対的に高評価</a:t>
            </a:r>
          </a:p>
        </p:txBody>
      </p:sp>
      <p:sp>
        <p:nvSpPr>
          <p:cNvPr id="7" name="正方形/長方形 6">
            <a:extLst>
              <a:ext uri="{FF2B5EF4-FFF2-40B4-BE49-F238E27FC236}">
                <a16:creationId xmlns:a16="http://schemas.microsoft.com/office/drawing/2014/main" id="{316BA490-19E4-4870-B842-83A6D5CA54BC}"/>
              </a:ext>
            </a:extLst>
          </p:cNvPr>
          <p:cNvSpPr/>
          <p:nvPr/>
        </p:nvSpPr>
        <p:spPr>
          <a:xfrm>
            <a:off x="7524328" y="3351906"/>
            <a:ext cx="1512168" cy="365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5C79752-07CB-4E27-8D7C-ED95AD065AC0}"/>
              </a:ext>
            </a:extLst>
          </p:cNvPr>
          <p:cNvCxnSpPr>
            <a:stCxn id="7" idx="1"/>
          </p:cNvCxnSpPr>
          <p:nvPr/>
        </p:nvCxnSpPr>
        <p:spPr>
          <a:xfrm flipH="1">
            <a:off x="6902896" y="3534469"/>
            <a:ext cx="621432" cy="1825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30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8066-103B-4CCB-8508-BB3EE9284883}"/>
              </a:ext>
            </a:extLst>
          </p:cNvPr>
          <p:cNvSpPr>
            <a:spLocks noGrp="1"/>
          </p:cNvSpPr>
          <p:nvPr>
            <p:ph type="title"/>
          </p:nvPr>
        </p:nvSpPr>
        <p:spPr/>
        <p:txBody>
          <a:bodyPr>
            <a:normAutofit fontScale="90000"/>
          </a:bodyPr>
          <a:lstStyle/>
          <a:p>
            <a:r>
              <a:rPr kumimoji="1" lang="ja-JP" altLang="en-US" dirty="0"/>
              <a:t>形式・学年ごと評価値平均</a:t>
            </a:r>
            <a:r>
              <a:rPr kumimoji="1" lang="en-US" altLang="ja-JP" dirty="0"/>
              <a:t>(-2</a:t>
            </a:r>
            <a:r>
              <a:rPr kumimoji="1" lang="ja-JP" altLang="en-US" dirty="0"/>
              <a:t>～</a:t>
            </a:r>
            <a:r>
              <a:rPr kumimoji="1"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17A6228E-A0A7-4EBC-A27D-1016EE63C531}"/>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D3BFCFCF-2DB7-4CEA-B0E7-089D509173ED}"/>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725AE49B-C2C3-466C-A345-1EE50DE52D39}"/>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graphicFrame>
        <p:nvGraphicFramePr>
          <p:cNvPr id="14" name="グラフ 13">
            <a:extLst>
              <a:ext uri="{FF2B5EF4-FFF2-40B4-BE49-F238E27FC236}">
                <a16:creationId xmlns:a16="http://schemas.microsoft.com/office/drawing/2014/main" id="{E4358BC6-3DCE-43A8-B755-53DD9880ED9F}"/>
              </a:ext>
            </a:extLst>
          </p:cNvPr>
          <p:cNvGraphicFramePr>
            <a:graphicFrameLocks/>
          </p:cNvGraphicFramePr>
          <p:nvPr>
            <p:extLst>
              <p:ext uri="{D42A27DB-BD31-4B8C-83A1-F6EECF244321}">
                <p14:modId xmlns:p14="http://schemas.microsoft.com/office/powerpoint/2010/main" val="36219633"/>
              </p:ext>
            </p:extLst>
          </p:nvPr>
        </p:nvGraphicFramePr>
        <p:xfrm>
          <a:off x="0" y="1601788"/>
          <a:ext cx="9144000" cy="4570412"/>
        </p:xfrm>
        <a:graphic>
          <a:graphicData uri="http://schemas.openxmlformats.org/drawingml/2006/chart">
            <c:chart xmlns:c="http://schemas.openxmlformats.org/drawingml/2006/chart" xmlns:r="http://schemas.openxmlformats.org/officeDocument/2006/relationships" r:id="rId2"/>
          </a:graphicData>
        </a:graphic>
      </p:graphicFrame>
      <p:cxnSp>
        <p:nvCxnSpPr>
          <p:cNvPr id="16" name="直線コネクタ 15">
            <a:extLst>
              <a:ext uri="{FF2B5EF4-FFF2-40B4-BE49-F238E27FC236}">
                <a16:creationId xmlns:a16="http://schemas.microsoft.com/office/drawing/2014/main" id="{A4D4625A-8CF2-49F5-B050-2F8CA12A58A0}"/>
              </a:ext>
            </a:extLst>
          </p:cNvPr>
          <p:cNvCxnSpPr/>
          <p:nvPr/>
        </p:nvCxnSpPr>
        <p:spPr>
          <a:xfrm flipH="1">
            <a:off x="457200" y="1988840"/>
            <a:ext cx="370384"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25E6CE2-2545-4D2A-9F4B-FB1181749035}"/>
              </a:ext>
            </a:extLst>
          </p:cNvPr>
          <p:cNvCxnSpPr>
            <a:cxnSpLocks/>
          </p:cNvCxnSpPr>
          <p:nvPr/>
        </p:nvCxnSpPr>
        <p:spPr>
          <a:xfrm flipH="1">
            <a:off x="899592" y="2060848"/>
            <a:ext cx="4824536" cy="136815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51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EEC1B-359D-438D-8D56-2C96A1C0268E}"/>
              </a:ext>
            </a:extLst>
          </p:cNvPr>
          <p:cNvSpPr>
            <a:spLocks noGrp="1"/>
          </p:cNvSpPr>
          <p:nvPr>
            <p:ph type="title"/>
          </p:nvPr>
        </p:nvSpPr>
        <p:spPr/>
        <p:txBody>
          <a:bodyPr>
            <a:normAutofit/>
          </a:bodyPr>
          <a:lstStyle/>
          <a:p>
            <a:r>
              <a:rPr lang="ja-JP" altLang="en-US" dirty="0"/>
              <a:t>オンライン授業の良かった点</a:t>
            </a:r>
            <a:endParaRPr kumimoji="1" lang="ja-JP" altLang="en-US" dirty="0"/>
          </a:p>
        </p:txBody>
      </p:sp>
      <p:sp>
        <p:nvSpPr>
          <p:cNvPr id="3" name="コンテンツ プレースホルダー 2">
            <a:extLst>
              <a:ext uri="{FF2B5EF4-FFF2-40B4-BE49-F238E27FC236}">
                <a16:creationId xmlns:a16="http://schemas.microsoft.com/office/drawing/2014/main" id="{67295973-3FCD-4E4D-83CD-1B03DDA99645}"/>
              </a:ext>
            </a:extLst>
          </p:cNvPr>
          <p:cNvSpPr>
            <a:spLocks noGrp="1"/>
          </p:cNvSpPr>
          <p:nvPr>
            <p:ph idx="1"/>
          </p:nvPr>
        </p:nvSpPr>
        <p:spPr/>
        <p:txBody>
          <a:bodyPr>
            <a:normAutofit/>
          </a:bodyPr>
          <a:lstStyle/>
          <a:p>
            <a:r>
              <a:rPr lang="ja-JP" altLang="en-US" sz="2400" dirty="0"/>
              <a:t>オンライン授業が</a:t>
            </a:r>
            <a:r>
              <a:rPr lang="en-US" altLang="ja-JP" sz="2400" dirty="0"/>
              <a:t>, </a:t>
            </a:r>
            <a:r>
              <a:rPr lang="ja-JP" altLang="en-US" sz="2400" dirty="0"/>
              <a:t>対面授業より良いと感じた点にチェックをしてください </a:t>
            </a:r>
            <a:r>
              <a:rPr lang="en-US" altLang="ja-JP" sz="2400" dirty="0"/>
              <a:t>(</a:t>
            </a:r>
            <a:r>
              <a:rPr lang="ja-JP" altLang="en-US" sz="2400" dirty="0"/>
              <a:t>複数選択可＋「その他」</a:t>
            </a:r>
            <a:r>
              <a:rPr lang="en-US" altLang="ja-JP" sz="2400" dirty="0"/>
              <a:t>)</a:t>
            </a:r>
          </a:p>
        </p:txBody>
      </p:sp>
      <p:sp>
        <p:nvSpPr>
          <p:cNvPr id="4" name="日付プレースホルダー 3">
            <a:extLst>
              <a:ext uri="{FF2B5EF4-FFF2-40B4-BE49-F238E27FC236}">
                <a16:creationId xmlns:a16="http://schemas.microsoft.com/office/drawing/2014/main" id="{99C147C3-975B-4AD5-9A54-7CAA0727ED88}"/>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E7F764C-A114-4E6F-B771-985A7ADBBF80}"/>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4EECF6F8-0930-428D-9704-63922F0B22EE}"/>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aphicFrame>
        <p:nvGraphicFramePr>
          <p:cNvPr id="9" name="Chart 1">
            <a:extLst>
              <a:ext uri="{FF2B5EF4-FFF2-40B4-BE49-F238E27FC236}">
                <a16:creationId xmlns:a16="http://schemas.microsoft.com/office/drawing/2014/main" id="{F74AF189-259D-42EC-898F-AFD3171C1DD8}"/>
              </a:ext>
            </a:extLst>
          </p:cNvPr>
          <p:cNvGraphicFramePr>
            <a:graphicFrameLocks/>
          </p:cNvGraphicFramePr>
          <p:nvPr/>
        </p:nvGraphicFramePr>
        <p:xfrm>
          <a:off x="0" y="2276872"/>
          <a:ext cx="9144000" cy="4079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1942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EEC1B-359D-438D-8D56-2C96A1C0268E}"/>
              </a:ext>
            </a:extLst>
          </p:cNvPr>
          <p:cNvSpPr>
            <a:spLocks noGrp="1"/>
          </p:cNvSpPr>
          <p:nvPr>
            <p:ph type="title"/>
          </p:nvPr>
        </p:nvSpPr>
        <p:spPr/>
        <p:txBody>
          <a:bodyPr>
            <a:normAutofit/>
          </a:bodyPr>
          <a:lstStyle/>
          <a:p>
            <a:r>
              <a:rPr lang="ja-JP" altLang="en-US" dirty="0"/>
              <a:t>オンライン授業の良かった点</a:t>
            </a:r>
            <a:endParaRPr kumimoji="1" lang="ja-JP" altLang="en-US" dirty="0"/>
          </a:p>
        </p:txBody>
      </p:sp>
      <p:sp>
        <p:nvSpPr>
          <p:cNvPr id="3" name="コンテンツ プレースホルダー 2">
            <a:extLst>
              <a:ext uri="{FF2B5EF4-FFF2-40B4-BE49-F238E27FC236}">
                <a16:creationId xmlns:a16="http://schemas.microsoft.com/office/drawing/2014/main" id="{67295973-3FCD-4E4D-83CD-1B03DDA99645}"/>
              </a:ext>
            </a:extLst>
          </p:cNvPr>
          <p:cNvSpPr>
            <a:spLocks noGrp="1"/>
          </p:cNvSpPr>
          <p:nvPr>
            <p:ph idx="1"/>
          </p:nvPr>
        </p:nvSpPr>
        <p:spPr/>
        <p:txBody>
          <a:bodyPr>
            <a:normAutofit/>
          </a:bodyPr>
          <a:lstStyle/>
          <a:p>
            <a:r>
              <a:rPr lang="ja-JP" altLang="en-US" sz="2400" dirty="0"/>
              <a:t>オンライン授業が</a:t>
            </a:r>
            <a:r>
              <a:rPr lang="en-US" altLang="ja-JP" sz="2400" dirty="0"/>
              <a:t>, </a:t>
            </a:r>
            <a:r>
              <a:rPr lang="ja-JP" altLang="en-US" sz="2400" dirty="0"/>
              <a:t>対面授業より良いと感じた点にチェックをしてください </a:t>
            </a:r>
            <a:r>
              <a:rPr lang="en-US" altLang="ja-JP" sz="2400" dirty="0"/>
              <a:t>(</a:t>
            </a:r>
            <a:r>
              <a:rPr lang="ja-JP" altLang="en-US" sz="2400" dirty="0"/>
              <a:t>複数選択可＋「その他」</a:t>
            </a:r>
            <a:r>
              <a:rPr lang="en-US" altLang="ja-JP" sz="2400" dirty="0"/>
              <a:t>)</a:t>
            </a:r>
          </a:p>
        </p:txBody>
      </p:sp>
      <p:sp>
        <p:nvSpPr>
          <p:cNvPr id="4" name="日付プレースホルダー 3">
            <a:extLst>
              <a:ext uri="{FF2B5EF4-FFF2-40B4-BE49-F238E27FC236}">
                <a16:creationId xmlns:a16="http://schemas.microsoft.com/office/drawing/2014/main" id="{99C147C3-975B-4AD5-9A54-7CAA0727ED88}"/>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E7F764C-A114-4E6F-B771-985A7ADBBF80}"/>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4EECF6F8-0930-428D-9704-63922F0B22EE}"/>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aphicFrame>
        <p:nvGraphicFramePr>
          <p:cNvPr id="11" name="Chart 1">
            <a:extLst>
              <a:ext uri="{FF2B5EF4-FFF2-40B4-BE49-F238E27FC236}">
                <a16:creationId xmlns:a16="http://schemas.microsoft.com/office/drawing/2014/main" id="{00000000-0008-0000-0C00-000002000000}"/>
              </a:ext>
            </a:extLst>
          </p:cNvPr>
          <p:cNvGraphicFramePr>
            <a:graphicFrameLocks/>
          </p:cNvGraphicFramePr>
          <p:nvPr>
            <p:extLst>
              <p:ext uri="{D42A27DB-BD31-4B8C-83A1-F6EECF244321}">
                <p14:modId xmlns:p14="http://schemas.microsoft.com/office/powerpoint/2010/main" val="2027533520"/>
              </p:ext>
            </p:extLst>
          </p:nvPr>
        </p:nvGraphicFramePr>
        <p:xfrm>
          <a:off x="0" y="2331328"/>
          <a:ext cx="9144000" cy="405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8344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9DAB1-2950-4C9F-B7F6-7A455E4B7002}"/>
              </a:ext>
            </a:extLst>
          </p:cNvPr>
          <p:cNvSpPr>
            <a:spLocks noGrp="1"/>
          </p:cNvSpPr>
          <p:nvPr>
            <p:ph type="title"/>
          </p:nvPr>
        </p:nvSpPr>
        <p:spPr/>
        <p:txBody>
          <a:bodyPr/>
          <a:lstStyle/>
          <a:p>
            <a:r>
              <a:rPr kumimoji="1" lang="ja-JP" altLang="en-US" dirty="0"/>
              <a:t>悪い点</a:t>
            </a:r>
          </a:p>
        </p:txBody>
      </p:sp>
      <p:sp>
        <p:nvSpPr>
          <p:cNvPr id="3" name="コンテンツ プレースホルダー 2">
            <a:extLst>
              <a:ext uri="{FF2B5EF4-FFF2-40B4-BE49-F238E27FC236}">
                <a16:creationId xmlns:a16="http://schemas.microsoft.com/office/drawing/2014/main" id="{82EDB224-8019-4743-934C-8F26B5145703}"/>
              </a:ext>
            </a:extLst>
          </p:cNvPr>
          <p:cNvSpPr>
            <a:spLocks noGrp="1"/>
          </p:cNvSpPr>
          <p:nvPr>
            <p:ph idx="1"/>
          </p:nvPr>
        </p:nvSpPr>
        <p:spPr>
          <a:xfrm>
            <a:off x="457200" y="1268760"/>
            <a:ext cx="8229600" cy="4737138"/>
          </a:xfrm>
        </p:spPr>
        <p:txBody>
          <a:bodyPr>
            <a:normAutofit/>
          </a:bodyPr>
          <a:lstStyle/>
          <a:p>
            <a:r>
              <a:rPr lang="ja-JP" altLang="en-US" sz="2400" dirty="0"/>
              <a:t>オンライン授業を受けてみて感じたデメリットをチェックしてください</a:t>
            </a:r>
            <a:endParaRPr lang="en-US" altLang="ja-JP" sz="2400" dirty="0"/>
          </a:p>
        </p:txBody>
      </p:sp>
      <p:sp>
        <p:nvSpPr>
          <p:cNvPr id="4" name="日付プレースホルダー 3">
            <a:extLst>
              <a:ext uri="{FF2B5EF4-FFF2-40B4-BE49-F238E27FC236}">
                <a16:creationId xmlns:a16="http://schemas.microsoft.com/office/drawing/2014/main" id="{86E76803-FB1B-4F68-A6AE-99CCA2720453}"/>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A08AF700-8810-4268-AA19-87FC87361B39}"/>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D2E0505A-36FD-4CC3-83D6-05A4C93404CE}"/>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aphicFrame>
        <p:nvGraphicFramePr>
          <p:cNvPr id="7" name="Chart 1">
            <a:extLst>
              <a:ext uri="{FF2B5EF4-FFF2-40B4-BE49-F238E27FC236}">
                <a16:creationId xmlns:a16="http://schemas.microsoft.com/office/drawing/2014/main" id="{678EC9CF-C933-4253-B454-EAB330CBE494}"/>
              </a:ext>
            </a:extLst>
          </p:cNvPr>
          <p:cNvGraphicFramePr>
            <a:graphicFrameLocks/>
          </p:cNvGraphicFramePr>
          <p:nvPr>
            <p:extLst>
              <p:ext uri="{D42A27DB-BD31-4B8C-83A1-F6EECF244321}">
                <p14:modId xmlns:p14="http://schemas.microsoft.com/office/powerpoint/2010/main" val="3565123487"/>
              </p:ext>
            </p:extLst>
          </p:nvPr>
        </p:nvGraphicFramePr>
        <p:xfrm>
          <a:off x="0" y="2060848"/>
          <a:ext cx="9144000" cy="42955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885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9DAB1-2950-4C9F-B7F6-7A455E4B7002}"/>
              </a:ext>
            </a:extLst>
          </p:cNvPr>
          <p:cNvSpPr>
            <a:spLocks noGrp="1"/>
          </p:cNvSpPr>
          <p:nvPr>
            <p:ph type="title"/>
          </p:nvPr>
        </p:nvSpPr>
        <p:spPr/>
        <p:txBody>
          <a:bodyPr/>
          <a:lstStyle/>
          <a:p>
            <a:r>
              <a:rPr kumimoji="1" lang="ja-JP" altLang="en-US" dirty="0"/>
              <a:t>悪い点</a:t>
            </a:r>
          </a:p>
        </p:txBody>
      </p:sp>
      <p:sp>
        <p:nvSpPr>
          <p:cNvPr id="3" name="コンテンツ プレースホルダー 2">
            <a:extLst>
              <a:ext uri="{FF2B5EF4-FFF2-40B4-BE49-F238E27FC236}">
                <a16:creationId xmlns:a16="http://schemas.microsoft.com/office/drawing/2014/main" id="{82EDB224-8019-4743-934C-8F26B5145703}"/>
              </a:ext>
            </a:extLst>
          </p:cNvPr>
          <p:cNvSpPr>
            <a:spLocks noGrp="1"/>
          </p:cNvSpPr>
          <p:nvPr>
            <p:ph idx="1"/>
          </p:nvPr>
        </p:nvSpPr>
        <p:spPr>
          <a:xfrm>
            <a:off x="457200" y="1268760"/>
            <a:ext cx="8229600" cy="4737138"/>
          </a:xfrm>
        </p:spPr>
        <p:txBody>
          <a:bodyPr>
            <a:normAutofit/>
          </a:bodyPr>
          <a:lstStyle/>
          <a:p>
            <a:r>
              <a:rPr lang="ja-JP" altLang="en-US" sz="2400" dirty="0"/>
              <a:t>オンライン授業を受けてみて感じたデメリットをチェックしてください</a:t>
            </a:r>
            <a:endParaRPr lang="en-US" altLang="ja-JP" sz="2400" dirty="0"/>
          </a:p>
        </p:txBody>
      </p:sp>
      <p:sp>
        <p:nvSpPr>
          <p:cNvPr id="4" name="日付プレースホルダー 3">
            <a:extLst>
              <a:ext uri="{FF2B5EF4-FFF2-40B4-BE49-F238E27FC236}">
                <a16:creationId xmlns:a16="http://schemas.microsoft.com/office/drawing/2014/main" id="{86E76803-FB1B-4F68-A6AE-99CCA2720453}"/>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A08AF700-8810-4268-AA19-87FC87361B39}"/>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D2E0505A-36FD-4CC3-83D6-05A4C93404CE}"/>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aphicFrame>
        <p:nvGraphicFramePr>
          <p:cNvPr id="8" name="Chart 1">
            <a:extLst>
              <a:ext uri="{FF2B5EF4-FFF2-40B4-BE49-F238E27FC236}">
                <a16:creationId xmlns:a16="http://schemas.microsoft.com/office/drawing/2014/main" id="{00000000-0008-0000-0D00-000002000000}"/>
              </a:ext>
            </a:extLst>
          </p:cNvPr>
          <p:cNvGraphicFramePr>
            <a:graphicFrameLocks/>
          </p:cNvGraphicFramePr>
          <p:nvPr>
            <p:extLst>
              <p:ext uri="{D42A27DB-BD31-4B8C-83A1-F6EECF244321}">
                <p14:modId xmlns:p14="http://schemas.microsoft.com/office/powerpoint/2010/main" val="412671409"/>
              </p:ext>
            </p:extLst>
          </p:nvPr>
        </p:nvGraphicFramePr>
        <p:xfrm>
          <a:off x="179512" y="2306350"/>
          <a:ext cx="8964488" cy="405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52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229E5-CA00-4BD8-AA74-02109397A471}"/>
              </a:ext>
            </a:extLst>
          </p:cNvPr>
          <p:cNvSpPr>
            <a:spLocks noGrp="1"/>
          </p:cNvSpPr>
          <p:nvPr>
            <p:ph type="title"/>
          </p:nvPr>
        </p:nvSpPr>
        <p:spPr/>
        <p:txBody>
          <a:bodyPr>
            <a:noAutofit/>
          </a:bodyPr>
          <a:lstStyle/>
          <a:p>
            <a:pPr algn="l"/>
            <a:r>
              <a:rPr kumimoji="1" lang="en-US" altLang="ja-JP" sz="2400" b="1" dirty="0"/>
              <a:t>Q.</a:t>
            </a:r>
            <a:r>
              <a:rPr lang="ja-JP" altLang="en-US" sz="2400" b="1" dirty="0"/>
              <a:t>受講したオンライン授業で実際に経験し</a:t>
            </a:r>
            <a:r>
              <a:rPr lang="en-US" altLang="ja-JP" sz="2400" b="1" dirty="0"/>
              <a:t>, </a:t>
            </a:r>
            <a:r>
              <a:rPr lang="ja-JP" altLang="en-US" sz="2400" b="1" dirty="0"/>
              <a:t>「やめてほしい」と思ったことがあればチェックしてください</a:t>
            </a:r>
            <a:endParaRPr kumimoji="1" lang="ja-JP" altLang="en-US" sz="2400" b="1" dirty="0"/>
          </a:p>
        </p:txBody>
      </p:sp>
      <p:graphicFrame>
        <p:nvGraphicFramePr>
          <p:cNvPr id="13" name="Chart 1">
            <a:extLst>
              <a:ext uri="{FF2B5EF4-FFF2-40B4-BE49-F238E27FC236}">
                <a16:creationId xmlns:a16="http://schemas.microsoft.com/office/drawing/2014/main" id="{A7CFE36B-F579-4383-A6D3-AFC9CC797D40}"/>
              </a:ext>
            </a:extLst>
          </p:cNvPr>
          <p:cNvGraphicFramePr>
            <a:graphicFrameLocks noGrp="1"/>
          </p:cNvGraphicFramePr>
          <p:nvPr>
            <p:ph idx="1"/>
            <p:extLst>
              <p:ext uri="{D42A27DB-BD31-4B8C-83A1-F6EECF244321}">
                <p14:modId xmlns:p14="http://schemas.microsoft.com/office/powerpoint/2010/main" val="1897300264"/>
              </p:ext>
            </p:extLst>
          </p:nvPr>
        </p:nvGraphicFramePr>
        <p:xfrm>
          <a:off x="0" y="1500188"/>
          <a:ext cx="9144000" cy="336897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BAA7F709-3145-4D9C-8901-18D9C3EED44D}"/>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6E507A1-0AFD-46FE-94D7-A96F81DEA889}"/>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C3BC13EA-29C2-40EB-B328-43AE15575FFE}"/>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3" name="テキスト プレースホルダー 2">
            <a:extLst>
              <a:ext uri="{FF2B5EF4-FFF2-40B4-BE49-F238E27FC236}">
                <a16:creationId xmlns:a16="http://schemas.microsoft.com/office/drawing/2014/main" id="{367721C2-76E0-4828-A695-AEC4DD469151}"/>
              </a:ext>
            </a:extLst>
          </p:cNvPr>
          <p:cNvSpPr>
            <a:spLocks noGrp="1"/>
          </p:cNvSpPr>
          <p:nvPr>
            <p:ph type="body" idx="4294967295"/>
          </p:nvPr>
        </p:nvSpPr>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録画は技術的トラブルへの備え、学生の学習の助けのため録ることを推奨していますが、授業内容やプライバシーへの配慮など適切に判断し、最終的には学部、学科等の方針をご確認下さい</a:t>
            </a:r>
          </a:p>
        </p:txBody>
      </p:sp>
      <p:sp>
        <p:nvSpPr>
          <p:cNvPr id="7" name="正方形/長方形 6">
            <a:extLst>
              <a:ext uri="{FF2B5EF4-FFF2-40B4-BE49-F238E27FC236}">
                <a16:creationId xmlns:a16="http://schemas.microsoft.com/office/drawing/2014/main" id="{D0E12FC1-2E2D-475A-B486-C7FF761D2DD5}"/>
              </a:ext>
            </a:extLst>
          </p:cNvPr>
          <p:cNvSpPr/>
          <p:nvPr/>
        </p:nvSpPr>
        <p:spPr>
          <a:xfrm>
            <a:off x="107504" y="3580592"/>
            <a:ext cx="4176464" cy="7845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799513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229E5-CA00-4BD8-AA74-02109397A471}"/>
              </a:ext>
            </a:extLst>
          </p:cNvPr>
          <p:cNvSpPr>
            <a:spLocks noGrp="1"/>
          </p:cNvSpPr>
          <p:nvPr>
            <p:ph type="title"/>
          </p:nvPr>
        </p:nvSpPr>
        <p:spPr/>
        <p:txBody>
          <a:bodyPr>
            <a:noAutofit/>
          </a:bodyPr>
          <a:lstStyle/>
          <a:p>
            <a:pPr algn="l"/>
            <a:r>
              <a:rPr kumimoji="1" lang="en-US" altLang="ja-JP" sz="2400" b="1" dirty="0"/>
              <a:t>Q.</a:t>
            </a:r>
            <a:r>
              <a:rPr lang="ja-JP" altLang="en-US" sz="2400" b="1" dirty="0"/>
              <a:t>受講したオンライン授業で実際に経験し</a:t>
            </a:r>
            <a:r>
              <a:rPr lang="en-US" altLang="ja-JP" sz="2400" b="1" dirty="0"/>
              <a:t>, </a:t>
            </a:r>
            <a:r>
              <a:rPr lang="ja-JP" altLang="en-US" sz="2400" b="1" dirty="0"/>
              <a:t>「やめてほしい」と思ったことがあればチェックしてください</a:t>
            </a:r>
            <a:endParaRPr kumimoji="1" lang="ja-JP" altLang="en-US" sz="2400" b="1" dirty="0"/>
          </a:p>
        </p:txBody>
      </p:sp>
      <p:sp>
        <p:nvSpPr>
          <p:cNvPr id="4" name="日付プレースホルダー 3">
            <a:extLst>
              <a:ext uri="{FF2B5EF4-FFF2-40B4-BE49-F238E27FC236}">
                <a16:creationId xmlns:a16="http://schemas.microsoft.com/office/drawing/2014/main" id="{BAA7F709-3145-4D9C-8901-18D9C3EED44D}"/>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6E507A1-0AFD-46FE-94D7-A96F81DEA889}"/>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C3BC13EA-29C2-40EB-B328-43AE15575FFE}"/>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3" name="テキスト プレースホルダー 2">
            <a:extLst>
              <a:ext uri="{FF2B5EF4-FFF2-40B4-BE49-F238E27FC236}">
                <a16:creationId xmlns:a16="http://schemas.microsoft.com/office/drawing/2014/main" id="{367721C2-76E0-4828-A695-AEC4DD469151}"/>
              </a:ext>
            </a:extLst>
          </p:cNvPr>
          <p:cNvSpPr>
            <a:spLocks noGrp="1"/>
          </p:cNvSpPr>
          <p:nvPr>
            <p:ph type="body" idx="4294967295"/>
          </p:nvPr>
        </p:nvSpPr>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録画は技術的トラブルへの備え、学生の学習の助けのため録ることを推奨していますが、授業内容やプライバシーへの配慮など適切に判断し、最終的には学部、学科等の方針をご確認下さい</a:t>
            </a:r>
          </a:p>
        </p:txBody>
      </p:sp>
      <p:graphicFrame>
        <p:nvGraphicFramePr>
          <p:cNvPr id="12" name="Chart 1">
            <a:extLst>
              <a:ext uri="{FF2B5EF4-FFF2-40B4-BE49-F238E27FC236}">
                <a16:creationId xmlns:a16="http://schemas.microsoft.com/office/drawing/2014/main" id="{00000000-0008-0000-0E00-000002000000}"/>
              </a:ext>
            </a:extLst>
          </p:cNvPr>
          <p:cNvGraphicFramePr>
            <a:graphicFrameLocks/>
          </p:cNvGraphicFramePr>
          <p:nvPr>
            <p:extLst>
              <p:ext uri="{D42A27DB-BD31-4B8C-83A1-F6EECF244321}">
                <p14:modId xmlns:p14="http://schemas.microsoft.com/office/powerpoint/2010/main" val="3520026065"/>
              </p:ext>
            </p:extLst>
          </p:nvPr>
        </p:nvGraphicFramePr>
        <p:xfrm>
          <a:off x="107504" y="1124744"/>
          <a:ext cx="9036496" cy="405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834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授業アンケート</a:t>
            </a:r>
            <a:endParaRPr kumimoji="1" lang="en-US" altLang="ja-JP" dirty="0"/>
          </a:p>
          <a:p>
            <a:pPr lvl="1"/>
            <a:r>
              <a:rPr lang="en-US" altLang="ja-JP" dirty="0"/>
              <a:t>S</a:t>
            </a:r>
            <a:r>
              <a:rPr lang="ja-JP" altLang="en-US" dirty="0"/>
              <a:t>セメスタと</a:t>
            </a:r>
            <a:r>
              <a:rPr lang="en-US" altLang="ja-JP" dirty="0"/>
              <a:t>A</a:t>
            </a:r>
            <a:r>
              <a:rPr lang="ja-JP" altLang="en-US" dirty="0"/>
              <a:t>セメスタ比較</a:t>
            </a:r>
            <a:endParaRPr kumimoji="1" lang="en-US" altLang="ja-JP" dirty="0"/>
          </a:p>
          <a:p>
            <a:r>
              <a:rPr lang="ja-JP" altLang="en-US" dirty="0"/>
              <a:t>その他の学生の声、他大学の状況（情報源）</a:t>
            </a:r>
            <a:endParaRPr lang="en-US" altLang="ja-JP"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54506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3781-14B2-4C14-B172-1C6F68165499}"/>
              </a:ext>
            </a:extLst>
          </p:cNvPr>
          <p:cNvSpPr>
            <a:spLocks noGrp="1"/>
          </p:cNvSpPr>
          <p:nvPr>
            <p:ph type="title"/>
          </p:nvPr>
        </p:nvSpPr>
        <p:spPr/>
        <p:txBody>
          <a:bodyPr>
            <a:normAutofit/>
          </a:bodyPr>
          <a:lstStyle/>
          <a:p>
            <a:r>
              <a:rPr kumimoji="1" lang="ja-JP" altLang="en-US" dirty="0"/>
              <a:t>学習の</a:t>
            </a:r>
            <a:r>
              <a:rPr lang="ja-JP" altLang="en-US" dirty="0"/>
              <a:t>負荷</a:t>
            </a:r>
            <a:r>
              <a:rPr kumimoji="1" lang="ja-JP" altLang="en-US" dirty="0"/>
              <a:t>について</a:t>
            </a:r>
          </a:p>
        </p:txBody>
      </p:sp>
      <p:sp>
        <p:nvSpPr>
          <p:cNvPr id="3" name="コンテンツ プレースホルダー 2">
            <a:extLst>
              <a:ext uri="{FF2B5EF4-FFF2-40B4-BE49-F238E27FC236}">
                <a16:creationId xmlns:a16="http://schemas.microsoft.com/office/drawing/2014/main" id="{629E1E41-F0F9-4390-9201-E7202C2AC558}"/>
              </a:ext>
            </a:extLst>
          </p:cNvPr>
          <p:cNvSpPr>
            <a:spLocks noGrp="1"/>
          </p:cNvSpPr>
          <p:nvPr>
            <p:ph idx="1"/>
          </p:nvPr>
        </p:nvSpPr>
        <p:spPr/>
        <p:txBody>
          <a:bodyPr/>
          <a:lstStyle/>
          <a:p>
            <a:r>
              <a:rPr lang="ja-JP" altLang="en-US" dirty="0"/>
              <a:t>多く聞かれた問題</a:t>
            </a:r>
            <a:endParaRPr lang="en-US" altLang="ja-JP" dirty="0"/>
          </a:p>
          <a:p>
            <a:pPr lvl="1"/>
            <a:r>
              <a:rPr lang="ja-JP" altLang="en-US" dirty="0"/>
              <a:t>課題が重くなりがち</a:t>
            </a:r>
            <a:r>
              <a:rPr lang="ja-JP" altLang="en-US" dirty="0">
                <a:solidFill>
                  <a:srgbClr val="C00000"/>
                </a:solidFill>
              </a:rPr>
              <a:t>（課題地獄）</a:t>
            </a:r>
            <a:endParaRPr lang="en-US" altLang="ja-JP" dirty="0">
              <a:solidFill>
                <a:srgbClr val="C00000"/>
              </a:solidFill>
            </a:endParaRPr>
          </a:p>
          <a:p>
            <a:pPr lvl="1"/>
            <a:r>
              <a:rPr kumimoji="1" lang="ja-JP" altLang="en-US" dirty="0"/>
              <a:t>登校できない</a:t>
            </a:r>
            <a:r>
              <a:rPr kumimoji="1" lang="ja-JP" altLang="en-US" dirty="0">
                <a:solidFill>
                  <a:srgbClr val="C00000"/>
                </a:solidFill>
              </a:rPr>
              <a:t>（友達と交流できない、新しい友達を作れない）</a:t>
            </a:r>
            <a:endParaRPr kumimoji="1" lang="en-US" altLang="ja-JP" dirty="0">
              <a:solidFill>
                <a:srgbClr val="C00000"/>
              </a:solidFill>
            </a:endParaRPr>
          </a:p>
          <a:p>
            <a:r>
              <a:rPr lang="ja-JP" altLang="en-US" dirty="0"/>
              <a:t>前者についてデータで検証</a:t>
            </a:r>
            <a:endParaRPr lang="en-US" altLang="ja-JP" dirty="0"/>
          </a:p>
        </p:txBody>
      </p:sp>
      <p:sp>
        <p:nvSpPr>
          <p:cNvPr id="4" name="日付プレースホルダー 3">
            <a:extLst>
              <a:ext uri="{FF2B5EF4-FFF2-40B4-BE49-F238E27FC236}">
                <a16:creationId xmlns:a16="http://schemas.microsoft.com/office/drawing/2014/main" id="{EDA06E06-E2B9-4234-9446-668D001F80FE}"/>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93A0BB3F-0187-4AD9-977C-D1D0C0956D1F}"/>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6D5A5E16-9B62-4DF6-9D42-54A131D39381}"/>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Tree>
    <p:extLst>
      <p:ext uri="{BB962C8B-B14F-4D97-AF65-F5344CB8AC3E}">
        <p14:creationId xmlns:p14="http://schemas.microsoft.com/office/powerpoint/2010/main" val="13524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67D50-9669-4D2D-A577-8D3160235C77}"/>
              </a:ext>
            </a:extLst>
          </p:cNvPr>
          <p:cNvSpPr>
            <a:spLocks noGrp="1"/>
          </p:cNvSpPr>
          <p:nvPr>
            <p:ph type="title"/>
          </p:nvPr>
        </p:nvSpPr>
        <p:spPr/>
        <p:txBody>
          <a:bodyPr>
            <a:noAutofit/>
          </a:bodyPr>
          <a:lstStyle/>
          <a:p>
            <a:r>
              <a:rPr kumimoji="1" lang="en-US" altLang="ja-JP" sz="2400" b="1" dirty="0"/>
              <a:t>Q. </a:t>
            </a:r>
            <a:r>
              <a:rPr kumimoji="1" lang="ja-JP" altLang="en-US" sz="2400" b="1" dirty="0"/>
              <a:t>週に受けているオンライン授業のコマ数</a:t>
            </a:r>
            <a:r>
              <a:rPr kumimoji="1" lang="en-US" altLang="ja-JP" sz="2400" b="1" dirty="0"/>
              <a:t>(</a:t>
            </a:r>
            <a:r>
              <a:rPr kumimoji="1" lang="ja-JP" altLang="en-US" sz="2400" b="1" dirty="0"/>
              <a:t>ほとんど出席していないものは除く</a:t>
            </a:r>
            <a:r>
              <a:rPr kumimoji="1" lang="en-US" altLang="ja-JP" sz="2400" b="1" dirty="0"/>
              <a:t>)</a:t>
            </a:r>
            <a:r>
              <a:rPr kumimoji="1" lang="ja-JP" altLang="en-US" sz="2400" b="1" dirty="0"/>
              <a:t>を</a:t>
            </a:r>
            <a:r>
              <a:rPr kumimoji="1" lang="en-US" altLang="ja-JP" sz="2400" b="1" dirty="0"/>
              <a:t>, </a:t>
            </a:r>
            <a:r>
              <a:rPr kumimoji="1" lang="ja-JP" altLang="en-US" sz="2400" b="1" dirty="0"/>
              <a:t>形式ごとに教えてください。</a:t>
            </a:r>
          </a:p>
        </p:txBody>
      </p:sp>
      <p:sp>
        <p:nvSpPr>
          <p:cNvPr id="3" name="コンテンツ プレースホルダー 2">
            <a:extLst>
              <a:ext uri="{FF2B5EF4-FFF2-40B4-BE49-F238E27FC236}">
                <a16:creationId xmlns:a16="http://schemas.microsoft.com/office/drawing/2014/main" id="{99B391CD-A5ED-4937-BBB5-1F17F2E5FBF0}"/>
              </a:ext>
            </a:extLst>
          </p:cNvPr>
          <p:cNvSpPr>
            <a:spLocks noGrp="1"/>
          </p:cNvSpPr>
          <p:nvPr>
            <p:ph idx="1"/>
          </p:nvPr>
        </p:nvSpPr>
        <p:spPr/>
        <p:txBody>
          <a:bodyPr>
            <a:normAutofit lnSpcReduction="10000"/>
          </a:bodyPr>
          <a:lstStyle/>
          <a:p>
            <a:r>
              <a:rPr lang="ja-JP" altLang="en-US" dirty="0"/>
              <a:t>形式：</a:t>
            </a:r>
            <a:endParaRPr kumimoji="1" lang="en-US" altLang="ja-JP" dirty="0"/>
          </a:p>
          <a:p>
            <a:pPr lvl="1"/>
            <a:r>
              <a:rPr lang="ja-JP" altLang="en-US" dirty="0">
                <a:solidFill>
                  <a:srgbClr val="00B050"/>
                </a:solidFill>
              </a:rPr>
              <a:t>ライブ（講義）：</a:t>
            </a:r>
            <a:r>
              <a:rPr lang="ja-JP" altLang="en-US" dirty="0"/>
              <a:t>教員による講義中心の授業（通常、ある程度大人数）</a:t>
            </a:r>
            <a:endParaRPr lang="en-US" altLang="ja-JP" dirty="0"/>
          </a:p>
          <a:p>
            <a:pPr lvl="1"/>
            <a:r>
              <a:rPr lang="ja-JP" altLang="en-US" dirty="0">
                <a:solidFill>
                  <a:srgbClr val="00B050"/>
                </a:solidFill>
              </a:rPr>
              <a:t>ライブ（議論）：</a:t>
            </a:r>
            <a:r>
              <a:rPr lang="ja-JP" altLang="en-US" dirty="0"/>
              <a:t>学生による議論中心の授業（通常、少人数）</a:t>
            </a:r>
            <a:endParaRPr lang="en-US" altLang="ja-JP" dirty="0"/>
          </a:p>
          <a:p>
            <a:pPr lvl="1"/>
            <a:r>
              <a:rPr lang="ja-JP" altLang="en-US" dirty="0">
                <a:solidFill>
                  <a:srgbClr val="00B050"/>
                </a:solidFill>
              </a:rPr>
              <a:t>オンデマンド：</a:t>
            </a:r>
            <a:r>
              <a:rPr lang="ja-JP" altLang="en-US" dirty="0"/>
              <a:t>録画されたビデオの配信</a:t>
            </a:r>
            <a:endParaRPr lang="en-US" altLang="ja-JP" dirty="0"/>
          </a:p>
          <a:p>
            <a:pPr lvl="1"/>
            <a:r>
              <a:rPr lang="ja-JP" altLang="en-US" dirty="0">
                <a:solidFill>
                  <a:srgbClr val="00B050"/>
                </a:solidFill>
              </a:rPr>
              <a:t>資料：</a:t>
            </a:r>
            <a:r>
              <a:rPr lang="ja-JP" altLang="en-US" dirty="0"/>
              <a:t>資料配布と自習中心</a:t>
            </a:r>
            <a:endParaRPr lang="en-US" altLang="ja-JP" dirty="0"/>
          </a:p>
          <a:p>
            <a:pPr lvl="1"/>
            <a:r>
              <a:rPr lang="ja-JP" altLang="en-US" dirty="0">
                <a:solidFill>
                  <a:srgbClr val="00B050"/>
                </a:solidFill>
              </a:rPr>
              <a:t>その他：</a:t>
            </a:r>
            <a:r>
              <a:rPr lang="ja-JP" altLang="en-US" dirty="0"/>
              <a:t>上記の混合など</a:t>
            </a:r>
            <a:endParaRPr lang="en-US" altLang="ja-JP" dirty="0"/>
          </a:p>
          <a:p>
            <a:r>
              <a:rPr lang="ja-JP" altLang="en-US" dirty="0"/>
              <a:t>一コマ＝</a:t>
            </a:r>
            <a:r>
              <a:rPr lang="en-US" altLang="ja-JP" dirty="0"/>
              <a:t>105</a:t>
            </a:r>
            <a:r>
              <a:rPr lang="ja-JP" altLang="en-US" dirty="0"/>
              <a:t>分 </a:t>
            </a:r>
            <a:r>
              <a:rPr lang="en-US" altLang="ja-JP" dirty="0"/>
              <a:t>x 13</a:t>
            </a:r>
            <a:r>
              <a:rPr lang="ja-JP" altLang="en-US" dirty="0"/>
              <a:t>回分</a:t>
            </a:r>
            <a:endParaRPr lang="en-US" altLang="ja-JP" dirty="0"/>
          </a:p>
        </p:txBody>
      </p:sp>
      <p:sp>
        <p:nvSpPr>
          <p:cNvPr id="4" name="日付プレースホルダー 3">
            <a:extLst>
              <a:ext uri="{FF2B5EF4-FFF2-40B4-BE49-F238E27FC236}">
                <a16:creationId xmlns:a16="http://schemas.microsoft.com/office/drawing/2014/main" id="{698396E0-32D3-428F-A9A8-036803F86C89}"/>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C8DB7696-57AF-4FA9-A558-73D22937A07C}"/>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885FC6C1-1E16-4865-B502-E94FC7CF2DFD}"/>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extLst>
      <p:ext uri="{BB962C8B-B14F-4D97-AF65-F5344CB8AC3E}">
        <p14:creationId xmlns:p14="http://schemas.microsoft.com/office/powerpoint/2010/main" val="314054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
            <a:extLst>
              <a:ext uri="{FF2B5EF4-FFF2-40B4-BE49-F238E27FC236}">
                <a16:creationId xmlns:a16="http://schemas.microsoft.com/office/drawing/2014/main" id="{A78293E2-5851-4DE4-8290-CD0F5E038837}"/>
              </a:ext>
            </a:extLst>
          </p:cNvPr>
          <p:cNvGraphicFramePr>
            <a:graphicFrameLocks noGrp="1"/>
          </p:cNvGraphicFramePr>
          <p:nvPr>
            <p:ph idx="1"/>
          </p:nvPr>
        </p:nvGraphicFramePr>
        <p:xfrm>
          <a:off x="313184" y="1"/>
          <a:ext cx="8579296" cy="515719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E40D510-247F-401F-B11A-67D7F3AB9E56}"/>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073BE81F-E8C3-4625-A30A-8B52DA788D0E}"/>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C3F4ABCA-721E-4966-88CC-E5D8EC53ADB6}"/>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15" name="テキスト プレースホルダー 14">
            <a:extLst>
              <a:ext uri="{FF2B5EF4-FFF2-40B4-BE49-F238E27FC236}">
                <a16:creationId xmlns:a16="http://schemas.microsoft.com/office/drawing/2014/main" id="{4C373E1A-4D7E-4A32-BA2B-010CDC6D297D}"/>
              </a:ext>
            </a:extLst>
          </p:cNvPr>
          <p:cNvSpPr>
            <a:spLocks noGrp="1"/>
          </p:cNvSpPr>
          <p:nvPr>
            <p:ph type="body" idx="4294967295"/>
          </p:nvPr>
        </p:nvSpPr>
        <p:spPr>
          <a:xfrm>
            <a:off x="0" y="5002213"/>
            <a:ext cx="8229600" cy="1023937"/>
          </a:xfrm>
        </p:spPr>
        <p:txBody>
          <a:bodyPr>
            <a:normAutofit fontScale="92500" lnSpcReduction="10000"/>
          </a:bodyPr>
          <a:lstStyle/>
          <a:p>
            <a:r>
              <a:rPr kumimoji="1" lang="ja-JP" altLang="en-US" dirty="0">
                <a:solidFill>
                  <a:srgbClr val="00B050"/>
                </a:solidFill>
              </a:rPr>
              <a:t>ほとんどがライブ</a:t>
            </a:r>
            <a:r>
              <a:rPr kumimoji="1" lang="ja-JP" altLang="en-US" dirty="0">
                <a:solidFill>
                  <a:schemeClr val="tx1"/>
                </a:solidFill>
              </a:rPr>
              <a:t>で行われていた</a:t>
            </a:r>
            <a:endParaRPr kumimoji="1" lang="en-US" altLang="ja-JP" dirty="0">
              <a:solidFill>
                <a:schemeClr val="tx1"/>
              </a:solidFill>
            </a:endParaRPr>
          </a:p>
          <a:p>
            <a:r>
              <a:rPr kumimoji="1" lang="en-US" altLang="ja-JP" dirty="0"/>
              <a:t>1</a:t>
            </a:r>
            <a:r>
              <a:rPr kumimoji="1" lang="ja-JP" altLang="en-US" dirty="0"/>
              <a:t>年生の平均：</a:t>
            </a:r>
            <a:r>
              <a:rPr kumimoji="1" lang="en-US" altLang="ja-JP" dirty="0">
                <a:solidFill>
                  <a:srgbClr val="C00000"/>
                </a:solidFill>
              </a:rPr>
              <a:t>16</a:t>
            </a:r>
            <a:r>
              <a:rPr kumimoji="1" lang="ja-JP" altLang="en-US" dirty="0">
                <a:solidFill>
                  <a:srgbClr val="C00000"/>
                </a:solidFill>
              </a:rPr>
              <a:t>コマ</a:t>
            </a:r>
            <a:r>
              <a:rPr kumimoji="1" lang="en-US" altLang="ja-JP" dirty="0">
                <a:solidFill>
                  <a:srgbClr val="C00000"/>
                </a:solidFill>
              </a:rPr>
              <a:t>/</a:t>
            </a:r>
            <a:r>
              <a:rPr kumimoji="1" lang="ja-JP" altLang="en-US" dirty="0">
                <a:solidFill>
                  <a:srgbClr val="C00000"/>
                </a:solidFill>
              </a:rPr>
              <a:t>週</a:t>
            </a:r>
            <a:r>
              <a:rPr kumimoji="1" lang="ja-JP" altLang="en-US" dirty="0"/>
              <a:t>（</a:t>
            </a:r>
            <a:r>
              <a:rPr lang="en-US" altLang="ja-JP" dirty="0"/>
              <a:t>1</a:t>
            </a:r>
            <a:r>
              <a:rPr lang="ja-JP" altLang="en-US" dirty="0"/>
              <a:t>日</a:t>
            </a:r>
            <a:r>
              <a:rPr lang="en-US" altLang="ja-JP" dirty="0"/>
              <a:t>3</a:t>
            </a:r>
            <a:r>
              <a:rPr lang="ja-JP" altLang="en-US" dirty="0"/>
              <a:t>コマ以上）</a:t>
            </a:r>
            <a:endParaRPr lang="en-US" altLang="ja-JP" dirty="0"/>
          </a:p>
        </p:txBody>
      </p:sp>
      <p:cxnSp>
        <p:nvCxnSpPr>
          <p:cNvPr id="8" name="直線コネクタ 7">
            <a:extLst>
              <a:ext uri="{FF2B5EF4-FFF2-40B4-BE49-F238E27FC236}">
                <a16:creationId xmlns:a16="http://schemas.microsoft.com/office/drawing/2014/main" id="{20DD10A9-22FA-4C0D-8A68-F3B9FF4A881B}"/>
              </a:ext>
            </a:extLst>
          </p:cNvPr>
          <p:cNvCxnSpPr>
            <a:cxnSpLocks/>
            <a:stCxn id="14" idx="3"/>
            <a:endCxn id="10" idx="1"/>
          </p:cNvCxnSpPr>
          <p:nvPr/>
        </p:nvCxnSpPr>
        <p:spPr>
          <a:xfrm flipV="1">
            <a:off x="7601383" y="2907837"/>
            <a:ext cx="275236" cy="29744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99D9BA4D-1427-4F32-9463-94C07C137193}"/>
              </a:ext>
            </a:extLst>
          </p:cNvPr>
          <p:cNvSpPr/>
          <p:nvPr/>
        </p:nvSpPr>
        <p:spPr>
          <a:xfrm>
            <a:off x="7876619" y="2655809"/>
            <a:ext cx="1008112"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BA290E3-B551-4C8A-95D0-8E82D2FBF83E}"/>
              </a:ext>
            </a:extLst>
          </p:cNvPr>
          <p:cNvSpPr/>
          <p:nvPr/>
        </p:nvSpPr>
        <p:spPr>
          <a:xfrm>
            <a:off x="7164288" y="2765537"/>
            <a:ext cx="437095" cy="87948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569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1E40D510-247F-401F-B11A-67D7F3AB9E56}"/>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073BE81F-E8C3-4625-A30A-8B52DA788D0E}"/>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C3F4ABCA-721E-4966-88CC-E5D8EC53ADB6}"/>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graphicFrame>
        <p:nvGraphicFramePr>
          <p:cNvPr id="16" name="グラフ 15">
            <a:extLst>
              <a:ext uri="{FF2B5EF4-FFF2-40B4-BE49-F238E27FC236}">
                <a16:creationId xmlns:a16="http://schemas.microsoft.com/office/drawing/2014/main" id="{01FE6646-DB17-405C-B92B-BD7D741AA865}"/>
              </a:ext>
            </a:extLst>
          </p:cNvPr>
          <p:cNvGraphicFramePr>
            <a:graphicFrameLocks/>
          </p:cNvGraphicFramePr>
          <p:nvPr>
            <p:extLst>
              <p:ext uri="{D42A27DB-BD31-4B8C-83A1-F6EECF244321}">
                <p14:modId xmlns:p14="http://schemas.microsoft.com/office/powerpoint/2010/main" val="3138477792"/>
              </p:ext>
            </p:extLst>
          </p:nvPr>
        </p:nvGraphicFramePr>
        <p:xfrm>
          <a:off x="0" y="1339850"/>
          <a:ext cx="9143999" cy="4825454"/>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直線コネクタ 8">
            <a:extLst>
              <a:ext uri="{FF2B5EF4-FFF2-40B4-BE49-F238E27FC236}">
                <a16:creationId xmlns:a16="http://schemas.microsoft.com/office/drawing/2014/main" id="{8E9C3D3F-029C-472B-9877-E703B50570F5}"/>
              </a:ext>
            </a:extLst>
          </p:cNvPr>
          <p:cNvCxnSpPr>
            <a:cxnSpLocks/>
          </p:cNvCxnSpPr>
          <p:nvPr/>
        </p:nvCxnSpPr>
        <p:spPr>
          <a:xfrm>
            <a:off x="683568" y="4700166"/>
            <a:ext cx="2016224" cy="168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4265F65-668E-44F7-9BEA-AE7ADA6E5BBC}"/>
              </a:ext>
            </a:extLst>
          </p:cNvPr>
          <p:cNvCxnSpPr>
            <a:cxnSpLocks/>
          </p:cNvCxnSpPr>
          <p:nvPr/>
        </p:nvCxnSpPr>
        <p:spPr>
          <a:xfrm flipV="1">
            <a:off x="1403648" y="3429000"/>
            <a:ext cx="1448544" cy="10801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259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A917-5379-4884-A1E7-E81C80B89630}"/>
              </a:ext>
            </a:extLst>
          </p:cNvPr>
          <p:cNvSpPr>
            <a:spLocks noGrp="1"/>
          </p:cNvSpPr>
          <p:nvPr>
            <p:ph type="title"/>
          </p:nvPr>
        </p:nvSpPr>
        <p:spPr/>
        <p:txBody>
          <a:bodyPr>
            <a:no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2800" b="1" i="0" baseline="0" dirty="0">
                <a:solidFill>
                  <a:schemeClr val="tx2"/>
                </a:solidFill>
                <a:effectLst/>
              </a:rPr>
              <a:t>Q. </a:t>
            </a:r>
            <a:r>
              <a:rPr kumimoji="1" lang="ja-JP" altLang="ja-JP" sz="2800" b="1" i="0" baseline="0" dirty="0">
                <a:solidFill>
                  <a:schemeClr val="tx2"/>
                </a:solidFill>
                <a:effectLst/>
              </a:rPr>
              <a:t>ライブで行われている授業の出席率</a:t>
            </a:r>
            <a:r>
              <a:rPr kumimoji="1" lang="en-US" altLang="ja-JP" sz="2800" b="1" i="0" baseline="0" dirty="0">
                <a:solidFill>
                  <a:schemeClr val="tx2"/>
                </a:solidFill>
                <a:effectLst/>
              </a:rPr>
              <a:t>(</a:t>
            </a:r>
            <a:r>
              <a:rPr kumimoji="1" lang="ja-JP" altLang="ja-JP" sz="2800" b="1" i="0" baseline="0" dirty="0">
                <a:solidFill>
                  <a:schemeClr val="tx2"/>
                </a:solidFill>
                <a:effectLst/>
              </a:rPr>
              <a:t>実際にライブで聞いている割合</a:t>
            </a:r>
            <a:r>
              <a:rPr kumimoji="1" lang="en-US" altLang="ja-JP" sz="2800" b="1" i="0" baseline="0" dirty="0">
                <a:solidFill>
                  <a:schemeClr val="tx2"/>
                </a:solidFill>
                <a:effectLst/>
              </a:rPr>
              <a:t>)</a:t>
            </a:r>
            <a:r>
              <a:rPr kumimoji="1" lang="ja-JP" altLang="ja-JP" sz="2800" b="1" i="0" baseline="0" dirty="0">
                <a:solidFill>
                  <a:schemeClr val="tx2"/>
                </a:solidFill>
                <a:effectLst/>
              </a:rPr>
              <a:t>はどのくらいですか</a:t>
            </a:r>
            <a:r>
              <a:rPr kumimoji="1" lang="en-US" altLang="ja-JP" sz="2800" b="1" i="0" baseline="0" dirty="0">
                <a:solidFill>
                  <a:schemeClr val="tx2"/>
                </a:solidFill>
                <a:effectLst/>
              </a:rPr>
              <a:t>?</a:t>
            </a:r>
          </a:p>
        </p:txBody>
      </p:sp>
      <p:sp>
        <p:nvSpPr>
          <p:cNvPr id="12" name="コンテンツ プレースホルダー 11">
            <a:extLst>
              <a:ext uri="{FF2B5EF4-FFF2-40B4-BE49-F238E27FC236}">
                <a16:creationId xmlns:a16="http://schemas.microsoft.com/office/drawing/2014/main" id="{B5420391-DFFF-4B50-A917-6889C4571186}"/>
              </a:ext>
            </a:extLst>
          </p:cNvPr>
          <p:cNvSpPr>
            <a:spLocks noGrp="1"/>
          </p:cNvSpPr>
          <p:nvPr>
            <p:ph idx="1"/>
          </p:nvPr>
        </p:nvSpPr>
        <p:spPr/>
        <p:txBody>
          <a:bodyPr/>
          <a:lstStyle/>
          <a:p>
            <a:r>
              <a:rPr kumimoji="1" lang="ja-JP" altLang="en-US" dirty="0">
                <a:solidFill>
                  <a:srgbClr val="00B050"/>
                </a:solidFill>
              </a:rPr>
              <a:t>ほとんどが</a:t>
            </a:r>
            <a:r>
              <a:rPr kumimoji="1" lang="en-US" altLang="ja-JP" dirty="0">
                <a:solidFill>
                  <a:srgbClr val="00B050"/>
                </a:solidFill>
              </a:rPr>
              <a:t>80%</a:t>
            </a:r>
            <a:r>
              <a:rPr kumimoji="1" lang="ja-JP" altLang="en-US" dirty="0">
                <a:solidFill>
                  <a:srgbClr val="00B050"/>
                </a:solidFill>
              </a:rPr>
              <a:t>以上</a:t>
            </a:r>
          </a:p>
        </p:txBody>
      </p:sp>
      <p:sp>
        <p:nvSpPr>
          <p:cNvPr id="4" name="日付プレースホルダー 3">
            <a:extLst>
              <a:ext uri="{FF2B5EF4-FFF2-40B4-BE49-F238E27FC236}">
                <a16:creationId xmlns:a16="http://schemas.microsoft.com/office/drawing/2014/main" id="{ED5C08E6-FC5D-483A-8278-F39DCD8AD60A}"/>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2BC86C60-69ED-411E-8204-06A6258E345F}"/>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9128C81C-D095-41F0-9DEB-F60983873BDE}"/>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13" name="グループ化 12">
            <a:extLst>
              <a:ext uri="{FF2B5EF4-FFF2-40B4-BE49-F238E27FC236}">
                <a16:creationId xmlns:a16="http://schemas.microsoft.com/office/drawing/2014/main" id="{C9F2D146-A429-4734-BDA0-12B692E7DD14}"/>
              </a:ext>
            </a:extLst>
          </p:cNvPr>
          <p:cNvGrpSpPr/>
          <p:nvPr/>
        </p:nvGrpSpPr>
        <p:grpSpPr>
          <a:xfrm>
            <a:off x="1228913" y="1841086"/>
            <a:ext cx="6871479" cy="4910474"/>
            <a:chOff x="768581" y="1339436"/>
            <a:chExt cx="7159511" cy="5116306"/>
          </a:xfrm>
        </p:grpSpPr>
        <p:graphicFrame>
          <p:nvGraphicFramePr>
            <p:cNvPr id="9" name="Chart 1">
              <a:extLst>
                <a:ext uri="{FF2B5EF4-FFF2-40B4-BE49-F238E27FC236}">
                  <a16:creationId xmlns:a16="http://schemas.microsoft.com/office/drawing/2014/main" id="{7CCDAB23-41E0-4A8D-BD2D-EBD060CD6D75}"/>
                </a:ext>
              </a:extLst>
            </p:cNvPr>
            <p:cNvGraphicFramePr>
              <a:graphicFrameLocks/>
            </p:cNvGraphicFramePr>
            <p:nvPr/>
          </p:nvGraphicFramePr>
          <p:xfrm>
            <a:off x="768581" y="1339436"/>
            <a:ext cx="7159511" cy="5116306"/>
          </p:xfrm>
          <a:graphic>
            <a:graphicData uri="http://schemas.openxmlformats.org/drawingml/2006/chart">
              <c:chart xmlns:c="http://schemas.openxmlformats.org/drawingml/2006/chart" xmlns:r="http://schemas.openxmlformats.org/officeDocument/2006/relationships" r:id="rId2"/>
            </a:graphicData>
          </a:graphic>
        </p:graphicFrame>
        <p:sp>
          <p:nvSpPr>
            <p:cNvPr id="8" name="正方形/長方形 7">
              <a:extLst>
                <a:ext uri="{FF2B5EF4-FFF2-40B4-BE49-F238E27FC236}">
                  <a16:creationId xmlns:a16="http://schemas.microsoft.com/office/drawing/2014/main" id="{F2218B7B-C38A-4161-B335-70B56A19FBBD}"/>
                </a:ext>
              </a:extLst>
            </p:cNvPr>
            <p:cNvSpPr/>
            <p:nvPr/>
          </p:nvSpPr>
          <p:spPr>
            <a:xfrm>
              <a:off x="2530153" y="4032104"/>
              <a:ext cx="2458616" cy="1036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80-100%</a:t>
              </a:r>
              <a:endParaRPr kumimoji="1" lang="ja-JP" altLang="en-US" sz="3600" dirty="0"/>
            </a:p>
          </p:txBody>
        </p:sp>
        <p:sp>
          <p:nvSpPr>
            <p:cNvPr id="11" name="正方形/長方形 10">
              <a:extLst>
                <a:ext uri="{FF2B5EF4-FFF2-40B4-BE49-F238E27FC236}">
                  <a16:creationId xmlns:a16="http://schemas.microsoft.com/office/drawing/2014/main" id="{EBEDD227-6277-4AED-9E1F-5C298F442750}"/>
                </a:ext>
              </a:extLst>
            </p:cNvPr>
            <p:cNvSpPr/>
            <p:nvPr/>
          </p:nvSpPr>
          <p:spPr>
            <a:xfrm rot="3111664">
              <a:off x="1709089" y="2352255"/>
              <a:ext cx="1475668" cy="54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50-80%</a:t>
              </a:r>
              <a:endParaRPr kumimoji="1" lang="ja-JP" altLang="en-US" sz="2400" dirty="0"/>
            </a:p>
          </p:txBody>
        </p:sp>
      </p:grpSp>
    </p:spTree>
    <p:extLst>
      <p:ext uri="{BB962C8B-B14F-4D97-AF65-F5344CB8AC3E}">
        <p14:creationId xmlns:p14="http://schemas.microsoft.com/office/powerpoint/2010/main" val="961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A917-5379-4884-A1E7-E81C80B89630}"/>
              </a:ext>
            </a:extLst>
          </p:cNvPr>
          <p:cNvSpPr>
            <a:spLocks noGrp="1"/>
          </p:cNvSpPr>
          <p:nvPr>
            <p:ph type="title"/>
          </p:nvPr>
        </p:nvSpPr>
        <p:spPr/>
        <p:txBody>
          <a:bodyPr>
            <a:no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2800" b="1" i="0" baseline="0" dirty="0">
                <a:solidFill>
                  <a:schemeClr val="tx2"/>
                </a:solidFill>
                <a:effectLst/>
              </a:rPr>
              <a:t>Q. </a:t>
            </a:r>
            <a:r>
              <a:rPr kumimoji="1" lang="ja-JP" altLang="ja-JP" sz="2800" b="1" i="0" baseline="0" dirty="0">
                <a:solidFill>
                  <a:schemeClr val="tx2"/>
                </a:solidFill>
                <a:effectLst/>
              </a:rPr>
              <a:t>ライブで行われている授業の出席率</a:t>
            </a:r>
            <a:r>
              <a:rPr kumimoji="1" lang="en-US" altLang="ja-JP" sz="2800" b="1" i="0" baseline="0" dirty="0">
                <a:solidFill>
                  <a:schemeClr val="tx2"/>
                </a:solidFill>
                <a:effectLst/>
              </a:rPr>
              <a:t>(</a:t>
            </a:r>
            <a:r>
              <a:rPr kumimoji="1" lang="ja-JP" altLang="ja-JP" sz="2800" b="1" i="0" baseline="0" dirty="0">
                <a:solidFill>
                  <a:schemeClr val="tx2"/>
                </a:solidFill>
                <a:effectLst/>
              </a:rPr>
              <a:t>実際にライブで聞いている割合</a:t>
            </a:r>
            <a:r>
              <a:rPr kumimoji="1" lang="en-US" altLang="ja-JP" sz="2800" b="1" i="0" baseline="0" dirty="0">
                <a:solidFill>
                  <a:schemeClr val="tx2"/>
                </a:solidFill>
                <a:effectLst/>
              </a:rPr>
              <a:t>)</a:t>
            </a:r>
            <a:r>
              <a:rPr kumimoji="1" lang="ja-JP" altLang="ja-JP" sz="2800" b="1" i="0" baseline="0" dirty="0">
                <a:solidFill>
                  <a:schemeClr val="tx2"/>
                </a:solidFill>
                <a:effectLst/>
              </a:rPr>
              <a:t>はどのくらいですか</a:t>
            </a:r>
            <a:r>
              <a:rPr kumimoji="1" lang="en-US" altLang="ja-JP" sz="2800" b="1" i="0" baseline="0" dirty="0">
                <a:solidFill>
                  <a:schemeClr val="tx2"/>
                </a:solidFill>
                <a:effectLst/>
              </a:rPr>
              <a:t>?</a:t>
            </a:r>
          </a:p>
        </p:txBody>
      </p:sp>
      <p:sp>
        <p:nvSpPr>
          <p:cNvPr id="12" name="コンテンツ プレースホルダー 11">
            <a:extLst>
              <a:ext uri="{FF2B5EF4-FFF2-40B4-BE49-F238E27FC236}">
                <a16:creationId xmlns:a16="http://schemas.microsoft.com/office/drawing/2014/main" id="{B5420391-DFFF-4B50-A917-6889C4571186}"/>
              </a:ext>
            </a:extLst>
          </p:cNvPr>
          <p:cNvSpPr>
            <a:spLocks noGrp="1"/>
          </p:cNvSpPr>
          <p:nvPr>
            <p:ph idx="1"/>
          </p:nvPr>
        </p:nvSpPr>
        <p:spPr/>
        <p:txBody>
          <a:bodyPr/>
          <a:lstStyle/>
          <a:p>
            <a:r>
              <a:rPr kumimoji="1" lang="ja-JP" altLang="en-US" dirty="0">
                <a:solidFill>
                  <a:srgbClr val="00B050"/>
                </a:solidFill>
              </a:rPr>
              <a:t>ほとんどが</a:t>
            </a:r>
            <a:r>
              <a:rPr kumimoji="1" lang="en-US" altLang="ja-JP" dirty="0">
                <a:solidFill>
                  <a:srgbClr val="00B050"/>
                </a:solidFill>
              </a:rPr>
              <a:t>80%</a:t>
            </a:r>
            <a:r>
              <a:rPr kumimoji="1" lang="ja-JP" altLang="en-US" dirty="0">
                <a:solidFill>
                  <a:srgbClr val="00B050"/>
                </a:solidFill>
              </a:rPr>
              <a:t>以上</a:t>
            </a:r>
          </a:p>
        </p:txBody>
      </p:sp>
      <p:sp>
        <p:nvSpPr>
          <p:cNvPr id="4" name="日付プレースホルダー 3">
            <a:extLst>
              <a:ext uri="{FF2B5EF4-FFF2-40B4-BE49-F238E27FC236}">
                <a16:creationId xmlns:a16="http://schemas.microsoft.com/office/drawing/2014/main" id="{ED5C08E6-FC5D-483A-8278-F39DCD8AD60A}"/>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2BC86C60-69ED-411E-8204-06A6258E345F}"/>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9128C81C-D095-41F0-9DEB-F60983873BDE}"/>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aphicFrame>
        <p:nvGraphicFramePr>
          <p:cNvPr id="14" name="Chart 1">
            <a:extLst>
              <a:ext uri="{FF2B5EF4-FFF2-40B4-BE49-F238E27FC236}">
                <a16:creationId xmlns:a16="http://schemas.microsoft.com/office/drawing/2014/main" id="{00000000-0008-0000-0700-000002000000}"/>
              </a:ext>
            </a:extLst>
          </p:cNvPr>
          <p:cNvGraphicFramePr>
            <a:graphicFrameLocks/>
          </p:cNvGraphicFramePr>
          <p:nvPr>
            <p:extLst>
              <p:ext uri="{D42A27DB-BD31-4B8C-83A1-F6EECF244321}">
                <p14:modId xmlns:p14="http://schemas.microsoft.com/office/powerpoint/2010/main" val="1234989742"/>
              </p:ext>
            </p:extLst>
          </p:nvPr>
        </p:nvGraphicFramePr>
        <p:xfrm>
          <a:off x="539262" y="1916831"/>
          <a:ext cx="7057074" cy="48046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091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9CA5-555A-47E0-ABCE-75D3D1BF7E4F}"/>
              </a:ext>
            </a:extLst>
          </p:cNvPr>
          <p:cNvSpPr>
            <a:spLocks noGrp="1"/>
          </p:cNvSpPr>
          <p:nvPr>
            <p:ph type="title"/>
          </p:nvPr>
        </p:nvSpPr>
        <p:spPr/>
        <p:txBody>
          <a:bodyPr/>
          <a:lstStyle/>
          <a:p>
            <a:r>
              <a:rPr kumimoji="1" lang="ja-JP" altLang="en-US" dirty="0"/>
              <a:t>学年ごとの平均出席率</a:t>
            </a:r>
          </a:p>
        </p:txBody>
      </p:sp>
      <p:graphicFrame>
        <p:nvGraphicFramePr>
          <p:cNvPr id="17" name="Chart 1">
            <a:extLst>
              <a:ext uri="{FF2B5EF4-FFF2-40B4-BE49-F238E27FC236}">
                <a16:creationId xmlns:a16="http://schemas.microsoft.com/office/drawing/2014/main" id="{3AAB18BB-B31F-4F78-B724-EC517BD21513}"/>
              </a:ext>
            </a:extLst>
          </p:cNvPr>
          <p:cNvGraphicFramePr>
            <a:graphicFrameLocks noGrp="1"/>
          </p:cNvGraphicFramePr>
          <p:nvPr>
            <p:ph idx="1"/>
          </p:nvPr>
        </p:nvGraphicFramePr>
        <p:xfrm>
          <a:off x="457200" y="2215406"/>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65157EE6-3413-4B88-A258-31AB1263408E}"/>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F192F3CF-D2A1-42DA-BB1A-22483E8DC6F9}"/>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77C73A77-ADD8-4BF3-9C4C-898B741ED1D6}"/>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18" name="テキスト プレースホルダー 17">
            <a:extLst>
              <a:ext uri="{FF2B5EF4-FFF2-40B4-BE49-F238E27FC236}">
                <a16:creationId xmlns:a16="http://schemas.microsoft.com/office/drawing/2014/main" id="{DF5738F1-5D62-46EF-BD66-AC6846C7938F}"/>
              </a:ext>
            </a:extLst>
          </p:cNvPr>
          <p:cNvSpPr>
            <a:spLocks noGrp="1"/>
          </p:cNvSpPr>
          <p:nvPr>
            <p:ph type="body" idx="4294967295"/>
          </p:nvPr>
        </p:nvSpPr>
        <p:spPr>
          <a:xfrm>
            <a:off x="0" y="1500188"/>
            <a:ext cx="8229600" cy="4525962"/>
          </a:xfrm>
        </p:spPr>
        <p:txBody>
          <a:bodyPr/>
          <a:lstStyle/>
          <a:p>
            <a:r>
              <a:rPr lang="ja-JP" altLang="en-US" dirty="0"/>
              <a:t>全学年で平均</a:t>
            </a:r>
            <a:r>
              <a:rPr lang="en-US" altLang="ja-JP" dirty="0"/>
              <a:t>80%</a:t>
            </a:r>
            <a:r>
              <a:rPr lang="ja-JP" altLang="en-US" dirty="0"/>
              <a:t>以上（一年生</a:t>
            </a:r>
            <a:r>
              <a:rPr lang="en-US" altLang="ja-JP" dirty="0"/>
              <a:t>87%</a:t>
            </a:r>
            <a:r>
              <a:rPr lang="ja-JP" altLang="en-US" dirty="0"/>
              <a:t>）</a:t>
            </a:r>
            <a:endParaRPr kumimoji="1" lang="en-US" altLang="ja-JP" dirty="0"/>
          </a:p>
        </p:txBody>
      </p:sp>
      <p:cxnSp>
        <p:nvCxnSpPr>
          <p:cNvPr id="11" name="直線コネクタ 10">
            <a:extLst>
              <a:ext uri="{FF2B5EF4-FFF2-40B4-BE49-F238E27FC236}">
                <a16:creationId xmlns:a16="http://schemas.microsoft.com/office/drawing/2014/main" id="{FAB0AD50-E1E4-4EBB-AF6E-F4E0D8B1EA93}"/>
              </a:ext>
            </a:extLst>
          </p:cNvPr>
          <p:cNvCxnSpPr/>
          <p:nvPr/>
        </p:nvCxnSpPr>
        <p:spPr>
          <a:xfrm>
            <a:off x="1331640" y="4293096"/>
            <a:ext cx="712879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2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9CA5-555A-47E0-ABCE-75D3D1BF7E4F}"/>
              </a:ext>
            </a:extLst>
          </p:cNvPr>
          <p:cNvSpPr>
            <a:spLocks noGrp="1"/>
          </p:cNvSpPr>
          <p:nvPr>
            <p:ph type="title"/>
          </p:nvPr>
        </p:nvSpPr>
        <p:spPr/>
        <p:txBody>
          <a:bodyPr/>
          <a:lstStyle/>
          <a:p>
            <a:r>
              <a:rPr kumimoji="1" lang="ja-JP" altLang="en-US" dirty="0"/>
              <a:t>学年ごとの平均出席率</a:t>
            </a:r>
          </a:p>
        </p:txBody>
      </p:sp>
      <p:sp>
        <p:nvSpPr>
          <p:cNvPr id="4" name="日付プレースホルダー 3">
            <a:extLst>
              <a:ext uri="{FF2B5EF4-FFF2-40B4-BE49-F238E27FC236}">
                <a16:creationId xmlns:a16="http://schemas.microsoft.com/office/drawing/2014/main" id="{65157EE6-3413-4B88-A258-31AB1263408E}"/>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F192F3CF-D2A1-42DA-BB1A-22483E8DC6F9}"/>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77C73A77-ADD8-4BF3-9C4C-898B741ED1D6}"/>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18" name="テキスト プレースホルダー 17">
            <a:extLst>
              <a:ext uri="{FF2B5EF4-FFF2-40B4-BE49-F238E27FC236}">
                <a16:creationId xmlns:a16="http://schemas.microsoft.com/office/drawing/2014/main" id="{DF5738F1-5D62-46EF-BD66-AC6846C7938F}"/>
              </a:ext>
            </a:extLst>
          </p:cNvPr>
          <p:cNvSpPr>
            <a:spLocks noGrp="1"/>
          </p:cNvSpPr>
          <p:nvPr>
            <p:ph type="body" idx="4294967295"/>
          </p:nvPr>
        </p:nvSpPr>
        <p:spPr>
          <a:xfrm>
            <a:off x="0" y="1500188"/>
            <a:ext cx="8229600" cy="4525962"/>
          </a:xfrm>
        </p:spPr>
        <p:txBody>
          <a:bodyPr/>
          <a:lstStyle/>
          <a:p>
            <a:r>
              <a:rPr lang="ja-JP" altLang="en-US" dirty="0"/>
              <a:t>全学年で平均</a:t>
            </a:r>
            <a:r>
              <a:rPr lang="en-US" altLang="ja-JP" dirty="0"/>
              <a:t>80%</a:t>
            </a:r>
            <a:r>
              <a:rPr lang="ja-JP" altLang="en-US" dirty="0"/>
              <a:t>以上（一年生</a:t>
            </a:r>
            <a:r>
              <a:rPr lang="en-US" altLang="ja-JP" dirty="0"/>
              <a:t>87%</a:t>
            </a:r>
            <a:r>
              <a:rPr lang="ja-JP" altLang="en-US" dirty="0"/>
              <a:t>）</a:t>
            </a:r>
            <a:endParaRPr kumimoji="1" lang="en-US" altLang="ja-JP" dirty="0"/>
          </a:p>
        </p:txBody>
      </p:sp>
      <p:graphicFrame>
        <p:nvGraphicFramePr>
          <p:cNvPr id="13" name="グラフ 12">
            <a:extLst>
              <a:ext uri="{FF2B5EF4-FFF2-40B4-BE49-F238E27FC236}">
                <a16:creationId xmlns:a16="http://schemas.microsoft.com/office/drawing/2014/main" id="{AC52B0C0-C9E4-473C-B2C0-84EF29448098}"/>
              </a:ext>
            </a:extLst>
          </p:cNvPr>
          <p:cNvGraphicFramePr>
            <a:graphicFrameLocks/>
          </p:cNvGraphicFramePr>
          <p:nvPr>
            <p:extLst>
              <p:ext uri="{D42A27DB-BD31-4B8C-83A1-F6EECF244321}">
                <p14:modId xmlns:p14="http://schemas.microsoft.com/office/powerpoint/2010/main" val="3818467458"/>
              </p:ext>
            </p:extLst>
          </p:nvPr>
        </p:nvGraphicFramePr>
        <p:xfrm>
          <a:off x="251520" y="2204737"/>
          <a:ext cx="8964488" cy="42989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8898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4B319-EFFD-4BD8-A889-CB7B52489EE9}"/>
              </a:ext>
            </a:extLst>
          </p:cNvPr>
          <p:cNvSpPr>
            <a:spLocks noGrp="1"/>
          </p:cNvSpPr>
          <p:nvPr>
            <p:ph type="title"/>
          </p:nvPr>
        </p:nvSpPr>
        <p:spPr/>
        <p:txBody>
          <a:bodyPr>
            <a:noAutofit/>
          </a:bodyPr>
          <a:lstStyle/>
          <a:p>
            <a:r>
              <a:rPr lang="en-US" altLang="ja-JP" sz="2800" b="1" dirty="0">
                <a:solidFill>
                  <a:schemeClr val="tx2"/>
                </a:solidFill>
                <a:effectLst/>
              </a:rPr>
              <a:t>Q. </a:t>
            </a:r>
            <a:r>
              <a:rPr lang="ja-JP" altLang="ja-JP" sz="2800" b="1" dirty="0">
                <a:solidFill>
                  <a:schemeClr val="tx2"/>
                </a:solidFill>
                <a:effectLst/>
              </a:rPr>
              <a:t>授業に参加している以外</a:t>
            </a:r>
            <a:r>
              <a:rPr lang="en-US" altLang="ja-JP" sz="2800" b="1" dirty="0">
                <a:solidFill>
                  <a:schemeClr val="tx2"/>
                </a:solidFill>
                <a:effectLst/>
              </a:rPr>
              <a:t>(</a:t>
            </a:r>
            <a:r>
              <a:rPr lang="ja-JP" altLang="ja-JP" sz="2800" b="1" dirty="0">
                <a:solidFill>
                  <a:schemeClr val="tx2"/>
                </a:solidFill>
                <a:effectLst/>
              </a:rPr>
              <a:t>予習</a:t>
            </a:r>
            <a:r>
              <a:rPr lang="en-US" altLang="ja-JP" sz="2800" b="1" dirty="0">
                <a:solidFill>
                  <a:schemeClr val="tx2"/>
                </a:solidFill>
                <a:effectLst/>
              </a:rPr>
              <a:t>, </a:t>
            </a:r>
            <a:r>
              <a:rPr lang="ja-JP" altLang="ja-JP" sz="2800" b="1" dirty="0">
                <a:solidFill>
                  <a:schemeClr val="tx2"/>
                </a:solidFill>
                <a:effectLst/>
              </a:rPr>
              <a:t>復習</a:t>
            </a:r>
            <a:r>
              <a:rPr lang="en-US" altLang="ja-JP" sz="2800" b="1" dirty="0">
                <a:solidFill>
                  <a:schemeClr val="tx2"/>
                </a:solidFill>
                <a:effectLst/>
              </a:rPr>
              <a:t>, </a:t>
            </a:r>
            <a:r>
              <a:rPr lang="ja-JP" altLang="ja-JP" sz="2800" b="1" dirty="0">
                <a:solidFill>
                  <a:schemeClr val="tx2"/>
                </a:solidFill>
                <a:effectLst/>
              </a:rPr>
              <a:t>課題など</a:t>
            </a:r>
            <a:r>
              <a:rPr lang="en-US" altLang="ja-JP" sz="2800" b="1" dirty="0">
                <a:solidFill>
                  <a:schemeClr val="tx2"/>
                </a:solidFill>
                <a:effectLst/>
              </a:rPr>
              <a:t>)</a:t>
            </a:r>
            <a:r>
              <a:rPr lang="ja-JP" altLang="ja-JP" sz="2800" b="1" dirty="0">
                <a:solidFill>
                  <a:schemeClr val="tx2"/>
                </a:solidFill>
                <a:effectLst/>
              </a:rPr>
              <a:t>で平均週何時間を大学の勉強に使いましたか</a:t>
            </a:r>
            <a:r>
              <a:rPr lang="en-US"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B0D35C0E-16B1-4B81-8F8C-BB54C14E310C}"/>
              </a:ext>
            </a:extLst>
          </p:cNvPr>
          <p:cNvGraphicFramePr>
            <a:graphicFrameLocks noGrp="1"/>
          </p:cNvGraphicFramePr>
          <p:nvPr>
            <p:ph idx="1"/>
          </p:nvPr>
        </p:nvGraphicFramePr>
        <p:xfrm>
          <a:off x="457200" y="2127994"/>
          <a:ext cx="8229600" cy="4181326"/>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580DBB90-CC45-4F3B-A502-670D0AFF74B9}"/>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603CB9FD-BF1E-4C3A-9D20-80AA666F8187}"/>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21501EA5-A714-4DF4-B7E8-1C4B3A4E5364}"/>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
        <p:nvSpPr>
          <p:cNvPr id="3" name="テキスト プレースホルダー 2">
            <a:extLst>
              <a:ext uri="{FF2B5EF4-FFF2-40B4-BE49-F238E27FC236}">
                <a16:creationId xmlns:a16="http://schemas.microsoft.com/office/drawing/2014/main" id="{2D383086-226E-4345-8420-33F9534D8A9E}"/>
              </a:ext>
            </a:extLst>
          </p:cNvPr>
          <p:cNvSpPr>
            <a:spLocks noGrp="1"/>
          </p:cNvSpPr>
          <p:nvPr>
            <p:ph type="body" idx="4294967295"/>
          </p:nvPr>
        </p:nvSpPr>
        <p:spPr>
          <a:xfrm>
            <a:off x="0" y="1500188"/>
            <a:ext cx="8820472" cy="4525962"/>
          </a:xfrm>
        </p:spPr>
        <p:txBody>
          <a:bodyPr/>
          <a:lstStyle/>
          <a:p>
            <a:r>
              <a:rPr kumimoji="1" lang="ja-JP" altLang="en-US" dirty="0"/>
              <a:t>選択肢</a:t>
            </a:r>
            <a:r>
              <a:rPr lang="ja-JP" altLang="en-US" dirty="0"/>
              <a:t>が</a:t>
            </a:r>
            <a:r>
              <a:rPr kumimoji="1" lang="en-US" altLang="ja-JP" dirty="0"/>
              <a:t>21</a:t>
            </a:r>
            <a:r>
              <a:rPr kumimoji="1" lang="ja-JP" altLang="en-US" dirty="0"/>
              <a:t>時間まででは足りなかった模様</a:t>
            </a:r>
            <a:r>
              <a:rPr kumimoji="1" lang="en-US" altLang="ja-JP" dirty="0"/>
              <a:t>…</a:t>
            </a:r>
            <a:endParaRPr kumimoji="1" lang="ja-JP" altLang="en-US" dirty="0"/>
          </a:p>
        </p:txBody>
      </p:sp>
      <p:sp>
        <p:nvSpPr>
          <p:cNvPr id="7" name="正方形/長方形 6">
            <a:extLst>
              <a:ext uri="{FF2B5EF4-FFF2-40B4-BE49-F238E27FC236}">
                <a16:creationId xmlns:a16="http://schemas.microsoft.com/office/drawing/2014/main" id="{5A37C38B-F250-43B6-B87F-31B40B2A753D}"/>
              </a:ext>
            </a:extLst>
          </p:cNvPr>
          <p:cNvSpPr/>
          <p:nvPr/>
        </p:nvSpPr>
        <p:spPr>
          <a:xfrm>
            <a:off x="7236296" y="5733256"/>
            <a:ext cx="1296144"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707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4B319-EFFD-4BD8-A889-CB7B52489EE9}"/>
              </a:ext>
            </a:extLst>
          </p:cNvPr>
          <p:cNvSpPr>
            <a:spLocks noGrp="1"/>
          </p:cNvSpPr>
          <p:nvPr>
            <p:ph type="title"/>
          </p:nvPr>
        </p:nvSpPr>
        <p:spPr/>
        <p:txBody>
          <a:bodyPr>
            <a:noAutofit/>
          </a:bodyPr>
          <a:lstStyle/>
          <a:p>
            <a:r>
              <a:rPr lang="en-US" altLang="ja-JP" sz="2800" b="1" dirty="0">
                <a:solidFill>
                  <a:schemeClr val="tx2"/>
                </a:solidFill>
                <a:effectLst/>
              </a:rPr>
              <a:t>Q. </a:t>
            </a:r>
            <a:r>
              <a:rPr lang="ja-JP" altLang="ja-JP" sz="2800" b="1" dirty="0">
                <a:solidFill>
                  <a:schemeClr val="tx2"/>
                </a:solidFill>
                <a:effectLst/>
              </a:rPr>
              <a:t>授業に参加している以外</a:t>
            </a:r>
            <a:r>
              <a:rPr lang="en-US" altLang="ja-JP" sz="2800" b="1" dirty="0">
                <a:solidFill>
                  <a:schemeClr val="tx2"/>
                </a:solidFill>
                <a:effectLst/>
              </a:rPr>
              <a:t>(</a:t>
            </a:r>
            <a:r>
              <a:rPr lang="ja-JP" altLang="ja-JP" sz="2800" b="1" dirty="0">
                <a:solidFill>
                  <a:schemeClr val="tx2"/>
                </a:solidFill>
                <a:effectLst/>
              </a:rPr>
              <a:t>予習</a:t>
            </a:r>
            <a:r>
              <a:rPr lang="en-US" altLang="ja-JP" sz="2800" b="1" dirty="0">
                <a:solidFill>
                  <a:schemeClr val="tx2"/>
                </a:solidFill>
                <a:effectLst/>
              </a:rPr>
              <a:t>, </a:t>
            </a:r>
            <a:r>
              <a:rPr lang="ja-JP" altLang="ja-JP" sz="2800" b="1" dirty="0">
                <a:solidFill>
                  <a:schemeClr val="tx2"/>
                </a:solidFill>
                <a:effectLst/>
              </a:rPr>
              <a:t>復習</a:t>
            </a:r>
            <a:r>
              <a:rPr lang="en-US" altLang="ja-JP" sz="2800" b="1" dirty="0">
                <a:solidFill>
                  <a:schemeClr val="tx2"/>
                </a:solidFill>
                <a:effectLst/>
              </a:rPr>
              <a:t>, </a:t>
            </a:r>
            <a:r>
              <a:rPr lang="ja-JP" altLang="ja-JP" sz="2800" b="1" dirty="0">
                <a:solidFill>
                  <a:schemeClr val="tx2"/>
                </a:solidFill>
                <a:effectLst/>
              </a:rPr>
              <a:t>課題など</a:t>
            </a:r>
            <a:r>
              <a:rPr lang="en-US" altLang="ja-JP" sz="2800" b="1" dirty="0">
                <a:solidFill>
                  <a:schemeClr val="tx2"/>
                </a:solidFill>
                <a:effectLst/>
              </a:rPr>
              <a:t>)</a:t>
            </a:r>
            <a:r>
              <a:rPr lang="ja-JP" altLang="ja-JP" sz="2800" b="1" dirty="0">
                <a:solidFill>
                  <a:schemeClr val="tx2"/>
                </a:solidFill>
                <a:effectLst/>
              </a:rPr>
              <a:t>で平均週何時間を大学の勉強に使いましたか</a:t>
            </a:r>
            <a:r>
              <a:rPr lang="en-US" altLang="ja-JP" sz="2800" b="1" dirty="0">
                <a:solidFill>
                  <a:schemeClr val="tx2"/>
                </a:solidFill>
                <a:effectLst/>
              </a:rPr>
              <a:t>?</a:t>
            </a:r>
            <a:endParaRPr kumimoji="1" lang="ja-JP" altLang="en-US" sz="2800" dirty="0"/>
          </a:p>
        </p:txBody>
      </p:sp>
      <p:sp>
        <p:nvSpPr>
          <p:cNvPr id="4" name="日付プレースホルダー 3">
            <a:extLst>
              <a:ext uri="{FF2B5EF4-FFF2-40B4-BE49-F238E27FC236}">
                <a16:creationId xmlns:a16="http://schemas.microsoft.com/office/drawing/2014/main" id="{580DBB90-CC45-4F3B-A502-670D0AFF74B9}"/>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603CB9FD-BF1E-4C3A-9D20-80AA666F8187}"/>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21501EA5-A714-4DF4-B7E8-1C4B3A4E5364}"/>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graphicFrame>
        <p:nvGraphicFramePr>
          <p:cNvPr id="12" name="Chart 1">
            <a:extLst>
              <a:ext uri="{FF2B5EF4-FFF2-40B4-BE49-F238E27FC236}">
                <a16:creationId xmlns:a16="http://schemas.microsoft.com/office/drawing/2014/main" id="{00000000-0008-0000-0A00-000002000000}"/>
              </a:ext>
            </a:extLst>
          </p:cNvPr>
          <p:cNvGraphicFramePr>
            <a:graphicFrameLocks/>
          </p:cNvGraphicFramePr>
          <p:nvPr>
            <p:extLst>
              <p:ext uri="{D42A27DB-BD31-4B8C-83A1-F6EECF244321}">
                <p14:modId xmlns:p14="http://schemas.microsoft.com/office/powerpoint/2010/main" val="2519476127"/>
              </p:ext>
            </p:extLst>
          </p:nvPr>
        </p:nvGraphicFramePr>
        <p:xfrm>
          <a:off x="0" y="1404000"/>
          <a:ext cx="9036496" cy="4617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25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a:t>入室トラブル</a:t>
            </a:r>
            <a:r>
              <a:rPr lang="ja-JP" altLang="en-US" dirty="0"/>
              <a:t>、</a:t>
            </a:r>
            <a:r>
              <a:rPr lang="en-US" altLang="ja-JP"/>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1500174"/>
            <a:ext cx="7704856" cy="156878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024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6A91D-921F-47CB-897C-DB0B61060F48}"/>
              </a:ext>
            </a:extLst>
          </p:cNvPr>
          <p:cNvSpPr>
            <a:spLocks noGrp="1"/>
          </p:cNvSpPr>
          <p:nvPr>
            <p:ph type="title"/>
          </p:nvPr>
        </p:nvSpPr>
        <p:spPr/>
        <p:txBody>
          <a:bodyPr/>
          <a:lstStyle/>
          <a:p>
            <a:r>
              <a:rPr kumimoji="1" lang="ja-JP" altLang="en-US" dirty="0"/>
              <a:t>学年ごとの</a:t>
            </a:r>
            <a:r>
              <a:rPr lang="ja-JP" altLang="en-US" dirty="0"/>
              <a:t>平均</a:t>
            </a:r>
            <a:r>
              <a:rPr kumimoji="1" lang="ja-JP" altLang="en-US" dirty="0"/>
              <a:t>分布</a:t>
            </a:r>
          </a:p>
        </p:txBody>
      </p:sp>
      <p:graphicFrame>
        <p:nvGraphicFramePr>
          <p:cNvPr id="12" name="Chart 1">
            <a:extLst>
              <a:ext uri="{FF2B5EF4-FFF2-40B4-BE49-F238E27FC236}">
                <a16:creationId xmlns:a16="http://schemas.microsoft.com/office/drawing/2014/main" id="{341181D3-3442-427F-A013-CE567DB2EAA3}"/>
              </a:ext>
            </a:extLst>
          </p:cNvPr>
          <p:cNvGraphicFramePr>
            <a:graphicFrameLocks noGrp="1"/>
          </p:cNvGraphicFramePr>
          <p:nvPr>
            <p:ph idx="1"/>
          </p:nvPr>
        </p:nvGraphicFramePr>
        <p:xfrm>
          <a:off x="457200" y="1844824"/>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E4E7FE5D-E4F2-44BD-815A-DEB523AFA8B1}"/>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BFE3962C-61C5-4CB7-B77D-0B6C9C28D9BF}"/>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D0030C23-1752-4734-B85E-C53FAC270FC7}"/>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13" name="テキスト プレースホルダー 12">
            <a:extLst>
              <a:ext uri="{FF2B5EF4-FFF2-40B4-BE49-F238E27FC236}">
                <a16:creationId xmlns:a16="http://schemas.microsoft.com/office/drawing/2014/main" id="{ECF1D152-D4A4-425B-964A-505132AA7E3E}"/>
              </a:ext>
            </a:extLst>
          </p:cNvPr>
          <p:cNvSpPr>
            <a:spLocks noGrp="1"/>
          </p:cNvSpPr>
          <p:nvPr>
            <p:ph type="body" idx="4294967295"/>
          </p:nvPr>
        </p:nvSpPr>
        <p:spPr>
          <a:xfrm>
            <a:off x="0" y="1125538"/>
            <a:ext cx="8229600" cy="4525962"/>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2400" i="0" baseline="0" dirty="0">
                <a:solidFill>
                  <a:schemeClr val="tx2"/>
                </a:solidFill>
                <a:effectLst/>
              </a:rPr>
              <a:t>それぞれのレンジの平均は中間値、</a:t>
            </a:r>
            <a:r>
              <a:rPr kumimoji="1" lang="en-US" altLang="ja-JP" sz="2400" i="0" baseline="0" dirty="0">
                <a:solidFill>
                  <a:schemeClr val="tx2"/>
                </a:solidFill>
                <a:effectLst/>
              </a:rPr>
              <a:t>21</a:t>
            </a:r>
            <a:r>
              <a:rPr kumimoji="1" lang="ja-JP" altLang="en-US" sz="2400" i="0" baseline="0" dirty="0">
                <a:solidFill>
                  <a:schemeClr val="tx2"/>
                </a:solidFill>
                <a:effectLst/>
              </a:rPr>
              <a:t>時間以上の平均値は</a:t>
            </a:r>
            <a:r>
              <a:rPr kumimoji="1" lang="en-US" altLang="ja-JP" sz="2400" i="0" baseline="0" dirty="0">
                <a:solidFill>
                  <a:schemeClr val="tx2"/>
                </a:solidFill>
                <a:effectLst/>
              </a:rPr>
              <a:t>25</a:t>
            </a:r>
            <a:r>
              <a:rPr kumimoji="1" lang="ja-JP" altLang="en-US" sz="2400" i="0" baseline="0" dirty="0">
                <a:solidFill>
                  <a:schemeClr val="tx2"/>
                </a:solidFill>
                <a:effectLst/>
              </a:rPr>
              <a:t>時間、と仮定して平均を計算</a:t>
            </a:r>
            <a:endParaRPr kumimoji="1" lang="en-US" altLang="ja-JP" sz="2400" i="0" baseline="0" dirty="0">
              <a:solidFill>
                <a:schemeClr val="tx2"/>
              </a:solidFill>
              <a:effectLst/>
            </a:endParaRPr>
          </a:p>
        </p:txBody>
      </p:sp>
      <p:sp>
        <p:nvSpPr>
          <p:cNvPr id="3" name="正方形/長方形 2">
            <a:extLst>
              <a:ext uri="{FF2B5EF4-FFF2-40B4-BE49-F238E27FC236}">
                <a16:creationId xmlns:a16="http://schemas.microsoft.com/office/drawing/2014/main" id="{3655D144-49AD-418B-962E-FCF5169CD0E0}"/>
              </a:ext>
            </a:extLst>
          </p:cNvPr>
          <p:cNvSpPr/>
          <p:nvPr/>
        </p:nvSpPr>
        <p:spPr>
          <a:xfrm>
            <a:off x="1763688" y="2087724"/>
            <a:ext cx="35283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学部</a:t>
            </a:r>
            <a:r>
              <a:rPr kumimoji="1" lang="en-US" altLang="ja-JP" dirty="0">
                <a:solidFill>
                  <a:srgbClr val="00B050"/>
                </a:solidFill>
              </a:rPr>
              <a:t>1</a:t>
            </a:r>
            <a:r>
              <a:rPr kumimoji="1" lang="ja-JP" altLang="en-US" dirty="0">
                <a:solidFill>
                  <a:srgbClr val="00B050"/>
                </a:solidFill>
              </a:rPr>
              <a:t>年生の平均値</a:t>
            </a:r>
            <a:r>
              <a:rPr kumimoji="1" lang="en-US" altLang="ja-JP" dirty="0">
                <a:solidFill>
                  <a:srgbClr val="00B050"/>
                </a:solidFill>
              </a:rPr>
              <a:t>13 </a:t>
            </a:r>
            <a:r>
              <a:rPr kumimoji="1" lang="ja-JP" altLang="en-US" dirty="0">
                <a:solidFill>
                  <a:srgbClr val="00B050"/>
                </a:solidFill>
              </a:rPr>
              <a:t>～</a:t>
            </a:r>
            <a:r>
              <a:rPr kumimoji="1" lang="en-US" altLang="ja-JP" dirty="0">
                <a:solidFill>
                  <a:srgbClr val="00B050"/>
                </a:solidFill>
              </a:rPr>
              <a:t> 14 </a:t>
            </a:r>
            <a:r>
              <a:rPr kumimoji="1" lang="ja-JP" altLang="en-US" dirty="0">
                <a:solidFill>
                  <a:srgbClr val="00B050"/>
                </a:solidFill>
              </a:rPr>
              <a:t>時間</a:t>
            </a:r>
          </a:p>
        </p:txBody>
      </p:sp>
      <p:cxnSp>
        <p:nvCxnSpPr>
          <p:cNvPr id="8" name="直線コネクタ 7">
            <a:extLst>
              <a:ext uri="{FF2B5EF4-FFF2-40B4-BE49-F238E27FC236}">
                <a16:creationId xmlns:a16="http://schemas.microsoft.com/office/drawing/2014/main" id="{3BD71A76-9F01-42FA-90E9-339919A29693}"/>
              </a:ext>
            </a:extLst>
          </p:cNvPr>
          <p:cNvCxnSpPr>
            <a:stCxn id="3" idx="1"/>
          </p:cNvCxnSpPr>
          <p:nvPr/>
        </p:nvCxnSpPr>
        <p:spPr>
          <a:xfrm flipH="1">
            <a:off x="1403648" y="2267744"/>
            <a:ext cx="360040" cy="22515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71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6A91D-921F-47CB-897C-DB0B61060F48}"/>
              </a:ext>
            </a:extLst>
          </p:cNvPr>
          <p:cNvSpPr>
            <a:spLocks noGrp="1"/>
          </p:cNvSpPr>
          <p:nvPr>
            <p:ph type="title"/>
          </p:nvPr>
        </p:nvSpPr>
        <p:spPr/>
        <p:txBody>
          <a:bodyPr/>
          <a:lstStyle/>
          <a:p>
            <a:r>
              <a:rPr kumimoji="1" lang="ja-JP" altLang="en-US" dirty="0"/>
              <a:t>学年ごとの</a:t>
            </a:r>
            <a:r>
              <a:rPr lang="ja-JP" altLang="en-US" dirty="0"/>
              <a:t>平均</a:t>
            </a:r>
            <a:r>
              <a:rPr kumimoji="1" lang="ja-JP" altLang="en-US" dirty="0"/>
              <a:t>分布</a:t>
            </a:r>
          </a:p>
        </p:txBody>
      </p:sp>
      <p:sp>
        <p:nvSpPr>
          <p:cNvPr id="4" name="日付プレースホルダー 3">
            <a:extLst>
              <a:ext uri="{FF2B5EF4-FFF2-40B4-BE49-F238E27FC236}">
                <a16:creationId xmlns:a16="http://schemas.microsoft.com/office/drawing/2014/main" id="{E4E7FE5D-E4F2-44BD-815A-DEB523AFA8B1}"/>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BFE3962C-61C5-4CB7-B77D-0B6C9C28D9BF}"/>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D0030C23-1752-4734-B85E-C53FAC270FC7}"/>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
        <p:nvSpPr>
          <p:cNvPr id="13" name="テキスト プレースホルダー 12">
            <a:extLst>
              <a:ext uri="{FF2B5EF4-FFF2-40B4-BE49-F238E27FC236}">
                <a16:creationId xmlns:a16="http://schemas.microsoft.com/office/drawing/2014/main" id="{ECF1D152-D4A4-425B-964A-505132AA7E3E}"/>
              </a:ext>
            </a:extLst>
          </p:cNvPr>
          <p:cNvSpPr>
            <a:spLocks noGrp="1"/>
          </p:cNvSpPr>
          <p:nvPr>
            <p:ph type="body" idx="4294967295"/>
          </p:nvPr>
        </p:nvSpPr>
        <p:spPr>
          <a:xfrm>
            <a:off x="0" y="1125538"/>
            <a:ext cx="8229600" cy="4525962"/>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2400" i="0" baseline="0" dirty="0">
                <a:solidFill>
                  <a:schemeClr val="tx2"/>
                </a:solidFill>
                <a:effectLst/>
              </a:rPr>
              <a:t>それぞれのレンジの平均は中間値、</a:t>
            </a:r>
            <a:r>
              <a:rPr kumimoji="1" lang="en-US" altLang="ja-JP" sz="2400" i="0" baseline="0" dirty="0">
                <a:solidFill>
                  <a:schemeClr val="tx2"/>
                </a:solidFill>
                <a:effectLst/>
              </a:rPr>
              <a:t>21</a:t>
            </a:r>
            <a:r>
              <a:rPr kumimoji="1" lang="ja-JP" altLang="en-US" sz="2400" i="0" baseline="0" dirty="0">
                <a:solidFill>
                  <a:schemeClr val="tx2"/>
                </a:solidFill>
                <a:effectLst/>
              </a:rPr>
              <a:t>時間以上の平均値は</a:t>
            </a:r>
            <a:r>
              <a:rPr kumimoji="1" lang="en-US" altLang="ja-JP" sz="2400" i="0" baseline="0" dirty="0">
                <a:solidFill>
                  <a:schemeClr val="tx2"/>
                </a:solidFill>
                <a:effectLst/>
              </a:rPr>
              <a:t>25</a:t>
            </a:r>
            <a:r>
              <a:rPr kumimoji="1" lang="ja-JP" altLang="en-US" sz="2400" i="0" baseline="0" dirty="0">
                <a:solidFill>
                  <a:schemeClr val="tx2"/>
                </a:solidFill>
                <a:effectLst/>
              </a:rPr>
              <a:t>時間、と仮定して平均を計算</a:t>
            </a:r>
            <a:endParaRPr kumimoji="1" lang="en-US" altLang="ja-JP" sz="2400" i="0" baseline="0" dirty="0">
              <a:solidFill>
                <a:schemeClr val="tx2"/>
              </a:solidFill>
              <a:effectLst/>
            </a:endParaRPr>
          </a:p>
        </p:txBody>
      </p:sp>
      <p:sp>
        <p:nvSpPr>
          <p:cNvPr id="3" name="正方形/長方形 2">
            <a:extLst>
              <a:ext uri="{FF2B5EF4-FFF2-40B4-BE49-F238E27FC236}">
                <a16:creationId xmlns:a16="http://schemas.microsoft.com/office/drawing/2014/main" id="{3655D144-49AD-418B-962E-FCF5169CD0E0}"/>
              </a:ext>
            </a:extLst>
          </p:cNvPr>
          <p:cNvSpPr/>
          <p:nvPr/>
        </p:nvSpPr>
        <p:spPr>
          <a:xfrm>
            <a:off x="1763688" y="2087724"/>
            <a:ext cx="35283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学部</a:t>
            </a:r>
            <a:r>
              <a:rPr kumimoji="1" lang="en-US" altLang="ja-JP" dirty="0">
                <a:solidFill>
                  <a:srgbClr val="00B050"/>
                </a:solidFill>
              </a:rPr>
              <a:t>1</a:t>
            </a:r>
            <a:r>
              <a:rPr kumimoji="1" lang="ja-JP" altLang="en-US" dirty="0">
                <a:solidFill>
                  <a:srgbClr val="00B050"/>
                </a:solidFill>
              </a:rPr>
              <a:t>年生の平均値</a:t>
            </a:r>
            <a:r>
              <a:rPr kumimoji="1" lang="en-US" altLang="ja-JP" dirty="0">
                <a:solidFill>
                  <a:srgbClr val="00B050"/>
                </a:solidFill>
              </a:rPr>
              <a:t>13 </a:t>
            </a:r>
            <a:r>
              <a:rPr kumimoji="1" lang="ja-JP" altLang="en-US" dirty="0">
                <a:solidFill>
                  <a:srgbClr val="00B050"/>
                </a:solidFill>
              </a:rPr>
              <a:t>～</a:t>
            </a:r>
            <a:r>
              <a:rPr kumimoji="1" lang="en-US" altLang="ja-JP" dirty="0">
                <a:solidFill>
                  <a:srgbClr val="00B050"/>
                </a:solidFill>
              </a:rPr>
              <a:t> 14 </a:t>
            </a:r>
            <a:r>
              <a:rPr kumimoji="1" lang="ja-JP" altLang="en-US" dirty="0">
                <a:solidFill>
                  <a:srgbClr val="00B050"/>
                </a:solidFill>
              </a:rPr>
              <a:t>時間</a:t>
            </a:r>
          </a:p>
        </p:txBody>
      </p:sp>
      <p:cxnSp>
        <p:nvCxnSpPr>
          <p:cNvPr id="8" name="直線コネクタ 7">
            <a:extLst>
              <a:ext uri="{FF2B5EF4-FFF2-40B4-BE49-F238E27FC236}">
                <a16:creationId xmlns:a16="http://schemas.microsoft.com/office/drawing/2014/main" id="{3BD71A76-9F01-42FA-90E9-339919A29693}"/>
              </a:ext>
            </a:extLst>
          </p:cNvPr>
          <p:cNvCxnSpPr>
            <a:cxnSpLocks/>
            <a:stCxn id="3" idx="1"/>
          </p:cNvCxnSpPr>
          <p:nvPr/>
        </p:nvCxnSpPr>
        <p:spPr>
          <a:xfrm flipH="1">
            <a:off x="1259632" y="2267744"/>
            <a:ext cx="504056" cy="58519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14" name="グラフ 13">
            <a:extLst>
              <a:ext uri="{FF2B5EF4-FFF2-40B4-BE49-F238E27FC236}">
                <a16:creationId xmlns:a16="http://schemas.microsoft.com/office/drawing/2014/main" id="{6BE11718-1810-4B49-88AF-6D311C8D902A}"/>
              </a:ext>
            </a:extLst>
          </p:cNvPr>
          <p:cNvGraphicFramePr>
            <a:graphicFrameLocks/>
          </p:cNvGraphicFramePr>
          <p:nvPr>
            <p:extLst>
              <p:ext uri="{D42A27DB-BD31-4B8C-83A1-F6EECF244321}">
                <p14:modId xmlns:p14="http://schemas.microsoft.com/office/powerpoint/2010/main" val="2957572743"/>
              </p:ext>
            </p:extLst>
          </p:nvPr>
        </p:nvGraphicFramePr>
        <p:xfrm>
          <a:off x="179512" y="2122488"/>
          <a:ext cx="8733656" cy="4199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2413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73CCF5-C8DC-4AB8-BDF0-F6EEFF30C2D6}"/>
              </a:ext>
            </a:extLst>
          </p:cNvPr>
          <p:cNvSpPr>
            <a:spLocks noGrp="1"/>
          </p:cNvSpPr>
          <p:nvPr>
            <p:ph type="title"/>
          </p:nvPr>
        </p:nvSpPr>
        <p:spPr/>
        <p:txBody>
          <a:bodyPr>
            <a:normAutofit fontScale="90000"/>
          </a:bodyPr>
          <a:lstStyle/>
          <a:p>
            <a:r>
              <a:rPr lang="ja-JP" altLang="en-US" dirty="0"/>
              <a:t>ハイフレックスで教室に来たか</a:t>
            </a:r>
            <a:r>
              <a:rPr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EDC0A4E3-8468-4166-80D2-18B363DCC12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ACA6FF2-E6F3-40B6-ADC4-1D318E502568}"/>
              </a:ext>
            </a:extLst>
          </p:cNvPr>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0C227B92-0234-4100-9A56-BDBD6C545008}"/>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11" name="コンテンツ プレースホルダー 10">
            <a:extLst>
              <a:ext uri="{FF2B5EF4-FFF2-40B4-BE49-F238E27FC236}">
                <a16:creationId xmlns:a16="http://schemas.microsoft.com/office/drawing/2014/main" id="{3C62068B-56AF-4DB5-94AD-8E33DBC484F8}"/>
              </a:ext>
            </a:extLst>
          </p:cNvPr>
          <p:cNvSpPr>
            <a:spLocks noGrp="1"/>
          </p:cNvSpPr>
          <p:nvPr>
            <p:ph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ja-JP" sz="2000" b="1" i="0" baseline="0" dirty="0">
                <a:solidFill>
                  <a:schemeClr val="tx2"/>
                </a:solidFill>
                <a:effectLst/>
              </a:rPr>
              <a:t>ハイフレックス</a:t>
            </a:r>
            <a:r>
              <a:rPr kumimoji="1" lang="en-US" altLang="ja-JP" sz="2000" b="1" i="0" baseline="0" dirty="0">
                <a:solidFill>
                  <a:schemeClr val="tx2"/>
                </a:solidFill>
                <a:effectLst/>
              </a:rPr>
              <a:t>(</a:t>
            </a:r>
            <a:r>
              <a:rPr kumimoji="1" lang="ja-JP" altLang="ja-JP" sz="2000" b="1" i="0" baseline="0" dirty="0">
                <a:solidFill>
                  <a:schemeClr val="tx2"/>
                </a:solidFill>
                <a:effectLst/>
              </a:rPr>
              <a:t>教員が教室におり、学生は教室で受けても学外</a:t>
            </a:r>
            <a:r>
              <a:rPr kumimoji="1" lang="en-US" altLang="ja-JP" sz="2000" b="1" i="0" baseline="0" dirty="0">
                <a:solidFill>
                  <a:schemeClr val="tx2"/>
                </a:solidFill>
                <a:effectLst/>
              </a:rPr>
              <a:t>(</a:t>
            </a:r>
            <a:r>
              <a:rPr kumimoji="1" lang="ja-JP" altLang="ja-JP" sz="2000" b="1" i="0" baseline="0" dirty="0">
                <a:solidFill>
                  <a:schemeClr val="tx2"/>
                </a:solidFill>
                <a:effectLst/>
              </a:rPr>
              <a:t>主に自宅</a:t>
            </a:r>
            <a:r>
              <a:rPr kumimoji="1" lang="en-US" altLang="ja-JP" sz="2000" b="1" i="0" baseline="0" dirty="0">
                <a:solidFill>
                  <a:schemeClr val="tx2"/>
                </a:solidFill>
                <a:effectLst/>
              </a:rPr>
              <a:t>)</a:t>
            </a:r>
            <a:r>
              <a:rPr kumimoji="1" lang="ja-JP" altLang="ja-JP" sz="2000" b="1" i="0" baseline="0" dirty="0">
                <a:solidFill>
                  <a:schemeClr val="tx2"/>
                </a:solidFill>
                <a:effectLst/>
              </a:rPr>
              <a:t>から受けても良い</a:t>
            </a:r>
            <a:r>
              <a:rPr kumimoji="1" lang="en-US" altLang="ja-JP" sz="2000" b="1" i="0" baseline="0" dirty="0">
                <a:solidFill>
                  <a:schemeClr val="tx2"/>
                </a:solidFill>
                <a:effectLst/>
              </a:rPr>
              <a:t>)</a:t>
            </a:r>
            <a:r>
              <a:rPr kumimoji="1" lang="ja-JP" altLang="ja-JP" sz="2000" b="1" i="0" baseline="0" dirty="0">
                <a:solidFill>
                  <a:schemeClr val="tx2"/>
                </a:solidFill>
                <a:effectLst/>
              </a:rPr>
              <a:t>形式の授業について、あなたは主にどのように参加しましたか？（</a:t>
            </a:r>
            <a:r>
              <a:rPr kumimoji="1" lang="en-US" altLang="ja-JP" sz="2000" b="1" i="0" baseline="0" dirty="0" err="1">
                <a:solidFill>
                  <a:schemeClr val="tx2"/>
                </a:solidFill>
                <a:effectLst/>
              </a:rPr>
              <a:t>a～b</a:t>
            </a:r>
            <a:r>
              <a:rPr kumimoji="1" lang="ja-JP" altLang="ja-JP" sz="2000" b="1" i="0" baseline="0" dirty="0">
                <a:solidFill>
                  <a:schemeClr val="tx2"/>
                </a:solidFill>
                <a:effectLst/>
              </a:rPr>
              <a:t>は</a:t>
            </a:r>
            <a:r>
              <a:rPr kumimoji="1" lang="en-US" altLang="ja-JP" sz="2000" b="1" i="0" baseline="0" dirty="0">
                <a:solidFill>
                  <a:schemeClr val="tx2"/>
                </a:solidFill>
                <a:effectLst/>
              </a:rPr>
              <a:t>a</a:t>
            </a:r>
            <a:r>
              <a:rPr kumimoji="1" lang="ja-JP" altLang="ja-JP" sz="2000" b="1" i="0" baseline="0" dirty="0">
                <a:solidFill>
                  <a:schemeClr val="tx2"/>
                </a:solidFill>
                <a:effectLst/>
              </a:rPr>
              <a:t>以上</a:t>
            </a:r>
            <a:r>
              <a:rPr kumimoji="1" lang="en-US" altLang="ja-JP" sz="2000" b="1" i="0" baseline="0" dirty="0">
                <a:solidFill>
                  <a:schemeClr val="tx2"/>
                </a:solidFill>
                <a:effectLst/>
              </a:rPr>
              <a:t>b</a:t>
            </a:r>
            <a:r>
              <a:rPr kumimoji="1" lang="ja-JP" altLang="ja-JP" sz="2000" b="1" i="0" baseline="0" dirty="0">
                <a:solidFill>
                  <a:schemeClr val="tx2"/>
                </a:solidFill>
                <a:effectLst/>
              </a:rPr>
              <a:t>未満を表します）</a:t>
            </a:r>
            <a:endParaRPr kumimoji="1" lang="en-US" altLang="ja-JP" sz="2000" b="1" i="0" baseline="0" dirty="0">
              <a:solidFill>
                <a:schemeClr val="tx2"/>
              </a:solidFill>
              <a:effectLst/>
            </a:endParaRPr>
          </a:p>
        </p:txBody>
      </p:sp>
      <p:graphicFrame>
        <p:nvGraphicFramePr>
          <p:cNvPr id="12" name="グラフ 11">
            <a:extLst>
              <a:ext uri="{FF2B5EF4-FFF2-40B4-BE49-F238E27FC236}">
                <a16:creationId xmlns:a16="http://schemas.microsoft.com/office/drawing/2014/main" id="{30D69C07-15B6-46A3-A9F8-F65B3D1939C7}"/>
              </a:ext>
            </a:extLst>
          </p:cNvPr>
          <p:cNvGraphicFramePr>
            <a:graphicFrameLocks/>
          </p:cNvGraphicFramePr>
          <p:nvPr>
            <p:extLst>
              <p:ext uri="{D42A27DB-BD31-4B8C-83A1-F6EECF244321}">
                <p14:modId xmlns:p14="http://schemas.microsoft.com/office/powerpoint/2010/main" val="3120502526"/>
              </p:ext>
            </p:extLst>
          </p:nvPr>
        </p:nvGraphicFramePr>
        <p:xfrm>
          <a:off x="1043608" y="2419454"/>
          <a:ext cx="7056784" cy="39730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649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5B979-0523-4FE3-A4C6-9A448800F77E}"/>
              </a:ext>
            </a:extLst>
          </p:cNvPr>
          <p:cNvSpPr>
            <a:spLocks noGrp="1"/>
          </p:cNvSpPr>
          <p:nvPr>
            <p:ph type="title"/>
          </p:nvPr>
        </p:nvSpPr>
        <p:spPr/>
        <p:txBody>
          <a:bodyPr/>
          <a:lstStyle/>
          <a:p>
            <a:r>
              <a:rPr kumimoji="1" lang="ja-JP" altLang="en-US" dirty="0"/>
              <a:t>登校日数</a:t>
            </a:r>
          </a:p>
        </p:txBody>
      </p:sp>
      <p:sp>
        <p:nvSpPr>
          <p:cNvPr id="4" name="日付プレースホルダー 3">
            <a:extLst>
              <a:ext uri="{FF2B5EF4-FFF2-40B4-BE49-F238E27FC236}">
                <a16:creationId xmlns:a16="http://schemas.microsoft.com/office/drawing/2014/main" id="{68F23CA5-E2DD-499B-9711-39784FA1B16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703DDE8-B61A-4E47-89AA-DF2135FD577C}"/>
              </a:ext>
            </a:extLst>
          </p:cNvPr>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ー 5">
            <a:extLst>
              <a:ext uri="{FF2B5EF4-FFF2-40B4-BE49-F238E27FC236}">
                <a16:creationId xmlns:a16="http://schemas.microsoft.com/office/drawing/2014/main" id="{D86533CE-E5A2-4DE4-B207-9061675D9038}"/>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aphicFrame>
        <p:nvGraphicFramePr>
          <p:cNvPr id="8" name="グラフ 7">
            <a:extLst>
              <a:ext uri="{FF2B5EF4-FFF2-40B4-BE49-F238E27FC236}">
                <a16:creationId xmlns:a16="http://schemas.microsoft.com/office/drawing/2014/main" id="{EB1C09B1-1EDF-4AFC-9400-4BEC6F3A0CA0}"/>
              </a:ext>
            </a:extLst>
          </p:cNvPr>
          <p:cNvGraphicFramePr>
            <a:graphicFrameLocks/>
          </p:cNvGraphicFramePr>
          <p:nvPr>
            <p:extLst>
              <p:ext uri="{D42A27DB-BD31-4B8C-83A1-F6EECF244321}">
                <p14:modId xmlns:p14="http://schemas.microsoft.com/office/powerpoint/2010/main" val="3826413390"/>
              </p:ext>
            </p:extLst>
          </p:nvPr>
        </p:nvGraphicFramePr>
        <p:xfrm>
          <a:off x="107504" y="2267744"/>
          <a:ext cx="8928992" cy="4061498"/>
        </p:xfrm>
        <a:graphic>
          <a:graphicData uri="http://schemas.openxmlformats.org/drawingml/2006/chart">
            <c:chart xmlns:c="http://schemas.openxmlformats.org/drawingml/2006/chart" xmlns:r="http://schemas.openxmlformats.org/officeDocument/2006/relationships" r:id="rId2"/>
          </a:graphicData>
        </a:graphic>
      </p:graphicFrame>
      <p:sp>
        <p:nvSpPr>
          <p:cNvPr id="9" name="コンテンツ プレースホルダー 8">
            <a:extLst>
              <a:ext uri="{FF2B5EF4-FFF2-40B4-BE49-F238E27FC236}">
                <a16:creationId xmlns:a16="http://schemas.microsoft.com/office/drawing/2014/main" id="{A688B427-94C0-470C-B1A8-71B0AB081E9C}"/>
              </a:ext>
            </a:extLst>
          </p:cNvPr>
          <p:cNvSpPr>
            <a:spLocks noGrp="1"/>
          </p:cNvSpPr>
          <p:nvPr>
            <p:ph idx="1"/>
          </p:nvPr>
        </p:nvSpPr>
        <p:spPr>
          <a:xfrm>
            <a:off x="457200" y="1124744"/>
            <a:ext cx="8229600" cy="4525963"/>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1800" b="1" i="0" baseline="0" dirty="0">
                <a:solidFill>
                  <a:schemeClr val="tx2"/>
                </a:solidFill>
                <a:effectLst/>
              </a:rPr>
              <a:t>A</a:t>
            </a:r>
            <a:r>
              <a:rPr kumimoji="1" lang="ja-JP" altLang="ja-JP" sz="1800" b="1" i="0" baseline="0" dirty="0">
                <a:solidFill>
                  <a:schemeClr val="tx2"/>
                </a:solidFill>
                <a:effectLst/>
              </a:rPr>
              <a:t>セメスタの授業が行われた期間中</a:t>
            </a:r>
            <a:r>
              <a:rPr kumimoji="1" lang="en-US" altLang="ja-JP" sz="1800" b="1" i="0" baseline="0" dirty="0">
                <a:solidFill>
                  <a:schemeClr val="tx2"/>
                </a:solidFill>
                <a:effectLst/>
              </a:rPr>
              <a:t>(</a:t>
            </a:r>
            <a:r>
              <a:rPr kumimoji="1" lang="ja-JP" altLang="ja-JP" sz="1800" b="1" i="0" baseline="0" dirty="0">
                <a:solidFill>
                  <a:schemeClr val="tx2"/>
                </a:solidFill>
                <a:effectLst/>
              </a:rPr>
              <a:t>およそ</a:t>
            </a:r>
            <a:r>
              <a:rPr kumimoji="1" lang="en-US" altLang="ja-JP" sz="1800" b="1" i="0" baseline="0" dirty="0">
                <a:solidFill>
                  <a:schemeClr val="tx2"/>
                </a:solidFill>
                <a:effectLst/>
              </a:rPr>
              <a:t>70</a:t>
            </a:r>
            <a:r>
              <a:rPr kumimoji="1" lang="ja-JP" altLang="ja-JP" sz="1800" b="1" i="0" baseline="0" dirty="0">
                <a:solidFill>
                  <a:schemeClr val="tx2"/>
                </a:solidFill>
                <a:effectLst/>
              </a:rPr>
              <a:t>日の平日があります</a:t>
            </a:r>
            <a:r>
              <a:rPr kumimoji="1" lang="en-US" altLang="ja-JP" sz="1800" b="1" i="0" baseline="0" dirty="0">
                <a:solidFill>
                  <a:schemeClr val="tx2"/>
                </a:solidFill>
                <a:effectLst/>
              </a:rPr>
              <a:t>)</a:t>
            </a:r>
            <a:r>
              <a:rPr kumimoji="1" lang="ja-JP" altLang="ja-JP" sz="1800" b="1" i="0" baseline="0" dirty="0">
                <a:solidFill>
                  <a:schemeClr val="tx2"/>
                </a:solidFill>
                <a:effectLst/>
              </a:rPr>
              <a:t>のうち、およそ何日くらい登校しましたか？授業のため、研究のためなど、理由は問いません。なお、</a:t>
            </a:r>
            <a:r>
              <a:rPr kumimoji="1" lang="en-US" altLang="ja-JP" sz="1800" b="1" i="0" baseline="0" dirty="0">
                <a:solidFill>
                  <a:schemeClr val="tx2"/>
                </a:solidFill>
                <a:effectLst/>
              </a:rPr>
              <a:t>A</a:t>
            </a:r>
            <a:r>
              <a:rPr kumimoji="1" lang="ja-JP" altLang="ja-JP" sz="1800" b="1" i="0" baseline="0" dirty="0">
                <a:solidFill>
                  <a:schemeClr val="tx2"/>
                </a:solidFill>
                <a:effectLst/>
              </a:rPr>
              <a:t>セメスタの授業は</a:t>
            </a:r>
            <a:r>
              <a:rPr kumimoji="1" lang="en-US" altLang="ja-JP" sz="1800" b="1" i="0" baseline="0" dirty="0">
                <a:solidFill>
                  <a:schemeClr val="tx2"/>
                </a:solidFill>
                <a:effectLst/>
              </a:rPr>
              <a:t>1</a:t>
            </a:r>
            <a:r>
              <a:rPr kumimoji="1" lang="ja-JP" altLang="ja-JP" sz="1800" b="1" i="0" baseline="0" dirty="0">
                <a:solidFill>
                  <a:schemeClr val="tx2"/>
                </a:solidFill>
                <a:effectLst/>
              </a:rPr>
              <a:t>コマに付き</a:t>
            </a:r>
            <a:r>
              <a:rPr kumimoji="1" lang="en-US" altLang="ja-JP" sz="1800" b="1" i="0" baseline="0" dirty="0">
                <a:solidFill>
                  <a:schemeClr val="tx2"/>
                </a:solidFill>
                <a:effectLst/>
              </a:rPr>
              <a:t>13</a:t>
            </a:r>
            <a:r>
              <a:rPr kumimoji="1" lang="ja-JP" altLang="ja-JP" sz="1800" b="1" i="0" baseline="0" dirty="0">
                <a:solidFill>
                  <a:schemeClr val="tx2"/>
                </a:solidFill>
                <a:effectLst/>
              </a:rPr>
              <a:t>回あるので、週に</a:t>
            </a:r>
            <a:r>
              <a:rPr kumimoji="1" lang="en-US" altLang="ja-JP" sz="1800" b="1" i="0" baseline="0" dirty="0">
                <a:solidFill>
                  <a:schemeClr val="tx2"/>
                </a:solidFill>
                <a:effectLst/>
              </a:rPr>
              <a:t>1</a:t>
            </a:r>
            <a:r>
              <a:rPr kumimoji="1" lang="ja-JP" altLang="ja-JP" sz="1800" b="1" i="0" baseline="0" dirty="0">
                <a:solidFill>
                  <a:schemeClr val="tx2"/>
                </a:solidFill>
                <a:effectLst/>
              </a:rPr>
              <a:t>日登校すると</a:t>
            </a:r>
            <a:r>
              <a:rPr kumimoji="1" lang="en-US" altLang="ja-JP" sz="1800" b="1" i="0" baseline="0" dirty="0">
                <a:solidFill>
                  <a:schemeClr val="tx2"/>
                </a:solidFill>
                <a:effectLst/>
              </a:rPr>
              <a:t>13</a:t>
            </a:r>
            <a:r>
              <a:rPr kumimoji="1" lang="ja-JP" altLang="ja-JP" sz="1800" b="1" i="0" baseline="0" dirty="0">
                <a:solidFill>
                  <a:schemeClr val="tx2"/>
                </a:solidFill>
                <a:effectLst/>
              </a:rPr>
              <a:t>日の登校となります。（</a:t>
            </a:r>
            <a:r>
              <a:rPr kumimoji="1" lang="en-US" altLang="ja-JP" sz="1800" b="1" i="0" baseline="0" dirty="0" err="1">
                <a:solidFill>
                  <a:schemeClr val="tx2"/>
                </a:solidFill>
                <a:effectLst/>
              </a:rPr>
              <a:t>a～b</a:t>
            </a:r>
            <a:r>
              <a:rPr kumimoji="1" lang="ja-JP" altLang="ja-JP" sz="1800" b="1" i="0" baseline="0" dirty="0">
                <a:solidFill>
                  <a:schemeClr val="tx2"/>
                </a:solidFill>
                <a:effectLst/>
              </a:rPr>
              <a:t>は</a:t>
            </a:r>
            <a:r>
              <a:rPr kumimoji="1" lang="en-US" altLang="ja-JP" sz="1800" b="1" i="0" baseline="0" dirty="0">
                <a:solidFill>
                  <a:schemeClr val="tx2"/>
                </a:solidFill>
                <a:effectLst/>
              </a:rPr>
              <a:t>a</a:t>
            </a:r>
            <a:r>
              <a:rPr kumimoji="1" lang="ja-JP" altLang="ja-JP" sz="1800" b="1" i="0" baseline="0" dirty="0">
                <a:solidFill>
                  <a:schemeClr val="tx2"/>
                </a:solidFill>
                <a:effectLst/>
              </a:rPr>
              <a:t>以上</a:t>
            </a:r>
            <a:r>
              <a:rPr kumimoji="1" lang="en-US" altLang="ja-JP" sz="1800" b="1" i="0" baseline="0" dirty="0">
                <a:solidFill>
                  <a:schemeClr val="tx2"/>
                </a:solidFill>
                <a:effectLst/>
              </a:rPr>
              <a:t>b</a:t>
            </a:r>
            <a:r>
              <a:rPr kumimoji="1" lang="ja-JP" altLang="ja-JP" sz="1800" b="1" i="0" baseline="0" dirty="0">
                <a:solidFill>
                  <a:schemeClr val="tx2"/>
                </a:solidFill>
                <a:effectLst/>
              </a:rPr>
              <a:t>未満を表します）</a:t>
            </a:r>
            <a:endParaRPr lang="ja-JP" altLang="ja-JP" sz="1800" dirty="0">
              <a:effectLst/>
            </a:endParaRPr>
          </a:p>
        </p:txBody>
      </p:sp>
    </p:spTree>
    <p:extLst>
      <p:ext uri="{BB962C8B-B14F-4D97-AF65-F5344CB8AC3E}">
        <p14:creationId xmlns:p14="http://schemas.microsoft.com/office/powerpoint/2010/main" val="11958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363272" cy="1143000"/>
          </a:xfrm>
        </p:spPr>
        <p:txBody>
          <a:bodyPr>
            <a:normAutofit/>
          </a:bodyPr>
          <a:lstStyle/>
          <a:p>
            <a:r>
              <a:rPr lang="ja-JP" altLang="en-US" dirty="0"/>
              <a:t>オンライン授業アンケート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「オンライン授業・在宅研究に関するアンケート</a:t>
            </a:r>
            <a:r>
              <a:rPr lang="ja-JP" altLang="en-US" dirty="0">
                <a:hlinkClick r:id="rId2"/>
              </a:rPr>
              <a:t>（教員以外向け）</a:t>
            </a:r>
            <a:r>
              <a:rPr kumimoji="1" lang="ja-JP" altLang="en-US" dirty="0">
                <a:hlinkClick r:id="rId2"/>
              </a:rPr>
              <a:t>」</a:t>
            </a:r>
            <a:endParaRPr kumimoji="1" lang="en-US" altLang="ja-JP" dirty="0"/>
          </a:p>
          <a:p>
            <a:r>
              <a:rPr kumimoji="1" lang="en-US" altLang="ja-JP" dirty="0"/>
              <a:t>7/22 – 8/20</a:t>
            </a:r>
          </a:p>
          <a:p>
            <a:r>
              <a:rPr lang="ja-JP" altLang="en-US" dirty="0"/>
              <a:t>回答数</a:t>
            </a:r>
            <a:r>
              <a:rPr lang="ja-JP" altLang="en-US" dirty="0">
                <a:solidFill>
                  <a:srgbClr val="00B050"/>
                </a:solidFill>
              </a:rPr>
              <a:t> </a:t>
            </a:r>
            <a:r>
              <a:rPr lang="en-US" altLang="ja-JP" dirty="0">
                <a:solidFill>
                  <a:srgbClr val="00B050"/>
                </a:solidFill>
              </a:rPr>
              <a:t>5702</a:t>
            </a:r>
          </a:p>
          <a:p>
            <a:r>
              <a:rPr kumimoji="1" lang="ja-JP" altLang="en-US" dirty="0"/>
              <a:t>うち授業を</a:t>
            </a:r>
            <a:r>
              <a:rPr kumimoji="1" lang="en-US" altLang="ja-JP" dirty="0"/>
              <a:t>1</a:t>
            </a:r>
            <a:r>
              <a:rPr kumimoji="1" lang="ja-JP" altLang="en-US" dirty="0"/>
              <a:t>つでも受けた人の回答</a:t>
            </a:r>
            <a:r>
              <a:rPr kumimoji="1" lang="en-US" altLang="ja-JP" dirty="0">
                <a:solidFill>
                  <a:srgbClr val="00B050"/>
                </a:solidFill>
              </a:rPr>
              <a:t>4822</a:t>
            </a:r>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363272" cy="1143000"/>
          </a:xfrm>
        </p:spPr>
        <p:txBody>
          <a:bodyPr>
            <a:normAutofit/>
          </a:bodyPr>
          <a:lstStyle/>
          <a:p>
            <a:r>
              <a:rPr lang="ja-JP" altLang="en-US" dirty="0"/>
              <a:t>オンライン授業アンケート</a:t>
            </a:r>
            <a:r>
              <a:rPr lang="en-US" altLang="ja-JP" dirty="0"/>
              <a:t>A</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「オンライン授業・在宅研究に関するアンケート</a:t>
            </a:r>
            <a:r>
              <a:rPr lang="ja-JP" altLang="en-US" dirty="0">
                <a:hlinkClick r:id="rId2"/>
              </a:rPr>
              <a:t>（教員以外向け）</a:t>
            </a:r>
            <a:r>
              <a:rPr kumimoji="1" lang="ja-JP" altLang="en-US" dirty="0">
                <a:hlinkClick r:id="rId2"/>
              </a:rPr>
              <a:t>」</a:t>
            </a:r>
            <a:endParaRPr kumimoji="1" lang="en-US" altLang="ja-JP" dirty="0"/>
          </a:p>
          <a:p>
            <a:r>
              <a:rPr kumimoji="1" lang="en-US" altLang="ja-JP" dirty="0"/>
              <a:t>1/30 – 2/14 (</a:t>
            </a:r>
            <a:r>
              <a:rPr kumimoji="1" lang="ja-JP" altLang="en-US" dirty="0"/>
              <a:t>その後も</a:t>
            </a:r>
            <a:r>
              <a:rPr kumimoji="1" lang="en-US" altLang="ja-JP" dirty="0"/>
              <a:t>2/22</a:t>
            </a:r>
            <a:r>
              <a:rPr kumimoji="1" lang="ja-JP" altLang="en-US" dirty="0"/>
              <a:t>ごろまで受付</a:t>
            </a:r>
            <a:r>
              <a:rPr kumimoji="1" lang="en-US" altLang="ja-JP" dirty="0"/>
              <a:t>)</a:t>
            </a:r>
          </a:p>
          <a:p>
            <a:r>
              <a:rPr lang="ja-JP" altLang="en-US" dirty="0"/>
              <a:t>回答数</a:t>
            </a:r>
            <a:r>
              <a:rPr lang="ja-JP" altLang="en-US" dirty="0">
                <a:solidFill>
                  <a:srgbClr val="00B050"/>
                </a:solidFill>
              </a:rPr>
              <a:t> </a:t>
            </a:r>
            <a:r>
              <a:rPr lang="en-US" altLang="ja-JP" dirty="0">
                <a:solidFill>
                  <a:srgbClr val="00B050"/>
                </a:solidFill>
              </a:rPr>
              <a:t>2706</a:t>
            </a:r>
          </a:p>
          <a:p>
            <a:r>
              <a:rPr kumimoji="1" lang="ja-JP" altLang="en-US" dirty="0"/>
              <a:t>うち授業を</a:t>
            </a:r>
            <a:r>
              <a:rPr kumimoji="1" lang="en-US" altLang="ja-JP" dirty="0"/>
              <a:t>1</a:t>
            </a:r>
            <a:r>
              <a:rPr kumimoji="1" lang="ja-JP" altLang="en-US" dirty="0"/>
              <a:t>つでも受けた人の回答</a:t>
            </a:r>
            <a:r>
              <a:rPr kumimoji="1" lang="en-US" altLang="ja-JP" dirty="0">
                <a:solidFill>
                  <a:srgbClr val="00B050"/>
                </a:solidFill>
              </a:rPr>
              <a:t>2073</a:t>
            </a:r>
          </a:p>
          <a:p>
            <a:endParaRPr lang="en-US" altLang="ja-JP" dirty="0">
              <a:solidFill>
                <a:srgbClr val="00B050"/>
              </a:solidFill>
            </a:endParaRPr>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 S</a:t>
            </a:r>
            <a:r>
              <a:rPr kumimoji="1" lang="ja-JP" altLang="en-US"/>
              <a:t>セメスタ説明会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128488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F2FE1-C52E-4A50-8EBE-302B7D9C486D}"/>
              </a:ext>
            </a:extLst>
          </p:cNvPr>
          <p:cNvSpPr>
            <a:spLocks noGrp="1"/>
          </p:cNvSpPr>
          <p:nvPr>
            <p:ph type="title"/>
          </p:nvPr>
        </p:nvSpPr>
        <p:spPr/>
        <p:txBody>
          <a:bodyPr/>
          <a:lstStyle/>
          <a:p>
            <a:r>
              <a:rPr lang="ja-JP" altLang="en-US" dirty="0"/>
              <a:t>回答数（学年別）</a:t>
            </a:r>
            <a:endParaRPr kumimoji="1" lang="ja-JP" altLang="en-US" dirty="0"/>
          </a:p>
        </p:txBody>
      </p:sp>
      <p:graphicFrame>
        <p:nvGraphicFramePr>
          <p:cNvPr id="15" name="Chart 1">
            <a:extLst>
              <a:ext uri="{FF2B5EF4-FFF2-40B4-BE49-F238E27FC236}">
                <a16:creationId xmlns:a16="http://schemas.microsoft.com/office/drawing/2014/main" id="{D8AA7229-C635-493E-A171-D5DEFF8E54F3}"/>
              </a:ext>
            </a:extLst>
          </p:cNvPr>
          <p:cNvGraphicFramePr>
            <a:graphicFrameLocks noGrp="1"/>
          </p:cNvGraphicFramePr>
          <p:nvPr>
            <p:ph idx="1"/>
          </p:nvPr>
        </p:nvGraphicFramePr>
        <p:xfrm>
          <a:off x="457200" y="1052736"/>
          <a:ext cx="8229600"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074ADB90-8885-4D1C-956B-63C03C87C3A2}"/>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C9EFBD0-7B9E-41FF-94EA-99EDB2C277F1}"/>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857B2601-6A95-4808-BE15-8B5E73B7CDD8}"/>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11" name="テキスト プレースホルダー 10">
            <a:extLst>
              <a:ext uri="{FF2B5EF4-FFF2-40B4-BE49-F238E27FC236}">
                <a16:creationId xmlns:a16="http://schemas.microsoft.com/office/drawing/2014/main" id="{C764A149-2F51-4618-9665-E47D7EAC44AB}"/>
              </a:ext>
            </a:extLst>
          </p:cNvPr>
          <p:cNvSpPr>
            <a:spLocks noGrp="1"/>
          </p:cNvSpPr>
          <p:nvPr>
            <p:ph type="body" idx="4294967295"/>
          </p:nvPr>
        </p:nvSpPr>
        <p:spPr>
          <a:xfrm>
            <a:off x="0" y="5805488"/>
            <a:ext cx="8229600" cy="652462"/>
          </a:xfrm>
        </p:spPr>
        <p:txBody>
          <a:bodyPr>
            <a:normAutofit fontScale="77500" lnSpcReduction="20000"/>
          </a:bodyPr>
          <a:lstStyle/>
          <a:p>
            <a:r>
              <a:rPr kumimoji="1" lang="ja-JP" altLang="en-US" dirty="0"/>
              <a:t>学部</a:t>
            </a:r>
            <a:r>
              <a:rPr kumimoji="1" lang="en-US" altLang="ja-JP" dirty="0"/>
              <a:t>1</a:t>
            </a:r>
            <a:r>
              <a:rPr kumimoji="1" lang="ja-JP" altLang="en-US" dirty="0"/>
              <a:t>学年</a:t>
            </a:r>
            <a:r>
              <a:rPr kumimoji="1" lang="en-US" altLang="ja-JP" dirty="0"/>
              <a:t>3000</a:t>
            </a:r>
            <a:r>
              <a:rPr kumimoji="1" lang="ja-JP" altLang="en-US" dirty="0"/>
              <a:t>名程度（学部生回答率</a:t>
            </a:r>
            <a:r>
              <a:rPr kumimoji="1" lang="en-US" altLang="ja-JP" dirty="0">
                <a:solidFill>
                  <a:schemeClr val="accent4"/>
                </a:solidFill>
              </a:rPr>
              <a:t>20-30%</a:t>
            </a:r>
            <a:r>
              <a:rPr kumimoji="1" lang="ja-JP" altLang="en-US" dirty="0"/>
              <a:t>程度）</a:t>
            </a:r>
            <a:endParaRPr kumimoji="1" lang="en-US" altLang="ja-JP" dirty="0"/>
          </a:p>
        </p:txBody>
      </p:sp>
    </p:spTree>
    <p:extLst>
      <p:ext uri="{BB962C8B-B14F-4D97-AF65-F5344CB8AC3E}">
        <p14:creationId xmlns:p14="http://schemas.microsoft.com/office/powerpoint/2010/main" val="428216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F2FE1-C52E-4A50-8EBE-302B7D9C486D}"/>
              </a:ext>
            </a:extLst>
          </p:cNvPr>
          <p:cNvSpPr>
            <a:spLocks noGrp="1"/>
          </p:cNvSpPr>
          <p:nvPr>
            <p:ph type="title"/>
          </p:nvPr>
        </p:nvSpPr>
        <p:spPr/>
        <p:txBody>
          <a:bodyPr/>
          <a:lstStyle/>
          <a:p>
            <a:r>
              <a:rPr lang="ja-JP" altLang="en-US" dirty="0"/>
              <a:t>回答数（学年別）</a:t>
            </a:r>
            <a:endParaRPr kumimoji="1" lang="ja-JP" altLang="en-US" dirty="0"/>
          </a:p>
        </p:txBody>
      </p:sp>
      <p:sp>
        <p:nvSpPr>
          <p:cNvPr id="4" name="日付プレースホルダー 3">
            <a:extLst>
              <a:ext uri="{FF2B5EF4-FFF2-40B4-BE49-F238E27FC236}">
                <a16:creationId xmlns:a16="http://schemas.microsoft.com/office/drawing/2014/main" id="{074ADB90-8885-4D1C-956B-63C03C87C3A2}"/>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7C9EFBD0-7B9E-41FF-94EA-99EDB2C277F1}"/>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857B2601-6A95-4808-BE15-8B5E73B7CDD8}"/>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11" name="テキスト プレースホルダー 10">
            <a:extLst>
              <a:ext uri="{FF2B5EF4-FFF2-40B4-BE49-F238E27FC236}">
                <a16:creationId xmlns:a16="http://schemas.microsoft.com/office/drawing/2014/main" id="{C764A149-2F51-4618-9665-E47D7EAC44AB}"/>
              </a:ext>
            </a:extLst>
          </p:cNvPr>
          <p:cNvSpPr>
            <a:spLocks noGrp="1"/>
          </p:cNvSpPr>
          <p:nvPr>
            <p:ph type="body" idx="4294967295"/>
          </p:nvPr>
        </p:nvSpPr>
        <p:spPr>
          <a:xfrm>
            <a:off x="0" y="5805488"/>
            <a:ext cx="8229600" cy="652462"/>
          </a:xfrm>
        </p:spPr>
        <p:txBody>
          <a:bodyPr>
            <a:normAutofit fontScale="85000" lnSpcReduction="10000"/>
          </a:bodyPr>
          <a:lstStyle/>
          <a:p>
            <a:r>
              <a:rPr kumimoji="1" lang="ja-JP" altLang="en-US" dirty="0"/>
              <a:t>学部</a:t>
            </a:r>
            <a:r>
              <a:rPr kumimoji="1" lang="en-US" altLang="ja-JP" dirty="0"/>
              <a:t>1</a:t>
            </a:r>
            <a:r>
              <a:rPr kumimoji="1" lang="ja-JP" altLang="en-US" dirty="0"/>
              <a:t>学年</a:t>
            </a:r>
            <a:r>
              <a:rPr lang="ja-JP" altLang="en-US" dirty="0"/>
              <a:t>の回答率が激減（発出が遅すぎたか</a:t>
            </a:r>
            <a:r>
              <a:rPr lang="en-US" altLang="ja-JP" dirty="0"/>
              <a:t>?</a:t>
            </a:r>
            <a:r>
              <a:rPr lang="ja-JP" altLang="en-US" dirty="0"/>
              <a:t>）</a:t>
            </a:r>
            <a:endParaRPr kumimoji="1" lang="en-US" altLang="ja-JP" dirty="0"/>
          </a:p>
        </p:txBody>
      </p:sp>
      <p:graphicFrame>
        <p:nvGraphicFramePr>
          <p:cNvPr id="10" name="Chart 1">
            <a:extLst>
              <a:ext uri="{FF2B5EF4-FFF2-40B4-BE49-F238E27FC236}">
                <a16:creationId xmlns:a16="http://schemas.microsoft.com/office/drawing/2014/main" id="{443D67FB-27C7-4EF1-92D7-2B6D98C99580}"/>
              </a:ext>
            </a:extLst>
          </p:cNvPr>
          <p:cNvGraphicFramePr>
            <a:graphicFrameLocks/>
          </p:cNvGraphicFramePr>
          <p:nvPr>
            <p:extLst>
              <p:ext uri="{D42A27DB-BD31-4B8C-83A1-F6EECF244321}">
                <p14:modId xmlns:p14="http://schemas.microsoft.com/office/powerpoint/2010/main" val="1426040886"/>
              </p:ext>
            </p:extLst>
          </p:nvPr>
        </p:nvGraphicFramePr>
        <p:xfrm>
          <a:off x="0" y="981200"/>
          <a:ext cx="9036496" cy="5040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874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416A2-9796-485F-9A87-66E408B04B16}"/>
              </a:ext>
            </a:extLst>
          </p:cNvPr>
          <p:cNvSpPr>
            <a:spLocks noGrp="1"/>
          </p:cNvSpPr>
          <p:nvPr>
            <p:ph type="title"/>
          </p:nvPr>
        </p:nvSpPr>
        <p:spPr/>
        <p:txBody>
          <a:bodyPr>
            <a:normAutofit/>
          </a:bodyPr>
          <a:lstStyle/>
          <a:p>
            <a:r>
              <a:rPr kumimoji="1" lang="ja-JP" altLang="en-US" dirty="0"/>
              <a:t>オンライン授業に対する評価</a:t>
            </a:r>
          </a:p>
        </p:txBody>
      </p:sp>
      <p:sp>
        <p:nvSpPr>
          <p:cNvPr id="3" name="コンテンツ プレースホルダー 2">
            <a:extLst>
              <a:ext uri="{FF2B5EF4-FFF2-40B4-BE49-F238E27FC236}">
                <a16:creationId xmlns:a16="http://schemas.microsoft.com/office/drawing/2014/main" id="{D0BE0DCC-1F4F-41A5-BA75-1A2E23412875}"/>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DF60D90-23D4-4227-93C0-1302C952651A}"/>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FF6021A6-EFDD-472E-A192-763534CA3B16}"/>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13B4CEAC-560D-49E4-A8D4-44E92FB6F288}"/>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50611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92A0E-8E71-4C8E-9E39-CC82434C3F5F}"/>
              </a:ext>
            </a:extLst>
          </p:cNvPr>
          <p:cNvSpPr>
            <a:spLocks noGrp="1"/>
          </p:cNvSpPr>
          <p:nvPr>
            <p:ph type="title"/>
          </p:nvPr>
        </p:nvSpPr>
        <p:spPr/>
        <p:txBody>
          <a:bodyPr>
            <a:noAutofit/>
          </a:bodyPr>
          <a:lstStyle/>
          <a:p>
            <a:pPr algn="l"/>
            <a:r>
              <a:rPr lang="en-US" altLang="ja-JP" sz="2800" b="1" dirty="0">
                <a:solidFill>
                  <a:schemeClr val="tx2"/>
                </a:solidFill>
                <a:effectLst/>
              </a:rPr>
              <a:t>Q. </a:t>
            </a:r>
            <a:r>
              <a:rPr lang="ja-JP" altLang="ja-JP" sz="2800" b="1" dirty="0">
                <a:solidFill>
                  <a:schemeClr val="tx2"/>
                </a:solidFill>
                <a:effectLst/>
              </a:rPr>
              <a:t>この３か月間のオンライン授業に対する、あなたの総合的な評価を教えてください</a:t>
            </a:r>
            <a:r>
              <a:rPr lang="ja-JP" altLang="en-US" sz="2800" b="1" dirty="0">
                <a:solidFill>
                  <a:schemeClr val="tx2"/>
                </a:solidFill>
                <a:effectLst/>
              </a:rPr>
              <a:t>（</a:t>
            </a:r>
            <a:r>
              <a:rPr lang="en-US" altLang="ja-JP" sz="2800" b="1" dirty="0">
                <a:solidFill>
                  <a:schemeClr val="tx2"/>
                </a:solidFill>
                <a:effectLst/>
              </a:rPr>
              <a:t>0-10</a:t>
            </a:r>
            <a:r>
              <a:rPr lang="ja-JP" altLang="en-US" sz="2800" b="1" dirty="0">
                <a:solidFill>
                  <a:schemeClr val="tx2"/>
                </a:solidFill>
                <a:effectLst/>
              </a:rPr>
              <a:t>）</a:t>
            </a:r>
            <a:r>
              <a:rPr lang="ja-JP"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AC00C3A5-F0B7-4E77-9385-374C0977FAF2}"/>
              </a:ext>
            </a:extLst>
          </p:cNvPr>
          <p:cNvGraphicFramePr>
            <a:graphicFrameLocks noGrp="1"/>
          </p:cNvGraphicFramePr>
          <p:nvPr>
            <p:ph idx="1"/>
          </p:nvPr>
        </p:nvGraphicFramePr>
        <p:xfrm>
          <a:off x="457200" y="1628800"/>
          <a:ext cx="8229600"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31A40C-E471-4636-AFD6-8D1CBABC010A}"/>
              </a:ext>
            </a:extLst>
          </p:cNvPr>
          <p:cNvSpPr>
            <a:spLocks noGrp="1"/>
          </p:cNvSpPr>
          <p:nvPr>
            <p:ph type="dt" sz="half" idx="10"/>
          </p:nvPr>
        </p:nvSpPr>
        <p:spPr/>
        <p:txBody>
          <a:bodyPr/>
          <a:lstStyle/>
          <a:p>
            <a:r>
              <a:rPr kumimoji="1" lang="en-US" altLang="ja-JP"/>
              <a:t>2021/3/17</a:t>
            </a:r>
            <a:endParaRPr kumimoji="1" lang="ja-JP" altLang="en-US" dirty="0"/>
          </a:p>
        </p:txBody>
      </p:sp>
      <p:sp>
        <p:nvSpPr>
          <p:cNvPr id="5" name="フッター プレースホルダー 4">
            <a:extLst>
              <a:ext uri="{FF2B5EF4-FFF2-40B4-BE49-F238E27FC236}">
                <a16:creationId xmlns:a16="http://schemas.microsoft.com/office/drawing/2014/main" id="{23E79E55-79A1-4744-889E-74ED9AD9609D}"/>
              </a:ext>
            </a:extLst>
          </p:cNvPr>
          <p:cNvSpPr>
            <a:spLocks noGrp="1"/>
          </p:cNvSpPr>
          <p:nvPr>
            <p:ph type="ftr" sz="quarter" idx="11"/>
          </p:nvPr>
        </p:nvSpPr>
        <p:spPr/>
        <p:txBody>
          <a:bodyPr/>
          <a:lstStyle/>
          <a:p>
            <a:r>
              <a:rPr kumimoji="1" lang="en-US" altLang="ja-JP"/>
              <a:t>2021 S</a:t>
            </a:r>
            <a:r>
              <a:rPr kumimoji="1" lang="ja-JP" altLang="en-US"/>
              <a:t>セメスタ説明会</a:t>
            </a:r>
            <a:endParaRPr kumimoji="1" lang="ja-JP" altLang="en-US" dirty="0"/>
          </a:p>
        </p:txBody>
      </p:sp>
      <p:sp>
        <p:nvSpPr>
          <p:cNvPr id="6" name="スライド番号プレースホルダー 5">
            <a:extLst>
              <a:ext uri="{FF2B5EF4-FFF2-40B4-BE49-F238E27FC236}">
                <a16:creationId xmlns:a16="http://schemas.microsoft.com/office/drawing/2014/main" id="{CC108C83-10EE-40A4-88A1-D8681CBF621C}"/>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17576398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8495</TotalTime>
  <Words>1285</Words>
  <Application>Microsoft Office PowerPoint</Application>
  <PresentationFormat>画面に合わせる (4:3)</PresentationFormat>
  <Paragraphs>217</Paragraphs>
  <Slides>33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33</vt:i4>
      </vt:variant>
    </vt:vector>
  </HeadingPairs>
  <TitlesOfParts>
    <vt:vector size="37" baseType="lpstr">
      <vt:lpstr>Calibri</vt:lpstr>
      <vt:lpstr>Cambria</vt:lpstr>
      <vt:lpstr>Wingdings</vt:lpstr>
      <vt:lpstr>雪藤</vt:lpstr>
      <vt:lpstr>2020年度の振り返り</vt:lpstr>
      <vt:lpstr>内容</vt:lpstr>
      <vt:lpstr>内容</vt:lpstr>
      <vt:lpstr>オンライン授業アンケート</vt:lpstr>
      <vt:lpstr>オンライン授業アンケートA</vt:lpstr>
      <vt:lpstr>回答数（学年別）</vt:lpstr>
      <vt:lpstr>回答数（学年別）</vt:lpstr>
      <vt:lpstr>オンライン授業に対する評価</vt:lpstr>
      <vt:lpstr>Q. この３か月間のオンライン授業に対する、あなたの総合的な評価を教えてください（0-10）。</vt:lpstr>
      <vt:lpstr>Q. 2020年度のAセメスターでは、オンライン方式以外の授業も行われましたが、Aセメスターの授業全体に対する、あなたの総合的な評価を教えてください。</vt:lpstr>
      <vt:lpstr>Q. オンライン授業の形式ごとの評価を教えてください</vt:lpstr>
      <vt:lpstr>形式・学年ごと評価値平均(-2～2)</vt:lpstr>
      <vt:lpstr>形式・学年ごと評価値平均(-2～2)</vt:lpstr>
      <vt:lpstr>オンライン授業の良かった点</vt:lpstr>
      <vt:lpstr>オンライン授業の良かった点</vt:lpstr>
      <vt:lpstr>悪い点</vt:lpstr>
      <vt:lpstr>悪い点</vt:lpstr>
      <vt:lpstr>Q.受講したオンライン授業で実際に経験し, 「やめてほしい」と思ったことがあればチェックしてください</vt:lpstr>
      <vt:lpstr>Q.受講したオンライン授業で実際に経験し, 「やめてほしい」と思ったことがあればチェックしてください</vt:lpstr>
      <vt:lpstr>学習の負荷について</vt:lpstr>
      <vt:lpstr>Q. 週に受けているオンライン授業のコマ数(ほとんど出席していないものは除く)を, 形式ごとに教えてください。</vt:lpstr>
      <vt:lpstr>PowerPoint プレゼンテーション</vt:lpstr>
      <vt:lpstr>PowerPoint プレゼンテーション</vt:lpstr>
      <vt:lpstr>Q. ライブで行われている授業の出席率(実際にライブで聞いている割合)はどのくらいですか?</vt:lpstr>
      <vt:lpstr>Q. ライブで行われている授業の出席率(実際にライブで聞いている割合)はどのくらいですか?</vt:lpstr>
      <vt:lpstr>学年ごとの平均出席率</vt:lpstr>
      <vt:lpstr>学年ごとの平均出席率</vt:lpstr>
      <vt:lpstr>Q. 授業に参加している以外(予習, 復習, 課題など)で平均週何時間を大学の勉強に使いましたか?</vt:lpstr>
      <vt:lpstr>Q. 授業に参加している以外(予習, 復習, 課題など)で平均週何時間を大学の勉強に使いましたか?</vt:lpstr>
      <vt:lpstr>学年ごとの平均分布</vt:lpstr>
      <vt:lpstr>学年ごとの平均分布</vt:lpstr>
      <vt:lpstr>ハイフレックスで教室に来たか?</vt:lpstr>
      <vt:lpstr>登校日数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590</cp:revision>
  <dcterms:created xsi:type="dcterms:W3CDTF">2020-03-09T13:20:48Z</dcterms:created>
  <dcterms:modified xsi:type="dcterms:W3CDTF">2021-03-16T18:08:51Z</dcterms:modified>
</cp:coreProperties>
</file>