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1195" r:id="rId3"/>
    <p:sldId id="1196" r:id="rId4"/>
    <p:sldId id="365" r:id="rId5"/>
    <p:sldId id="386" r:id="rId6"/>
    <p:sldId id="387" r:id="rId7"/>
    <p:sldId id="374" r:id="rId8"/>
    <p:sldId id="1197" r:id="rId9"/>
    <p:sldId id="1198" r:id="rId10"/>
    <p:sldId id="1202" r:id="rId11"/>
    <p:sldId id="1201" r:id="rId12"/>
    <p:sldId id="1199" r:id="rId13"/>
    <p:sldId id="1204" r:id="rId14"/>
    <p:sldId id="378" r:id="rId15"/>
    <p:sldId id="1200" r:id="rId16"/>
    <p:sldId id="367" r:id="rId17"/>
    <p:sldId id="377" r:id="rId18"/>
    <p:sldId id="1203" r:id="rId19"/>
    <p:sldId id="376" r:id="rId20"/>
    <p:sldId id="379" r:id="rId21"/>
    <p:sldId id="1207" r:id="rId22"/>
    <p:sldId id="383" r:id="rId23"/>
    <p:sldId id="1205" r:id="rId24"/>
    <p:sldId id="1206" r:id="rId25"/>
    <p:sldId id="1208" r:id="rId26"/>
    <p:sldId id="382" r:id="rId27"/>
    <p:sldId id="385" r:id="rId28"/>
    <p:sldId id="372" r:id="rId29"/>
    <p:sldId id="384"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6381" autoAdjust="0"/>
  </p:normalViewPr>
  <p:slideViewPr>
    <p:cSldViewPr>
      <p:cViewPr varScale="1">
        <p:scale>
          <a:sx n="77" d="100"/>
          <a:sy n="77" d="100"/>
        </p:scale>
        <p:origin x="756" y="96"/>
      </p:cViewPr>
      <p:guideLst>
        <p:guide orient="horz" pos="2160"/>
        <p:guide pos="2880"/>
      </p:guideLst>
    </p:cSldViewPr>
  </p:slideViewPr>
  <p:outlineViewPr>
    <p:cViewPr>
      <p:scale>
        <a:sx n="33" d="100"/>
        <a:sy n="33" d="100"/>
      </p:scale>
      <p:origin x="0" y="-251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www.offic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orms.office.com/Pages/ResponsePage.aspx?id=T6978HAr10eaAgh1yvlMhHUY5ws7h1xGr9koV-KGC8RUMjNZQTZJWThKUFo1MFBNVzNCRFlTVUQ2SS4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t>ITC-LMS</a:t>
            </a:r>
            <a:r>
              <a:rPr lang="ja-JP" altLang="en-US" dirty="0"/>
              <a:t>ではクラスのメンバーの登録も、教員がやる必要ない（履修学生を勝手に登録してくれる）</a:t>
            </a:r>
            <a:endParaRPr kumimoji="1" lang="ja-JP" altLang="en-US" dirty="0"/>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が両方あるのはいかがなものか </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lnSpcReduction="10000"/>
          </a:bodyPr>
          <a:lstStyle/>
          <a:p>
            <a:r>
              <a:rPr kumimoji="1" lang="ja-JP" altLang="en-US" dirty="0"/>
              <a:t>はい </a:t>
            </a:r>
            <a:r>
              <a:rPr kumimoji="1" lang="en-US" altLang="ja-JP" dirty="0"/>
              <a:t>m(_ _)m</a:t>
            </a:r>
          </a:p>
          <a:p>
            <a:r>
              <a:rPr lang="ja-JP" altLang="en-US" dirty="0"/>
              <a:t>今のところは以下のような区別とお考え下さい</a:t>
            </a:r>
            <a:r>
              <a:rPr lang="en-US" altLang="ja-JP" dirty="0"/>
              <a:t>…</a:t>
            </a:r>
          </a:p>
          <a:p>
            <a:r>
              <a:rPr kumimoji="1" lang="en-US" altLang="ja-JP" dirty="0"/>
              <a:t>UTAS : </a:t>
            </a:r>
            <a:r>
              <a:rPr kumimoji="1" lang="ja-JP" altLang="en-US" dirty="0"/>
              <a:t>学期前、学期後の処理</a:t>
            </a:r>
            <a:endParaRPr kumimoji="1" lang="en-US" altLang="ja-JP" dirty="0"/>
          </a:p>
          <a:p>
            <a:pPr lvl="1"/>
            <a:r>
              <a:rPr lang="ja-JP" altLang="en-US" dirty="0"/>
              <a:t>シラバス登録、成績登録</a:t>
            </a:r>
            <a:endParaRPr lang="en-US" altLang="ja-JP" dirty="0"/>
          </a:p>
          <a:p>
            <a:r>
              <a:rPr kumimoji="1" lang="en-US" altLang="ja-JP" dirty="0"/>
              <a:t>ITC-LMS : </a:t>
            </a:r>
            <a:r>
              <a:rPr kumimoji="1" lang="ja-JP" altLang="en-US" dirty="0"/>
              <a:t>学期中（授業）の支援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21724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dirty="0">
                <a:hlinkClick r:id="rId2"/>
              </a:rPr>
              <a:t>https://utacm.adm.u-tokyo.ac.jp/webmtn/LoginServlet</a:t>
            </a:r>
            <a:endParaRPr lang="en-US" altLang="ja-JP"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dirty="0">
                <a:solidFill>
                  <a:schemeClr val="tx1"/>
                </a:solidFill>
              </a:rPr>
              <a:t>機能</a:t>
            </a:r>
            <a:endParaRPr lang="en-US" altLang="ja-JP" dirty="0">
              <a:solidFill>
                <a:schemeClr val="tx1"/>
              </a:solidFill>
            </a:endParaRPr>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kumimoji="1" lang="en-US" altLang="ja-JP" dirty="0">
                <a:solidFill>
                  <a:schemeClr val="tx1"/>
                </a:solidFill>
              </a:rPr>
              <a:t>LMS</a:t>
            </a:r>
            <a:r>
              <a:rPr kumimoji="1" lang="ja-JP" altLang="en-US" dirty="0">
                <a:solidFill>
                  <a:schemeClr val="tx1"/>
                </a:solidFill>
              </a:rPr>
              <a:t>的機能</a:t>
            </a:r>
            <a:r>
              <a:rPr kumimoji="1" lang="en-US" altLang="ja-JP" dirty="0">
                <a:solidFill>
                  <a:schemeClr val="tx1"/>
                </a:solidFill>
              </a:rPr>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5311" y="2525621"/>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dirty="0"/>
              <a:t>A.</a:t>
            </a:r>
            <a:r>
              <a:rPr kumimoji="1" lang="ja-JP" altLang="en-US" dirty="0"/>
              <a:t>から</a:t>
            </a:r>
            <a:r>
              <a:rPr kumimoji="1" lang="en-US" altLang="ja-JP" dirty="0"/>
              <a:t>B.</a:t>
            </a:r>
            <a:r>
              <a:rPr kumimoji="1" lang="ja-JP" altLang="en-US" dirty="0"/>
              <a:t>を経由する場合と </a:t>
            </a:r>
            <a:r>
              <a:rPr kumimoji="1" lang="en-US" altLang="ja-JP" dirty="0"/>
              <a:t>C.</a:t>
            </a:r>
            <a:r>
              <a:rPr kumimoji="1" lang="ja-JP" altLang="en-US"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512996"/>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p:txBody>
          <a:bodyPr>
            <a:normAutofit/>
          </a:bodyPr>
          <a:lstStyle/>
          <a:p>
            <a:r>
              <a:rPr lang="en-US" altLang="ja-JP" dirty="0"/>
              <a:t>Microsoft One Drive</a:t>
            </a:r>
            <a:r>
              <a:rPr lang="ja-JP" altLang="en-US" dirty="0"/>
              <a:t>で組織外とのファイル共有を可能にしました</a:t>
            </a:r>
            <a:endParaRPr lang="en-US" altLang="ja-JP" dirty="0"/>
          </a:p>
          <a:p>
            <a:r>
              <a:rPr kumimoji="1" lang="ja-JP" altLang="en-US" dirty="0"/>
              <a:t>それにより</a:t>
            </a:r>
            <a:r>
              <a:rPr kumimoji="1" lang="en-US" altLang="ja-JP" dirty="0"/>
              <a:t>Microsoft One Drive</a:t>
            </a:r>
            <a:r>
              <a:rPr kumimoji="1" lang="ja-JP" altLang="en-US" dirty="0"/>
              <a:t>で「ファイルのアップロード」機能が有効になりました</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2"/>
              </a:rPr>
              <a:t>サインイン</a:t>
            </a:r>
            <a:r>
              <a:rPr lang="ja-JP" altLang="en-US" dirty="0"/>
              <a:t>時に</a:t>
            </a:r>
            <a:r>
              <a:rPr lang="en-US" altLang="ja-JP" dirty="0"/>
              <a:t>Teams</a:t>
            </a:r>
            <a:r>
              <a:rPr lang="ja-JP" altLang="en-US" dirty="0"/>
              <a:t>のアイコンが出ます</a:t>
            </a:r>
            <a:endParaRPr lang="en-US" altLang="ja-JP"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106950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solidFill>
                  <a:schemeClr val="tx1"/>
                </a:solidFill>
              </a:rPr>
              <a:t>G Suite</a:t>
            </a:r>
            <a:r>
              <a:rPr lang="ja-JP" altLang="en-US" dirty="0">
                <a:solidFill>
                  <a:schemeClr val="tx1"/>
                </a:solidFill>
              </a:rPr>
              <a:t>は様々なアプリの集合で、〇〇メールという呼び方はややミスマッチ</a:t>
            </a:r>
            <a:r>
              <a:rPr lang="en-US" altLang="ja-JP" dirty="0">
                <a:solidFill>
                  <a:schemeClr val="tx1"/>
                </a:solidFill>
              </a:rPr>
              <a:t>m(_ _)m</a:t>
            </a:r>
            <a:endParaRPr kumimoji="1" lang="en-US" altLang="ja-JP" dirty="0">
              <a:solidFill>
                <a:schemeClr val="tx1"/>
              </a:solidFill>
            </a:endParaRPr>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15</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10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endParaRPr kumimoji="1" lang="ja-JP" altLang="en-US" dirty="0"/>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Tree>
    <p:extLst>
      <p:ext uri="{BB962C8B-B14F-4D97-AF65-F5344CB8AC3E}">
        <p14:creationId xmlns:p14="http://schemas.microsoft.com/office/powerpoint/2010/main" val="356606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lstStyle/>
          <a:p>
            <a:r>
              <a:rPr kumimoji="1" lang="ja-JP" altLang="en-US" dirty="0"/>
              <a:t>大学内の不特定多数の人と情報を共有</a:t>
            </a:r>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0F2EC-BE75-4E34-96E2-7FBA16A5BCA4}"/>
              </a:ext>
            </a:extLst>
          </p:cNvPr>
          <p:cNvSpPr>
            <a:spLocks noGrp="1"/>
          </p:cNvSpPr>
          <p:nvPr>
            <p:ph type="title"/>
          </p:nvPr>
        </p:nvSpPr>
        <p:spPr/>
        <p:txBody>
          <a:bodyPr>
            <a:normAutofit/>
          </a:bodyPr>
          <a:lstStyle/>
          <a:p>
            <a:r>
              <a:rPr kumimoji="1" lang="ja-JP" altLang="en-US" dirty="0"/>
              <a:t>ドキュメント共有の種類</a:t>
            </a:r>
          </a:p>
        </p:txBody>
      </p:sp>
      <p:sp>
        <p:nvSpPr>
          <p:cNvPr id="3" name="コンテンツ プレースホルダー 2">
            <a:extLst>
              <a:ext uri="{FF2B5EF4-FFF2-40B4-BE49-F238E27FC236}">
                <a16:creationId xmlns:a16="http://schemas.microsoft.com/office/drawing/2014/main" id="{B274EC96-36B1-491E-86C8-2B0DA60A6532}"/>
              </a:ext>
            </a:extLst>
          </p:cNvPr>
          <p:cNvSpPr>
            <a:spLocks noGrp="1"/>
          </p:cNvSpPr>
          <p:nvPr>
            <p:ph idx="1"/>
          </p:nvPr>
        </p:nvSpPr>
        <p:spPr/>
        <p:txBody>
          <a:bodyPr/>
          <a:lstStyle/>
          <a:p>
            <a:r>
              <a:rPr lang="ja-JP" altLang="en-US" dirty="0"/>
              <a:t>共有範囲</a:t>
            </a:r>
            <a:endParaRPr lang="en-US" altLang="ja-JP" dirty="0"/>
          </a:p>
          <a:p>
            <a:pPr lvl="1"/>
            <a:r>
              <a:rPr kumimoji="1" lang="ja-JP" altLang="en-US" dirty="0"/>
              <a:t>特定の人を名指し</a:t>
            </a:r>
            <a:endParaRPr kumimoji="1" lang="en-US" altLang="ja-JP" dirty="0"/>
          </a:p>
          <a:p>
            <a:pPr lvl="1"/>
            <a:r>
              <a:rPr lang="ja-JP" altLang="en-US" dirty="0"/>
              <a:t>組織内（</a:t>
            </a:r>
            <a:r>
              <a:rPr lang="en-US" altLang="ja-JP" dirty="0"/>
              <a:t>ECCS</a:t>
            </a:r>
            <a:r>
              <a:rPr lang="ja-JP" altLang="en-US" dirty="0"/>
              <a:t>クラウドメール）</a:t>
            </a:r>
            <a:endParaRPr lang="en-US" altLang="ja-JP" dirty="0"/>
          </a:p>
          <a:p>
            <a:pPr lvl="1"/>
            <a:r>
              <a:rPr kumimoji="1" lang="ja-JP" altLang="en-US" dirty="0"/>
              <a:t>誰でも</a:t>
            </a:r>
            <a:endParaRPr kumimoji="1" lang="en-US" altLang="ja-JP" dirty="0"/>
          </a:p>
          <a:p>
            <a:r>
              <a:rPr lang="ja-JP" altLang="en-US" dirty="0"/>
              <a:t>検索で見つかるか否か</a:t>
            </a:r>
            <a:endParaRPr lang="en-US" altLang="ja-JP" dirty="0"/>
          </a:p>
          <a:p>
            <a:r>
              <a:rPr kumimoji="1" lang="ja-JP" altLang="en-US" dirty="0"/>
              <a:t>ダウンロード負荷</a:t>
            </a:r>
            <a:endParaRPr kumimoji="1" lang="en-US" altLang="ja-JP" dirty="0"/>
          </a:p>
        </p:txBody>
      </p:sp>
      <p:sp>
        <p:nvSpPr>
          <p:cNvPr id="4" name="日付プレースホルダー 3">
            <a:extLst>
              <a:ext uri="{FF2B5EF4-FFF2-40B4-BE49-F238E27FC236}">
                <a16:creationId xmlns:a16="http://schemas.microsoft.com/office/drawing/2014/main" id="{04CDFDBE-8439-47A9-969C-576DFBB2EED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14C18ED-1750-472C-8C42-29025461B01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FF3F2CC-1EBF-48BC-8C2E-2D46A1DA6BC2}"/>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74514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endParaRPr kumimoji="1" lang="en-US" altLang="ja-JP" dirty="0"/>
          </a:p>
          <a:p>
            <a:r>
              <a:rPr lang="ja-JP" altLang="en-US" dirty="0"/>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en-US" altLang="ja-JP" dirty="0"/>
              <a:t>Zoom</a:t>
            </a:r>
            <a:r>
              <a:rPr lang="ja-JP" altLang="en-US" dirty="0"/>
              <a:t>アカウント名（サイン用メールアドレス）について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そうでない場合は変更してください。方法：</a:t>
            </a:r>
            <a:endParaRPr lang="en-US" altLang="ja-JP" dirty="0"/>
          </a:p>
          <a:p>
            <a:pPr lvl="1"/>
            <a:r>
              <a:rPr lang="en-US" altLang="ja-JP" dirty="0">
                <a:hlinkClick r:id="rId2"/>
              </a:rPr>
              <a:t>https://zoom.us/profile</a:t>
            </a:r>
            <a:r>
              <a:rPr lang="ja-JP" altLang="en-US" dirty="0"/>
              <a:t>ページの</a:t>
            </a:r>
            <a:r>
              <a:rPr lang="en-US" altLang="ja-JP" dirty="0"/>
              <a:t>Sign-In Email</a:t>
            </a:r>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a:t>
            </a:r>
            <a:endParaRPr lang="en-US" altLang="ja-JP" dirty="0"/>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以下が全員に付与されている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t>変更後：</a:t>
            </a:r>
            <a:endParaRPr kumimoji="1" lang="en-US" altLang="ja-JP" dirty="0"/>
          </a:p>
          <a:p>
            <a:pPr lvl="1"/>
            <a:r>
              <a:rPr lang="ja-JP" altLang="en-US" dirty="0"/>
              <a:t>大規模会議（</a:t>
            </a:r>
            <a:r>
              <a:rPr lang="en-US" altLang="ja-JP" dirty="0"/>
              <a:t>500</a:t>
            </a:r>
            <a:r>
              <a:rPr lang="ja-JP" altLang="en-US" dirty="0"/>
              <a:t>人収容）</a:t>
            </a:r>
            <a:r>
              <a:rPr lang="en-US" altLang="ja-JP" dirty="0"/>
              <a:t>300</a:t>
            </a:r>
            <a:r>
              <a:rPr lang="ja-JP" altLang="en-US" dirty="0"/>
              <a:t>アカウントまで</a:t>
            </a:r>
            <a:endParaRPr lang="en-US" altLang="ja-JP" dirty="0"/>
          </a:p>
          <a:p>
            <a:pPr lvl="1"/>
            <a:r>
              <a:rPr kumimoji="1" lang="ja-JP" altLang="en-US" dirty="0"/>
              <a:t>ウェビナー（</a:t>
            </a:r>
            <a:r>
              <a:rPr kumimoji="1" lang="en-US" altLang="ja-JP" dirty="0"/>
              <a:t>500</a:t>
            </a:r>
            <a:r>
              <a:rPr kumimoji="1" lang="ja-JP" altLang="en-US" dirty="0"/>
              <a:t>人収容）</a:t>
            </a:r>
            <a:r>
              <a:rPr kumimoji="1" lang="en-US" altLang="ja-JP" dirty="0"/>
              <a:t>50</a:t>
            </a:r>
            <a:r>
              <a:rPr kumimoji="1" lang="ja-JP" altLang="en-US" dirty="0"/>
              <a:t>アカウントまで</a:t>
            </a:r>
            <a:endParaRPr kumimoji="1" lang="en-US" altLang="ja-JP" dirty="0"/>
          </a:p>
          <a:p>
            <a:pPr lvl="1"/>
            <a:r>
              <a:rPr lang="ja-JP" altLang="en-US" dirty="0"/>
              <a:t>ウェビナー（</a:t>
            </a:r>
            <a:r>
              <a:rPr lang="en-US" altLang="ja-JP" dirty="0"/>
              <a:t>3000</a:t>
            </a:r>
            <a:r>
              <a:rPr lang="ja-JP" altLang="en-US" dirty="0"/>
              <a:t>人収容）若干</a:t>
            </a:r>
            <a:endParaRPr lang="en-US" altLang="ja-JP" dirty="0"/>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大規模会議：授業に必要な先生のアカウントに割り当てる</a:t>
            </a:r>
            <a:endParaRPr kumimoji="1" lang="en-US" altLang="ja-JP" dirty="0"/>
          </a:p>
          <a:p>
            <a:pPr lvl="1"/>
            <a:r>
              <a:rPr kumimoji="1" lang="ja-JP" altLang="en-US" dirty="0">
                <a:hlinkClick r:id="rId2"/>
              </a:rPr>
              <a:t>申込フォーム</a:t>
            </a:r>
            <a:endParaRPr kumimoji="1" lang="en-US" altLang="ja-JP" dirty="0"/>
          </a:p>
          <a:p>
            <a:r>
              <a:rPr lang="ja-JP" altLang="en-US" dirty="0"/>
              <a:t>ウェビナー：必要な授業やイベントごとに必要な期間中のみ割り当てる</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en-US" altLang="ja-JP" dirty="0"/>
              <a:t>Zoom</a:t>
            </a:r>
            <a:r>
              <a:rPr lang="ja-JP" altLang="en-US" dirty="0"/>
              <a:t>の大規模会議ライセンスは授業以外にも割り当ててもらえるのか</a:t>
            </a:r>
            <a:r>
              <a:rPr lang="en-US" altLang="ja-JP" dirty="0"/>
              <a:t>?</a:t>
            </a:r>
          </a:p>
          <a:p>
            <a:pPr lvl="1"/>
            <a:r>
              <a:rPr lang="ja-JP" altLang="en-US" dirty="0"/>
              <a:t>ウェビナーのように一時的に割り当てます</a:t>
            </a:r>
            <a:endParaRPr lang="en-US" altLang="ja-JP" dirty="0"/>
          </a:p>
          <a:p>
            <a:pPr lvl="1"/>
            <a:r>
              <a:rPr lang="en-US" altLang="ja-JP" dirty="0"/>
              <a:t>WebEx</a:t>
            </a:r>
            <a:r>
              <a:rPr lang="ja-JP" altLang="en-US" dirty="0"/>
              <a:t>の利用もご検討ください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t>1000</a:t>
            </a:r>
            <a:r>
              <a:rPr lang="ja-JP" altLang="en-US" dirty="0"/>
              <a:t>人まで）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t>1000</a:t>
            </a:r>
            <a:r>
              <a:rPr kumimoji="1" lang="ja-JP" altLang="en-US" dirty="0"/>
              <a:t>人まで）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p:txBody>
          <a:bodyPr>
            <a:normAutofit fontScale="77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人数の大きい会議に</a:t>
            </a:r>
            <a:r>
              <a:rPr lang="en-US" altLang="ja-JP" dirty="0"/>
              <a:t>WebEx</a:t>
            </a:r>
            <a:r>
              <a:rPr lang="ja-JP" altLang="en-US" dirty="0"/>
              <a:t>もお考え下さい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61232542"/>
              </p:ext>
            </p:extLst>
          </p:nvPr>
        </p:nvGraphicFramePr>
        <p:xfrm>
          <a:off x="1403648" y="1417638"/>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a:t>〇</a:t>
                      </a:r>
                      <a:r>
                        <a:rPr kumimoji="1" lang="en-US" altLang="ja-JP"/>
                        <a:t>?</a:t>
                      </a:r>
                      <a:endParaRPr kumimoji="1" lang="ja-JP" altLang="en-US" dirty="0"/>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p:txBody>
          <a:bodyPr/>
          <a:lstStyle/>
          <a:p>
            <a:endParaRPr lang="en-US" altLang="ja-JP"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kumimoji="1" lang="ja-JP" altLang="en-US" dirty="0"/>
              <a:t>多すぎる</a:t>
            </a:r>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378836566"/>
              </p:ext>
            </p:extLst>
          </p:nvPr>
        </p:nvGraphicFramePr>
        <p:xfrm>
          <a:off x="467544" y="2924944"/>
          <a:ext cx="6768752" cy="296672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t>Microsoft</a:t>
                      </a:r>
                      <a:r>
                        <a:rPr kumimoji="1" lang="ja-JP" altLang="en-US" dirty="0"/>
                        <a:t>（含 </a:t>
                      </a:r>
                      <a:r>
                        <a:rPr kumimoji="1" lang="en-US" altLang="ja-JP" dirty="0"/>
                        <a:t>Teams</a:t>
                      </a:r>
                      <a:r>
                        <a:rPr kumimoji="1" lang="ja-JP" altLang="en-US" dirty="0"/>
                        <a:t>）</a:t>
                      </a:r>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t>Google</a:t>
                      </a:r>
                      <a:r>
                        <a:rPr kumimoji="1" lang="ja-JP" altLang="en-US" dirty="0"/>
                        <a:t>（含 </a:t>
                      </a:r>
                      <a:r>
                        <a:rPr kumimoji="1" lang="en-US" altLang="ja-JP" dirty="0"/>
                        <a:t>Meet</a:t>
                      </a:r>
                      <a:r>
                        <a:rPr kumimoji="1" lang="ja-JP" altLang="en-US" dirty="0"/>
                        <a:t>）</a:t>
                      </a:r>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t>UTokyo Account</a:t>
                      </a:r>
                      <a:r>
                        <a:rPr kumimoji="1" lang="ja-JP" altLang="en-US" dirty="0"/>
                        <a:t>利用者メニュー</a:t>
                      </a:r>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3312103"/>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3616988"/>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r>
              <a:rPr lang="en-US" altLang="ja-JP" dirty="0"/>
              <a:t>m(_ _)m</a:t>
            </a:r>
          </a:p>
          <a:p>
            <a:r>
              <a:rPr kumimoji="1" lang="ja-JP" altLang="en-US" dirty="0"/>
              <a:t>改善（アカウントの</a:t>
            </a:r>
            <a:r>
              <a:rPr lang="ja-JP" altLang="en-US" dirty="0"/>
              <a:t>統一・</a:t>
            </a:r>
            <a:r>
              <a:rPr kumimoji="1" lang="ja-JP" altLang="en-US" dirty="0"/>
              <a:t>連携）に向けた努力をします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すべてのサービスの根っこ</a:t>
            </a:r>
            <a:endParaRPr lang="en-US" altLang="ja-JP" sz="2400" dirty="0"/>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4</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t>非常勤（あるいはアレンジご担当）の先生へ：必要なのに割り当てられていないということがあったら、事務へご連絡ください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t>専攻・部局事務のみなさま：必要な先生には割り当てるようお願いします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t>専攻事務の皆様</a:t>
            </a:r>
            <a:endParaRPr kumimoji="1" lang="en-US" altLang="ja-JP" dirty="0"/>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dirty="0"/>
              <a:t>年次処理とは別に、新入生の学籍データを未作成の部局等は早急に作成いただき、</a:t>
            </a:r>
            <a:r>
              <a:rPr kumimoji="1" lang="en-US" altLang="ja-JP" dirty="0"/>
              <a:t>UTokyo Account</a:t>
            </a:r>
            <a:r>
              <a:rPr kumimoji="1" lang="ja-JP" altLang="en-US" dirty="0"/>
              <a:t>の発行作業を進めてください。</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kumimoji="1" lang="ja-JP" altLang="en-US" dirty="0"/>
              <a:t>へ</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TotalTime>
  <Words>1930</Words>
  <Application>Microsoft Office PowerPoint</Application>
  <PresentationFormat>画面に合わせる (4:3)</PresentationFormat>
  <Paragraphs>369</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Meiryo UI</vt:lpstr>
      <vt:lpstr>Calibri</vt:lpstr>
      <vt:lpstr>Cambria</vt:lpstr>
      <vt:lpstr>Wingdings</vt:lpstr>
      <vt:lpstr>雪藤</vt:lpstr>
      <vt:lpstr>授業に必要なICTシステムの概要</vt:lpstr>
      <vt:lpstr>概要</vt:lpstr>
      <vt:lpstr>以降の内容</vt:lpstr>
      <vt:lpstr>UTokyo Account</vt:lpstr>
      <vt:lpstr>UTokyo Accountの正体</vt:lpstr>
      <vt:lpstr>非常勤の場合</vt:lpstr>
      <vt:lpstr>2020年9月入学の学生への発行</vt:lpstr>
      <vt:lpstr>UTAS</vt:lpstr>
      <vt:lpstr>ITC-LMS</vt:lpstr>
      <vt:lpstr>ITC-LMS</vt:lpstr>
      <vt:lpstr>UTASとITC-LMSが両方あるのはいかがなものか …?</vt:lpstr>
      <vt:lpstr>Microsoft 365</vt:lpstr>
      <vt:lpstr>Microsoftサインイン時の罠</vt:lpstr>
      <vt:lpstr>夏学期当初からのサービス変更</vt:lpstr>
      <vt:lpstr>G Suite（Google）</vt:lpstr>
      <vt:lpstr>G Suite</vt:lpstr>
      <vt:lpstr>M と G 整理</vt:lpstr>
      <vt:lpstr>MとG大学組織契約の存在価値</vt:lpstr>
      <vt:lpstr>ドキュメント共有の種類</vt:lpstr>
      <vt:lpstr>Zoom</vt:lpstr>
      <vt:lpstr>Zoomアカウントの今後</vt:lpstr>
      <vt:lpstr>Zoomアカウント名（サイン用メールアドレス）について</vt:lpstr>
      <vt:lpstr>大規模会議とウェビナー</vt:lpstr>
      <vt:lpstr>大規模会議、ウェビナーの運用（割り当てポリシー）</vt:lpstr>
      <vt:lpstr>FAQ</vt:lpstr>
      <vt:lpstr>WebEx</vt:lpstr>
      <vt:lpstr>Web会議比較</vt:lpstr>
      <vt:lpstr>多すぎるアカウントのまとめ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60</cp:revision>
  <dcterms:created xsi:type="dcterms:W3CDTF">2020-09-08T15:01:11Z</dcterms:created>
  <dcterms:modified xsi:type="dcterms:W3CDTF">2020-09-09T18:27:36Z</dcterms:modified>
</cp:coreProperties>
</file>