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366" r:id="rId3"/>
    <p:sldId id="372" r:id="rId4"/>
    <p:sldId id="371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 autoAdjust="0"/>
    <p:restoredTop sz="76436" autoAdjust="0"/>
  </p:normalViewPr>
  <p:slideViewPr>
    <p:cSldViewPr>
      <p:cViewPr varScale="1">
        <p:scale>
          <a:sx n="56" d="100"/>
          <a:sy n="56" d="100"/>
        </p:scale>
        <p:origin x="1142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2022/3/6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267744" y="6356350"/>
            <a:ext cx="468052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artras.or.jp/newfaqs-online/" TargetMode="External"/><Relationship Id="rId2" Type="http://schemas.openxmlformats.org/officeDocument/2006/relationships/hyperlink" Target="https://sartras.or.jp/wp-content/uploads/unyoshishin_2020122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telecon.adm.u-tokyo.ac.jp/events/2020-05-0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7200" y="2500306"/>
            <a:ext cx="8686800" cy="1512888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dirty="0"/>
              <a:t>1. </a:t>
            </a:r>
            <a:r>
              <a:rPr kumimoji="1" lang="ja-JP" altLang="en-US" dirty="0"/>
              <a:t>オンライン授業関連方針と制度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7872370" cy="1185874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/>
              <a:t>情報基盤センター 　　　　　田浦健次朗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3496B-5016-4872-8B44-F3087487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メディア授業関連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E1D748-B34E-465C-9BD7-50B45874A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E0FC79-09A6-4747-89A8-D0244B0D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E2A8D2-63E7-49D8-9A6C-313FF877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14E63-F3D3-4ED6-A4DB-A3EFEA7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90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021421-292A-4AC2-AAFA-A812AAB1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UTAS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95C992-FAF9-41EF-9601-0358EB711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051EA2-74A3-4E73-8E26-99BC301F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17B55C-0A33-49E7-A545-03AE0414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A5A99E-ADA6-413F-9CA1-39CFB519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54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著作権関連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579296" cy="4856176"/>
          </a:xfrm>
        </p:spPr>
        <p:txBody>
          <a:bodyPr>
            <a:normAutofit fontScale="85000" lnSpcReduction="20000"/>
          </a:bodyPr>
          <a:lstStyle/>
          <a:p>
            <a:r>
              <a:rPr kumimoji="1" lang="zh-TW" altLang="en-US" dirty="0"/>
              <a:t>授業目的公衆送信補償金制度</a:t>
            </a:r>
            <a:r>
              <a:rPr lang="ja-JP" altLang="en-US" dirty="0"/>
              <a:t>が</a:t>
            </a:r>
            <a:r>
              <a:rPr lang="en-US" altLang="ja-JP" dirty="0"/>
              <a:t>2020/4/28 </a:t>
            </a:r>
            <a:r>
              <a:rPr lang="ja-JP" altLang="en-US" dirty="0"/>
              <a:t>から施行</a:t>
            </a:r>
            <a:endParaRPr lang="en-US" altLang="ja-JP" dirty="0"/>
          </a:p>
          <a:p>
            <a:pPr lvl="1"/>
            <a:r>
              <a:rPr lang="ja-JP" altLang="en-US" dirty="0"/>
              <a:t>大学として補償金を支払うため、</a:t>
            </a:r>
            <a:br>
              <a:rPr lang="en-US" altLang="ja-JP" dirty="0"/>
            </a:br>
            <a:r>
              <a:rPr lang="ja-JP" altLang="en-US" dirty="0"/>
              <a:t>　　　　　　　　　</a:t>
            </a:r>
            <a:r>
              <a:rPr lang="ja-JP" altLang="en-US" b="1" u="sng" dirty="0"/>
              <a:t>教員が個別に手続きする必要なし</a:t>
            </a:r>
            <a:endParaRPr lang="en-US" altLang="ja-JP" b="1" u="sng" dirty="0"/>
          </a:p>
          <a:p>
            <a:r>
              <a:rPr kumimoji="1" lang="ja-JP" altLang="en-US" dirty="0"/>
              <a:t>授業の過程において、</a:t>
            </a:r>
            <a:br>
              <a:rPr kumimoji="1" lang="en-US" altLang="ja-JP" dirty="0"/>
            </a:br>
            <a:r>
              <a:rPr kumimoji="1" lang="ja-JP" altLang="en-US" b="1" u="sng" dirty="0"/>
              <a:t>必要と認められる限度で著作物を公衆送信可能に</a:t>
            </a:r>
            <a:endParaRPr kumimoji="1" lang="en-US" altLang="ja-JP" b="1" u="sng" dirty="0"/>
          </a:p>
          <a:p>
            <a:r>
              <a:rPr kumimoji="1" lang="ja-JP" altLang="en-US" b="1" u="sng" dirty="0"/>
              <a:t>著作権者の利益を不当に害する行為は </a:t>
            </a:r>
            <a:r>
              <a:rPr lang="en-US" altLang="ja-JP" b="1" u="sng" dirty="0"/>
              <a:t>NG</a:t>
            </a:r>
            <a:endParaRPr kumimoji="1" lang="en-US" altLang="ja-JP" b="1" u="sng" dirty="0"/>
          </a:p>
          <a:p>
            <a:pPr lvl="8"/>
            <a:endParaRPr lang="en-US" altLang="ja-JP" dirty="0"/>
          </a:p>
          <a:p>
            <a:r>
              <a:rPr lang="ja-JP" altLang="en-US" sz="2600" dirty="0"/>
              <a:t>参考情報</a:t>
            </a:r>
            <a:endParaRPr lang="en-US" altLang="ja-JP" sz="2600" dirty="0"/>
          </a:p>
          <a:p>
            <a:pPr lvl="1"/>
            <a:r>
              <a:rPr kumimoji="1" lang="zh-CN" altLang="en-US" sz="2300" dirty="0"/>
              <a:t>改正著作権法第３５条</a:t>
            </a:r>
            <a:r>
              <a:rPr kumimoji="1" lang="ja-JP" altLang="en-US" sz="2300" dirty="0"/>
              <a:t>運用指針（令和</a:t>
            </a:r>
            <a:r>
              <a:rPr kumimoji="1" lang="en-US" altLang="ja-JP" sz="2300" dirty="0"/>
              <a:t>3</a:t>
            </a:r>
            <a:r>
              <a:rPr kumimoji="1" lang="ja-JP" altLang="en-US" sz="2300" dirty="0"/>
              <a:t>年度版）</a:t>
            </a:r>
            <a:endParaRPr kumimoji="1" lang="en-US" altLang="ja-JP" sz="2300" dirty="0"/>
          </a:p>
          <a:p>
            <a:pPr lvl="2"/>
            <a:r>
              <a:rPr kumimoji="1" lang="en-US" altLang="ja-JP" sz="2100" dirty="0">
                <a:hlinkClick r:id="rId2"/>
              </a:rPr>
              <a:t>https://sartras.or.jp/wp-content/uploads/unyoshishin_20201221.pdf</a:t>
            </a:r>
            <a:r>
              <a:rPr kumimoji="1" lang="en-US" altLang="ja-JP" sz="2100" dirty="0"/>
              <a:t> </a:t>
            </a:r>
          </a:p>
          <a:p>
            <a:pPr lvl="1"/>
            <a:r>
              <a:rPr lang="en-US" altLang="ja-JP" sz="2300" dirty="0"/>
              <a:t>SARTRAS</a:t>
            </a:r>
            <a:r>
              <a:rPr lang="ja-JP" altLang="en-US" sz="2300" dirty="0"/>
              <a:t> </a:t>
            </a:r>
            <a:r>
              <a:rPr lang="en-US" altLang="ja-JP" sz="2300" dirty="0"/>
              <a:t>FAQ</a:t>
            </a:r>
          </a:p>
          <a:p>
            <a:pPr lvl="2"/>
            <a:r>
              <a:rPr kumimoji="1" lang="en-US" altLang="ja-JP" sz="2100" dirty="0">
                <a:hlinkClick r:id="rId3"/>
              </a:rPr>
              <a:t>https://sartras.or.jp/newfaqs-online/</a:t>
            </a:r>
            <a:r>
              <a:rPr kumimoji="1" lang="en-US" altLang="ja-JP" sz="2100" dirty="0"/>
              <a:t> </a:t>
            </a:r>
          </a:p>
          <a:p>
            <a:pPr lvl="1"/>
            <a:r>
              <a:rPr lang="ja-JP" altLang="en-US" sz="2300" dirty="0"/>
              <a:t>著作物に関する説明会</a:t>
            </a:r>
            <a:endParaRPr lang="en-US" altLang="ja-JP" sz="2300" dirty="0"/>
          </a:p>
          <a:p>
            <a:pPr lvl="2"/>
            <a:r>
              <a:rPr kumimoji="1" lang="en-US" altLang="ja-JP" sz="2100" dirty="0">
                <a:hlinkClick r:id="rId4"/>
              </a:rPr>
              <a:t>https://utelecon.adm.u-tokyo.ac.jp/events/2020-05-08/</a:t>
            </a:r>
            <a:r>
              <a:rPr kumimoji="1" lang="en-US" altLang="ja-JP" sz="2100" dirty="0"/>
              <a:t> </a:t>
            </a:r>
            <a:endParaRPr kumimoji="1" lang="ja-JP" altLang="en-US" sz="21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1AB91AD-DC42-456D-BED5-99F09A06797A}"/>
              </a:ext>
            </a:extLst>
          </p:cNvPr>
          <p:cNvSpPr txBox="1"/>
          <p:nvPr/>
        </p:nvSpPr>
        <p:spPr>
          <a:xfrm>
            <a:off x="2928660" y="4905094"/>
            <a:ext cx="5692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SARTRAS: </a:t>
            </a:r>
            <a:r>
              <a:rPr lang="ja-JP" altLang="en-US" sz="1400" dirty="0"/>
              <a:t>一般社団法人授業目的公衆送信補償金等管理協会</a:t>
            </a:r>
          </a:p>
        </p:txBody>
      </p:sp>
    </p:spTree>
    <p:extLst>
      <p:ext uri="{BB962C8B-B14F-4D97-AF65-F5344CB8AC3E}">
        <p14:creationId xmlns:p14="http://schemas.microsoft.com/office/powerpoint/2010/main" val="1570231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11166</TotalTime>
  <Words>207</Words>
  <Application>Microsoft Office PowerPoint</Application>
  <PresentationFormat>画面に合わせる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Calibri</vt:lpstr>
      <vt:lpstr>Cambria</vt:lpstr>
      <vt:lpstr>Wingdings</vt:lpstr>
      <vt:lpstr>雪藤</vt:lpstr>
      <vt:lpstr>1. オンライン授業関連方針と制度</vt:lpstr>
      <vt:lpstr>メディア授業関連</vt:lpstr>
      <vt:lpstr>UTAS</vt:lpstr>
      <vt:lpstr>著作権関連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田浦　健次朗</cp:lastModifiedBy>
  <cp:revision>527</cp:revision>
  <dcterms:created xsi:type="dcterms:W3CDTF">2020-03-09T13:20:48Z</dcterms:created>
  <dcterms:modified xsi:type="dcterms:W3CDTF">2022-03-06T04:49:56Z</dcterms:modified>
</cp:coreProperties>
</file>