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373" r:id="rId3"/>
    <p:sldId id="379" r:id="rId4"/>
    <p:sldId id="380" r:id="rId5"/>
    <p:sldId id="366" r:id="rId6"/>
    <p:sldId id="374" r:id="rId7"/>
    <p:sldId id="378" r:id="rId8"/>
    <p:sldId id="375" r:id="rId9"/>
    <p:sldId id="381" r:id="rId10"/>
    <p:sldId id="383" r:id="rId11"/>
    <p:sldId id="371" r:id="rId12"/>
    <p:sldId id="382" r:id="rId13"/>
    <p:sldId id="386" r:id="rId14"/>
    <p:sldId id="384" r:id="rId15"/>
    <p:sldId id="385" r:id="rId1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9" autoAdjust="0"/>
    <p:restoredTop sz="76436" autoAdjust="0"/>
  </p:normalViewPr>
  <p:slideViewPr>
    <p:cSldViewPr>
      <p:cViewPr varScale="1">
        <p:scale>
          <a:sx n="60" d="100"/>
          <a:sy n="60" d="100"/>
        </p:scale>
        <p:origin x="974" y="48"/>
      </p:cViewPr>
      <p:guideLst>
        <p:guide orient="horz" pos="2160"/>
        <p:guide pos="2880"/>
      </p:guideLst>
    </p:cSldViewPr>
  </p:slideViewPr>
  <p:outlineViewPr>
    <p:cViewPr>
      <p:scale>
        <a:sx n="33" d="100"/>
        <a:sy n="33" d="100"/>
      </p:scale>
      <p:origin x="0" y="11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2022/3/15</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a:t>2022 S</a:t>
            </a:r>
            <a:r>
              <a:rPr kumimoji="1" lang="ja-JP" altLang="en-US"/>
              <a:t>セメスタ 説明会 </a:t>
            </a:r>
            <a:r>
              <a:rPr kumimoji="1" lang="en-US" altLang="ja-JP"/>
              <a:t>https://utelecon.adm.u-tokyo.ac.jp/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2022/3/16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2022/3/16</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2022/3/16</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2022/3/16</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2022/3/16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2022/3/16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2022/3/16</a:t>
            </a:r>
            <a:endParaRPr kumimoji="1" lang="ja-JP" altLang="en-US"/>
          </a:p>
        </p:txBody>
      </p:sp>
      <p:sp>
        <p:nvSpPr>
          <p:cNvPr id="5" name="フッター プレースホルダ 4"/>
          <p:cNvSpPr>
            <a:spLocks noGrp="1"/>
          </p:cNvSpPr>
          <p:nvPr>
            <p:ph type="ftr" sz="quarter" idx="3"/>
          </p:nvPr>
        </p:nvSpPr>
        <p:spPr>
          <a:xfrm>
            <a:off x="2267744" y="6356350"/>
            <a:ext cx="468052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2022 S</a:t>
            </a:r>
            <a:r>
              <a:rPr kumimoji="1" lang="ja-JP" altLang="en-US"/>
              <a:t>セメスタ 説明会 </a:t>
            </a:r>
            <a:r>
              <a:rPr kumimoji="1" lang="en-US" altLang="ja-JP"/>
              <a:t>https://utelecon.adm.u-tokyo.ac.jp/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laws.e-gov.go.jp/document?lawid=345AC0000000048" TargetMode="External"/><Relationship Id="rId7" Type="http://schemas.openxmlformats.org/officeDocument/2006/relationships/hyperlink" Target="https://elaws.e-gov.go.jp/document?lawid=331M50000080028" TargetMode="External"/><Relationship Id="rId2" Type="http://schemas.openxmlformats.org/officeDocument/2006/relationships/hyperlink" Target="https://forum.sartras.or.jp/info/005/" TargetMode="External"/><Relationship Id="rId1" Type="http://schemas.openxmlformats.org/officeDocument/2006/relationships/slideLayout" Target="../slideLayouts/slideLayout2.xml"/><Relationship Id="rId6" Type="http://schemas.openxmlformats.org/officeDocument/2006/relationships/hyperlink" Target="https://utelecon.adm.u-tokyo.ac.jp/events/2020-05-08/" TargetMode="External"/><Relationship Id="rId5" Type="http://schemas.openxmlformats.org/officeDocument/2006/relationships/hyperlink" Target="https://sartras.or.jp/faqs/" TargetMode="External"/><Relationship Id="rId4" Type="http://schemas.openxmlformats.org/officeDocument/2006/relationships/hyperlink" Target="https://sartras.or.j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google.com/forms/d/e/1FAIpQLSeYMeqsVKfvc_THs_frehBaPoslYQfIKtE-fyIsfTDuazhkjQ/viewform" TargetMode="External"/><Relationship Id="rId2" Type="http://schemas.openxmlformats.org/officeDocument/2006/relationships/hyperlink" Target="https://utelecon.adm.u-tokyo.ac.jp/oc/joi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docs.google.com/forms/d/e/1FAIpQLSeYMeqsVKfvc_THs_frehBaPoslYQfIKtE-fyIsfTDuazhkjQ/viewform" TargetMode="Externa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utas.adm.u-tokyo.ac.jp/" TargetMode="External"/><Relationship Id="rId2" Type="http://schemas.openxmlformats.org/officeDocument/2006/relationships/hyperlink" Target="https://www.mext.go.jp/content/20210514-mxt_kouhou01-000004520_1.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57200" y="2500306"/>
            <a:ext cx="8686800" cy="1512888"/>
          </a:xfrm>
        </p:spPr>
        <p:txBody>
          <a:bodyPr>
            <a:noAutofit/>
          </a:bodyPr>
          <a:lstStyle/>
          <a:p>
            <a:pPr algn="l"/>
            <a:r>
              <a:rPr kumimoji="1" lang="en-US" altLang="ja-JP" dirty="0"/>
              <a:t>1. </a:t>
            </a:r>
            <a:r>
              <a:rPr kumimoji="1" lang="ja-JP" altLang="en-US" dirty="0"/>
              <a:t>オンライン授業関連方針と制度</a:t>
            </a:r>
          </a:p>
        </p:txBody>
      </p:sp>
      <p:sp>
        <p:nvSpPr>
          <p:cNvPr id="3" name="サブタイトル 2"/>
          <p:cNvSpPr>
            <a:spLocks noGrp="1"/>
          </p:cNvSpPr>
          <p:nvPr>
            <p:ph type="subTitle" idx="1"/>
          </p:nvPr>
        </p:nvSpPr>
        <p:spPr>
          <a:xfrm>
            <a:off x="300030" y="4314828"/>
            <a:ext cx="7872370" cy="1185874"/>
          </a:xfrm>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B2A76D-59D6-418A-BC2C-4417B9C88257}"/>
              </a:ext>
            </a:extLst>
          </p:cNvPr>
          <p:cNvSpPr>
            <a:spLocks noGrp="1"/>
          </p:cNvSpPr>
          <p:nvPr>
            <p:ph type="title"/>
          </p:nvPr>
        </p:nvSpPr>
        <p:spPr/>
        <p:txBody>
          <a:bodyPr/>
          <a:lstStyle/>
          <a:p>
            <a:r>
              <a:rPr kumimoji="1" lang="ja-JP" altLang="en-US" dirty="0"/>
              <a:t>教員のこれだけは</a:t>
            </a:r>
          </a:p>
        </p:txBody>
      </p:sp>
      <p:sp>
        <p:nvSpPr>
          <p:cNvPr id="3" name="コンテンツ プレースホルダー 2">
            <a:extLst>
              <a:ext uri="{FF2B5EF4-FFF2-40B4-BE49-F238E27FC236}">
                <a16:creationId xmlns:a16="http://schemas.microsoft.com/office/drawing/2014/main" id="{A7BA7D97-330E-4473-993B-74ADAD1DB0B4}"/>
              </a:ext>
            </a:extLst>
          </p:cNvPr>
          <p:cNvSpPr>
            <a:spLocks noGrp="1"/>
          </p:cNvSpPr>
          <p:nvPr>
            <p:ph idx="1"/>
          </p:nvPr>
        </p:nvSpPr>
        <p:spPr>
          <a:xfrm>
            <a:off x="251520" y="1500174"/>
            <a:ext cx="8892480" cy="4525963"/>
          </a:xfrm>
        </p:spPr>
        <p:txBody>
          <a:bodyPr>
            <a:normAutofit/>
          </a:bodyPr>
          <a:lstStyle/>
          <a:p>
            <a:r>
              <a:rPr lang="ja-JP" altLang="en-US" dirty="0"/>
              <a:t>授業の過程で利用する場合には</a:t>
            </a:r>
            <a:endParaRPr lang="en-US" altLang="ja-JP" dirty="0"/>
          </a:p>
          <a:p>
            <a:pPr lvl="1"/>
            <a:r>
              <a:rPr lang="ja-JP" altLang="en-US" dirty="0"/>
              <a:t>必要と認められる限度において</a:t>
            </a:r>
            <a:endParaRPr lang="en-US" altLang="ja-JP" dirty="0"/>
          </a:p>
          <a:p>
            <a:pPr lvl="1"/>
            <a:r>
              <a:rPr kumimoji="1" lang="ja-JP" altLang="en-US" dirty="0"/>
              <a:t>著作権者の利益を不当に害さない範囲で</a:t>
            </a:r>
            <a:endParaRPr kumimoji="1" lang="en-US" altLang="ja-JP" dirty="0"/>
          </a:p>
          <a:p>
            <a:pPr marL="0" indent="0">
              <a:buNone/>
            </a:pPr>
            <a:r>
              <a:rPr kumimoji="1" lang="ja-JP" altLang="en-US" dirty="0"/>
              <a:t>（利用許諾を取ることなく）</a:t>
            </a:r>
            <a:r>
              <a:rPr kumimoji="1" lang="ja-JP" altLang="en-US" dirty="0">
                <a:solidFill>
                  <a:srgbClr val="00B050"/>
                </a:solidFill>
              </a:rPr>
              <a:t>利用可能</a:t>
            </a:r>
            <a:endParaRPr kumimoji="1" lang="en-US" altLang="ja-JP" dirty="0">
              <a:solidFill>
                <a:srgbClr val="00B050"/>
              </a:solidFill>
            </a:endParaRPr>
          </a:p>
          <a:p>
            <a:r>
              <a:rPr kumimoji="1" lang="ja-JP" altLang="en-US" dirty="0">
                <a:solidFill>
                  <a:srgbClr val="7030A0"/>
                </a:solidFill>
              </a:rPr>
              <a:t>教室内、オンライン授業、オンデマンド配信、ネット配布される資料などでの利用が可能</a:t>
            </a:r>
            <a:endParaRPr kumimoji="1" lang="en-US" altLang="ja-JP" dirty="0">
              <a:solidFill>
                <a:srgbClr val="7030A0"/>
              </a:solidFill>
            </a:endParaRPr>
          </a:p>
        </p:txBody>
      </p:sp>
      <p:sp>
        <p:nvSpPr>
          <p:cNvPr id="4" name="日付プレースホルダー 3">
            <a:extLst>
              <a:ext uri="{FF2B5EF4-FFF2-40B4-BE49-F238E27FC236}">
                <a16:creationId xmlns:a16="http://schemas.microsoft.com/office/drawing/2014/main" id="{A897A53A-28EC-4CE6-A685-E5AE99103306}"/>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FC0FE16F-FB3E-43BF-93B7-BC865F966191}"/>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06BB4B98-CF13-4052-84BF-252CAD2C9810}"/>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spTree>
    <p:extLst>
      <p:ext uri="{BB962C8B-B14F-4D97-AF65-F5344CB8AC3E}">
        <p14:creationId xmlns:p14="http://schemas.microsoft.com/office/powerpoint/2010/main" val="1934674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（一応）基本</a:t>
            </a:r>
          </a:p>
        </p:txBody>
      </p:sp>
      <p:sp>
        <p:nvSpPr>
          <p:cNvPr id="3" name="コンテンツ プレースホルダ 2"/>
          <p:cNvSpPr>
            <a:spLocks noGrp="1"/>
          </p:cNvSpPr>
          <p:nvPr>
            <p:ph idx="1"/>
          </p:nvPr>
        </p:nvSpPr>
        <p:spPr>
          <a:xfrm>
            <a:off x="0" y="1500174"/>
            <a:ext cx="9036496" cy="4856176"/>
          </a:xfrm>
          <a:ln>
            <a:noFill/>
          </a:ln>
        </p:spPr>
        <p:txBody>
          <a:bodyPr>
            <a:normAutofit fontScale="92500"/>
          </a:bodyPr>
          <a:lstStyle/>
          <a:p>
            <a:r>
              <a:rPr kumimoji="1" lang="ja-JP" altLang="en-US" dirty="0"/>
              <a:t>基本</a:t>
            </a:r>
            <a:r>
              <a:rPr lang="ja-JP" altLang="en-US" dirty="0"/>
              <a:t>：著作物利用には利用許諾を取ればよい</a:t>
            </a:r>
            <a:endParaRPr lang="en-US" altLang="ja-JP" dirty="0"/>
          </a:p>
          <a:p>
            <a:r>
              <a:rPr kumimoji="1" lang="ja-JP" altLang="en-US" dirty="0"/>
              <a:t>授業における利用（著作権法</a:t>
            </a:r>
            <a:r>
              <a:rPr kumimoji="1" lang="en-US" altLang="ja-JP" dirty="0"/>
              <a:t>35</a:t>
            </a:r>
            <a:r>
              <a:rPr kumimoji="1" lang="ja-JP" altLang="en-US" dirty="0"/>
              <a:t>条）</a:t>
            </a:r>
            <a:endParaRPr kumimoji="1" lang="en-US" altLang="ja-JP" dirty="0"/>
          </a:p>
          <a:p>
            <a:pPr lvl="1"/>
            <a:r>
              <a:rPr kumimoji="1" lang="en-US" altLang="ja-JP" dirty="0"/>
              <a:t>…</a:t>
            </a:r>
            <a:r>
              <a:rPr lang="ja-JP" altLang="en-US" dirty="0"/>
              <a:t> </a:t>
            </a:r>
            <a:r>
              <a:rPr kumimoji="1" lang="ja-JP" altLang="en-US" dirty="0"/>
              <a:t>必要と認められる限度において</a:t>
            </a:r>
            <a:r>
              <a:rPr kumimoji="1" lang="en-US" altLang="ja-JP" dirty="0"/>
              <a:t>…</a:t>
            </a:r>
            <a:r>
              <a:rPr kumimoji="1" lang="ja-JP" altLang="en-US" dirty="0"/>
              <a:t>複製</a:t>
            </a:r>
            <a:r>
              <a:rPr kumimoji="1" lang="en-US" altLang="ja-JP" dirty="0"/>
              <a:t>…</a:t>
            </a:r>
            <a:r>
              <a:rPr kumimoji="1" lang="ja-JP" altLang="en-US" dirty="0">
                <a:solidFill>
                  <a:srgbClr val="00B0F0"/>
                </a:solidFill>
              </a:rPr>
              <a:t>公衆送信</a:t>
            </a:r>
            <a:r>
              <a:rPr kumimoji="1" lang="en-US" altLang="ja-JP" dirty="0"/>
              <a:t>... </a:t>
            </a:r>
            <a:r>
              <a:rPr kumimoji="1" lang="ja-JP" altLang="en-US" dirty="0"/>
              <a:t>できる</a:t>
            </a:r>
            <a:r>
              <a:rPr kumimoji="1" lang="ja-JP" altLang="en-US" sz="1900" dirty="0"/>
              <a:t>（利用許諾不要）</a:t>
            </a:r>
            <a:endParaRPr lang="en-US" altLang="ja-JP" dirty="0">
              <a:solidFill>
                <a:srgbClr val="00B050"/>
              </a:solidFill>
            </a:endParaRPr>
          </a:p>
          <a:p>
            <a:pPr lvl="1"/>
            <a:r>
              <a:rPr kumimoji="1" lang="ja-JP" altLang="en-US" dirty="0">
                <a:solidFill>
                  <a:srgbClr val="00B0F0"/>
                </a:solidFill>
              </a:rPr>
              <a:t>公衆送信</a:t>
            </a:r>
            <a:r>
              <a:rPr kumimoji="1" lang="en-US" altLang="ja-JP" dirty="0">
                <a:solidFill>
                  <a:schemeClr val="tx1"/>
                </a:solidFill>
              </a:rPr>
              <a:t>…</a:t>
            </a:r>
            <a:r>
              <a:rPr kumimoji="1" lang="ja-JP" altLang="en-US" dirty="0">
                <a:solidFill>
                  <a:schemeClr val="tx1"/>
                </a:solidFill>
              </a:rPr>
              <a:t>には</a:t>
            </a:r>
            <a:r>
              <a:rPr kumimoji="1" lang="en-US" altLang="ja-JP" dirty="0">
                <a:solidFill>
                  <a:schemeClr val="tx1"/>
                </a:solidFill>
              </a:rPr>
              <a:t>…</a:t>
            </a:r>
            <a:r>
              <a:rPr kumimoji="1" lang="ja-JP" altLang="en-US" dirty="0">
                <a:solidFill>
                  <a:schemeClr val="tx1"/>
                </a:solidFill>
              </a:rPr>
              <a:t>補償金を</a:t>
            </a:r>
            <a:r>
              <a:rPr kumimoji="1" lang="en-US" altLang="ja-JP" dirty="0">
                <a:solidFill>
                  <a:schemeClr val="tx1"/>
                </a:solidFill>
              </a:rPr>
              <a:t>…</a:t>
            </a:r>
            <a:r>
              <a:rPr kumimoji="1" lang="ja-JP" altLang="en-US" dirty="0">
                <a:solidFill>
                  <a:schemeClr val="tx1"/>
                </a:solidFill>
              </a:rPr>
              <a:t>支払わなければならない</a:t>
            </a:r>
            <a:endParaRPr kumimoji="1" lang="en-US" altLang="zh-TW" dirty="0">
              <a:solidFill>
                <a:schemeClr val="tx1"/>
              </a:solidFill>
            </a:endParaRPr>
          </a:p>
          <a:p>
            <a:r>
              <a:rPr kumimoji="1" lang="zh-TW" altLang="en-US" dirty="0"/>
              <a:t>授業目的</a:t>
            </a:r>
            <a:r>
              <a:rPr kumimoji="1" lang="zh-TW" altLang="en-US" dirty="0">
                <a:solidFill>
                  <a:srgbClr val="00B0F0"/>
                </a:solidFill>
              </a:rPr>
              <a:t>公衆送信補償金</a:t>
            </a:r>
            <a:r>
              <a:rPr kumimoji="1" lang="zh-TW" altLang="en-US" dirty="0"/>
              <a:t>制度</a:t>
            </a:r>
            <a:endParaRPr kumimoji="1" lang="en-US" altLang="zh-TW" dirty="0"/>
          </a:p>
          <a:p>
            <a:pPr lvl="1"/>
            <a:r>
              <a:rPr lang="ja-JP" altLang="en-US" dirty="0">
                <a:solidFill>
                  <a:srgbClr val="00B0F0"/>
                </a:solidFill>
              </a:rPr>
              <a:t>公衆送信</a:t>
            </a:r>
            <a:r>
              <a:rPr lang="ja-JP" altLang="en-US" dirty="0"/>
              <a:t>に対する利用許諾を、</a:t>
            </a:r>
            <a:r>
              <a:rPr lang="ja-JP" altLang="en-US" dirty="0">
                <a:solidFill>
                  <a:srgbClr val="00B0F0"/>
                </a:solidFill>
              </a:rPr>
              <a:t>補償金</a:t>
            </a:r>
            <a:r>
              <a:rPr lang="ja-JP" altLang="en-US" dirty="0"/>
              <a:t>を一括して支払うことで不要とした</a:t>
            </a:r>
            <a:endParaRPr lang="en-US" altLang="ja-JP" dirty="0"/>
          </a:p>
          <a:p>
            <a:pPr lvl="1"/>
            <a:r>
              <a:rPr lang="en-US" altLang="ja-JP" dirty="0"/>
              <a:t>2020/4/28 </a:t>
            </a:r>
            <a:r>
              <a:rPr lang="ja-JP" altLang="en-US" dirty="0"/>
              <a:t>から施行</a:t>
            </a:r>
            <a:endParaRPr lang="en-US" altLang="ja-JP" dirty="0"/>
          </a:p>
          <a:p>
            <a:pPr lvl="1"/>
            <a:r>
              <a:rPr lang="ja-JP" altLang="en-US" dirty="0"/>
              <a:t>補償金は大学が一括支払</a:t>
            </a:r>
            <a:r>
              <a:rPr lang="ja-JP" altLang="en-US" dirty="0">
                <a:solidFill>
                  <a:srgbClr val="00B0F0"/>
                </a:solidFill>
              </a:rPr>
              <a:t>（教員の手続き不要）</a:t>
            </a:r>
            <a:endParaRPr lang="en-US" altLang="ja-JP" dirty="0">
              <a:solidFill>
                <a:srgbClr val="00B0F0"/>
              </a:solidFill>
            </a:endParaRPr>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dirty="0"/>
          </a:p>
        </p:txBody>
      </p:sp>
      <p:sp>
        <p:nvSpPr>
          <p:cNvPr id="5" name="フッター プレースホルダー 4">
            <a:extLst>
              <a:ext uri="{FF2B5EF4-FFF2-40B4-BE49-F238E27FC236}">
                <a16:creationId xmlns:a16="http://schemas.microsoft.com/office/drawing/2014/main" id="{6AAD55DB-142B-4BDC-975D-3B8A2B99B892}"/>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7" name="正方形/長方形 6">
            <a:extLst>
              <a:ext uri="{FF2B5EF4-FFF2-40B4-BE49-F238E27FC236}">
                <a16:creationId xmlns:a16="http://schemas.microsoft.com/office/drawing/2014/main" id="{A4093194-F681-4C71-B888-6CBE66DA427B}"/>
              </a:ext>
            </a:extLst>
          </p:cNvPr>
          <p:cNvSpPr/>
          <p:nvPr/>
        </p:nvSpPr>
        <p:spPr>
          <a:xfrm>
            <a:off x="6576000" y="620688"/>
            <a:ext cx="2339752" cy="648072"/>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B0F0"/>
                </a:solidFill>
              </a:rPr>
              <a:t>オンデマンドや資料のネットでの配布</a:t>
            </a:r>
          </a:p>
        </p:txBody>
      </p:sp>
      <p:cxnSp>
        <p:nvCxnSpPr>
          <p:cNvPr id="9" name="直線コネクタ 8">
            <a:extLst>
              <a:ext uri="{FF2B5EF4-FFF2-40B4-BE49-F238E27FC236}">
                <a16:creationId xmlns:a16="http://schemas.microsoft.com/office/drawing/2014/main" id="{37ED512B-DD44-41C8-B7A0-D03DBE263AFD}"/>
              </a:ext>
            </a:extLst>
          </p:cNvPr>
          <p:cNvCxnSpPr>
            <a:cxnSpLocks/>
            <a:stCxn id="7" idx="2"/>
          </p:cNvCxnSpPr>
          <p:nvPr/>
        </p:nvCxnSpPr>
        <p:spPr>
          <a:xfrm flipH="1">
            <a:off x="7596336" y="1268760"/>
            <a:ext cx="149540" cy="11430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0231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参考情報</a:t>
            </a:r>
          </a:p>
        </p:txBody>
      </p:sp>
      <p:sp>
        <p:nvSpPr>
          <p:cNvPr id="3" name="コンテンツ プレースホルダ 2"/>
          <p:cNvSpPr>
            <a:spLocks noGrp="1"/>
          </p:cNvSpPr>
          <p:nvPr>
            <p:ph idx="1"/>
          </p:nvPr>
        </p:nvSpPr>
        <p:spPr>
          <a:xfrm>
            <a:off x="457200" y="1500174"/>
            <a:ext cx="8579296" cy="4856176"/>
          </a:xfrm>
        </p:spPr>
        <p:txBody>
          <a:bodyPr>
            <a:normAutofit/>
          </a:bodyPr>
          <a:lstStyle/>
          <a:p>
            <a:r>
              <a:rPr kumimoji="1" lang="ja-JP" altLang="en-US" sz="2700" dirty="0"/>
              <a:t>授業における利用の解説・原典</a:t>
            </a:r>
            <a:endParaRPr kumimoji="1" lang="en-US" altLang="zh-CN" sz="2700" dirty="0">
              <a:hlinkClick r:id="rId2"/>
            </a:endParaRPr>
          </a:p>
          <a:p>
            <a:pPr lvl="1"/>
            <a:r>
              <a:rPr kumimoji="1" lang="zh-CN" altLang="en-US" sz="2300" dirty="0">
                <a:hlinkClick r:id="rId2"/>
              </a:rPr>
              <a:t>改正著作権法第３５条</a:t>
            </a:r>
            <a:r>
              <a:rPr kumimoji="1" lang="ja-JP" altLang="en-US" sz="2300" dirty="0">
                <a:hlinkClick r:id="rId2"/>
              </a:rPr>
              <a:t>運用指針</a:t>
            </a:r>
            <a:r>
              <a:rPr kumimoji="1" lang="ja-JP" altLang="en-US" sz="2300" dirty="0"/>
              <a:t>（令和</a:t>
            </a:r>
            <a:r>
              <a:rPr kumimoji="1" lang="en-US" altLang="ja-JP" sz="2300" dirty="0"/>
              <a:t>3</a:t>
            </a:r>
            <a:r>
              <a:rPr kumimoji="1" lang="ja-JP" altLang="en-US" sz="2300" dirty="0"/>
              <a:t>年度版）</a:t>
            </a:r>
            <a:endParaRPr kumimoji="1" lang="en-US" altLang="ja-JP" sz="2300" dirty="0"/>
          </a:p>
          <a:p>
            <a:pPr lvl="1"/>
            <a:r>
              <a:rPr lang="ja-JP" altLang="en-US" sz="2400" dirty="0">
                <a:hlinkClick r:id="rId3"/>
              </a:rPr>
              <a:t>著作権法</a:t>
            </a:r>
            <a:endParaRPr lang="en-US" altLang="ja-JP" sz="2400" dirty="0"/>
          </a:p>
          <a:p>
            <a:r>
              <a:rPr kumimoji="1" lang="ja-JP" altLang="en-US" sz="2700" dirty="0"/>
              <a:t>補償金</a:t>
            </a:r>
            <a:r>
              <a:rPr lang="ja-JP" altLang="en-US" sz="2700" dirty="0"/>
              <a:t>制度について</a:t>
            </a:r>
            <a:endParaRPr kumimoji="1" lang="en-US" altLang="ja-JP" sz="2700" dirty="0"/>
          </a:p>
          <a:p>
            <a:pPr lvl="1"/>
            <a:r>
              <a:rPr lang="ja-JP" altLang="en-US" sz="2300" dirty="0">
                <a:hlinkClick r:id="rId4"/>
              </a:rPr>
              <a:t>授業目的公衆送信補償金管理協会</a:t>
            </a:r>
            <a:r>
              <a:rPr lang="ja-JP" altLang="en-US" sz="2300" dirty="0"/>
              <a:t>（</a:t>
            </a:r>
            <a:r>
              <a:rPr lang="en-US" altLang="ja-JP" sz="2300" dirty="0"/>
              <a:t>SARTRAS</a:t>
            </a:r>
            <a:r>
              <a:rPr lang="ja-JP" altLang="en-US" sz="2300" dirty="0"/>
              <a:t>）</a:t>
            </a:r>
            <a:endParaRPr lang="en-US" altLang="ja-JP" sz="2300" dirty="0"/>
          </a:p>
          <a:p>
            <a:pPr lvl="1"/>
            <a:r>
              <a:rPr lang="en-US" altLang="ja-JP" sz="2300" dirty="0">
                <a:hlinkClick r:id="rId5"/>
              </a:rPr>
              <a:t>FAQ</a:t>
            </a:r>
            <a:endParaRPr lang="en-US" altLang="ja-JP" sz="2300" dirty="0"/>
          </a:p>
          <a:p>
            <a:r>
              <a:rPr lang="ja-JP" altLang="en-US" sz="2700" dirty="0">
                <a:hlinkClick r:id="rId6"/>
              </a:rPr>
              <a:t>本学での著作物利用に関する説明会</a:t>
            </a:r>
            <a:r>
              <a:rPr lang="ja-JP" altLang="en-US" sz="2700" dirty="0"/>
              <a:t>（</a:t>
            </a:r>
            <a:r>
              <a:rPr lang="en-US" altLang="ja-JP" sz="2700" dirty="0"/>
              <a:t>2020</a:t>
            </a:r>
            <a:r>
              <a:rPr lang="ja-JP" altLang="en-US" sz="2700" dirty="0"/>
              <a:t>年</a:t>
            </a:r>
            <a:r>
              <a:rPr lang="en-US" altLang="ja-JP" sz="2700" dirty="0"/>
              <a:t>5</a:t>
            </a:r>
            <a:r>
              <a:rPr lang="ja-JP" altLang="en-US" sz="2700" dirty="0"/>
              <a:t>月）</a:t>
            </a:r>
            <a:endParaRPr lang="en-US" altLang="ja-JP" sz="2700" dirty="0"/>
          </a:p>
          <a:p>
            <a:r>
              <a:rPr lang="ja-JP" altLang="en-US" sz="2700" dirty="0"/>
              <a:t>卒業に必要な単位数など</a:t>
            </a:r>
            <a:endParaRPr lang="en-US" altLang="ja-JP" sz="2700" dirty="0">
              <a:hlinkClick r:id="rId7"/>
            </a:endParaRPr>
          </a:p>
          <a:p>
            <a:pPr lvl="1"/>
            <a:r>
              <a:rPr lang="ja-JP" altLang="en-US" sz="2300" dirty="0">
                <a:hlinkClick r:id="rId7"/>
              </a:rPr>
              <a:t>大学設置基準</a:t>
            </a:r>
            <a:endParaRPr lang="en-US" altLang="ja-JP" sz="2300" dirty="0"/>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dirty="0"/>
          </a:p>
        </p:txBody>
      </p:sp>
      <p:sp>
        <p:nvSpPr>
          <p:cNvPr id="5" name="フッター プレースホルダー 4">
            <a:extLst>
              <a:ext uri="{FF2B5EF4-FFF2-40B4-BE49-F238E27FC236}">
                <a16:creationId xmlns:a16="http://schemas.microsoft.com/office/drawing/2014/main" id="{6AAD55DB-142B-4BDC-975D-3B8A2B99B892}"/>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Tree>
    <p:extLst>
      <p:ext uri="{BB962C8B-B14F-4D97-AF65-F5344CB8AC3E}">
        <p14:creationId xmlns:p14="http://schemas.microsoft.com/office/powerpoint/2010/main" val="4234888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888EFB-D97F-4211-A8EB-65013FE7B6EC}"/>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1475A2D-4680-498E-AC85-3C1CC85BEE80}"/>
              </a:ext>
            </a:extLst>
          </p:cNvPr>
          <p:cNvSpPr>
            <a:spLocks noGrp="1"/>
          </p:cNvSpPr>
          <p:nvPr>
            <p:ph idx="1"/>
          </p:nvPr>
        </p:nvSpPr>
        <p:spPr/>
        <p:txBody>
          <a:bodyPr/>
          <a:lstStyle/>
          <a:p>
            <a:r>
              <a:rPr kumimoji="1" lang="ja-JP" altLang="en-US" dirty="0"/>
              <a:t>いわゆる「メディア授業</a:t>
            </a:r>
            <a:r>
              <a:rPr kumimoji="1" lang="en-US" altLang="ja-JP" dirty="0"/>
              <a:t>60</a:t>
            </a:r>
            <a:r>
              <a:rPr kumimoji="1" lang="ja-JP" altLang="en-US" dirty="0"/>
              <a:t>単位上限」</a:t>
            </a:r>
            <a:endParaRPr kumimoji="1" lang="en-US" altLang="ja-JP" dirty="0"/>
          </a:p>
          <a:p>
            <a:r>
              <a:rPr lang="ja-JP" altLang="en-US" dirty="0"/>
              <a:t>著作物利用（復習）</a:t>
            </a:r>
          </a:p>
          <a:p>
            <a:r>
              <a:rPr kumimoji="1" lang="ja-JP" altLang="en-US" dirty="0">
                <a:solidFill>
                  <a:srgbClr val="7030A0"/>
                </a:solidFill>
              </a:rPr>
              <a:t>オンライン授業入室トラブル連絡体制</a:t>
            </a:r>
            <a:endParaRPr kumimoji="1" lang="en-US" altLang="ja-JP" dirty="0">
              <a:solidFill>
                <a:srgbClr val="7030A0"/>
              </a:solidFill>
            </a:endParaRPr>
          </a:p>
        </p:txBody>
      </p:sp>
      <p:sp>
        <p:nvSpPr>
          <p:cNvPr id="4" name="日付プレースホルダー 3">
            <a:extLst>
              <a:ext uri="{FF2B5EF4-FFF2-40B4-BE49-F238E27FC236}">
                <a16:creationId xmlns:a16="http://schemas.microsoft.com/office/drawing/2014/main" id="{AACEE1DE-C2FE-416F-BE61-42C07CBA3694}"/>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90A1C6B6-C0CF-4E31-BA7F-78D9B342A992}"/>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6199F59F-677A-4DD1-BB77-655151672426}"/>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Tree>
    <p:extLst>
      <p:ext uri="{BB962C8B-B14F-4D97-AF65-F5344CB8AC3E}">
        <p14:creationId xmlns:p14="http://schemas.microsoft.com/office/powerpoint/2010/main" val="1858921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71F97A-4368-471A-907F-0C9EE118A511}"/>
              </a:ext>
            </a:extLst>
          </p:cNvPr>
          <p:cNvSpPr>
            <a:spLocks noGrp="1"/>
          </p:cNvSpPr>
          <p:nvPr>
            <p:ph type="title"/>
          </p:nvPr>
        </p:nvSpPr>
        <p:spPr/>
        <p:txBody>
          <a:bodyPr>
            <a:normAutofit fontScale="90000"/>
          </a:bodyPr>
          <a:lstStyle/>
          <a:p>
            <a:r>
              <a:rPr kumimoji="1" lang="ja-JP" altLang="en-US" dirty="0"/>
              <a:t>オンライン入室トラブル連絡体制</a:t>
            </a:r>
          </a:p>
        </p:txBody>
      </p:sp>
      <p:sp>
        <p:nvSpPr>
          <p:cNvPr id="3" name="コンテンツ プレースホルダー 2">
            <a:extLst>
              <a:ext uri="{FF2B5EF4-FFF2-40B4-BE49-F238E27FC236}">
                <a16:creationId xmlns:a16="http://schemas.microsoft.com/office/drawing/2014/main" id="{ACDF6E6A-CB9D-43FD-986C-72AB2586FF24}"/>
              </a:ext>
            </a:extLst>
          </p:cNvPr>
          <p:cNvSpPr>
            <a:spLocks noGrp="1"/>
          </p:cNvSpPr>
          <p:nvPr>
            <p:ph idx="1"/>
          </p:nvPr>
        </p:nvSpPr>
        <p:spPr>
          <a:xfrm>
            <a:off x="457200" y="1500174"/>
            <a:ext cx="8435280" cy="4525963"/>
          </a:xfrm>
        </p:spPr>
        <p:txBody>
          <a:bodyPr>
            <a:normAutofit fontScale="92500" lnSpcReduction="10000"/>
          </a:bodyPr>
          <a:lstStyle/>
          <a:p>
            <a:r>
              <a:rPr lang="ja-JP" altLang="en-US" dirty="0"/>
              <a:t>いろいろな理由で「授業に入れない事件」は発生します</a:t>
            </a:r>
            <a:endParaRPr lang="en-US" altLang="ja-JP" dirty="0"/>
          </a:p>
          <a:p>
            <a:pPr lvl="1"/>
            <a:r>
              <a:rPr lang="ja-JP" altLang="en-US" dirty="0"/>
              <a:t>原因は様々</a:t>
            </a:r>
            <a:r>
              <a:rPr lang="en-US" altLang="ja-JP" dirty="0"/>
              <a:t>; </a:t>
            </a:r>
            <a:r>
              <a:rPr lang="ja-JP" altLang="en-US" dirty="0"/>
              <a:t>学生、先生、システム</a:t>
            </a:r>
            <a:r>
              <a:rPr lang="en-US" altLang="ja-JP" dirty="0"/>
              <a:t>…</a:t>
            </a:r>
          </a:p>
          <a:p>
            <a:pPr lvl="1"/>
            <a:r>
              <a:rPr lang="ja-JP" altLang="en-US" dirty="0"/>
              <a:t>トラブルゼロにはできませんので、事後フォローでお願いします</a:t>
            </a:r>
            <a:endParaRPr lang="en-US" altLang="ja-JP" dirty="0"/>
          </a:p>
          <a:p>
            <a:r>
              <a:rPr lang="ja-JP" altLang="en-US" dirty="0"/>
              <a:t>学生には</a:t>
            </a:r>
            <a:r>
              <a:rPr lang="ja-JP" altLang="en-US" dirty="0">
                <a:hlinkClick r:id="rId2"/>
              </a:rPr>
              <a:t>オンライン授業への入室方法 </a:t>
            </a:r>
            <a:r>
              <a:rPr lang="ja-JP" altLang="en-US" dirty="0"/>
              <a:t>ページで対処法と、入れない、事務、先生の連絡先もわからない時の</a:t>
            </a:r>
            <a:r>
              <a:rPr lang="ja-JP" altLang="en-US" dirty="0">
                <a:hlinkClick r:id="rId3"/>
              </a:rPr>
              <a:t>フォーム</a:t>
            </a:r>
            <a:r>
              <a:rPr lang="ja-JP" altLang="en-US" dirty="0"/>
              <a:t>を案内しています</a:t>
            </a:r>
            <a:endParaRPr lang="en-US" altLang="ja-JP" dirty="0"/>
          </a:p>
          <a:p>
            <a:r>
              <a:rPr lang="ja-JP" altLang="en-US" dirty="0"/>
              <a:t>次ページの連絡網・体制でやっていますので</a:t>
            </a:r>
            <a:r>
              <a:rPr lang="ja-JP" altLang="en-US"/>
              <a:t>先生、学科・専攻事務</a:t>
            </a:r>
            <a:r>
              <a:rPr lang="ja-JP" altLang="en-US" dirty="0"/>
              <a:t>のご協力お願いします</a:t>
            </a:r>
            <a:endParaRPr lang="en-US" altLang="ja-JP" dirty="0"/>
          </a:p>
        </p:txBody>
      </p:sp>
      <p:sp>
        <p:nvSpPr>
          <p:cNvPr id="4" name="日付プレースホルダー 3">
            <a:extLst>
              <a:ext uri="{FF2B5EF4-FFF2-40B4-BE49-F238E27FC236}">
                <a16:creationId xmlns:a16="http://schemas.microsoft.com/office/drawing/2014/main" id="{E5A7EE04-F998-44F5-A9EC-8F7385B1CEBB}"/>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22FEADB7-A938-4C3E-BFF7-EE1A033CAD4E}"/>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30203DCB-3EDC-4B0E-9AA9-86B727A756E3}"/>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Tree>
    <p:extLst>
      <p:ext uri="{BB962C8B-B14F-4D97-AF65-F5344CB8AC3E}">
        <p14:creationId xmlns:p14="http://schemas.microsoft.com/office/powerpoint/2010/main" val="1758208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705953-E82A-4C80-AA86-A24F558BE3BC}"/>
              </a:ext>
            </a:extLst>
          </p:cNvPr>
          <p:cNvSpPr>
            <a:spLocks noGrp="1"/>
          </p:cNvSpPr>
          <p:nvPr>
            <p:ph type="title"/>
          </p:nvPr>
        </p:nvSpPr>
        <p:spPr/>
        <p:txBody>
          <a:bodyPr/>
          <a:lstStyle/>
          <a:p>
            <a:r>
              <a:rPr kumimoji="1" lang="ja-JP" altLang="en-US" dirty="0"/>
              <a:t>連絡体制</a:t>
            </a:r>
          </a:p>
        </p:txBody>
      </p:sp>
      <p:sp>
        <p:nvSpPr>
          <p:cNvPr id="4" name="日付プレースホルダー 3">
            <a:extLst>
              <a:ext uri="{FF2B5EF4-FFF2-40B4-BE49-F238E27FC236}">
                <a16:creationId xmlns:a16="http://schemas.microsoft.com/office/drawing/2014/main" id="{D954D1BE-7375-44EE-A444-9F5212A59895}"/>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E3EB3AB4-D534-44E6-BBC2-EE662CCC5DA1}"/>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BCA4DC05-F317-4CBD-92A7-C2EF26DBDE1D}"/>
              </a:ext>
            </a:extLst>
          </p:cNvPr>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pic>
        <p:nvPicPr>
          <p:cNvPr id="8" name="図 7">
            <a:extLst>
              <a:ext uri="{FF2B5EF4-FFF2-40B4-BE49-F238E27FC236}">
                <a16:creationId xmlns:a16="http://schemas.microsoft.com/office/drawing/2014/main" id="{ED31A8E8-2D15-4FF4-8B62-5CBE18E40F0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99256" y="4212864"/>
            <a:ext cx="1020744" cy="1143000"/>
          </a:xfrm>
          <a:prstGeom prst="rect">
            <a:avLst/>
          </a:prstGeom>
        </p:spPr>
      </p:pic>
      <p:pic>
        <p:nvPicPr>
          <p:cNvPr id="10" name="図 9">
            <a:extLst>
              <a:ext uri="{FF2B5EF4-FFF2-40B4-BE49-F238E27FC236}">
                <a16:creationId xmlns:a16="http://schemas.microsoft.com/office/drawing/2014/main" id="{DA8E488C-9D8E-4A51-8E66-0E91927469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8032" y="4441621"/>
            <a:ext cx="816455" cy="914243"/>
          </a:xfrm>
          <a:prstGeom prst="rect">
            <a:avLst/>
          </a:prstGeom>
        </p:spPr>
      </p:pic>
      <p:pic>
        <p:nvPicPr>
          <p:cNvPr id="12" name="図 11" descr="座る, 小さい, クマ, テディ が含まれている画像&#10;&#10;自動的に生成された説明">
            <a:extLst>
              <a:ext uri="{FF2B5EF4-FFF2-40B4-BE49-F238E27FC236}">
                <a16:creationId xmlns:a16="http://schemas.microsoft.com/office/drawing/2014/main" id="{AAF6FAF0-0B77-4DAD-A193-2D0185B82A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3736" y="3769368"/>
            <a:ext cx="1676699" cy="1556792"/>
          </a:xfrm>
          <a:prstGeom prst="rect">
            <a:avLst/>
          </a:prstGeom>
        </p:spPr>
      </p:pic>
      <p:sp>
        <p:nvSpPr>
          <p:cNvPr id="17" name="テキスト ボックス 16">
            <a:extLst>
              <a:ext uri="{FF2B5EF4-FFF2-40B4-BE49-F238E27FC236}">
                <a16:creationId xmlns:a16="http://schemas.microsoft.com/office/drawing/2014/main" id="{F8A3D121-A789-428A-8331-7F074D619111}"/>
              </a:ext>
            </a:extLst>
          </p:cNvPr>
          <p:cNvSpPr txBox="1"/>
          <p:nvPr/>
        </p:nvSpPr>
        <p:spPr>
          <a:xfrm>
            <a:off x="700368" y="1993007"/>
            <a:ext cx="5521063" cy="369332"/>
          </a:xfrm>
          <a:prstGeom prst="rect">
            <a:avLst/>
          </a:prstGeom>
          <a:noFill/>
        </p:spPr>
        <p:txBody>
          <a:bodyPr wrap="none" rtlCol="0">
            <a:spAutoFit/>
          </a:bodyPr>
          <a:lstStyle/>
          <a:p>
            <a:r>
              <a:rPr kumimoji="1" lang="en-US" altLang="ja-JP" dirty="0"/>
              <a:t>A</a:t>
            </a:r>
            <a:r>
              <a:rPr kumimoji="1" lang="ja-JP" altLang="en-US" dirty="0"/>
              <a:t>学科事務    </a:t>
            </a:r>
            <a:r>
              <a:rPr kumimoji="1" lang="en-US" altLang="ja-JP" dirty="0"/>
              <a:t>B</a:t>
            </a:r>
            <a:r>
              <a:rPr kumimoji="1" lang="ja-JP" altLang="en-US" dirty="0"/>
              <a:t>学科事務    </a:t>
            </a:r>
            <a:r>
              <a:rPr kumimoji="1" lang="en-US" altLang="ja-JP" dirty="0"/>
              <a:t>C</a:t>
            </a:r>
            <a:r>
              <a:rPr kumimoji="1" lang="ja-JP" altLang="en-US" dirty="0"/>
              <a:t>学科事務     </a:t>
            </a:r>
            <a:r>
              <a:rPr kumimoji="1" lang="en-US" altLang="ja-JP" dirty="0"/>
              <a:t>…    X</a:t>
            </a:r>
            <a:r>
              <a:rPr kumimoji="1" lang="ja-JP" altLang="en-US" dirty="0"/>
              <a:t>学科事務</a:t>
            </a:r>
          </a:p>
        </p:txBody>
      </p:sp>
      <p:cxnSp>
        <p:nvCxnSpPr>
          <p:cNvPr id="23" name="直線矢印コネクタ 22">
            <a:extLst>
              <a:ext uri="{FF2B5EF4-FFF2-40B4-BE49-F238E27FC236}">
                <a16:creationId xmlns:a16="http://schemas.microsoft.com/office/drawing/2014/main" id="{C4CA36A3-0C12-4439-BF65-3BCA1E6B56F1}"/>
              </a:ext>
            </a:extLst>
          </p:cNvPr>
          <p:cNvCxnSpPr>
            <a:cxnSpLocks/>
            <a:stCxn id="8" idx="0"/>
          </p:cNvCxnSpPr>
          <p:nvPr/>
        </p:nvCxnSpPr>
        <p:spPr>
          <a:xfrm flipH="1" flipV="1">
            <a:off x="4136613" y="2362339"/>
            <a:ext cx="2973015" cy="1850525"/>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0761591C-7228-4337-8165-CFD44F908B46}"/>
              </a:ext>
            </a:extLst>
          </p:cNvPr>
          <p:cNvCxnSpPr>
            <a:cxnSpLocks/>
            <a:endCxn id="12" idx="0"/>
          </p:cNvCxnSpPr>
          <p:nvPr/>
        </p:nvCxnSpPr>
        <p:spPr>
          <a:xfrm flipH="1">
            <a:off x="1292086" y="2362339"/>
            <a:ext cx="2844527" cy="1407029"/>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5823363C-34F3-448B-B42D-36AFCF9E1C29}"/>
              </a:ext>
            </a:extLst>
          </p:cNvPr>
          <p:cNvCxnSpPr>
            <a:cxnSpLocks/>
            <a:stCxn id="10" idx="0"/>
            <a:endCxn id="16" idx="2"/>
          </p:cNvCxnSpPr>
          <p:nvPr/>
        </p:nvCxnSpPr>
        <p:spPr>
          <a:xfrm flipH="1" flipV="1">
            <a:off x="7480962" y="2102314"/>
            <a:ext cx="1075298" cy="2339307"/>
          </a:xfrm>
          <a:prstGeom prst="straightConnector1">
            <a:avLst/>
          </a:prstGeom>
          <a:ln>
            <a:tailEnd type="stealth" w="lg" len="lg"/>
          </a:ln>
        </p:spPr>
        <p:style>
          <a:lnRef idx="2">
            <a:schemeClr val="accent4"/>
          </a:lnRef>
          <a:fillRef idx="0">
            <a:schemeClr val="accent4"/>
          </a:fillRef>
          <a:effectRef idx="1">
            <a:schemeClr val="accent4"/>
          </a:effectRef>
          <a:fontRef idx="minor">
            <a:schemeClr val="tx1"/>
          </a:fontRef>
        </p:style>
      </p:cxnSp>
      <p:cxnSp>
        <p:nvCxnSpPr>
          <p:cNvPr id="31" name="直線矢印コネクタ 30">
            <a:extLst>
              <a:ext uri="{FF2B5EF4-FFF2-40B4-BE49-F238E27FC236}">
                <a16:creationId xmlns:a16="http://schemas.microsoft.com/office/drawing/2014/main" id="{35254DA0-E392-4D57-8A3B-32DEE23B2F15}"/>
              </a:ext>
            </a:extLst>
          </p:cNvPr>
          <p:cNvCxnSpPr>
            <a:cxnSpLocks/>
            <a:stCxn id="16" idx="1"/>
            <a:endCxn id="17" idx="0"/>
          </p:cNvCxnSpPr>
          <p:nvPr/>
        </p:nvCxnSpPr>
        <p:spPr>
          <a:xfrm flipH="1">
            <a:off x="3460900" y="1289493"/>
            <a:ext cx="3060824" cy="703514"/>
          </a:xfrm>
          <a:prstGeom prst="straightConnector1">
            <a:avLst/>
          </a:prstGeom>
          <a:ln>
            <a:tailEnd type="stealth" w="lg" len="lg"/>
          </a:ln>
        </p:spPr>
        <p:style>
          <a:lnRef idx="2">
            <a:schemeClr val="accent4"/>
          </a:lnRef>
          <a:fillRef idx="0">
            <a:schemeClr val="accent4"/>
          </a:fillRef>
          <a:effectRef idx="1">
            <a:schemeClr val="accent4"/>
          </a:effectRef>
          <a:fontRef idx="minor">
            <a:schemeClr val="tx1"/>
          </a:fontRef>
        </p:style>
      </p:cxnSp>
      <p:cxnSp>
        <p:nvCxnSpPr>
          <p:cNvPr id="34" name="直線矢印コネクタ 33">
            <a:extLst>
              <a:ext uri="{FF2B5EF4-FFF2-40B4-BE49-F238E27FC236}">
                <a16:creationId xmlns:a16="http://schemas.microsoft.com/office/drawing/2014/main" id="{368DCF31-366B-4618-B1B5-486CE730EBFB}"/>
              </a:ext>
            </a:extLst>
          </p:cNvPr>
          <p:cNvCxnSpPr>
            <a:cxnSpLocks/>
            <a:stCxn id="17" idx="2"/>
            <a:endCxn id="12" idx="0"/>
          </p:cNvCxnSpPr>
          <p:nvPr/>
        </p:nvCxnSpPr>
        <p:spPr>
          <a:xfrm flipH="1">
            <a:off x="1292086" y="2362339"/>
            <a:ext cx="2168814" cy="1407029"/>
          </a:xfrm>
          <a:prstGeom prst="straightConnector1">
            <a:avLst/>
          </a:prstGeom>
          <a:ln>
            <a:tailEnd type="stealth" w="lg" len="lg"/>
          </a:ln>
        </p:spPr>
        <p:style>
          <a:lnRef idx="2">
            <a:schemeClr val="accent4"/>
          </a:lnRef>
          <a:fillRef idx="0">
            <a:schemeClr val="accent4"/>
          </a:fillRef>
          <a:effectRef idx="1">
            <a:schemeClr val="accent4"/>
          </a:effectRef>
          <a:fontRef idx="minor">
            <a:schemeClr val="tx1"/>
          </a:fontRef>
        </p:style>
      </p:cxnSp>
      <p:pic>
        <p:nvPicPr>
          <p:cNvPr id="16" name="図 15" descr="グラフィカル ユーザー インターフェイス, テキスト, アプリケーション&#10;&#10;自動的に生成された説明">
            <a:hlinkClick r:id="rId5"/>
            <a:extLst>
              <a:ext uri="{FF2B5EF4-FFF2-40B4-BE49-F238E27FC236}">
                <a16:creationId xmlns:a16="http://schemas.microsoft.com/office/drawing/2014/main" id="{36AE8E7E-26EA-448D-BBBC-B13EE382196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21724" y="476672"/>
            <a:ext cx="1918476" cy="1625642"/>
          </a:xfrm>
          <a:prstGeom prst="rect">
            <a:avLst/>
          </a:prstGeom>
        </p:spPr>
      </p:pic>
      <p:cxnSp>
        <p:nvCxnSpPr>
          <p:cNvPr id="47" name="直線矢印コネクタ 46">
            <a:extLst>
              <a:ext uri="{FF2B5EF4-FFF2-40B4-BE49-F238E27FC236}">
                <a16:creationId xmlns:a16="http://schemas.microsoft.com/office/drawing/2014/main" id="{FBED8886-B28F-4219-8AD4-1C3126911D26}"/>
              </a:ext>
            </a:extLst>
          </p:cNvPr>
          <p:cNvCxnSpPr>
            <a:endCxn id="8" idx="1"/>
          </p:cNvCxnSpPr>
          <p:nvPr/>
        </p:nvCxnSpPr>
        <p:spPr>
          <a:xfrm>
            <a:off x="2267744" y="4441621"/>
            <a:ext cx="4331512" cy="342743"/>
          </a:xfrm>
          <a:prstGeom prst="straightConnector1">
            <a:avLst/>
          </a:prstGeom>
          <a:ln>
            <a:solidFill>
              <a:srgbClr val="7030A0"/>
            </a:solidFill>
            <a:headEnd type="triangle"/>
            <a:tailEnd type="stealth" w="lg" len="lg"/>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92AE5E84-E9E0-4FFF-9047-FC1DA7CD8B62}"/>
              </a:ext>
            </a:extLst>
          </p:cNvPr>
          <p:cNvSpPr txBox="1"/>
          <p:nvPr/>
        </p:nvSpPr>
        <p:spPr>
          <a:xfrm rot="272911">
            <a:off x="2518500" y="4179385"/>
            <a:ext cx="3877985" cy="369332"/>
          </a:xfrm>
          <a:prstGeom prst="rect">
            <a:avLst/>
          </a:prstGeom>
          <a:noFill/>
        </p:spPr>
        <p:txBody>
          <a:bodyPr wrap="none" rtlCol="0">
            <a:spAutoFit/>
          </a:bodyPr>
          <a:lstStyle/>
          <a:p>
            <a:r>
              <a:rPr lang="ja-JP" altLang="en-US" dirty="0"/>
              <a:t>録画や教材の提供など事後フォロー</a:t>
            </a:r>
            <a:endParaRPr kumimoji="1" lang="ja-JP" altLang="en-US" dirty="0"/>
          </a:p>
        </p:txBody>
      </p:sp>
      <p:sp>
        <p:nvSpPr>
          <p:cNvPr id="49" name="テキスト ボックス 48">
            <a:extLst>
              <a:ext uri="{FF2B5EF4-FFF2-40B4-BE49-F238E27FC236}">
                <a16:creationId xmlns:a16="http://schemas.microsoft.com/office/drawing/2014/main" id="{96F23EE4-3B3D-4B7B-88A4-72F95E36B4FD}"/>
              </a:ext>
            </a:extLst>
          </p:cNvPr>
          <p:cNvSpPr txBox="1"/>
          <p:nvPr/>
        </p:nvSpPr>
        <p:spPr>
          <a:xfrm>
            <a:off x="1402515" y="5436323"/>
            <a:ext cx="6544292" cy="830997"/>
          </a:xfrm>
          <a:prstGeom prst="rect">
            <a:avLst/>
          </a:prstGeom>
          <a:noFill/>
        </p:spPr>
        <p:txBody>
          <a:bodyPr wrap="none" rtlCol="0">
            <a:spAutoFit/>
          </a:bodyPr>
          <a:lstStyle/>
          <a:p>
            <a:r>
              <a:rPr kumimoji="1" lang="en-US" altLang="ja-JP" sz="2400" dirty="0" err="1"/>
              <a:t>utelecon</a:t>
            </a:r>
            <a:r>
              <a:rPr lang="ja-JP" altLang="en-US" sz="2400" dirty="0"/>
              <a:t>で原因調査・解決する場合もあります</a:t>
            </a:r>
            <a:endParaRPr kumimoji="1" lang="en-US" altLang="ja-JP" sz="2400" dirty="0"/>
          </a:p>
          <a:p>
            <a:r>
              <a:rPr kumimoji="1" lang="ja-JP" altLang="en-US" sz="2400" dirty="0"/>
              <a:t>ミスは誰</a:t>
            </a:r>
            <a:r>
              <a:rPr kumimoji="1" lang="ja-JP" altLang="en-US" sz="2400"/>
              <a:t>にでもあります</a:t>
            </a:r>
            <a:endParaRPr kumimoji="1" lang="ja-JP" altLang="en-US" sz="2400" dirty="0"/>
          </a:p>
        </p:txBody>
      </p:sp>
      <p:sp>
        <p:nvSpPr>
          <p:cNvPr id="51" name="テキスト ボックス 50">
            <a:extLst>
              <a:ext uri="{FF2B5EF4-FFF2-40B4-BE49-F238E27FC236}">
                <a16:creationId xmlns:a16="http://schemas.microsoft.com/office/drawing/2014/main" id="{4C52E26A-ECCE-447E-8199-D22ADB340C09}"/>
              </a:ext>
            </a:extLst>
          </p:cNvPr>
          <p:cNvSpPr txBox="1"/>
          <p:nvPr/>
        </p:nvSpPr>
        <p:spPr>
          <a:xfrm>
            <a:off x="7713910" y="2157560"/>
            <a:ext cx="1027397" cy="369332"/>
          </a:xfrm>
          <a:prstGeom prst="rect">
            <a:avLst/>
          </a:prstGeom>
          <a:noFill/>
        </p:spPr>
        <p:txBody>
          <a:bodyPr wrap="none" rtlCol="0">
            <a:spAutoFit/>
          </a:bodyPr>
          <a:lstStyle/>
          <a:p>
            <a:r>
              <a:rPr kumimoji="1" lang="en-US" altLang="ja-JP" dirty="0" err="1"/>
              <a:t>utelecon</a:t>
            </a:r>
            <a:endParaRPr kumimoji="1" lang="ja-JP" altLang="en-US" dirty="0"/>
          </a:p>
        </p:txBody>
      </p:sp>
    </p:spTree>
    <p:extLst>
      <p:ext uri="{BB962C8B-B14F-4D97-AF65-F5344CB8AC3E}">
        <p14:creationId xmlns:p14="http://schemas.microsoft.com/office/powerpoint/2010/main" val="1508493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888EFB-D97F-4211-A8EB-65013FE7B6EC}"/>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B1475A2D-4680-498E-AC85-3C1CC85BEE80}"/>
              </a:ext>
            </a:extLst>
          </p:cNvPr>
          <p:cNvSpPr>
            <a:spLocks noGrp="1"/>
          </p:cNvSpPr>
          <p:nvPr>
            <p:ph idx="1"/>
          </p:nvPr>
        </p:nvSpPr>
        <p:spPr/>
        <p:txBody>
          <a:bodyPr/>
          <a:lstStyle/>
          <a:p>
            <a:r>
              <a:rPr kumimoji="1" lang="en-US" altLang="ja-JP" dirty="0"/>
              <a:t>2022</a:t>
            </a:r>
            <a:r>
              <a:rPr kumimoji="1" lang="ja-JP" altLang="en-US" dirty="0"/>
              <a:t>年度の「気になるポイント」解説</a:t>
            </a:r>
            <a:endParaRPr kumimoji="1" lang="en-US" altLang="ja-JP" dirty="0"/>
          </a:p>
        </p:txBody>
      </p:sp>
      <p:sp>
        <p:nvSpPr>
          <p:cNvPr id="4" name="日付プレースホルダー 3">
            <a:extLst>
              <a:ext uri="{FF2B5EF4-FFF2-40B4-BE49-F238E27FC236}">
                <a16:creationId xmlns:a16="http://schemas.microsoft.com/office/drawing/2014/main" id="{AACEE1DE-C2FE-416F-BE61-42C07CBA3694}"/>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90A1C6B6-C0CF-4E31-BA7F-78D9B342A992}"/>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6199F59F-677A-4DD1-BB77-655151672426}"/>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Tree>
    <p:extLst>
      <p:ext uri="{BB962C8B-B14F-4D97-AF65-F5344CB8AC3E}">
        <p14:creationId xmlns:p14="http://schemas.microsoft.com/office/powerpoint/2010/main" val="2808641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888EFB-D97F-4211-A8EB-65013FE7B6EC}"/>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1475A2D-4680-498E-AC85-3C1CC85BEE80}"/>
              </a:ext>
            </a:extLst>
          </p:cNvPr>
          <p:cNvSpPr>
            <a:spLocks noGrp="1"/>
          </p:cNvSpPr>
          <p:nvPr>
            <p:ph idx="1"/>
          </p:nvPr>
        </p:nvSpPr>
        <p:spPr/>
        <p:txBody>
          <a:bodyPr/>
          <a:lstStyle/>
          <a:p>
            <a:r>
              <a:rPr kumimoji="1" lang="ja-JP" altLang="en-US" dirty="0"/>
              <a:t>いわゆる「メディア授業</a:t>
            </a:r>
            <a:r>
              <a:rPr kumimoji="1" lang="en-US" altLang="ja-JP" dirty="0"/>
              <a:t>60</a:t>
            </a:r>
            <a:r>
              <a:rPr kumimoji="1" lang="ja-JP" altLang="en-US" dirty="0"/>
              <a:t>単位上限」</a:t>
            </a:r>
            <a:endParaRPr kumimoji="1" lang="en-US" altLang="ja-JP" dirty="0"/>
          </a:p>
          <a:p>
            <a:r>
              <a:rPr lang="ja-JP" altLang="en-US" dirty="0"/>
              <a:t>著作物利用（復習）</a:t>
            </a:r>
            <a:endParaRPr lang="en-US" altLang="ja-JP" dirty="0"/>
          </a:p>
          <a:p>
            <a:r>
              <a:rPr kumimoji="1" lang="ja-JP" altLang="en-US" dirty="0"/>
              <a:t>オンライン授業入室トラブル連絡体制</a:t>
            </a:r>
          </a:p>
        </p:txBody>
      </p:sp>
      <p:sp>
        <p:nvSpPr>
          <p:cNvPr id="4" name="日付プレースホルダー 3">
            <a:extLst>
              <a:ext uri="{FF2B5EF4-FFF2-40B4-BE49-F238E27FC236}">
                <a16:creationId xmlns:a16="http://schemas.microsoft.com/office/drawing/2014/main" id="{AACEE1DE-C2FE-416F-BE61-42C07CBA3694}"/>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90A1C6B6-C0CF-4E31-BA7F-78D9B342A992}"/>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6199F59F-677A-4DD1-BB77-655151672426}"/>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Tree>
    <p:extLst>
      <p:ext uri="{BB962C8B-B14F-4D97-AF65-F5344CB8AC3E}">
        <p14:creationId xmlns:p14="http://schemas.microsoft.com/office/powerpoint/2010/main" val="158887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888EFB-D97F-4211-A8EB-65013FE7B6EC}"/>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1475A2D-4680-498E-AC85-3C1CC85BEE80}"/>
              </a:ext>
            </a:extLst>
          </p:cNvPr>
          <p:cNvSpPr>
            <a:spLocks noGrp="1"/>
          </p:cNvSpPr>
          <p:nvPr>
            <p:ph idx="1"/>
          </p:nvPr>
        </p:nvSpPr>
        <p:spPr/>
        <p:txBody>
          <a:bodyPr/>
          <a:lstStyle/>
          <a:p>
            <a:r>
              <a:rPr kumimoji="1" lang="ja-JP" altLang="en-US" dirty="0">
                <a:solidFill>
                  <a:srgbClr val="7030A0"/>
                </a:solidFill>
              </a:rPr>
              <a:t>いわゆる「メディア授業</a:t>
            </a:r>
            <a:r>
              <a:rPr kumimoji="1" lang="en-US" altLang="ja-JP" dirty="0">
                <a:solidFill>
                  <a:srgbClr val="7030A0"/>
                </a:solidFill>
              </a:rPr>
              <a:t>60</a:t>
            </a:r>
            <a:r>
              <a:rPr kumimoji="1" lang="ja-JP" altLang="en-US" dirty="0">
                <a:solidFill>
                  <a:srgbClr val="7030A0"/>
                </a:solidFill>
              </a:rPr>
              <a:t>単位上限」</a:t>
            </a:r>
            <a:endParaRPr kumimoji="1" lang="en-US" altLang="ja-JP" dirty="0">
              <a:solidFill>
                <a:srgbClr val="7030A0"/>
              </a:solidFill>
            </a:endParaRPr>
          </a:p>
          <a:p>
            <a:r>
              <a:rPr lang="ja-JP" altLang="en-US" dirty="0"/>
              <a:t>著作物利用（復習）</a:t>
            </a:r>
            <a:endParaRPr lang="en-US" altLang="ja-JP" dirty="0"/>
          </a:p>
          <a:p>
            <a:r>
              <a:rPr kumimoji="1" lang="ja-JP" altLang="en-US" dirty="0"/>
              <a:t>オンライン授業入室トラブル連絡体制</a:t>
            </a:r>
          </a:p>
        </p:txBody>
      </p:sp>
      <p:sp>
        <p:nvSpPr>
          <p:cNvPr id="4" name="日付プレースホルダー 3">
            <a:extLst>
              <a:ext uri="{FF2B5EF4-FFF2-40B4-BE49-F238E27FC236}">
                <a16:creationId xmlns:a16="http://schemas.microsoft.com/office/drawing/2014/main" id="{AACEE1DE-C2FE-416F-BE61-42C07CBA3694}"/>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90A1C6B6-C0CF-4E31-BA7F-78D9B342A992}"/>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6199F59F-677A-4DD1-BB77-655151672426}"/>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Tree>
    <p:extLst>
      <p:ext uri="{BB962C8B-B14F-4D97-AF65-F5344CB8AC3E}">
        <p14:creationId xmlns:p14="http://schemas.microsoft.com/office/powerpoint/2010/main" val="3808015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B3496B-5016-4872-8B44-F3087487B2D8}"/>
              </a:ext>
            </a:extLst>
          </p:cNvPr>
          <p:cNvSpPr>
            <a:spLocks noGrp="1"/>
          </p:cNvSpPr>
          <p:nvPr>
            <p:ph type="title"/>
          </p:nvPr>
        </p:nvSpPr>
        <p:spPr/>
        <p:txBody>
          <a:bodyPr>
            <a:normAutofit fontScale="90000"/>
          </a:bodyPr>
          <a:lstStyle/>
          <a:p>
            <a:r>
              <a:rPr kumimoji="1" lang="ja-JP" altLang="en-US" dirty="0"/>
              <a:t>メディア授業</a:t>
            </a:r>
            <a:r>
              <a:rPr kumimoji="1" lang="en-US" altLang="ja-JP" dirty="0"/>
              <a:t>60</a:t>
            </a:r>
            <a:r>
              <a:rPr kumimoji="1" lang="ja-JP" altLang="en-US" dirty="0"/>
              <a:t>単位上限</a:t>
            </a:r>
            <a:br>
              <a:rPr kumimoji="1" lang="en-US" altLang="ja-JP" dirty="0"/>
            </a:br>
            <a:r>
              <a:rPr kumimoji="1" lang="ja-JP" altLang="en-US" dirty="0"/>
              <a:t>用語の確認</a:t>
            </a:r>
          </a:p>
        </p:txBody>
      </p:sp>
      <p:sp>
        <p:nvSpPr>
          <p:cNvPr id="3" name="コンテンツ プレースホルダー 2">
            <a:extLst>
              <a:ext uri="{FF2B5EF4-FFF2-40B4-BE49-F238E27FC236}">
                <a16:creationId xmlns:a16="http://schemas.microsoft.com/office/drawing/2014/main" id="{CBE1D748-B34E-465C-9BD7-50B45874AEA4}"/>
              </a:ext>
            </a:extLst>
          </p:cNvPr>
          <p:cNvSpPr>
            <a:spLocks noGrp="1"/>
          </p:cNvSpPr>
          <p:nvPr>
            <p:ph idx="1"/>
          </p:nvPr>
        </p:nvSpPr>
        <p:spPr>
          <a:xfrm>
            <a:off x="457200" y="1500174"/>
            <a:ext cx="8363272" cy="4525963"/>
          </a:xfrm>
        </p:spPr>
        <p:txBody>
          <a:bodyPr>
            <a:normAutofit lnSpcReduction="10000"/>
          </a:bodyPr>
          <a:lstStyle/>
          <a:p>
            <a:r>
              <a:rPr lang="ja-JP" altLang="en-US" dirty="0"/>
              <a:t>文科省用語</a:t>
            </a:r>
            <a:endParaRPr lang="en-US" altLang="ja-JP" dirty="0"/>
          </a:p>
          <a:p>
            <a:pPr lvl="1"/>
            <a:r>
              <a:rPr lang="ja-JP" altLang="en-US" dirty="0">
                <a:solidFill>
                  <a:srgbClr val="00B050"/>
                </a:solidFill>
              </a:rPr>
              <a:t>面接授業</a:t>
            </a:r>
            <a:r>
              <a:rPr lang="ja-JP" altLang="en-US" dirty="0"/>
              <a:t>（通称：対面授業）</a:t>
            </a:r>
            <a:endParaRPr lang="en-US" altLang="ja-JP" dirty="0"/>
          </a:p>
          <a:p>
            <a:pPr lvl="1"/>
            <a:r>
              <a:rPr lang="ja-JP" altLang="en-US" dirty="0">
                <a:solidFill>
                  <a:srgbClr val="00B0F0"/>
                </a:solidFill>
              </a:rPr>
              <a:t>メディア授業</a:t>
            </a:r>
            <a:r>
              <a:rPr lang="ja-JP" altLang="en-US" dirty="0"/>
              <a:t>（通称：オンライン授業）</a:t>
            </a:r>
            <a:endParaRPr lang="en-US" altLang="ja-JP" dirty="0"/>
          </a:p>
          <a:p>
            <a:r>
              <a:rPr lang="ja-JP" altLang="en-US" dirty="0"/>
              <a:t>いわゆる「</a:t>
            </a:r>
            <a:r>
              <a:rPr lang="en-US" altLang="ja-JP" dirty="0"/>
              <a:t>60</a:t>
            </a:r>
            <a:r>
              <a:rPr lang="ja-JP" altLang="en-US" dirty="0"/>
              <a:t>単位上限」</a:t>
            </a:r>
            <a:r>
              <a:rPr lang="en-US" altLang="ja-JP" dirty="0"/>
              <a:t>=</a:t>
            </a:r>
            <a:r>
              <a:rPr lang="ja-JP" altLang="en-US" dirty="0">
                <a:solidFill>
                  <a:srgbClr val="7030A0"/>
                </a:solidFill>
              </a:rPr>
              <a:t>「学部卒業にカウントできるメディア授業は</a:t>
            </a:r>
            <a:r>
              <a:rPr lang="en-US" altLang="ja-JP" dirty="0">
                <a:solidFill>
                  <a:srgbClr val="7030A0"/>
                </a:solidFill>
              </a:rPr>
              <a:t>60</a:t>
            </a:r>
            <a:r>
              <a:rPr lang="ja-JP" altLang="en-US" dirty="0">
                <a:solidFill>
                  <a:srgbClr val="7030A0"/>
                </a:solidFill>
              </a:rPr>
              <a:t>単位まで」</a:t>
            </a:r>
            <a:r>
              <a:rPr lang="ja-JP" altLang="en-US" dirty="0"/>
              <a:t>という制限</a:t>
            </a:r>
            <a:endParaRPr lang="en-US" altLang="ja-JP" dirty="0"/>
          </a:p>
          <a:p>
            <a:endParaRPr lang="en-US" altLang="ja-JP" dirty="0"/>
          </a:p>
          <a:p>
            <a:pPr lvl="1"/>
            <a:r>
              <a:rPr lang="ja-JP" altLang="en-US" dirty="0"/>
              <a:t>注</a:t>
            </a:r>
            <a:r>
              <a:rPr lang="en-US" altLang="ja-JP" dirty="0"/>
              <a:t>1: 2020, 2021</a:t>
            </a:r>
            <a:r>
              <a:rPr lang="ja-JP" altLang="en-US" dirty="0"/>
              <a:t>は特例として制限がなかった</a:t>
            </a:r>
            <a:endParaRPr lang="en-US" altLang="ja-JP" dirty="0"/>
          </a:p>
          <a:p>
            <a:pPr lvl="1"/>
            <a:r>
              <a:rPr lang="ja-JP" altLang="en-US" dirty="0"/>
              <a:t>注</a:t>
            </a:r>
            <a:r>
              <a:rPr lang="en-US" altLang="ja-JP" dirty="0"/>
              <a:t>2:</a:t>
            </a:r>
            <a:r>
              <a:rPr lang="ja-JP" altLang="en-US" dirty="0"/>
              <a:t>ちなみに大学院にはこのような制限はない</a:t>
            </a:r>
            <a:endParaRPr lang="en-US" altLang="ja-JP" dirty="0"/>
          </a:p>
        </p:txBody>
      </p:sp>
      <p:sp>
        <p:nvSpPr>
          <p:cNvPr id="4" name="日付プレースホルダー 3">
            <a:extLst>
              <a:ext uri="{FF2B5EF4-FFF2-40B4-BE49-F238E27FC236}">
                <a16:creationId xmlns:a16="http://schemas.microsoft.com/office/drawing/2014/main" id="{FFE0FC79-09A6-4747-89A8-D0244B0DB96D}"/>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F1E2A8D2-63E7-49D8-9A6C-313FF87703E6}"/>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AD14E63-F3D3-4ED6-A4DB-A3EFEA70B3A4}"/>
              </a:ext>
            </a:extLst>
          </p:cNvPr>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
        <p:nvSpPr>
          <p:cNvPr id="8" name="正方形/長方形 7">
            <a:extLst>
              <a:ext uri="{FF2B5EF4-FFF2-40B4-BE49-F238E27FC236}">
                <a16:creationId xmlns:a16="http://schemas.microsoft.com/office/drawing/2014/main" id="{EB70A05C-DCD5-4894-89F2-B69149615551}"/>
              </a:ext>
            </a:extLst>
          </p:cNvPr>
          <p:cNvSpPr/>
          <p:nvPr/>
        </p:nvSpPr>
        <p:spPr>
          <a:xfrm>
            <a:off x="1045928" y="4293096"/>
            <a:ext cx="7632848" cy="5040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sym typeface="Symbol" panose="05050102010706020507" pitchFamily="18" charset="2"/>
              </a:rPr>
              <a:t> </a:t>
            </a:r>
            <a:r>
              <a:rPr lang="ja-JP" altLang="en-US" dirty="0">
                <a:solidFill>
                  <a:schemeClr val="tx1"/>
                </a:solidFill>
                <a:sym typeface="Symbol" panose="05050102010706020507" pitchFamily="18" charset="2"/>
              </a:rPr>
              <a:t>どの</a:t>
            </a:r>
            <a:r>
              <a:rPr kumimoji="1" lang="ja-JP" altLang="en-US" dirty="0">
                <a:solidFill>
                  <a:schemeClr val="tx1"/>
                </a:solidFill>
              </a:rPr>
              <a:t>授業が「</a:t>
            </a:r>
            <a:r>
              <a:rPr lang="ja-JP" altLang="en-US" dirty="0">
                <a:solidFill>
                  <a:schemeClr val="tx1"/>
                </a:solidFill>
              </a:rPr>
              <a:t>面接（メディア）</a:t>
            </a:r>
            <a:r>
              <a:rPr kumimoji="1" lang="ja-JP" altLang="en-US" dirty="0">
                <a:solidFill>
                  <a:schemeClr val="tx1"/>
                </a:solidFill>
              </a:rPr>
              <a:t>授業」</a:t>
            </a:r>
            <a:r>
              <a:rPr lang="ja-JP" altLang="en-US" dirty="0">
                <a:solidFill>
                  <a:schemeClr val="tx1"/>
                </a:solidFill>
              </a:rPr>
              <a:t>扱いなのか、その明確化が</a:t>
            </a:r>
            <a:r>
              <a:rPr kumimoji="1" lang="ja-JP" altLang="en-US" dirty="0">
                <a:solidFill>
                  <a:schemeClr val="tx1"/>
                </a:solidFill>
              </a:rPr>
              <a:t>重要</a:t>
            </a:r>
            <a:endParaRPr kumimoji="1" lang="en-US" altLang="ja-JP" dirty="0">
              <a:solidFill>
                <a:schemeClr val="tx1"/>
              </a:solidFill>
            </a:endParaRPr>
          </a:p>
        </p:txBody>
      </p:sp>
    </p:spTree>
    <p:extLst>
      <p:ext uri="{BB962C8B-B14F-4D97-AF65-F5344CB8AC3E}">
        <p14:creationId xmlns:p14="http://schemas.microsoft.com/office/powerpoint/2010/main" val="544902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DFA0C1-66A1-4CA8-AC11-1409FDAE765D}"/>
              </a:ext>
            </a:extLst>
          </p:cNvPr>
          <p:cNvSpPr>
            <a:spLocks noGrp="1"/>
          </p:cNvSpPr>
          <p:nvPr>
            <p:ph type="title"/>
          </p:nvPr>
        </p:nvSpPr>
        <p:spPr/>
        <p:txBody>
          <a:bodyPr>
            <a:normAutofit/>
          </a:bodyPr>
          <a:lstStyle/>
          <a:p>
            <a:r>
              <a:rPr kumimoji="1" lang="ja-JP" altLang="en-US" dirty="0"/>
              <a:t>教員の「これだけは」</a:t>
            </a:r>
          </a:p>
        </p:txBody>
      </p:sp>
      <p:sp>
        <p:nvSpPr>
          <p:cNvPr id="3" name="コンテンツ プレースホルダー 2">
            <a:extLst>
              <a:ext uri="{FF2B5EF4-FFF2-40B4-BE49-F238E27FC236}">
                <a16:creationId xmlns:a16="http://schemas.microsoft.com/office/drawing/2014/main" id="{5D1A062F-8002-483B-9082-65275BDB7B0B}"/>
              </a:ext>
            </a:extLst>
          </p:cNvPr>
          <p:cNvSpPr>
            <a:spLocks noGrp="1"/>
          </p:cNvSpPr>
          <p:nvPr>
            <p:ph idx="1"/>
          </p:nvPr>
        </p:nvSpPr>
        <p:spPr/>
        <p:txBody>
          <a:bodyPr/>
          <a:lstStyle/>
          <a:p>
            <a:r>
              <a:rPr kumimoji="1" lang="en-US" altLang="ja-JP" dirty="0"/>
              <a:t>UTAS</a:t>
            </a:r>
            <a:r>
              <a:rPr kumimoji="1" lang="ja-JP" altLang="en-US" dirty="0"/>
              <a:t>（後述）シラバスの記入欄に</a:t>
            </a:r>
            <a:r>
              <a:rPr kumimoji="1" lang="ja-JP" altLang="en-US" dirty="0">
                <a:solidFill>
                  <a:srgbClr val="7030A0"/>
                </a:solidFill>
              </a:rPr>
              <a:t>「</a:t>
            </a:r>
            <a:r>
              <a:rPr kumimoji="1" lang="zh-TW" altLang="en-US" dirty="0">
                <a:solidFill>
                  <a:srgbClr val="7030A0"/>
                </a:solidFill>
              </a:rPr>
              <a:t>授業実施形態</a:t>
            </a:r>
            <a:r>
              <a:rPr kumimoji="1" lang="ja-JP" altLang="en-US" dirty="0">
                <a:solidFill>
                  <a:srgbClr val="7030A0"/>
                </a:solidFill>
              </a:rPr>
              <a:t>」</a:t>
            </a:r>
            <a:r>
              <a:rPr kumimoji="1" lang="ja-JP" altLang="en-US" dirty="0"/>
              <a:t>が新設された</a:t>
            </a:r>
            <a:endParaRPr kumimoji="1" lang="en-US" altLang="ja-JP" dirty="0"/>
          </a:p>
          <a:p>
            <a:r>
              <a:rPr kumimoji="1" lang="ja-JP" altLang="en-US" dirty="0"/>
              <a:t>選択肢</a:t>
            </a:r>
            <a:r>
              <a:rPr kumimoji="1" lang="en-US" altLang="ja-JP" dirty="0"/>
              <a:t>#1, #2</a:t>
            </a:r>
            <a:r>
              <a:rPr kumimoji="1" lang="ja-JP" altLang="en-US" dirty="0"/>
              <a:t>が</a:t>
            </a:r>
            <a:r>
              <a:rPr kumimoji="1" lang="ja-JP" altLang="en-US" dirty="0">
                <a:solidFill>
                  <a:srgbClr val="00B050"/>
                </a:solidFill>
              </a:rPr>
              <a:t>面接授業</a:t>
            </a:r>
            <a:r>
              <a:rPr kumimoji="1" lang="ja-JP" altLang="en-US" dirty="0"/>
              <a:t>、</a:t>
            </a:r>
            <a:endParaRPr kumimoji="1" lang="en-US" altLang="ja-JP" dirty="0"/>
          </a:p>
          <a:p>
            <a:r>
              <a:rPr kumimoji="1" lang="en-US" altLang="ja-JP" dirty="0"/>
              <a:t>#3-#5</a:t>
            </a:r>
            <a:r>
              <a:rPr kumimoji="1" lang="ja-JP" altLang="en-US" dirty="0"/>
              <a:t>が</a:t>
            </a:r>
            <a:r>
              <a:rPr kumimoji="1" lang="ja-JP" altLang="en-US" dirty="0">
                <a:solidFill>
                  <a:srgbClr val="00B0F0"/>
                </a:solidFill>
              </a:rPr>
              <a:t>メディア授業</a:t>
            </a:r>
          </a:p>
        </p:txBody>
      </p:sp>
      <p:sp>
        <p:nvSpPr>
          <p:cNvPr id="4" name="日付プレースホルダー 3">
            <a:extLst>
              <a:ext uri="{FF2B5EF4-FFF2-40B4-BE49-F238E27FC236}">
                <a16:creationId xmlns:a16="http://schemas.microsoft.com/office/drawing/2014/main" id="{A83BAF8A-C3B2-4F65-9BB7-F1EDC287533D}"/>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DA190C5D-9CDA-4668-85B7-0B25C1C4F675}"/>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A2ECD126-562E-4334-9BCD-4743194C709D}"/>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pic>
        <p:nvPicPr>
          <p:cNvPr id="8" name="図 7" descr="テキスト&#10;&#10;自動的に生成された説明">
            <a:extLst>
              <a:ext uri="{FF2B5EF4-FFF2-40B4-BE49-F238E27FC236}">
                <a16:creationId xmlns:a16="http://schemas.microsoft.com/office/drawing/2014/main" id="{9D806DAC-E63A-4E57-8346-9DC2BCAFF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 y="3686148"/>
            <a:ext cx="13472781" cy="2911204"/>
          </a:xfrm>
          <a:prstGeom prst="rect">
            <a:avLst/>
          </a:prstGeom>
        </p:spPr>
      </p:pic>
      <p:sp>
        <p:nvSpPr>
          <p:cNvPr id="15" name="テキスト ボックス 14">
            <a:extLst>
              <a:ext uri="{FF2B5EF4-FFF2-40B4-BE49-F238E27FC236}">
                <a16:creationId xmlns:a16="http://schemas.microsoft.com/office/drawing/2014/main" id="{BAD21666-A917-48FE-A4F9-E70E43A81066}"/>
              </a:ext>
            </a:extLst>
          </p:cNvPr>
          <p:cNvSpPr txBox="1"/>
          <p:nvPr/>
        </p:nvSpPr>
        <p:spPr>
          <a:xfrm>
            <a:off x="2931524" y="6228020"/>
            <a:ext cx="1338828" cy="369332"/>
          </a:xfrm>
          <a:prstGeom prst="rect">
            <a:avLst/>
          </a:prstGeom>
          <a:noFill/>
        </p:spPr>
        <p:txBody>
          <a:bodyPr wrap="none" rtlCol="0">
            <a:spAutoFit/>
          </a:bodyPr>
          <a:lstStyle/>
          <a:p>
            <a:r>
              <a:rPr kumimoji="1" lang="ja-JP" altLang="en-US" dirty="0">
                <a:solidFill>
                  <a:srgbClr val="7030A0"/>
                </a:solidFill>
              </a:rPr>
              <a:t>詳しい説明</a:t>
            </a:r>
          </a:p>
        </p:txBody>
      </p:sp>
      <p:grpSp>
        <p:nvGrpSpPr>
          <p:cNvPr id="12" name="グループ化 11">
            <a:extLst>
              <a:ext uri="{FF2B5EF4-FFF2-40B4-BE49-F238E27FC236}">
                <a16:creationId xmlns:a16="http://schemas.microsoft.com/office/drawing/2014/main" id="{5E95C2C9-D888-44F3-9F8E-C2984714A69B}"/>
              </a:ext>
            </a:extLst>
          </p:cNvPr>
          <p:cNvGrpSpPr/>
          <p:nvPr/>
        </p:nvGrpSpPr>
        <p:grpSpPr>
          <a:xfrm>
            <a:off x="1475656" y="3758156"/>
            <a:ext cx="7488832" cy="2304256"/>
            <a:chOff x="1475656" y="3501008"/>
            <a:chExt cx="7488832" cy="2304256"/>
          </a:xfrm>
        </p:grpSpPr>
        <p:sp>
          <p:nvSpPr>
            <p:cNvPr id="9" name="正方形/長方形 8">
              <a:extLst>
                <a:ext uri="{FF2B5EF4-FFF2-40B4-BE49-F238E27FC236}">
                  <a16:creationId xmlns:a16="http://schemas.microsoft.com/office/drawing/2014/main" id="{4491F53C-719C-4580-8E19-A83FDA3F1E73}"/>
                </a:ext>
              </a:extLst>
            </p:cNvPr>
            <p:cNvSpPr/>
            <p:nvPr/>
          </p:nvSpPr>
          <p:spPr>
            <a:xfrm>
              <a:off x="1475656" y="4653136"/>
              <a:ext cx="7488832" cy="1152128"/>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8BB3D383-5694-4C58-97FD-1951631CC484}"/>
                </a:ext>
              </a:extLst>
            </p:cNvPr>
            <p:cNvCxnSpPr>
              <a:cxnSpLocks/>
              <a:stCxn id="9" idx="0"/>
            </p:cNvCxnSpPr>
            <p:nvPr/>
          </p:nvCxnSpPr>
          <p:spPr>
            <a:xfrm flipH="1" flipV="1">
              <a:off x="4139952" y="3501008"/>
              <a:ext cx="1080120" cy="115212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0DA76B7A-675C-4173-BB9E-6E98602052FE}"/>
              </a:ext>
            </a:extLst>
          </p:cNvPr>
          <p:cNvGrpSpPr/>
          <p:nvPr/>
        </p:nvGrpSpPr>
        <p:grpSpPr>
          <a:xfrm>
            <a:off x="1403648" y="5974258"/>
            <a:ext cx="1527876" cy="508214"/>
            <a:chOff x="1403648" y="5861126"/>
            <a:chExt cx="1527876" cy="508214"/>
          </a:xfrm>
        </p:grpSpPr>
        <p:cxnSp>
          <p:nvCxnSpPr>
            <p:cNvPr id="17" name="直線コネクタ 16">
              <a:extLst>
                <a:ext uri="{FF2B5EF4-FFF2-40B4-BE49-F238E27FC236}">
                  <a16:creationId xmlns:a16="http://schemas.microsoft.com/office/drawing/2014/main" id="{DD636339-EC52-4784-A246-BCD5F8142912}"/>
                </a:ext>
              </a:extLst>
            </p:cNvPr>
            <p:cNvCxnSpPr>
              <a:cxnSpLocks/>
              <a:stCxn id="14" idx="2"/>
            </p:cNvCxnSpPr>
            <p:nvPr/>
          </p:nvCxnSpPr>
          <p:spPr>
            <a:xfrm>
              <a:off x="1835696" y="6293174"/>
              <a:ext cx="1095828" cy="76166"/>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4984FA2B-4326-4894-8625-F4D9BA252EBF}"/>
                </a:ext>
              </a:extLst>
            </p:cNvPr>
            <p:cNvSpPr/>
            <p:nvPr/>
          </p:nvSpPr>
          <p:spPr>
            <a:xfrm>
              <a:off x="1403648" y="5861126"/>
              <a:ext cx="864096" cy="432048"/>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B096B130-9E3B-43A0-818F-D5388043FCF9}"/>
              </a:ext>
            </a:extLst>
          </p:cNvPr>
          <p:cNvGrpSpPr/>
          <p:nvPr/>
        </p:nvGrpSpPr>
        <p:grpSpPr>
          <a:xfrm>
            <a:off x="1475656" y="3140968"/>
            <a:ext cx="7488832" cy="1697308"/>
            <a:chOff x="1323256" y="2772544"/>
            <a:chExt cx="7488832" cy="1697308"/>
          </a:xfrm>
        </p:grpSpPr>
        <p:sp>
          <p:nvSpPr>
            <p:cNvPr id="23" name="正方形/長方形 22">
              <a:extLst>
                <a:ext uri="{FF2B5EF4-FFF2-40B4-BE49-F238E27FC236}">
                  <a16:creationId xmlns:a16="http://schemas.microsoft.com/office/drawing/2014/main" id="{A495E7AF-3A3A-46A4-96B9-7F7251084CAE}"/>
                </a:ext>
              </a:extLst>
            </p:cNvPr>
            <p:cNvSpPr/>
            <p:nvPr/>
          </p:nvSpPr>
          <p:spPr>
            <a:xfrm>
              <a:off x="1323256" y="3636640"/>
              <a:ext cx="7488832" cy="833212"/>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5AE2765F-02F5-42D1-BFA6-83B07951F0BE}"/>
                </a:ext>
              </a:extLst>
            </p:cNvPr>
            <p:cNvCxnSpPr>
              <a:cxnSpLocks/>
              <a:stCxn id="23" idx="0"/>
            </p:cNvCxnSpPr>
            <p:nvPr/>
          </p:nvCxnSpPr>
          <p:spPr>
            <a:xfrm flipH="1" flipV="1">
              <a:off x="4707632" y="2772544"/>
              <a:ext cx="360040" cy="86409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3639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3081F9-1BD4-471F-85DA-E9474DA2B4FB}"/>
              </a:ext>
            </a:extLst>
          </p:cNvPr>
          <p:cNvSpPr>
            <a:spLocks noGrp="1"/>
          </p:cNvSpPr>
          <p:nvPr>
            <p:ph type="title"/>
          </p:nvPr>
        </p:nvSpPr>
        <p:spPr/>
        <p:txBody>
          <a:bodyPr>
            <a:normAutofit/>
          </a:bodyPr>
          <a:lstStyle/>
          <a:p>
            <a:r>
              <a:rPr kumimoji="1" lang="ja-JP" altLang="en-US" dirty="0"/>
              <a:t>文科省線引き</a:t>
            </a:r>
          </a:p>
        </p:txBody>
      </p:sp>
      <p:sp>
        <p:nvSpPr>
          <p:cNvPr id="3" name="コンテンツ プレースホルダー 2">
            <a:extLst>
              <a:ext uri="{FF2B5EF4-FFF2-40B4-BE49-F238E27FC236}">
                <a16:creationId xmlns:a16="http://schemas.microsoft.com/office/drawing/2014/main" id="{333EA64F-4036-47D5-8798-0B7A2248A842}"/>
              </a:ext>
            </a:extLst>
          </p:cNvPr>
          <p:cNvSpPr>
            <a:spLocks noGrp="1"/>
          </p:cNvSpPr>
          <p:nvPr>
            <p:ph idx="1"/>
          </p:nvPr>
        </p:nvSpPr>
        <p:spPr/>
        <p:txBody>
          <a:bodyPr>
            <a:normAutofit fontScale="92500" lnSpcReduction="10000"/>
          </a:bodyPr>
          <a:lstStyle/>
          <a:p>
            <a:r>
              <a:rPr kumimoji="1" lang="ja-JP" altLang="en-US" dirty="0">
                <a:solidFill>
                  <a:srgbClr val="00B050"/>
                </a:solidFill>
              </a:rPr>
              <a:t>「面接授業」</a:t>
            </a:r>
            <a:r>
              <a:rPr kumimoji="1" lang="ja-JP" altLang="en-US" dirty="0"/>
              <a:t>の定義（</a:t>
            </a:r>
            <a:r>
              <a:rPr kumimoji="1" lang="en-US" altLang="ja-JP" dirty="0"/>
              <a:t>※</a:t>
            </a:r>
            <a:r>
              <a:rPr kumimoji="1" lang="ja-JP" altLang="en-US" dirty="0"/>
              <a:t>）</a:t>
            </a:r>
            <a:endParaRPr kumimoji="1" lang="en-US" altLang="ja-JP" dirty="0"/>
          </a:p>
          <a:p>
            <a:pPr lvl="1"/>
            <a:r>
              <a:rPr kumimoji="1" lang="ja-JP" altLang="en-US" dirty="0"/>
              <a:t>（当該科目を履修している）</a:t>
            </a:r>
            <a:r>
              <a:rPr kumimoji="1" lang="ja-JP" altLang="en-US" dirty="0">
                <a:solidFill>
                  <a:srgbClr val="00B050"/>
                </a:solidFill>
              </a:rPr>
              <a:t>全ての</a:t>
            </a:r>
            <a:r>
              <a:rPr kumimoji="1" lang="ja-JP" altLang="en-US" dirty="0"/>
              <a:t>学生に</a:t>
            </a:r>
          </a:p>
          <a:p>
            <a:pPr lvl="1"/>
            <a:r>
              <a:rPr kumimoji="1" lang="ja-JP" altLang="en-US" dirty="0"/>
              <a:t>総授業時間数の</a:t>
            </a:r>
            <a:r>
              <a:rPr kumimoji="1" lang="ja-JP" altLang="en-US" dirty="0">
                <a:solidFill>
                  <a:srgbClr val="00B050"/>
                </a:solidFill>
              </a:rPr>
              <a:t>半分以上</a:t>
            </a:r>
            <a:r>
              <a:rPr kumimoji="1" lang="ja-JP" altLang="en-US" dirty="0"/>
              <a:t>について</a:t>
            </a:r>
          </a:p>
          <a:p>
            <a:pPr lvl="1"/>
            <a:r>
              <a:rPr kumimoji="1" lang="ja-JP" altLang="en-US" dirty="0"/>
              <a:t>対面で受講する</a:t>
            </a:r>
            <a:r>
              <a:rPr kumimoji="1" lang="ja-JP" altLang="en-US" dirty="0">
                <a:solidFill>
                  <a:srgbClr val="00B050"/>
                </a:solidFill>
              </a:rPr>
              <a:t>機会を設けて</a:t>
            </a:r>
            <a:r>
              <a:rPr kumimoji="1" lang="ja-JP" altLang="en-US" dirty="0"/>
              <a:t>いる</a:t>
            </a:r>
            <a:endParaRPr kumimoji="1" lang="en-US" altLang="ja-JP" dirty="0"/>
          </a:p>
          <a:p>
            <a:r>
              <a:rPr lang="ja-JP" altLang="en-US" dirty="0"/>
              <a:t>いわゆるハイフレックス（先生が教室、学生は自由）は面接授業の定義を満たす</a:t>
            </a:r>
            <a:endParaRPr lang="en-US" altLang="ja-JP" dirty="0"/>
          </a:p>
          <a:p>
            <a:r>
              <a:rPr lang="en-US" altLang="ja-JP" dirty="0"/>
              <a:t>UTAS</a:t>
            </a:r>
            <a:r>
              <a:rPr lang="ja-JP" altLang="en-US" dirty="0"/>
              <a:t>の選択肢</a:t>
            </a:r>
            <a:r>
              <a:rPr lang="en-US" altLang="ja-JP" dirty="0"/>
              <a:t>#2</a:t>
            </a:r>
            <a:r>
              <a:rPr lang="ja-JP" altLang="en-US" dirty="0"/>
              <a:t>の文言がやや曖昧だが</a:t>
            </a:r>
            <a:endParaRPr lang="en-US" altLang="ja-JP" dirty="0"/>
          </a:p>
          <a:p>
            <a:pPr lvl="1"/>
            <a:r>
              <a:rPr kumimoji="1" lang="ja-JP" altLang="en-US" b="1" dirty="0"/>
              <a:t>「対面・オンライン併用型</a:t>
            </a:r>
            <a:r>
              <a:rPr kumimoji="1" lang="en-US" altLang="ja-JP" b="1" dirty="0"/>
              <a:t>A</a:t>
            </a:r>
            <a:r>
              <a:rPr kumimoji="1" lang="ja-JP" altLang="en-US" b="1" dirty="0"/>
              <a:t>（総時間数の半数以上を対面で実施）」</a:t>
            </a:r>
            <a:endParaRPr kumimoji="1" lang="en-US" altLang="ja-JP" b="1" dirty="0"/>
          </a:p>
          <a:p>
            <a:pPr lvl="1"/>
            <a:r>
              <a:rPr lang="ja-JP" altLang="en-US" dirty="0">
                <a:solidFill>
                  <a:srgbClr val="00B050"/>
                </a:solidFill>
              </a:rPr>
              <a:t>「選択肢</a:t>
            </a:r>
            <a:r>
              <a:rPr lang="en-US" altLang="ja-JP" dirty="0">
                <a:solidFill>
                  <a:srgbClr val="00B050"/>
                </a:solidFill>
              </a:rPr>
              <a:t>#1</a:t>
            </a:r>
            <a:r>
              <a:rPr lang="ja-JP" altLang="en-US" dirty="0">
                <a:solidFill>
                  <a:srgbClr val="00B050"/>
                </a:solidFill>
              </a:rPr>
              <a:t>または</a:t>
            </a:r>
            <a:r>
              <a:rPr lang="en-US" altLang="ja-JP" dirty="0">
                <a:solidFill>
                  <a:srgbClr val="00B050"/>
                </a:solidFill>
              </a:rPr>
              <a:t>#2</a:t>
            </a:r>
            <a:r>
              <a:rPr lang="ja-JP" altLang="en-US" dirty="0">
                <a:solidFill>
                  <a:srgbClr val="00B050"/>
                </a:solidFill>
              </a:rPr>
              <a:t>は（</a:t>
            </a:r>
            <a:r>
              <a:rPr lang="en-US" altLang="ja-JP" dirty="0">
                <a:solidFill>
                  <a:srgbClr val="00B050"/>
                </a:solidFill>
              </a:rPr>
              <a:t>※</a:t>
            </a:r>
            <a:r>
              <a:rPr lang="ja-JP" altLang="en-US" dirty="0">
                <a:solidFill>
                  <a:srgbClr val="00B050"/>
                </a:solidFill>
              </a:rPr>
              <a:t>）」</a:t>
            </a:r>
            <a:r>
              <a:rPr lang="ja-JP" altLang="en-US" dirty="0"/>
              <a:t>を守って下さい</a:t>
            </a:r>
            <a:endParaRPr kumimoji="1" lang="ja-JP" altLang="en-US" dirty="0"/>
          </a:p>
        </p:txBody>
      </p:sp>
      <p:sp>
        <p:nvSpPr>
          <p:cNvPr id="4" name="日付プレースホルダー 3">
            <a:extLst>
              <a:ext uri="{FF2B5EF4-FFF2-40B4-BE49-F238E27FC236}">
                <a16:creationId xmlns:a16="http://schemas.microsoft.com/office/drawing/2014/main" id="{D1A55413-0E16-4282-BD42-EFB68868336C}"/>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E3C1218C-78B9-4734-A616-560B2B1E9D1F}"/>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950C5A0-B18A-4196-A234-00AC86324116}"/>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Tree>
    <p:extLst>
      <p:ext uri="{BB962C8B-B14F-4D97-AF65-F5344CB8AC3E}">
        <p14:creationId xmlns:p14="http://schemas.microsoft.com/office/powerpoint/2010/main" val="2842314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867635-CB4B-4A9C-8B40-BB45DD5674FA}"/>
              </a:ext>
            </a:extLst>
          </p:cNvPr>
          <p:cNvSpPr>
            <a:spLocks noGrp="1"/>
          </p:cNvSpPr>
          <p:nvPr>
            <p:ph type="title"/>
          </p:nvPr>
        </p:nvSpPr>
        <p:spPr/>
        <p:txBody>
          <a:bodyPr>
            <a:normAutofit/>
          </a:bodyPr>
          <a:lstStyle/>
          <a:p>
            <a:r>
              <a:rPr kumimoji="1" lang="ja-JP" altLang="en-US" dirty="0"/>
              <a:t>参考情報</a:t>
            </a:r>
          </a:p>
        </p:txBody>
      </p:sp>
      <p:sp>
        <p:nvSpPr>
          <p:cNvPr id="3" name="コンテンツ プレースホルダー 2">
            <a:extLst>
              <a:ext uri="{FF2B5EF4-FFF2-40B4-BE49-F238E27FC236}">
                <a16:creationId xmlns:a16="http://schemas.microsoft.com/office/drawing/2014/main" id="{77ED5692-2F80-4BD9-8715-F66F632A0B23}"/>
              </a:ext>
            </a:extLst>
          </p:cNvPr>
          <p:cNvSpPr>
            <a:spLocks noGrp="1"/>
          </p:cNvSpPr>
          <p:nvPr>
            <p:ph idx="1"/>
          </p:nvPr>
        </p:nvSpPr>
        <p:spPr/>
        <p:txBody>
          <a:bodyPr>
            <a:normAutofit/>
          </a:bodyPr>
          <a:lstStyle/>
          <a:p>
            <a:r>
              <a:rPr lang="ja-JP" altLang="en-US" dirty="0"/>
              <a:t>文科省線引きの原典</a:t>
            </a:r>
            <a:endParaRPr lang="en-US" altLang="ja-JP" dirty="0"/>
          </a:p>
          <a:p>
            <a:pPr lvl="1"/>
            <a:r>
              <a:rPr lang="ja-JP" altLang="en-US" dirty="0"/>
              <a:t>学事日程等の取扱い及び遠隔授業の活用に係る </a:t>
            </a:r>
            <a:r>
              <a:rPr lang="en-US" altLang="ja-JP" dirty="0">
                <a:hlinkClick r:id="rId2"/>
              </a:rPr>
              <a:t>Q</a:t>
            </a:r>
            <a:r>
              <a:rPr lang="ja-JP" altLang="en-US" dirty="0">
                <a:hlinkClick r:id="rId2"/>
              </a:rPr>
              <a:t>＆</a:t>
            </a:r>
            <a:r>
              <a:rPr lang="en-US" altLang="ja-JP" dirty="0">
                <a:hlinkClick r:id="rId2"/>
              </a:rPr>
              <a:t>A</a:t>
            </a:r>
            <a:r>
              <a:rPr lang="en-US" altLang="ja-JP" dirty="0"/>
              <a:t> </a:t>
            </a:r>
            <a:r>
              <a:rPr lang="ja-JP" altLang="en-US" dirty="0"/>
              <a:t>等の送付について（令和 </a:t>
            </a:r>
            <a:r>
              <a:rPr lang="en-US" altLang="ja-JP" dirty="0"/>
              <a:t>3 </a:t>
            </a:r>
            <a:r>
              <a:rPr lang="ja-JP" altLang="en-US" dirty="0"/>
              <a:t>年 </a:t>
            </a:r>
            <a:r>
              <a:rPr lang="en-US" altLang="ja-JP" dirty="0"/>
              <a:t>5 </a:t>
            </a:r>
            <a:r>
              <a:rPr lang="ja-JP" altLang="en-US" dirty="0"/>
              <a:t>月 </a:t>
            </a:r>
            <a:r>
              <a:rPr lang="en-US" altLang="ja-JP" dirty="0"/>
              <a:t>14 </a:t>
            </a:r>
            <a:r>
              <a:rPr lang="ja-JP" altLang="en-US" dirty="0"/>
              <a:t>日時点）特に</a:t>
            </a:r>
            <a:r>
              <a:rPr lang="ja-JP" altLang="en-US" dirty="0">
                <a:solidFill>
                  <a:srgbClr val="00B050"/>
                </a:solidFill>
              </a:rPr>
              <a:t>問</a:t>
            </a:r>
            <a:r>
              <a:rPr lang="en-US" altLang="ja-JP" dirty="0">
                <a:solidFill>
                  <a:srgbClr val="00B050"/>
                </a:solidFill>
              </a:rPr>
              <a:t>8, 9, 10</a:t>
            </a:r>
            <a:r>
              <a:rPr lang="ja-JP" altLang="en-US" dirty="0"/>
              <a:t>あたりを参照</a:t>
            </a:r>
            <a:endParaRPr lang="en-US" altLang="ja-JP" dirty="0"/>
          </a:p>
          <a:p>
            <a:r>
              <a:rPr lang="ja-JP" altLang="en-US" dirty="0"/>
              <a:t>東京大学運用の原典 </a:t>
            </a:r>
            <a:r>
              <a:rPr lang="ja-JP" altLang="en-US" sz="1800" dirty="0"/>
              <a:t>対面とオンラインを併用した授業実施形態にかかる取扱いの判断基準等について（東京大学 教育運営委員会 学部・大学院教育部会 教育システム整備検討ワーキンググループ）</a:t>
            </a:r>
            <a:endParaRPr lang="en-US" altLang="ja-JP" dirty="0"/>
          </a:p>
          <a:p>
            <a:pPr lvl="1"/>
            <a:r>
              <a:rPr lang="en-US" altLang="ja-JP" dirty="0">
                <a:hlinkClick r:id="rId3"/>
              </a:rPr>
              <a:t>UTAS</a:t>
            </a:r>
            <a:r>
              <a:rPr lang="en-US" altLang="ja-JP" dirty="0"/>
              <a:t> </a:t>
            </a:r>
            <a:r>
              <a:rPr lang="en-US" altLang="ja-JP" dirty="0">
                <a:sym typeface="Symbol" panose="05050102010706020507" pitchFamily="18" charset="2"/>
              </a:rPr>
              <a:t></a:t>
            </a:r>
            <a:r>
              <a:rPr lang="ja-JP" altLang="en-US" dirty="0"/>
              <a:t>シラバス </a:t>
            </a:r>
            <a:r>
              <a:rPr lang="en-US" altLang="ja-JP" dirty="0">
                <a:sym typeface="Symbol" panose="05050102010706020507" pitchFamily="18" charset="2"/>
              </a:rPr>
              <a:t> </a:t>
            </a:r>
            <a:r>
              <a:rPr lang="ja-JP" altLang="en-US" dirty="0"/>
              <a:t>授業形態 </a:t>
            </a:r>
            <a:r>
              <a:rPr lang="en-US" altLang="ja-JP" dirty="0">
                <a:sym typeface="Symbol" panose="05050102010706020507" pitchFamily="18" charset="2"/>
              </a:rPr>
              <a:t> </a:t>
            </a:r>
            <a:r>
              <a:rPr lang="ja-JP" altLang="en-US" dirty="0"/>
              <a:t>授業実施形態の判断基準についてを参照</a:t>
            </a:r>
            <a:endParaRPr lang="en-US" altLang="ja-JP" dirty="0"/>
          </a:p>
        </p:txBody>
      </p:sp>
      <p:sp>
        <p:nvSpPr>
          <p:cNvPr id="4" name="日付プレースホルダー 3">
            <a:extLst>
              <a:ext uri="{FF2B5EF4-FFF2-40B4-BE49-F238E27FC236}">
                <a16:creationId xmlns:a16="http://schemas.microsoft.com/office/drawing/2014/main" id="{7970A5E8-D208-44E1-9BF9-396622407A95}"/>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58E374E8-6B19-4E2A-B7EC-21397A238ED9}"/>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033430DF-7B5E-42E8-B817-D0B770C84301}"/>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extLst>
      <p:ext uri="{BB962C8B-B14F-4D97-AF65-F5344CB8AC3E}">
        <p14:creationId xmlns:p14="http://schemas.microsoft.com/office/powerpoint/2010/main" val="2058407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888EFB-D97F-4211-A8EB-65013FE7B6EC}"/>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1475A2D-4680-498E-AC85-3C1CC85BEE80}"/>
              </a:ext>
            </a:extLst>
          </p:cNvPr>
          <p:cNvSpPr>
            <a:spLocks noGrp="1"/>
          </p:cNvSpPr>
          <p:nvPr>
            <p:ph idx="1"/>
          </p:nvPr>
        </p:nvSpPr>
        <p:spPr/>
        <p:txBody>
          <a:bodyPr/>
          <a:lstStyle/>
          <a:p>
            <a:r>
              <a:rPr kumimoji="1" lang="ja-JP" altLang="en-US" dirty="0"/>
              <a:t>いわゆる「メディア授業</a:t>
            </a:r>
            <a:r>
              <a:rPr kumimoji="1" lang="en-US" altLang="ja-JP" dirty="0"/>
              <a:t>60</a:t>
            </a:r>
            <a:r>
              <a:rPr kumimoji="1" lang="ja-JP" altLang="en-US" dirty="0"/>
              <a:t>単位上限」</a:t>
            </a:r>
            <a:endParaRPr kumimoji="1" lang="en-US" altLang="ja-JP" dirty="0"/>
          </a:p>
          <a:p>
            <a:r>
              <a:rPr lang="ja-JP" altLang="en-US" dirty="0">
                <a:solidFill>
                  <a:srgbClr val="7030A0"/>
                </a:solidFill>
              </a:rPr>
              <a:t>著作物利用（復習）</a:t>
            </a:r>
            <a:endParaRPr kumimoji="1" lang="ja-JP" altLang="en-US" dirty="0">
              <a:solidFill>
                <a:srgbClr val="7030A0"/>
              </a:solidFill>
            </a:endParaRPr>
          </a:p>
          <a:p>
            <a:r>
              <a:rPr kumimoji="1" lang="ja-JP" altLang="en-US" dirty="0"/>
              <a:t>オンライン授業入室トラブル連絡体制</a:t>
            </a:r>
            <a:endParaRPr kumimoji="1" lang="en-US" altLang="ja-JP" dirty="0"/>
          </a:p>
        </p:txBody>
      </p:sp>
      <p:sp>
        <p:nvSpPr>
          <p:cNvPr id="4" name="日付プレースホルダー 3">
            <a:extLst>
              <a:ext uri="{FF2B5EF4-FFF2-40B4-BE49-F238E27FC236}">
                <a16:creationId xmlns:a16="http://schemas.microsoft.com/office/drawing/2014/main" id="{AACEE1DE-C2FE-416F-BE61-42C07CBA3694}"/>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90A1C6B6-C0CF-4E31-BA7F-78D9B342A992}"/>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6199F59F-677A-4DD1-BB77-655151672426}"/>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Tree>
    <p:extLst>
      <p:ext uri="{BB962C8B-B14F-4D97-AF65-F5344CB8AC3E}">
        <p14:creationId xmlns:p14="http://schemas.microsoft.com/office/powerpoint/2010/main" val="210338640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青">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11588</TotalTime>
  <Words>1070</Words>
  <Application>Microsoft Office PowerPoint</Application>
  <PresentationFormat>画面に合わせる (4:3)</PresentationFormat>
  <Paragraphs>131</Paragraphs>
  <Slides>15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15</vt:i4>
      </vt:variant>
    </vt:vector>
  </HeadingPairs>
  <TitlesOfParts>
    <vt:vector size="19" baseType="lpstr">
      <vt:lpstr>Calibri</vt:lpstr>
      <vt:lpstr>Cambria</vt:lpstr>
      <vt:lpstr>Wingdings</vt:lpstr>
      <vt:lpstr>雪藤</vt:lpstr>
      <vt:lpstr>1. オンライン授業関連方針と制度</vt:lpstr>
      <vt:lpstr>目的</vt:lpstr>
      <vt:lpstr>目次</vt:lpstr>
      <vt:lpstr>目次</vt:lpstr>
      <vt:lpstr>メディア授業60単位上限 用語の確認</vt:lpstr>
      <vt:lpstr>教員の「これだけは」</vt:lpstr>
      <vt:lpstr>文科省線引き</vt:lpstr>
      <vt:lpstr>参考情報</vt:lpstr>
      <vt:lpstr>目次</vt:lpstr>
      <vt:lpstr>教員のこれだけは</vt:lpstr>
      <vt:lpstr>（一応）基本</vt:lpstr>
      <vt:lpstr>参考情報</vt:lpstr>
      <vt:lpstr>目次</vt:lpstr>
      <vt:lpstr>オンライン入室トラブル連絡体制</vt:lpstr>
      <vt:lpstr>連絡体制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田浦　健次朗</cp:lastModifiedBy>
  <cp:revision>593</cp:revision>
  <dcterms:created xsi:type="dcterms:W3CDTF">2020-03-09T13:20:48Z</dcterms:created>
  <dcterms:modified xsi:type="dcterms:W3CDTF">2022-03-15T01:56:23Z</dcterms:modified>
</cp:coreProperties>
</file>