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257" r:id="rId3"/>
    <p:sldId id="295" r:id="rId4"/>
    <p:sldId id="258" r:id="rId5"/>
    <p:sldId id="278" r:id="rId6"/>
    <p:sldId id="259" r:id="rId7"/>
    <p:sldId id="296" r:id="rId8"/>
    <p:sldId id="266" r:id="rId9"/>
    <p:sldId id="297" r:id="rId10"/>
    <p:sldId id="310" r:id="rId11"/>
    <p:sldId id="311" r:id="rId12"/>
    <p:sldId id="267" r:id="rId13"/>
    <p:sldId id="262" r:id="rId14"/>
    <p:sldId id="298" r:id="rId15"/>
    <p:sldId id="263" r:id="rId16"/>
    <p:sldId id="299" r:id="rId17"/>
    <p:sldId id="265" r:id="rId18"/>
    <p:sldId id="272" r:id="rId19"/>
    <p:sldId id="273" r:id="rId20"/>
    <p:sldId id="274" r:id="rId21"/>
    <p:sldId id="275" r:id="rId22"/>
    <p:sldId id="314" r:id="rId23"/>
    <p:sldId id="300" r:id="rId24"/>
    <p:sldId id="264" r:id="rId25"/>
    <p:sldId id="271" r:id="rId26"/>
    <p:sldId id="277" r:id="rId27"/>
    <p:sldId id="289" r:id="rId28"/>
    <p:sldId id="292" r:id="rId29"/>
    <p:sldId id="291" r:id="rId30"/>
    <p:sldId id="301" r:id="rId31"/>
    <p:sldId id="294" r:id="rId32"/>
    <p:sldId id="312" r:id="rId33"/>
    <p:sldId id="304" r:id="rId34"/>
    <p:sldId id="286" r:id="rId35"/>
    <p:sldId id="313" r:id="rId36"/>
    <p:sldId id="305" r:id="rId37"/>
    <p:sldId id="309" r:id="rId38"/>
    <p:sldId id="306" r:id="rId39"/>
    <p:sldId id="302" r:id="rId40"/>
    <p:sldId id="308" r:id="rId41"/>
    <p:sldId id="303" r:id="rId42"/>
    <p:sldId id="307"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92" y="-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mailto:xxxx@g.ecc.u-tokyo.ac.jp"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cc.u-tokyo.ac.jp/announcement/2016/04/01_2159.html"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4" Type="http://schemas.openxmlformats.org/officeDocument/2006/relationships/hyperlink" Target="https://www.ecc.u-tokyo.ac.jp/semina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EIM2020/wiki/blob/master/README.md" TargetMode="External"/><Relationship Id="rId2" Type="http://schemas.openxmlformats.org/officeDocument/2006/relationships/hyperlink" Target="https://db-event.jpn.org/deim202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chemeClr val="bg2">
                    <a:lumMod val="50000"/>
                  </a:schemeClr>
                </a:solidFill>
              </a:rPr>
              <a:t>シラバス</a:t>
            </a:r>
            <a:r>
              <a:rPr lang="ja-JP" altLang="en-US" dirty="0" smtClean="0">
                <a:solidFill>
                  <a:schemeClr val="bg2">
                    <a:lumMod val="50000"/>
                  </a:schemeClr>
                </a:solidFill>
              </a:rPr>
              <a:t>登録、履修登録、</a:t>
            </a:r>
            <a:r>
              <a:rPr lang="ja-JP" altLang="en-US" dirty="0" smtClean="0"/>
              <a:t>成績管理</a:t>
            </a:r>
            <a:endParaRPr lang="en-US" altLang="ja-JP" dirty="0" smtClean="0"/>
          </a:p>
          <a:p>
            <a:pPr lvl="1"/>
            <a:r>
              <a:rPr kumimoji="1" lang="ja-JP" altLang="en-US" dirty="0" smtClean="0"/>
              <a:t>後述</a:t>
            </a:r>
            <a:r>
              <a:rPr kumimoji="1" lang="ja-JP" altLang="en-US" dirty="0" smtClean="0"/>
              <a:t>の</a:t>
            </a:r>
            <a:r>
              <a:rPr kumimoji="1" lang="en-US" altLang="ja-JP" dirty="0" smtClean="0"/>
              <a:t>ITC-LMS</a:t>
            </a:r>
            <a:r>
              <a:rPr kumimoji="1" lang="ja-JP" altLang="en-US" dirty="0" smtClean="0"/>
              <a:t>となぜか分かれておりわかりにくい</a:t>
            </a:r>
            <a:r>
              <a:rPr kumimoji="1" lang="en-US" altLang="ja-JP" dirty="0" smtClean="0"/>
              <a:t>m(_ _)m</a:t>
            </a:r>
            <a:endParaRPr lang="en-US" altLang="ja-JP" dirty="0" smtClean="0"/>
          </a:p>
          <a:p>
            <a:pPr lvl="1"/>
            <a:r>
              <a:rPr kumimoji="1" lang="ja-JP" altLang="en-US" dirty="0" smtClean="0"/>
              <a:t>今</a:t>
            </a:r>
            <a:r>
              <a:rPr kumimoji="1" lang="ja-JP" altLang="en-US" dirty="0" smtClean="0"/>
              <a:t>は突っ込まないでください</a:t>
            </a:r>
            <a:r>
              <a:rPr kumimoji="1" lang="en-US" altLang="ja-JP" dirty="0" smtClean="0"/>
              <a:t>m(_ _)m</a:t>
            </a:r>
          </a:p>
          <a:p>
            <a:pPr lvl="1"/>
            <a:r>
              <a:rPr lang="ja-JP" altLang="en-US" sz="1400" dirty="0" smtClean="0"/>
              <a:t>ログインも共通</a:t>
            </a:r>
            <a:r>
              <a:rPr lang="en-US" altLang="ja-JP" sz="1400" dirty="0" smtClean="0"/>
              <a:t>&amp;</a:t>
            </a:r>
            <a:r>
              <a:rPr lang="ja-JP" altLang="en-US" sz="1400" dirty="0" smtClean="0"/>
              <a:t>お互い</a:t>
            </a:r>
            <a:r>
              <a:rPr lang="ja-JP" altLang="en-US" sz="1400" dirty="0" smtClean="0"/>
              <a:t>リンクが張られ</a:t>
            </a:r>
            <a:r>
              <a:rPr lang="ja-JP" altLang="en-US" sz="1400" dirty="0" smtClean="0"/>
              <a:t>ていているので見た目が違うだけで、別のシステムに見えるのは気のせいですという強弁は可能ですがいたしません</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7" name="図 6" descr="utas.png"/>
          <p:cNvPicPr>
            <a:picLocks noChangeAspect="1"/>
          </p:cNvPicPr>
          <p:nvPr/>
        </p:nvPicPr>
        <p:blipFill>
          <a:blip r:embed="rId2" cstate="print"/>
          <a:stretch>
            <a:fillRect/>
          </a:stretch>
        </p:blipFill>
        <p:spPr>
          <a:xfrm>
            <a:off x="5292080" y="4017737"/>
            <a:ext cx="3661023" cy="28402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ここでの</a:t>
            </a:r>
            <a:r>
              <a:rPr kumimoji="1" lang="en-US" altLang="ja-JP" dirty="0" smtClean="0"/>
              <a:t>UTAS</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lstStyle/>
          <a:p>
            <a:r>
              <a:rPr kumimoji="1" lang="ja-JP" altLang="en-US" dirty="0" smtClean="0"/>
              <a:t>シラバス経由で「</a:t>
            </a:r>
            <a:r>
              <a:rPr kumimoji="1" lang="ja-JP" altLang="en-US" dirty="0" smtClean="0">
                <a:solidFill>
                  <a:schemeClr val="bg2">
                    <a:lumMod val="50000"/>
                  </a:schemeClr>
                </a:solidFill>
              </a:rPr>
              <a:t>履修登録以前</a:t>
            </a:r>
            <a:r>
              <a:rPr kumimoji="1" lang="ja-JP" altLang="en-US" dirty="0" smtClean="0"/>
              <a:t>の本学学生全員」に「</a:t>
            </a:r>
            <a:r>
              <a:rPr kumimoji="1" lang="ja-JP" altLang="en-US" dirty="0" smtClean="0">
                <a:solidFill>
                  <a:schemeClr val="bg2">
                    <a:lumMod val="50000"/>
                  </a:schemeClr>
                </a:solidFill>
              </a:rPr>
              <a:t>学内者限定</a:t>
            </a:r>
            <a:r>
              <a:rPr kumimoji="1" lang="ja-JP" altLang="en-US" dirty="0" smtClean="0"/>
              <a:t>で」届ける</a:t>
            </a:r>
            <a:endParaRPr kumimoji="1" lang="en-US" altLang="ja-JP" dirty="0" smtClean="0"/>
          </a:p>
          <a:p>
            <a:pPr lvl="1"/>
            <a:r>
              <a:rPr lang="ja-JP" altLang="en-US" dirty="0" smtClean="0"/>
              <a:t>「学内限定」でなければ講義</a:t>
            </a:r>
            <a:r>
              <a:rPr lang="en-US" altLang="ja-JP" dirty="0" smtClean="0"/>
              <a:t>HP</a:t>
            </a:r>
            <a:r>
              <a:rPr lang="ja-JP" altLang="en-US" dirty="0" err="1" smtClean="0"/>
              <a:t>で</a:t>
            </a:r>
            <a:r>
              <a:rPr lang="ja-JP" altLang="en-US" dirty="0" smtClean="0"/>
              <a:t>よい</a:t>
            </a:r>
            <a:endParaRPr lang="en-US" altLang="ja-JP" dirty="0" smtClean="0"/>
          </a:p>
          <a:p>
            <a:pPr lvl="1"/>
            <a:r>
              <a:rPr kumimoji="1" lang="ja-JP" altLang="en-US" dirty="0" smtClean="0"/>
              <a:t>「履修登録後」であれば</a:t>
            </a:r>
            <a:r>
              <a:rPr kumimoji="1" lang="en-US" altLang="ja-JP" dirty="0" smtClean="0"/>
              <a:t>ITC-LMS</a:t>
            </a:r>
            <a:r>
              <a:rPr lang="ja-JP" altLang="en-US" dirty="0" smtClean="0"/>
              <a:t>も使える</a:t>
            </a:r>
            <a:endParaRPr lang="en-US" altLang="ja-JP" dirty="0" smtClean="0"/>
          </a:p>
          <a:p>
            <a:pPr lvl="2"/>
            <a:r>
              <a:rPr lang="ja-JP" altLang="en-US" dirty="0" smtClean="0"/>
              <a:t>細かい</a:t>
            </a:r>
            <a:r>
              <a:rPr lang="ja-JP" altLang="en-US" dirty="0" smtClean="0"/>
              <a:t>話：履修登録しなくても</a:t>
            </a:r>
            <a:r>
              <a:rPr lang="en-US" altLang="ja-JP" dirty="0" smtClean="0"/>
              <a:t>UTAS</a:t>
            </a:r>
            <a:r>
              <a:rPr lang="ja-JP" altLang="en-US" dirty="0" smtClean="0"/>
              <a:t>で「お気に入り登録」すれば</a:t>
            </a:r>
            <a:r>
              <a:rPr lang="en-US" altLang="ja-JP" dirty="0" smtClean="0"/>
              <a:t>ITC-LMS</a:t>
            </a:r>
            <a:r>
              <a:rPr lang="ja-JP" altLang="en-US" dirty="0" err="1" smtClean="0"/>
              <a:t>にも登</a:t>
            </a:r>
            <a:r>
              <a:rPr lang="ja-JP" altLang="en-US" dirty="0" smtClean="0"/>
              <a:t>録される</a:t>
            </a:r>
            <a:endParaRPr lang="en-US" altLang="ja-JP" dirty="0" smtClean="0"/>
          </a:p>
          <a:p>
            <a:r>
              <a:rPr lang="ja-JP" altLang="en-US" dirty="0" smtClean="0"/>
              <a:t>例：</a:t>
            </a:r>
            <a:r>
              <a:rPr lang="en-US" altLang="ja-JP" dirty="0" smtClean="0"/>
              <a:t>TV</a:t>
            </a:r>
            <a:r>
              <a:rPr lang="ja-JP" altLang="en-US" dirty="0" smtClean="0"/>
              <a:t>会議への</a:t>
            </a:r>
            <a:r>
              <a:rPr lang="en-US" altLang="ja-JP" dirty="0" smtClean="0"/>
              <a:t>URL</a:t>
            </a:r>
          </a:p>
          <a:p>
            <a:pPr lvl="1"/>
            <a:r>
              <a:rPr lang="ja-JP" altLang="en-US" dirty="0" smtClean="0"/>
              <a:t>公開</a:t>
            </a:r>
            <a:r>
              <a:rPr lang="en-US" altLang="ja-JP" dirty="0" smtClean="0"/>
              <a:t>HP</a:t>
            </a:r>
            <a:r>
              <a:rPr lang="ja-JP" altLang="en-US" dirty="0" err="1" smtClean="0"/>
              <a:t>には</a:t>
            </a:r>
            <a:r>
              <a:rPr lang="ja-JP" altLang="en-US" dirty="0" smtClean="0"/>
              <a:t>書けない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solidFill>
                  <a:schemeClr val="bg2">
                    <a:lumMod val="50000"/>
                  </a:schemeClr>
                </a:solidFill>
              </a:rPr>
              <a:t>L</a:t>
            </a:r>
            <a:r>
              <a:rPr lang="en-US" altLang="ja-JP" dirty="0" smtClean="0"/>
              <a:t>earning </a:t>
            </a:r>
            <a:r>
              <a:rPr lang="en-US" altLang="ja-JP" dirty="0" smtClean="0">
                <a:solidFill>
                  <a:schemeClr val="bg2">
                    <a:lumMod val="50000"/>
                  </a:schemeClr>
                </a:solidFill>
              </a:rPr>
              <a:t>M</a:t>
            </a:r>
            <a:r>
              <a:rPr lang="en-US" altLang="ja-JP" dirty="0" smtClean="0"/>
              <a:t>anagement </a:t>
            </a:r>
            <a:r>
              <a:rPr lang="en-US" altLang="ja-JP" dirty="0" smtClean="0">
                <a:solidFill>
                  <a:schemeClr val="bg2">
                    <a:lumMod val="50000"/>
                  </a:schemeClr>
                </a:solidFill>
              </a:rPr>
              <a:t>S</a:t>
            </a:r>
            <a:r>
              <a:rPr lang="en-US" altLang="ja-JP" dirty="0" smtClean="0"/>
              <a:t>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お知らせ機能</a:t>
            </a:r>
            <a:endParaRPr kumimoji="1" lang="en-US" altLang="ja-JP" dirty="0" smtClean="0"/>
          </a:p>
          <a:p>
            <a:pPr lvl="1"/>
            <a:r>
              <a:rPr kumimoji="1" lang="ja-JP" altLang="en-US" dirty="0" smtClean="0"/>
              <a:t>意義</a:t>
            </a:r>
            <a:r>
              <a:rPr kumimoji="1" lang="ja-JP" altLang="en-US" dirty="0" smtClean="0"/>
              <a:t>：</a:t>
            </a:r>
            <a:r>
              <a:rPr lang="ja-JP" altLang="en-US" dirty="0" smtClean="0">
                <a:solidFill>
                  <a:schemeClr val="bg2">
                    <a:lumMod val="50000"/>
                  </a:schemeClr>
                </a:solidFill>
              </a:rPr>
              <a:t>履修者</a:t>
            </a:r>
            <a:r>
              <a:rPr lang="ja-JP" altLang="en-US" sz="1800" dirty="0" smtClean="0">
                <a:solidFill>
                  <a:schemeClr val="bg2">
                    <a:lumMod val="50000"/>
                  </a:schemeClr>
                </a:solidFill>
              </a:rPr>
              <a:t>＋お気に入り登録者</a:t>
            </a:r>
            <a:r>
              <a:rPr lang="ja-JP" altLang="en-US" dirty="0" smtClean="0">
                <a:solidFill>
                  <a:schemeClr val="bg2">
                    <a:lumMod val="50000"/>
                  </a:schemeClr>
                </a:solidFill>
              </a:rPr>
              <a:t>限定</a:t>
            </a:r>
            <a:r>
              <a:rPr lang="ja-JP" altLang="en-US" dirty="0" smtClean="0"/>
              <a:t>で</a:t>
            </a:r>
            <a:r>
              <a:rPr kumimoji="1" lang="ja-JP" altLang="en-US" dirty="0" smtClean="0"/>
              <a:t>情報</a:t>
            </a:r>
            <a:r>
              <a:rPr kumimoji="1" lang="ja-JP" altLang="en-US" dirty="0" smtClean="0"/>
              <a:t>を送る</a:t>
            </a:r>
            <a:endParaRPr kumimoji="1" lang="en-US" altLang="ja-JP" dirty="0" smtClean="0"/>
          </a:p>
          <a:p>
            <a:pPr lvl="1"/>
            <a:r>
              <a:rPr lang="ja-JP" altLang="en-US" dirty="0" smtClean="0"/>
              <a:t>例</a:t>
            </a:r>
            <a:r>
              <a:rPr lang="ja-JP" altLang="en-US" dirty="0" smtClean="0"/>
              <a:t>：</a:t>
            </a:r>
            <a:r>
              <a:rPr lang="en-US" altLang="ja-JP" dirty="0" smtClean="0"/>
              <a:t>TV</a:t>
            </a:r>
            <a:r>
              <a:rPr lang="ja-JP" altLang="en-US" dirty="0" smtClean="0"/>
              <a:t>会議</a:t>
            </a:r>
            <a:r>
              <a:rPr lang="en-US" altLang="ja-JP" dirty="0" smtClean="0"/>
              <a:t>URL,</a:t>
            </a:r>
            <a:r>
              <a:rPr kumimoji="1" lang="ja-JP" altLang="en-US" dirty="0" smtClean="0"/>
              <a:t>（</a:t>
            </a:r>
            <a:r>
              <a:rPr kumimoji="1" lang="ja-JP" altLang="en-US" dirty="0" smtClean="0"/>
              <a:t>非公開）講義資料</a:t>
            </a:r>
            <a:endParaRPr kumimoji="1" lang="en-US" altLang="ja-JP" dirty="0" smtClean="0"/>
          </a:p>
          <a:p>
            <a:r>
              <a:rPr lang="ja-JP" altLang="en-US" dirty="0" smtClean="0"/>
              <a:t>出欠管理機能</a:t>
            </a:r>
            <a:endParaRPr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本来文字通り課題のコメント・評価を返す機能</a:t>
            </a:r>
            <a:endParaRPr lang="en-US" altLang="ja-JP" dirty="0" smtClean="0"/>
          </a:p>
          <a:p>
            <a:pPr lvl="1"/>
            <a:r>
              <a:rPr lang="ja-JP" altLang="en-US" dirty="0" smtClean="0">
                <a:solidFill>
                  <a:schemeClr val="bg2">
                    <a:lumMod val="50000"/>
                  </a:schemeClr>
                </a:solidFill>
              </a:rPr>
              <a:t>隠れた意義</a:t>
            </a:r>
            <a:r>
              <a:rPr lang="ja-JP" altLang="en-US" dirty="0" smtClean="0"/>
              <a:t>：</a:t>
            </a:r>
            <a:r>
              <a:rPr lang="ja-JP" altLang="en-US" dirty="0" smtClean="0">
                <a:solidFill>
                  <a:schemeClr val="bg2">
                    <a:lumMod val="50000"/>
                  </a:schemeClr>
                </a:solidFill>
              </a:rPr>
              <a:t>個々の</a:t>
            </a:r>
            <a:r>
              <a:rPr lang="ja-JP" altLang="en-US" dirty="0" smtClean="0">
                <a:solidFill>
                  <a:schemeClr val="bg2">
                    <a:lumMod val="50000"/>
                  </a:schemeClr>
                </a:solidFill>
              </a:rPr>
              <a:t>学生</a:t>
            </a:r>
            <a:r>
              <a:rPr lang="ja-JP" altLang="en-US" dirty="0" smtClean="0">
                <a:solidFill>
                  <a:schemeClr val="bg2">
                    <a:lumMod val="50000"/>
                  </a:schemeClr>
                </a:solidFill>
              </a:rPr>
              <a:t>限定</a:t>
            </a:r>
            <a:r>
              <a:rPr lang="ja-JP" altLang="en-US" dirty="0" smtClean="0">
                <a:solidFill>
                  <a:schemeClr val="bg2">
                    <a:lumMod val="50000"/>
                  </a:schemeClr>
                </a:solidFill>
              </a:rPr>
              <a:t>の</a:t>
            </a:r>
            <a:r>
              <a:rPr lang="ja-JP" altLang="en-US" dirty="0" smtClean="0"/>
              <a:t>情報</a:t>
            </a:r>
            <a:r>
              <a:rPr lang="ja-JP" altLang="en-US" dirty="0" smtClean="0"/>
              <a:t>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solidFill>
                  <a:schemeClr val="bg2">
                    <a:lumMod val="50000"/>
                  </a:schemeClr>
                </a:solidFill>
              </a:rPr>
              <a:t>「クラスの</a:t>
            </a:r>
            <a:r>
              <a:rPr lang="ja-JP" altLang="en-US" dirty="0" smtClean="0">
                <a:solidFill>
                  <a:schemeClr val="bg2">
                    <a:lumMod val="50000"/>
                  </a:schemeClr>
                </a:solidFill>
              </a:rPr>
              <a:t>メンバー（履修者</a:t>
            </a:r>
            <a:r>
              <a:rPr lang="ja-JP" altLang="en-US" sz="1900" dirty="0" smtClean="0">
                <a:solidFill>
                  <a:schemeClr val="bg2">
                    <a:lumMod val="50000"/>
                  </a:schemeClr>
                </a:solidFill>
              </a:rPr>
              <a:t>＋お気に入り登録者</a:t>
            </a:r>
            <a:r>
              <a:rPr lang="ja-JP" altLang="en-US" dirty="0" smtClean="0">
                <a:solidFill>
                  <a:schemeClr val="bg2">
                    <a:lumMod val="50000"/>
                  </a:schemeClr>
                </a:solidFill>
              </a:rPr>
              <a:t>）を</a:t>
            </a:r>
            <a:r>
              <a:rPr lang="ja-JP" altLang="en-US" dirty="0" smtClean="0">
                <a:solidFill>
                  <a:schemeClr val="bg2">
                    <a:lumMod val="50000"/>
                  </a:schemeClr>
                </a:solidFill>
              </a:rPr>
              <a:t>管理・認証してくれている」</a:t>
            </a:r>
            <a:r>
              <a:rPr lang="ja-JP" altLang="en-US" dirty="0" smtClean="0"/>
              <a:t>ことが重要</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a:t>
            </a:r>
            <a:r>
              <a:rPr lang="en-US" altLang="ja-JP" dirty="0" smtClean="0"/>
              <a:t>UTAS</a:t>
            </a:r>
            <a:r>
              <a:rPr lang="ja-JP" altLang="en-US" dirty="0" smtClean="0"/>
              <a:t>と</a:t>
            </a:r>
            <a:r>
              <a:rPr lang="en-US" altLang="ja-JP" dirty="0" smtClean="0"/>
              <a:t>ITC-LMS</a:t>
            </a:r>
            <a:endParaRPr lang="en-US" altLang="ja-JP" dirty="0" smtClean="0"/>
          </a:p>
          <a:p>
            <a:r>
              <a:rPr lang="en-US" altLang="ja-JP" b="1" dirty="0" smtClean="0">
                <a:solidFill>
                  <a:schemeClr val="bg2">
                    <a:lumMod val="50000"/>
                  </a:schemeClr>
                </a:solidFill>
              </a:rPr>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pPr lvl="1"/>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～を使う＝</a:t>
            </a:r>
            <a:r>
              <a:rPr lang="en-US" altLang="ja-JP" dirty="0" smtClean="0"/>
              <a:t> </a:t>
            </a:r>
            <a:r>
              <a:rPr lang="en-US" altLang="ja-JP" dirty="0" smtClean="0">
                <a:hlinkClick r:id="rId2"/>
              </a:rPr>
              <a:t>xxxx@g.ecc.u-tokyo.ac.jp</a:t>
            </a:r>
            <a:r>
              <a:rPr lang="ja-JP" altLang="en-US" dirty="0" smtClean="0"/>
              <a:t>というメールアドレスを割り当ててもらう</a:t>
            </a:r>
            <a:endParaRPr lang="en-US" altLang="ja-JP" dirty="0" smtClean="0"/>
          </a:p>
          <a:p>
            <a:r>
              <a:rPr lang="ja-JP" altLang="en-US" dirty="0" smtClean="0"/>
              <a:t>このために初期設定（パスワード設定）が一度だけ必要です</a:t>
            </a:r>
            <a:endParaRPr lang="en-US" altLang="ja-JP" dirty="0" smtClean="0">
              <a:hlinkClick r:id="rId3"/>
            </a:endParaRPr>
          </a:p>
          <a:p>
            <a:pPr lvl="1"/>
            <a:r>
              <a:rPr lang="en-US" altLang="ja-JP" sz="1800" dirty="0" smtClean="0">
                <a:hlinkClick r:id="rId3"/>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簡単なオンライン手続き（紙の書類不要）ですが、設定後、実際に使えるまで時間差（最大</a:t>
            </a:r>
            <a:r>
              <a:rPr lang="en-US" altLang="ja-JP" dirty="0" smtClean="0"/>
              <a:t>1</a:t>
            </a:r>
            <a:r>
              <a:rPr lang="ja-JP" altLang="en-US" dirty="0" smtClean="0"/>
              <a:t>時間）を見込んで</a:t>
            </a:r>
            <a:r>
              <a:rPr lang="ja-JP" altLang="en-US" dirty="0" smtClean="0"/>
              <a:t>ください</a:t>
            </a:r>
            <a:endParaRPr lang="en-US" altLang="ja-JP" dirty="0" smtClean="0"/>
          </a:p>
          <a:p>
            <a:pPr lvl="1"/>
            <a:r>
              <a:rPr lang="ja-JP" altLang="en-US" dirty="0" smtClean="0"/>
              <a:t>学生</a:t>
            </a:r>
            <a:r>
              <a:rPr lang="ja-JP" altLang="en-US" dirty="0" smtClean="0"/>
              <a:t>は</a:t>
            </a:r>
            <a:r>
              <a:rPr lang="en-US" altLang="ja-JP" dirty="0" smtClean="0">
                <a:hlinkClick r:id="rId4"/>
              </a:rPr>
              <a:t>ECCS</a:t>
            </a:r>
            <a:r>
              <a:rPr lang="ja-JP" altLang="en-US" dirty="0" smtClean="0">
                <a:hlinkClick r:id="rId4"/>
              </a:rPr>
              <a:t>オンライン講習会</a:t>
            </a:r>
            <a:r>
              <a:rPr lang="ja-JP" altLang="en-US" dirty="0" smtClean="0"/>
              <a:t>をパスする必要があります（一時的に解除を検討中）</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lang="ja-JP" altLang="en-US" dirty="0" smtClean="0"/>
              <a:t>授業</a:t>
            </a:r>
            <a:r>
              <a:rPr kumimoji="1" lang="ja-JP" altLang="en-US" dirty="0" smtClean="0"/>
              <a:t>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説明内容に関する質問、要望</a:t>
            </a:r>
            <a:endParaRPr kumimoji="1" lang="en-US" altLang="ja-JP" dirty="0" smtClean="0"/>
          </a:p>
          <a:p>
            <a:pPr lvl="1"/>
            <a:r>
              <a:rPr lang="ja-JP" altLang="en-US" dirty="0" smtClean="0"/>
              <a:t>課題共有・解決策</a:t>
            </a:r>
            <a:r>
              <a:rPr lang="ja-JP" altLang="en-US" dirty="0" smtClean="0"/>
              <a:t>議論</a:t>
            </a:r>
            <a:endParaRPr lang="en-US" altLang="ja-JP" dirty="0" smtClean="0"/>
          </a:p>
          <a:p>
            <a:r>
              <a:rPr lang="ja-JP" altLang="en-US" dirty="0" smtClean="0"/>
              <a:t>（</a:t>
            </a:r>
            <a:r>
              <a:rPr lang="ja-JP" altLang="en-US" dirty="0" smtClean="0"/>
              <a:t>学内向けに</a:t>
            </a:r>
            <a:r>
              <a:rPr lang="ja-JP" altLang="en-US" dirty="0" smtClean="0"/>
              <a:t>配信</a:t>
            </a:r>
            <a:r>
              <a:rPr lang="ja-JP" altLang="en-US" dirty="0" smtClean="0"/>
              <a:t>するため</a:t>
            </a:r>
            <a:r>
              <a:rPr lang="ja-JP" altLang="en-US" dirty="0" smtClean="0"/>
              <a:t>）説明会の内容を</a:t>
            </a:r>
            <a:r>
              <a:rPr lang="ja-JP" altLang="en-US" dirty="0" smtClean="0">
                <a:solidFill>
                  <a:srgbClr val="FF0000"/>
                </a:solidFill>
              </a:rPr>
              <a:t>録画</a:t>
            </a:r>
            <a:r>
              <a:rPr lang="ja-JP" altLang="en-US" dirty="0" smtClean="0"/>
              <a:t>させていただきます</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solidFill>
                  <a:srgbClr val="FF0000"/>
                </a:solidFill>
              </a:rPr>
              <a:t>では</a:t>
            </a:r>
            <a:r>
              <a:rPr kumimoji="1" lang="ja-JP" altLang="en-US" dirty="0" smtClean="0">
                <a:solidFill>
                  <a:srgbClr val="FF0000"/>
                </a:solidFill>
              </a:rPr>
              <a:t>ない</a:t>
            </a:r>
            <a:r>
              <a:rPr kumimoji="1" lang="ja-JP" altLang="en-US" dirty="0" smtClean="0"/>
              <a:t>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普通</a:t>
            </a:r>
            <a:r>
              <a:rPr lang="ja-JP" altLang="en-US" dirty="0" smtClean="0"/>
              <a:t>の</a:t>
            </a:r>
            <a:r>
              <a:rPr lang="en-US" altLang="ja-JP" dirty="0" smtClean="0"/>
              <a:t>Google</a:t>
            </a:r>
            <a:r>
              <a:rPr lang="ja-JP" altLang="en-US" dirty="0" smtClean="0"/>
              <a:t>の個人アカウント（</a:t>
            </a:r>
            <a:r>
              <a:rPr lang="en-US" altLang="ja-JP" dirty="0" smtClean="0">
                <a:hlinkClick r:id="rId2"/>
              </a:rPr>
              <a:t>xxxx@gmail.com</a:t>
            </a:r>
            <a:r>
              <a:rPr lang="ja-JP" altLang="en-US" dirty="0" smtClean="0"/>
              <a:t>）との違い</a:t>
            </a:r>
            <a:endParaRPr lang="en-US" altLang="ja-JP" dirty="0" smtClean="0"/>
          </a:p>
          <a:p>
            <a:r>
              <a:rPr lang="ja-JP" altLang="en-US" dirty="0" smtClean="0"/>
              <a:t>一部サービス（含 以降で述べる</a:t>
            </a:r>
            <a:r>
              <a:rPr lang="en-US" altLang="ja-JP" dirty="0" smtClean="0"/>
              <a:t>TV</a:t>
            </a:r>
            <a:r>
              <a:rPr lang="ja-JP" altLang="en-US" dirty="0" smtClean="0"/>
              <a:t>会議）</a:t>
            </a:r>
            <a:r>
              <a:rPr kumimoji="1" lang="ja-JP" altLang="en-US" dirty="0" smtClean="0"/>
              <a:t>は</a:t>
            </a:r>
            <a:r>
              <a:rPr kumimoji="1" lang="en-US" altLang="ja-JP" dirty="0" smtClean="0"/>
              <a:t>G Suite for Education</a:t>
            </a:r>
            <a:r>
              <a:rPr kumimoji="1" lang="ja-JP" altLang="en-US" dirty="0" smtClean="0"/>
              <a:t>のみ</a:t>
            </a:r>
            <a:endParaRPr kumimoji="1" lang="en-US" altLang="ja-JP" dirty="0" smtClean="0"/>
          </a:p>
          <a:p>
            <a:r>
              <a:rPr lang="ja-JP" altLang="en-US" dirty="0" smtClean="0"/>
              <a:t>ドキュメントの</a:t>
            </a:r>
            <a:r>
              <a:rPr lang="ja-JP" altLang="en-US" dirty="0" smtClean="0">
                <a:solidFill>
                  <a:schemeClr val="bg2">
                    <a:lumMod val="50000"/>
                  </a:schemeClr>
                </a:solidFill>
              </a:rPr>
              <a:t>学内者</a:t>
            </a:r>
            <a:r>
              <a:rPr lang="ja-JP" altLang="en-US" dirty="0" smtClean="0">
                <a:solidFill>
                  <a:schemeClr val="bg2">
                    <a:lumMod val="50000"/>
                  </a:schemeClr>
                </a:solidFill>
              </a:rPr>
              <a:t>限定</a:t>
            </a:r>
            <a:r>
              <a:rPr lang="ja-JP" altLang="en-US" dirty="0" smtClean="0"/>
              <a:t>公開が可能</a:t>
            </a:r>
            <a:endParaRPr lang="en-US" altLang="ja-JP" dirty="0" smtClean="0"/>
          </a:p>
          <a:p>
            <a:pPr lvl="1"/>
            <a:r>
              <a:rPr lang="ja-JP" altLang="en-US" dirty="0" smtClean="0"/>
              <a:t>例：</a:t>
            </a:r>
            <a:r>
              <a:rPr kumimoji="1" lang="en-US" altLang="ja-JP" dirty="0" smtClean="0"/>
              <a:t> </a:t>
            </a:r>
            <a:r>
              <a:rPr kumimoji="1" lang="ja-JP" altLang="en-US" dirty="0" smtClean="0"/>
              <a:t>自分</a:t>
            </a:r>
            <a:r>
              <a:rPr kumimoji="1" lang="ja-JP" altLang="en-US" dirty="0" smtClean="0"/>
              <a:t>の講義</a:t>
            </a:r>
            <a:r>
              <a:rPr kumimoji="1" lang="ja-JP" altLang="en-US" dirty="0" smtClean="0"/>
              <a:t>を履修</a:t>
            </a:r>
            <a:r>
              <a:rPr lang="ja-JP" altLang="en-US" dirty="0" smtClean="0"/>
              <a:t>する「かもしれない」学生</a:t>
            </a:r>
            <a:endParaRPr lang="en-US" altLang="ja-JP" dirty="0" smtClean="0"/>
          </a:p>
          <a:p>
            <a:r>
              <a:rPr kumimoji="1" lang="ja-JP" altLang="en-US" dirty="0" smtClean="0">
                <a:solidFill>
                  <a:schemeClr val="bg2">
                    <a:lumMod val="50000"/>
                  </a:schemeClr>
                </a:solidFill>
              </a:rPr>
              <a:t>学内者</a:t>
            </a:r>
            <a:r>
              <a:rPr kumimoji="1" lang="ja-JP" altLang="en-US" dirty="0" smtClean="0"/>
              <a:t>＝</a:t>
            </a:r>
            <a:r>
              <a:rPr kumimoji="1" lang="en-US" altLang="ja-JP" dirty="0" smtClean="0"/>
              <a:t>ECCS</a:t>
            </a:r>
            <a:r>
              <a:rPr kumimoji="1" lang="ja-JP" altLang="en-US" dirty="0" smtClean="0"/>
              <a:t>クラウドメールユーザ（</a:t>
            </a:r>
            <a:r>
              <a:rPr kumimoji="1" lang="en-US" altLang="ja-JP" dirty="0" smtClean="0">
                <a:hlinkClick r:id="rId3"/>
              </a:rPr>
              <a:t>xxxx@g.ecc.u-tokyo.ac.jp</a:t>
            </a:r>
            <a:r>
              <a:rPr kumimoji="1" lang="ja-JP" altLang="en-US" dirty="0" smtClean="0"/>
              <a:t>）</a:t>
            </a:r>
            <a:endParaRPr kumimoji="1" lang="en-US" altLang="ja-JP" dirty="0" smtClean="0"/>
          </a:p>
          <a:p>
            <a:pPr lvl="1"/>
            <a:r>
              <a:rPr lang="ja-JP" altLang="en-US" dirty="0" smtClean="0"/>
              <a:t>キャンパス内</a:t>
            </a:r>
            <a:r>
              <a:rPr lang="ja-JP" altLang="en-US" dirty="0" smtClean="0"/>
              <a:t>に</a:t>
            </a:r>
            <a:r>
              <a:rPr lang="ja-JP" altLang="en-US" dirty="0" smtClean="0"/>
              <a:t>いるかどうかは関係ありません</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a:t>
            </a:r>
            <a:r>
              <a:rPr lang="en-US" altLang="ja-JP" dirty="0" smtClean="0"/>
              <a:t>UTAS</a:t>
            </a:r>
            <a:r>
              <a:rPr lang="ja-JP" altLang="en-US" dirty="0" smtClean="0"/>
              <a:t>と</a:t>
            </a:r>
            <a:r>
              <a:rPr lang="en-US" altLang="ja-JP" dirty="0" smtClean="0"/>
              <a:t>ITC-LMS</a:t>
            </a:r>
            <a:endParaRPr lang="en-US" altLang="ja-JP" dirty="0" smtClean="0"/>
          </a:p>
          <a:p>
            <a:r>
              <a:rPr lang="en-US" altLang="ja-JP" dirty="0" smtClean="0"/>
              <a:t>3. G Suite for Education</a:t>
            </a:r>
          </a:p>
          <a:p>
            <a:r>
              <a:rPr lang="en-US" altLang="ja-JP" b="1" dirty="0" smtClean="0">
                <a:solidFill>
                  <a:schemeClr val="bg2">
                    <a:lumMod val="50000"/>
                  </a:schemeClr>
                </a:solidFill>
              </a:rPr>
              <a:t>4. 3</a:t>
            </a:r>
            <a:r>
              <a:rPr lang="ja-JP" altLang="en-US" b="1" dirty="0" err="1" smtClean="0">
                <a:solidFill>
                  <a:schemeClr val="bg2">
                    <a:lumMod val="50000"/>
                  </a:schemeClr>
                </a:solidFill>
              </a:rPr>
              <a:t>つの</a:t>
            </a:r>
            <a:r>
              <a:rPr lang="en-US" altLang="ja-JP" b="1" dirty="0" smtClean="0">
                <a:solidFill>
                  <a:schemeClr val="bg2">
                    <a:lumMod val="50000"/>
                  </a:schemeClr>
                </a:solidFill>
              </a:rPr>
              <a:t>TV</a:t>
            </a:r>
            <a:r>
              <a:rPr lang="ja-JP" altLang="en-US" b="1" dirty="0" smtClean="0">
                <a:solidFill>
                  <a:schemeClr val="bg2">
                    <a:lumMod val="50000"/>
                  </a:schemeClr>
                </a:solidFill>
              </a:rPr>
              <a:t>会議</a:t>
            </a:r>
            <a:endParaRPr lang="en-US" altLang="ja-JP" b="1" dirty="0" smtClean="0">
              <a:solidFill>
                <a:schemeClr val="bg2">
                  <a:lumMod val="50000"/>
                </a:schemeClr>
              </a:solidFill>
            </a:endParaRPr>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会議システム</a:t>
            </a:r>
            <a:endParaRPr kumimoji="1" lang="en-US" altLang="ja-JP" dirty="0" smtClean="0"/>
          </a:p>
          <a:p>
            <a:pPr lvl="1"/>
            <a:r>
              <a:rPr lang="en-US" altLang="ja-JP" dirty="0" smtClean="0"/>
              <a:t>Google</a:t>
            </a:r>
            <a:r>
              <a:rPr lang="ja-JP" altLang="en-US" dirty="0" smtClean="0"/>
              <a:t>ハングアウト</a:t>
            </a:r>
            <a:r>
              <a:rPr lang="en-US" altLang="ja-JP" dirty="0" smtClean="0"/>
              <a:t>Meet</a:t>
            </a:r>
          </a:p>
          <a:p>
            <a:pPr lvl="1"/>
            <a:r>
              <a:rPr kumimoji="1" lang="en-US" altLang="ja-JP" dirty="0" smtClean="0"/>
              <a:t>Zoom</a:t>
            </a:r>
          </a:p>
          <a:p>
            <a:pPr lvl="1"/>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79857" y="4365104"/>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355182"/>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en-US" altLang="ja-JP" dirty="0" smtClean="0"/>
          </a:p>
          <a:p>
            <a:r>
              <a:rPr lang="ja-JP" altLang="en-US" dirty="0" smtClean="0"/>
              <a:t>機能の詳細はスライドでは省略します</a:t>
            </a:r>
            <a:endParaRPr lang="en-US" altLang="ja-JP" dirty="0" smtClean="0"/>
          </a:p>
          <a:p>
            <a:pPr lvl="1"/>
            <a:r>
              <a:rPr kumimoji="1" lang="ja-JP" altLang="en-US" dirty="0" smtClean="0"/>
              <a:t>ポータルをご覧ください</a:t>
            </a:r>
            <a:endParaRPr kumimoji="1" lang="en-US" altLang="ja-JP" dirty="0" smtClean="0"/>
          </a:p>
          <a:p>
            <a:pPr lvl="1"/>
            <a:r>
              <a:rPr lang="ja-JP" altLang="en-US" dirty="0" smtClean="0"/>
              <a:t>とにかく試してみてください</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4932040"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6012160" y="3717032"/>
            <a:ext cx="2668519" cy="2996952"/>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solidFill>
                  <a:schemeClr val="bg2">
                    <a:lumMod val="50000"/>
                  </a:schemeClr>
                </a:solidFill>
              </a:rPr>
              <a:t>双方向</a:t>
            </a:r>
            <a:r>
              <a:rPr lang="ja-JP" altLang="en-US" dirty="0" smtClean="0"/>
              <a:t>（開催者と複数の参加者）</a:t>
            </a:r>
            <a:endParaRPr lang="en-US" altLang="ja-JP" dirty="0" smtClean="0"/>
          </a:p>
          <a:p>
            <a:pPr lvl="1"/>
            <a:r>
              <a:rPr kumimoji="1" lang="ja-JP" altLang="en-US" dirty="0" smtClean="0"/>
              <a:t>最大接続数</a:t>
            </a:r>
            <a:r>
              <a:rPr kumimoji="1" lang="en-US" altLang="ja-JP" dirty="0" smtClean="0">
                <a:solidFill>
                  <a:schemeClr val="bg2">
                    <a:lumMod val="50000"/>
                  </a:schemeClr>
                </a:solidFill>
              </a:rPr>
              <a:t>100</a:t>
            </a:r>
            <a:r>
              <a:rPr kumimoji="1" lang="ja-JP" altLang="en-US" dirty="0" smtClean="0"/>
              <a:t>（現在は</a:t>
            </a:r>
            <a:r>
              <a:rPr kumimoji="1" lang="en-US" altLang="ja-JP" dirty="0" smtClean="0">
                <a:solidFill>
                  <a:srgbClr val="F010D5"/>
                </a:solidFill>
              </a:rPr>
              <a:t>250</a:t>
            </a:r>
            <a:r>
              <a:rPr kumimoji="1" lang="ja-JP" altLang="en-US" dirty="0" smtClean="0"/>
              <a:t>）</a:t>
            </a:r>
            <a:endParaRPr kumimoji="1" lang="en-US" altLang="ja-JP" dirty="0" smtClean="0"/>
          </a:p>
          <a:p>
            <a:r>
              <a:rPr lang="ja-JP" altLang="en-US" sz="2800" dirty="0" smtClean="0">
                <a:solidFill>
                  <a:srgbClr val="F010D5"/>
                </a:solidFill>
              </a:rPr>
              <a:t>ライブ配信</a:t>
            </a:r>
            <a:endParaRPr lang="en-US" altLang="ja-JP" sz="2800" dirty="0" smtClean="0">
              <a:solidFill>
                <a:srgbClr val="F010D5"/>
              </a:solidFill>
            </a:endParaRPr>
          </a:p>
          <a:p>
            <a:pPr lvl="1"/>
            <a:r>
              <a:rPr kumimoji="1" lang="ja-JP" altLang="en-US" dirty="0" smtClean="0">
                <a:solidFill>
                  <a:schemeClr val="bg2">
                    <a:lumMod val="50000"/>
                  </a:schemeClr>
                </a:solidFill>
              </a:rPr>
              <a:t>一方向</a:t>
            </a:r>
            <a:r>
              <a:rPr kumimoji="1" lang="ja-JP" altLang="en-US" dirty="0" smtClean="0"/>
              <a:t>（開催者と多数の視聴者）</a:t>
            </a:r>
            <a:endParaRPr kumimoji="1" lang="en-US" altLang="ja-JP" dirty="0" smtClean="0"/>
          </a:p>
          <a:p>
            <a:pPr lvl="1"/>
            <a:r>
              <a:rPr lang="en-US" altLang="ja-JP" dirty="0" smtClean="0">
                <a:solidFill>
                  <a:schemeClr val="bg2">
                    <a:lumMod val="50000"/>
                  </a:schemeClr>
                </a:solidFill>
              </a:rPr>
              <a:t>15</a:t>
            </a:r>
            <a:r>
              <a:rPr lang="ja-JP" altLang="en-US" dirty="0" smtClean="0">
                <a:solidFill>
                  <a:schemeClr val="bg2">
                    <a:lumMod val="50000"/>
                  </a:schemeClr>
                </a:solidFill>
              </a:rPr>
              <a:t>秒遅れ。</a:t>
            </a:r>
            <a:r>
              <a:rPr lang="ja-JP" altLang="en-US" dirty="0" smtClean="0"/>
              <a:t>最大接続数</a:t>
            </a:r>
            <a:r>
              <a:rPr lang="en-US" altLang="ja-JP" dirty="0" smtClean="0"/>
              <a:t>100,000</a:t>
            </a:r>
          </a:p>
          <a:p>
            <a:r>
              <a:rPr lang="ja-JP" altLang="en-US" sz="2800" dirty="0" smtClean="0">
                <a:solidFill>
                  <a:srgbClr val="F010D5"/>
                </a:solidFill>
              </a:rPr>
              <a:t>録画</a:t>
            </a:r>
            <a:r>
              <a:rPr kumimoji="1" lang="ja-JP" altLang="en-US" dirty="0" smtClean="0"/>
              <a:t>（ビデオ会議、ライブ配信ともに）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a:t>
            </a:r>
            <a:r>
              <a:rPr lang="ja-JP" altLang="en-US" dirty="0" smtClean="0">
                <a:solidFill>
                  <a:schemeClr val="bg2">
                    <a:lumMod val="50000"/>
                  </a:schemeClr>
                </a:solidFill>
              </a:rPr>
              <a:t>配信</a:t>
            </a:r>
            <a:r>
              <a:rPr lang="ja-JP" altLang="en-US" dirty="0" smtClean="0"/>
              <a:t>も</a:t>
            </a:r>
            <a:r>
              <a:rPr lang="ja-JP" altLang="en-US" dirty="0" smtClean="0"/>
              <a:t>容易</a:t>
            </a:r>
            <a:endParaRPr lang="en-US" altLang="ja-JP" dirty="0" smtClean="0"/>
          </a:p>
          <a:p>
            <a:r>
              <a:rPr lang="ja-JP" altLang="en-US" dirty="0" smtClean="0"/>
              <a:t>注：</a:t>
            </a:r>
            <a:r>
              <a:rPr lang="ja-JP" altLang="en-US" sz="2800" dirty="0" smtClean="0">
                <a:solidFill>
                  <a:srgbClr val="F010D5"/>
                </a:solidFill>
              </a:rPr>
              <a:t>ピンク字</a:t>
            </a:r>
            <a:r>
              <a:rPr lang="ja-JP" altLang="en-US" dirty="0" smtClean="0"/>
              <a:t>は</a:t>
            </a:r>
            <a:r>
              <a:rPr lang="en-US" altLang="ja-JP" dirty="0" smtClean="0"/>
              <a:t>Google</a:t>
            </a:r>
            <a:r>
              <a:rPr lang="ja-JP" altLang="en-US" dirty="0" smtClean="0"/>
              <a:t>による一時的（コロナ対策サポート措置）</a:t>
            </a:r>
            <a:r>
              <a:rPr lang="ja-JP" altLang="en-US" sz="2800" dirty="0" smtClean="0">
                <a:solidFill>
                  <a:srgbClr val="F010D5"/>
                </a:solidFill>
              </a:rPr>
              <a:t>～</a:t>
            </a:r>
            <a:r>
              <a:rPr lang="en-US" altLang="ja-JP" sz="2800" dirty="0" smtClean="0">
                <a:solidFill>
                  <a:srgbClr val="F010D5"/>
                </a:solidFill>
              </a:rPr>
              <a:t>7/1</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lang="ja-JP" altLang="en-US" dirty="0" smtClean="0"/>
              <a:t>デモ</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会議の開催</a:t>
            </a:r>
            <a:r>
              <a:rPr lang="ja-JP" altLang="en-US" dirty="0" smtClean="0"/>
              <a:t>・案内送信</a:t>
            </a:r>
            <a:endParaRPr kumimoji="1" lang="en-US" altLang="ja-JP" dirty="0" smtClean="0"/>
          </a:p>
          <a:p>
            <a:r>
              <a:rPr lang="en-US" altLang="ja-JP" dirty="0" smtClean="0"/>
              <a:t>Chat </a:t>
            </a:r>
            <a:r>
              <a:rPr lang="ja-JP" altLang="en-US" dirty="0" smtClean="0"/>
              <a:t>（テキストでのやり取り）</a:t>
            </a:r>
            <a:endParaRPr kumimoji="1" lang="en-US" altLang="ja-JP" dirty="0" smtClean="0"/>
          </a:p>
          <a:p>
            <a:r>
              <a:rPr lang="ja-JP" altLang="en-US" dirty="0" smtClean="0"/>
              <a:t>画面共有（資料など表示）</a:t>
            </a:r>
            <a:endParaRPr lang="en-US" altLang="ja-JP" dirty="0" smtClean="0"/>
          </a:p>
          <a:p>
            <a:r>
              <a:rPr kumimoji="1" lang="ja-JP" altLang="en-US" dirty="0" smtClean="0"/>
              <a:t>参加者をミュートする</a:t>
            </a:r>
            <a:endParaRPr kumimoji="1" lang="en-US" altLang="ja-JP" dirty="0" smtClean="0"/>
          </a:p>
          <a:p>
            <a:r>
              <a:rPr lang="ja-JP" altLang="en-US" dirty="0" smtClean="0"/>
              <a:t>録画する</a:t>
            </a:r>
            <a:endParaRPr lang="en-US" altLang="ja-JP" dirty="0" smtClean="0"/>
          </a:p>
          <a:p>
            <a:endParaRPr kumimoji="1" lang="en-US" altLang="ja-JP" dirty="0" smtClean="0"/>
          </a:p>
          <a:p>
            <a:r>
              <a:rPr lang="en-US" altLang="ja-JP" dirty="0" smtClean="0"/>
              <a:t>Zoom, </a:t>
            </a:r>
            <a:r>
              <a:rPr lang="en-US" altLang="ja-JP" dirty="0" err="1" smtClean="0"/>
              <a:t>Webex</a:t>
            </a:r>
            <a:r>
              <a:rPr lang="ja-JP" altLang="en-US" dirty="0" smtClean="0"/>
              <a:t>もできることはほとんど同じです（細かい違いはポータルで、それよりも利用を想定した実体験で）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 </a:t>
            </a:r>
            <a:r>
              <a:rPr lang="ja-JP" altLang="en-US" dirty="0" smtClean="0"/>
              <a:t>システムの利用可能状況</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要約：</a:t>
            </a:r>
            <a:r>
              <a:rPr lang="en-US" altLang="ja-JP" dirty="0" smtClean="0"/>
              <a:t> </a:t>
            </a:r>
            <a:r>
              <a:rPr kumimoji="1" lang="en-US" altLang="ja-JP" dirty="0" smtClean="0"/>
              <a:t>3</a:t>
            </a:r>
            <a:r>
              <a:rPr kumimoji="1" lang="ja-JP" altLang="en-US" dirty="0" smtClean="0"/>
              <a:t>システムとも全構成員が利用可能だが、</a:t>
            </a:r>
            <a:endParaRPr kumimoji="1" lang="en-US" altLang="ja-JP" dirty="0" smtClean="0"/>
          </a:p>
          <a:p>
            <a:pPr lvl="1"/>
            <a:r>
              <a:rPr lang="en-US" altLang="ja-JP" dirty="0" smtClean="0">
                <a:solidFill>
                  <a:srgbClr val="FF0000"/>
                </a:solidFill>
              </a:rPr>
              <a:t>Zoom</a:t>
            </a:r>
            <a:r>
              <a:rPr lang="ja-JP" altLang="en-US" dirty="0" smtClean="0">
                <a:solidFill>
                  <a:srgbClr val="FF0000"/>
                </a:solidFill>
              </a:rPr>
              <a:t>は</a:t>
            </a:r>
            <a:r>
              <a:rPr lang="en-US" altLang="ja-JP" dirty="0" smtClean="0">
                <a:solidFill>
                  <a:srgbClr val="FF0000"/>
                </a:solidFill>
              </a:rPr>
              <a:t>4/30</a:t>
            </a:r>
            <a:r>
              <a:rPr lang="ja-JP" altLang="en-US" dirty="0" smtClean="0"/>
              <a:t>まで</a:t>
            </a:r>
            <a:r>
              <a:rPr lang="en-US" altLang="ja-JP" dirty="0" smtClean="0"/>
              <a:t>, </a:t>
            </a:r>
            <a:r>
              <a:rPr lang="en-US" altLang="ja-JP" dirty="0" err="1" smtClean="0">
                <a:solidFill>
                  <a:srgbClr val="FF0000"/>
                </a:solidFill>
              </a:rPr>
              <a:t>Webex</a:t>
            </a:r>
            <a:r>
              <a:rPr lang="ja-JP" altLang="en-US" dirty="0" smtClean="0">
                <a:solidFill>
                  <a:srgbClr val="FF0000"/>
                </a:solidFill>
              </a:rPr>
              <a:t>は</a:t>
            </a:r>
            <a:r>
              <a:rPr lang="en-US" altLang="ja-JP" dirty="0" smtClean="0">
                <a:solidFill>
                  <a:srgbClr val="FF0000"/>
                </a:solidFill>
              </a:rPr>
              <a:t>90</a:t>
            </a:r>
            <a:r>
              <a:rPr lang="ja-JP" altLang="en-US" dirty="0" smtClean="0">
                <a:solidFill>
                  <a:srgbClr val="FF0000"/>
                </a:solidFill>
              </a:rPr>
              <a:t>日間</a:t>
            </a:r>
            <a:r>
              <a:rPr lang="ja-JP" altLang="en-US" dirty="0" smtClean="0"/>
              <a:t> の期間限定</a:t>
            </a:r>
            <a:endParaRPr lang="en-US" altLang="ja-JP" dirty="0" smtClean="0"/>
          </a:p>
          <a:p>
            <a:pPr lvl="1"/>
            <a:r>
              <a:rPr kumimoji="1" lang="en-US" altLang="ja-JP" dirty="0" smtClean="0"/>
              <a:t>Meet</a:t>
            </a:r>
            <a:r>
              <a:rPr kumimoji="1" lang="ja-JP" altLang="en-US" dirty="0" err="1" smtClean="0"/>
              <a:t>には</a:t>
            </a:r>
            <a:r>
              <a:rPr kumimoji="1" lang="ja-JP" altLang="en-US" dirty="0" smtClean="0"/>
              <a:t>期間限定は</a:t>
            </a:r>
            <a:r>
              <a:rPr kumimoji="1" lang="ja-JP" altLang="en-US" dirty="0" smtClean="0"/>
              <a:t>ない（</a:t>
            </a:r>
            <a:r>
              <a:rPr kumimoji="1" lang="ja-JP" altLang="en-US" dirty="0" smtClean="0">
                <a:solidFill>
                  <a:srgbClr val="FF0000"/>
                </a:solidFill>
              </a:rPr>
              <a:t>一部機能は</a:t>
            </a:r>
            <a:r>
              <a:rPr kumimoji="1" lang="en-US" altLang="ja-JP" dirty="0" smtClean="0">
                <a:solidFill>
                  <a:srgbClr val="FF0000"/>
                </a:solidFill>
              </a:rPr>
              <a:t>7/1</a:t>
            </a:r>
            <a:r>
              <a:rPr kumimoji="1" lang="ja-JP" altLang="en-US" dirty="0" err="1" smtClean="0"/>
              <a:t>まで</a:t>
            </a:r>
            <a:r>
              <a:rPr kumimoji="1" lang="ja-JP" altLang="en-US" dirty="0" smtClean="0"/>
              <a:t>期間限定）</a:t>
            </a:r>
            <a:endParaRPr kumimoji="1" lang="en-US" altLang="ja-JP" dirty="0" smtClean="0"/>
          </a:p>
          <a:p>
            <a:r>
              <a:rPr lang="ja-JP" altLang="en-US" dirty="0" smtClean="0"/>
              <a:t>注：</a:t>
            </a:r>
            <a:endParaRPr lang="en-US" altLang="ja-JP" dirty="0" smtClean="0"/>
          </a:p>
          <a:p>
            <a:pPr lvl="1"/>
            <a:r>
              <a:rPr kumimoji="1" lang="ja-JP" altLang="en-US" dirty="0" smtClean="0"/>
              <a:t>期間限定後の状況は未定（本部と</a:t>
            </a:r>
            <a:r>
              <a:rPr lang="ja-JP" altLang="en-US" dirty="0" smtClean="0"/>
              <a:t>協議予定</a:t>
            </a:r>
            <a:r>
              <a:rPr kumimoji="1" lang="ja-JP" altLang="en-US" dirty="0" smtClean="0"/>
              <a:t>）</a:t>
            </a:r>
            <a:endParaRPr kumimoji="1" lang="en-US" altLang="ja-JP" dirty="0" smtClean="0"/>
          </a:p>
          <a:p>
            <a:pPr lvl="1"/>
            <a:r>
              <a:rPr lang="ja-JP" altLang="en-US" dirty="0" smtClean="0"/>
              <a:t>有料契約の場合も、会議の「開催者」のみ契約すればよい（参加はだれでも可能）ので、教員単位で購入も可能</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システムの簡易比較表</a:t>
            </a:r>
            <a:endParaRPr kumimoji="1" lang="ja-JP" altLang="en-US" dirty="0"/>
          </a:p>
        </p:txBody>
      </p:sp>
      <p:sp>
        <p:nvSpPr>
          <p:cNvPr id="3" name="コンテンツ プレースホルダ 2"/>
          <p:cNvSpPr>
            <a:spLocks noGrp="1"/>
          </p:cNvSpPr>
          <p:nvPr>
            <p:ph idx="1"/>
          </p:nvPr>
        </p:nvSpPr>
        <p:spPr>
          <a:xfrm>
            <a:off x="457200" y="1500175"/>
            <a:ext cx="8229600" cy="1568786"/>
          </a:xfrm>
        </p:spPr>
        <p:txBody>
          <a:bodyPr>
            <a:normAutofit lnSpcReduction="10000"/>
          </a:bodyPr>
          <a:lstStyle/>
          <a:p>
            <a:r>
              <a:rPr kumimoji="1" lang="ja-JP" altLang="en-US" dirty="0" smtClean="0"/>
              <a:t>詳細はポータルに掲載予定</a:t>
            </a:r>
            <a:endParaRPr kumimoji="1" lang="en-US" altLang="ja-JP" dirty="0" smtClean="0"/>
          </a:p>
          <a:p>
            <a:r>
              <a:rPr lang="ja-JP" altLang="en-US" dirty="0" smtClean="0"/>
              <a:t>契約によっても異なる。以下は東京大学が現在全学で行っている契約について</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7" name="表 6"/>
          <p:cNvGraphicFramePr>
            <a:graphicFrameLocks noGrp="1"/>
          </p:cNvGraphicFramePr>
          <p:nvPr/>
        </p:nvGraphicFramePr>
        <p:xfrm>
          <a:off x="251520" y="3140968"/>
          <a:ext cx="8712968" cy="2539908"/>
        </p:xfrm>
        <a:graphic>
          <a:graphicData uri="http://schemas.openxmlformats.org/drawingml/2006/table">
            <a:tbl>
              <a:tblPr firstRow="1" bandRow="1">
                <a:tableStyleId>{5C22544A-7EE6-4342-B048-85BDC9FD1C3A}</a:tableStyleId>
              </a:tblPr>
              <a:tblGrid>
                <a:gridCol w="1080120"/>
                <a:gridCol w="2160240"/>
                <a:gridCol w="1296144"/>
                <a:gridCol w="1800200"/>
                <a:gridCol w="2376264"/>
              </a:tblGrid>
              <a:tr h="324036">
                <a:tc>
                  <a:txBody>
                    <a:bodyPr/>
                    <a:lstStyle/>
                    <a:p>
                      <a:endParaRPr kumimoji="1" lang="ja-JP" altLang="en-US" sz="2000" dirty="0"/>
                    </a:p>
                  </a:txBody>
                  <a:tcPr/>
                </a:tc>
                <a:tc>
                  <a:txBody>
                    <a:bodyPr/>
                    <a:lstStyle/>
                    <a:p>
                      <a:r>
                        <a:rPr kumimoji="1" lang="ja-JP" altLang="en-US" sz="2000" dirty="0" smtClean="0"/>
                        <a:t>最大接続数</a:t>
                      </a:r>
                      <a:endParaRPr kumimoji="1" lang="ja-JP" altLang="en-US" sz="2000" dirty="0"/>
                    </a:p>
                  </a:txBody>
                  <a:tcPr/>
                </a:tc>
                <a:tc>
                  <a:txBody>
                    <a:bodyPr/>
                    <a:lstStyle/>
                    <a:p>
                      <a:r>
                        <a:rPr kumimoji="1" lang="ja-JP" altLang="en-US" sz="2000" dirty="0" smtClean="0"/>
                        <a:t>期間限定</a:t>
                      </a:r>
                      <a:endParaRPr kumimoji="1" lang="ja-JP" altLang="en-US" sz="2000" dirty="0"/>
                    </a:p>
                  </a:txBody>
                  <a:tcPr/>
                </a:tc>
                <a:tc>
                  <a:txBody>
                    <a:bodyPr/>
                    <a:lstStyle/>
                    <a:p>
                      <a:r>
                        <a:rPr kumimoji="1" lang="ja-JP" altLang="en-US" sz="2000" dirty="0" smtClean="0"/>
                        <a:t>学内限定</a:t>
                      </a:r>
                      <a:endParaRPr kumimoji="1" lang="ja-JP" altLang="en-US" sz="2000" dirty="0"/>
                    </a:p>
                  </a:txBody>
                  <a:tcPr/>
                </a:tc>
                <a:tc>
                  <a:txBody>
                    <a:bodyPr/>
                    <a:lstStyle/>
                    <a:p>
                      <a:r>
                        <a:rPr kumimoji="1" lang="ja-JP" altLang="en-US" sz="2000" dirty="0" smtClean="0"/>
                        <a:t>中国からの接続</a:t>
                      </a:r>
                      <a:endParaRPr kumimoji="1" lang="ja-JP" altLang="en-US" sz="2000" dirty="0"/>
                    </a:p>
                  </a:txBody>
                  <a:tcPr/>
                </a:tc>
              </a:tr>
              <a:tr h="900100">
                <a:tc>
                  <a:txBody>
                    <a:bodyPr/>
                    <a:lstStyle/>
                    <a:p>
                      <a:r>
                        <a:rPr kumimoji="1" lang="en-US" altLang="ja-JP" sz="2000" dirty="0" smtClean="0"/>
                        <a:t>Meet</a:t>
                      </a:r>
                      <a:endParaRPr kumimoji="1" lang="ja-JP" altLang="en-US" sz="2000" dirty="0"/>
                    </a:p>
                  </a:txBody>
                  <a:tcPr/>
                </a:tc>
                <a:tc>
                  <a:txBody>
                    <a:bodyPr/>
                    <a:lstStyle/>
                    <a:p>
                      <a:r>
                        <a:rPr kumimoji="1" lang="en-US" altLang="ja-JP" sz="2000" dirty="0" smtClean="0"/>
                        <a:t>100</a:t>
                      </a:r>
                    </a:p>
                    <a:p>
                      <a:pPr algn="l"/>
                      <a:r>
                        <a:rPr kumimoji="1" lang="en-US" altLang="ja-JP" sz="2000" dirty="0" smtClean="0">
                          <a:solidFill>
                            <a:srgbClr val="F010D5"/>
                          </a:solidFill>
                        </a:rPr>
                        <a:t>(7/1</a:t>
                      </a:r>
                      <a:r>
                        <a:rPr kumimoji="1" lang="ja-JP" altLang="en-US" sz="2000" dirty="0" smtClean="0">
                          <a:solidFill>
                            <a:srgbClr val="F010D5"/>
                          </a:solidFill>
                        </a:rPr>
                        <a:t>までは</a:t>
                      </a:r>
                      <a:r>
                        <a:rPr kumimoji="1" lang="en-US" altLang="ja-JP" sz="2000" dirty="0" smtClean="0">
                          <a:solidFill>
                            <a:srgbClr val="F010D5"/>
                          </a:solidFill>
                        </a:rPr>
                        <a:t>250)</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なし</a:t>
                      </a:r>
                      <a:r>
                        <a:rPr kumimoji="1" lang="ja-JP" altLang="en-US" sz="2000" dirty="0" smtClean="0">
                          <a:solidFill>
                            <a:srgbClr val="F010D5"/>
                          </a:solidFill>
                        </a:rPr>
                        <a:t>（</a:t>
                      </a:r>
                      <a:r>
                        <a:rPr kumimoji="1" lang="en-US" altLang="ja-JP" sz="2000" dirty="0" smtClean="0">
                          <a:solidFill>
                            <a:srgbClr val="F010D5"/>
                          </a:solidFill>
                        </a:rPr>
                        <a:t>※</a:t>
                      </a:r>
                      <a:r>
                        <a:rPr kumimoji="1" lang="ja-JP" altLang="en-US" sz="2000" dirty="0" smtClean="0">
                          <a:solidFill>
                            <a:srgbClr val="F010D5"/>
                          </a:solidFill>
                        </a:rPr>
                        <a:t>）</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可能（</a:t>
                      </a:r>
                      <a:r>
                        <a:rPr kumimoji="1" lang="ja-JP" altLang="en-US" sz="2000" dirty="0" smtClean="0">
                          <a:solidFill>
                            <a:schemeClr val="bg2">
                              <a:lumMod val="50000"/>
                            </a:schemeClr>
                          </a:solidFill>
                        </a:rPr>
                        <a:t>学外者の</a:t>
                      </a:r>
                      <a:r>
                        <a:rPr kumimoji="1" lang="ja-JP" altLang="en-US" sz="2000" dirty="0" smtClean="0">
                          <a:solidFill>
                            <a:schemeClr val="bg2">
                              <a:lumMod val="50000"/>
                            </a:schemeClr>
                          </a:solidFill>
                        </a:rPr>
                        <a:t>人は「承認」）</a:t>
                      </a:r>
                      <a:endParaRPr kumimoji="1" lang="ja-JP" altLang="en-US" sz="2000" dirty="0">
                        <a:solidFill>
                          <a:schemeClr val="bg2">
                            <a:lumMod val="50000"/>
                          </a:schemeClr>
                        </a:solidFill>
                      </a:endParaRPr>
                    </a:p>
                  </a:txBody>
                  <a:tcPr/>
                </a:tc>
                <a:tc>
                  <a:txBody>
                    <a:bodyPr/>
                    <a:lstStyle/>
                    <a:p>
                      <a:r>
                        <a:rPr kumimoji="1" lang="ja-JP" altLang="en-US" sz="2000" dirty="0" smtClean="0">
                          <a:solidFill>
                            <a:srgbClr val="FF0000"/>
                          </a:solidFill>
                        </a:rPr>
                        <a:t>おそらく不可</a:t>
                      </a:r>
                      <a:endParaRPr kumimoji="1" lang="ja-JP" altLang="en-US" sz="2000" dirty="0">
                        <a:solidFill>
                          <a:srgbClr val="FF0000"/>
                        </a:solidFill>
                      </a:endParaRPr>
                    </a:p>
                  </a:txBody>
                  <a:tcPr/>
                </a:tc>
              </a:tr>
              <a:tr h="586916">
                <a:tc>
                  <a:txBody>
                    <a:bodyPr/>
                    <a:lstStyle/>
                    <a:p>
                      <a:r>
                        <a:rPr kumimoji="1" lang="en-US" altLang="ja-JP" sz="2000" dirty="0" smtClean="0"/>
                        <a:t>Zoom</a:t>
                      </a:r>
                      <a:endParaRPr kumimoji="1" lang="ja-JP" altLang="en-US" sz="2000" dirty="0"/>
                    </a:p>
                  </a:txBody>
                  <a:tcPr/>
                </a:tc>
                <a:tc>
                  <a:txBody>
                    <a:bodyPr/>
                    <a:lstStyle/>
                    <a:p>
                      <a:r>
                        <a:rPr kumimoji="1" lang="en-US" altLang="ja-JP" sz="2000" dirty="0" smtClean="0"/>
                        <a:t>500</a:t>
                      </a:r>
                      <a:endParaRPr kumimoji="1" lang="ja-JP" altLang="en-US" sz="2000" dirty="0"/>
                    </a:p>
                  </a:txBody>
                  <a:tcPr/>
                </a:tc>
                <a:tc>
                  <a:txBody>
                    <a:bodyPr/>
                    <a:lstStyle/>
                    <a:p>
                      <a:r>
                        <a:rPr kumimoji="1" lang="ja-JP" altLang="en-US" sz="2000" dirty="0" smtClean="0"/>
                        <a:t>～ </a:t>
                      </a:r>
                      <a:r>
                        <a:rPr kumimoji="1" lang="en-US" altLang="ja-JP" sz="2000" dirty="0" smtClean="0"/>
                        <a:t>4/30</a:t>
                      </a:r>
                      <a:endParaRPr kumimoji="1" lang="ja-JP" altLang="en-US" sz="2000" dirty="0"/>
                    </a:p>
                  </a:txBody>
                  <a:tcPr/>
                </a:tc>
                <a:tc>
                  <a:txBody>
                    <a:bodyPr/>
                    <a:lstStyle/>
                    <a:p>
                      <a:r>
                        <a:rPr kumimoji="1" lang="ja-JP" altLang="en-US" sz="2000" dirty="0" smtClean="0">
                          <a:solidFill>
                            <a:srgbClr val="FF0000"/>
                          </a:solidFill>
                        </a:rPr>
                        <a:t>不可</a:t>
                      </a:r>
                      <a:endParaRPr kumimoji="1" lang="en-US" altLang="ja-JP" sz="2000" dirty="0" smtClean="0">
                        <a:solidFill>
                          <a:srgbClr val="FF0000"/>
                        </a:solidFill>
                      </a:endParaRPr>
                    </a:p>
                  </a:txBody>
                  <a:tcPr/>
                </a:tc>
                <a:tc>
                  <a:txBody>
                    <a:bodyPr/>
                    <a:lstStyle/>
                    <a:p>
                      <a:r>
                        <a:rPr kumimoji="1" lang="ja-JP" altLang="en-US" sz="2000" dirty="0" smtClean="0"/>
                        <a:t>おそらく可</a:t>
                      </a:r>
                      <a:endParaRPr kumimoji="1" lang="en-US" altLang="ja-JP" sz="2000" dirty="0" smtClean="0"/>
                    </a:p>
                  </a:txBody>
                  <a:tcPr/>
                </a:tc>
              </a:tr>
              <a:tr h="550912">
                <a:tc>
                  <a:txBody>
                    <a:bodyPr/>
                    <a:lstStyle/>
                    <a:p>
                      <a:r>
                        <a:rPr kumimoji="1" lang="en-US" altLang="ja-JP" sz="2000" dirty="0" err="1" smtClean="0"/>
                        <a:t>Webex</a:t>
                      </a:r>
                      <a:endParaRPr kumimoji="1" lang="ja-JP" altLang="en-US" sz="2000" dirty="0"/>
                    </a:p>
                  </a:txBody>
                  <a:tcPr/>
                </a:tc>
                <a:tc>
                  <a:txBody>
                    <a:bodyPr/>
                    <a:lstStyle/>
                    <a:p>
                      <a:r>
                        <a:rPr kumimoji="1" lang="en-US" altLang="ja-JP" sz="2000" dirty="0" smtClean="0"/>
                        <a:t>1000</a:t>
                      </a:r>
                      <a:endParaRPr kumimoji="1" lang="ja-JP" altLang="en-US" sz="2000" dirty="0"/>
                    </a:p>
                  </a:txBody>
                  <a:tcPr/>
                </a:tc>
                <a:tc>
                  <a:txBody>
                    <a:bodyPr/>
                    <a:lstStyle/>
                    <a:p>
                      <a:r>
                        <a:rPr kumimoji="1" lang="ja-JP" altLang="en-US" sz="2000" dirty="0" smtClean="0"/>
                        <a:t>～ </a:t>
                      </a:r>
                      <a:r>
                        <a:rPr kumimoji="1" lang="en-US" altLang="ja-JP" sz="2000" dirty="0" smtClean="0"/>
                        <a:t>6/8</a:t>
                      </a:r>
                      <a:endParaRPr kumimoji="1" lang="ja-JP" altLang="en-US" sz="2000" dirty="0"/>
                    </a:p>
                  </a:txBody>
                  <a:tcPr/>
                </a:tc>
                <a:tc>
                  <a:txBody>
                    <a:bodyPr/>
                    <a:lstStyle/>
                    <a:p>
                      <a:r>
                        <a:rPr kumimoji="1" lang="ja-JP" altLang="en-US" sz="2000" dirty="0" smtClean="0">
                          <a:solidFill>
                            <a:srgbClr val="FF0000"/>
                          </a:solidFill>
                        </a:rPr>
                        <a:t>不可</a:t>
                      </a:r>
                      <a:endParaRPr kumimoji="1" lang="ja-JP" altLang="en-US" sz="2000" dirty="0">
                        <a:solidFill>
                          <a:srgbClr val="FF0000"/>
                        </a:solidFill>
                      </a:endParaRPr>
                    </a:p>
                  </a:txBody>
                  <a:tcPr/>
                </a:tc>
                <a:tc>
                  <a:txBody>
                    <a:bodyPr/>
                    <a:lstStyle/>
                    <a:p>
                      <a:r>
                        <a:rPr kumimoji="1" lang="ja-JP" altLang="en-US" sz="2000" dirty="0" smtClean="0"/>
                        <a:t>おそらく可</a:t>
                      </a:r>
                      <a:endParaRPr kumimoji="1" lang="ja-JP" altLang="en-US" sz="2000" dirty="0"/>
                    </a:p>
                  </a:txBody>
                  <a:tcPr/>
                </a:tc>
              </a:tr>
            </a:tbl>
          </a:graphicData>
        </a:graphic>
      </p:graphicFrame>
      <p:sp>
        <p:nvSpPr>
          <p:cNvPr id="8" name="コンテンツ プレースホルダ 2"/>
          <p:cNvSpPr txBox="1">
            <a:spLocks/>
          </p:cNvSpPr>
          <p:nvPr/>
        </p:nvSpPr>
        <p:spPr>
          <a:xfrm>
            <a:off x="395536" y="5733256"/>
            <a:ext cx="8229600" cy="576064"/>
          </a:xfrm>
          <a:prstGeom prst="rect">
            <a:avLst/>
          </a:prstGeo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en-US" altLang="ja-JP"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ライブ配信、録画は</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7/1</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まで</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第二部予告</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fontScale="85000" lnSpcReduction="10000"/>
          </a:bodyPr>
          <a:lstStyle/>
          <a:p>
            <a:r>
              <a:rPr kumimoji="1" lang="ja-JP" altLang="en-US" dirty="0" smtClean="0"/>
              <a:t>申込時の事前質問が</a:t>
            </a:r>
            <a:r>
              <a:rPr kumimoji="1" lang="en-US" altLang="ja-JP" dirty="0" smtClean="0"/>
              <a:t>198</a:t>
            </a:r>
            <a:r>
              <a:rPr kumimoji="1" lang="ja-JP" altLang="en-US" dirty="0" smtClean="0"/>
              <a:t>個（多かったカテゴリ）</a:t>
            </a:r>
            <a:endParaRPr kumimoji="1" lang="en-US" altLang="ja-JP" dirty="0" smtClean="0"/>
          </a:p>
          <a:p>
            <a:endParaRPr kumimoji="1"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r>
              <a:rPr kumimoji="1" lang="ja-JP" altLang="en-US" dirty="0" smtClean="0"/>
              <a:t>多いカテゴリ</a:t>
            </a:r>
            <a:r>
              <a:rPr lang="ja-JP" altLang="en-US" dirty="0" smtClean="0"/>
              <a:t>のひな型を</a:t>
            </a:r>
            <a:r>
              <a:rPr lang="en-US" altLang="ja-JP" dirty="0" err="1" smtClean="0"/>
              <a:t>sli.do</a:t>
            </a:r>
            <a:r>
              <a:rPr lang="ja-JP" altLang="en-US" dirty="0" smtClean="0"/>
              <a:t>に記載済</a:t>
            </a:r>
            <a:endParaRPr lang="en-US" altLang="ja-JP" dirty="0" smtClean="0"/>
          </a:p>
          <a:p>
            <a:pPr lvl="1"/>
            <a:r>
              <a:rPr kumimoji="1" lang="en-US" altLang="ja-JP" dirty="0" err="1" smtClean="0"/>
              <a:t>sli.do</a:t>
            </a:r>
            <a:r>
              <a:rPr kumimoji="1" lang="en-US" altLang="ja-JP" dirty="0" smtClean="0"/>
              <a:t> </a:t>
            </a:r>
            <a:r>
              <a:rPr kumimoji="1" lang="ja-JP" altLang="en-US" dirty="0" smtClean="0"/>
              <a:t>に行き、イベントコード </a:t>
            </a:r>
            <a:r>
              <a:rPr kumimoji="1" lang="en-US" altLang="ja-JP" dirty="0" smtClean="0"/>
              <a:t>online-</a:t>
            </a:r>
            <a:r>
              <a:rPr kumimoji="1" lang="en-US" altLang="ja-JP" dirty="0" err="1" smtClean="0"/>
              <a:t>lec</a:t>
            </a:r>
            <a:r>
              <a:rPr kumimoji="1" lang="en-US" altLang="ja-JP" dirty="0" smtClean="0"/>
              <a:t> </a:t>
            </a:r>
            <a:endParaRPr lang="en-US" altLang="ja-JP" dirty="0" smtClean="0"/>
          </a:p>
          <a:p>
            <a:pPr lvl="1"/>
            <a:r>
              <a:rPr kumimoji="1" lang="ja-JP" altLang="en-US" dirty="0" smtClean="0"/>
              <a:t>自分の</a:t>
            </a:r>
            <a:r>
              <a:rPr kumimoji="1" lang="ja-JP" altLang="en-US" dirty="0" err="1" smtClean="0"/>
              <a:t>と</a:t>
            </a:r>
            <a:r>
              <a:rPr kumimoji="1" lang="ja-JP" altLang="en-US" dirty="0" smtClean="0"/>
              <a:t>似た質問に「いいね」を出すか新たに質問を書いてください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aphicFrame>
        <p:nvGraphicFramePr>
          <p:cNvPr id="7" name="表 6"/>
          <p:cNvGraphicFramePr>
            <a:graphicFrameLocks noGrp="1"/>
          </p:cNvGraphicFramePr>
          <p:nvPr/>
        </p:nvGraphicFramePr>
        <p:xfrm>
          <a:off x="827584" y="2011928"/>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a:t>
            </a:r>
            <a:r>
              <a:rPr lang="en-US" altLang="ja-JP" dirty="0" smtClean="0"/>
              <a:t>UTAS</a:t>
            </a:r>
            <a:r>
              <a:rPr lang="ja-JP" altLang="en-US" dirty="0" smtClean="0"/>
              <a:t>と</a:t>
            </a:r>
            <a:r>
              <a:rPr lang="en-US" altLang="ja-JP" dirty="0" smtClean="0"/>
              <a:t>ITC-LMS</a:t>
            </a:r>
            <a:endParaRPr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b="1" dirty="0" smtClean="0">
                <a:solidFill>
                  <a:schemeClr val="bg2">
                    <a:lumMod val="50000"/>
                  </a:schemeClr>
                </a:solidFill>
              </a:rPr>
              <a:t>5. </a:t>
            </a:r>
            <a:r>
              <a:rPr kumimoji="1" lang="ja-JP" altLang="en-US" b="1" dirty="0" smtClean="0">
                <a:solidFill>
                  <a:schemeClr val="bg2">
                    <a:lumMod val="50000"/>
                  </a:schemeClr>
                </a:solidFill>
              </a:rPr>
              <a:t>講義オンライン化テンプレート</a:t>
            </a:r>
            <a:endParaRPr kumimoji="1" lang="ja-JP" altLang="en-US" b="1" dirty="0">
              <a:solidFill>
                <a:schemeClr val="bg2">
                  <a:lumMod val="50000"/>
                </a:schemeClr>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基本テンプレート</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aphicFrame>
        <p:nvGraphicFramePr>
          <p:cNvPr id="8" name="コンテンツ プレースホルダ 7"/>
          <p:cNvGraphicFramePr>
            <a:graphicFrameLocks noGrp="1"/>
          </p:cNvGraphicFramePr>
          <p:nvPr>
            <p:ph idx="1"/>
          </p:nvPr>
        </p:nvGraphicFramePr>
        <p:xfrm>
          <a:off x="72008" y="1268760"/>
          <a:ext cx="9036496" cy="5054600"/>
        </p:xfrm>
        <a:graphic>
          <a:graphicData uri="http://schemas.openxmlformats.org/drawingml/2006/table">
            <a:tbl>
              <a:tblPr firstRow="1" bandRow="1">
                <a:tableStyleId>{5C22544A-7EE6-4342-B048-85BDC9FD1C3A}</a:tableStyleId>
              </a:tblPr>
              <a:tblGrid>
                <a:gridCol w="4572000"/>
                <a:gridCol w="4464496"/>
              </a:tblGrid>
              <a:tr h="370840">
                <a:tc>
                  <a:txBody>
                    <a:bodyPr/>
                    <a:lstStyle/>
                    <a:p>
                      <a:endParaRPr kumimoji="1" lang="ja-JP" altLang="en-US" dirty="0"/>
                    </a:p>
                  </a:txBody>
                  <a:tcPr/>
                </a:tc>
                <a:tc>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授業開始に先立ち</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会議の開催</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a:t>
                      </a:r>
                      <a:r>
                        <a:rPr kumimoji="1" lang="en-US" altLang="ja-JP" dirty="0" smtClean="0"/>
                        <a:t>URL</a:t>
                      </a:r>
                      <a:r>
                        <a:rPr kumimoji="1" lang="ja-JP" altLang="en-US" dirty="0" smtClean="0"/>
                        <a:t>を学生に</a:t>
                      </a:r>
                      <a:r>
                        <a:rPr kumimoji="1" lang="ja-JP" altLang="en-US" dirty="0" smtClean="0"/>
                        <a:t>通知</a:t>
                      </a:r>
                      <a:r>
                        <a:rPr kumimoji="1" lang="ja-JP" altLang="en-US" dirty="0" smtClean="0">
                          <a:solidFill>
                            <a:schemeClr val="bg2">
                              <a:lumMod val="50000"/>
                            </a:schemeClr>
                          </a:solidFill>
                        </a:rPr>
                        <a:t>（いつでもよい）</a:t>
                      </a:r>
                      <a:endParaRPr kumimoji="1" lang="ja-JP" altLang="en-US" dirty="0" smtClean="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FF0000"/>
                          </a:solidFill>
                        </a:rPr>
                        <a:t>UTAS</a:t>
                      </a:r>
                      <a:r>
                        <a:rPr kumimoji="1" lang="ja-JP" altLang="en-US" dirty="0" smtClean="0">
                          <a:solidFill>
                            <a:srgbClr val="FF0000"/>
                          </a:solidFill>
                        </a:rPr>
                        <a:t>シラバス </a:t>
                      </a:r>
                      <a:r>
                        <a:rPr kumimoji="1" lang="en-US" altLang="ja-JP" dirty="0" smtClean="0">
                          <a:solidFill>
                            <a:srgbClr val="FF0000"/>
                          </a:solidFill>
                        </a:rPr>
                        <a:t>or LMS</a:t>
                      </a:r>
                      <a:r>
                        <a:rPr kumimoji="1" lang="ja-JP" altLang="en-US" dirty="0" smtClean="0">
                          <a:solidFill>
                            <a:srgbClr val="FF0000"/>
                          </a:solidFill>
                        </a:rPr>
                        <a:t>のお知らせ機能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bg2">
                              <a:lumMod val="50000"/>
                            </a:schemeClr>
                          </a:solidFill>
                        </a:rPr>
                        <a:t>余裕をもって</a:t>
                      </a:r>
                      <a:r>
                        <a:rPr kumimoji="1" lang="ja-JP" altLang="en-US" dirty="0" smtClean="0"/>
                        <a:t>学生がつながるのを待つ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つながった学生はミュート待機させる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会議のミュート機能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開始に先立ち「聞こえてますか？」</a:t>
                      </a:r>
                      <a:r>
                        <a:rPr kumimoji="1" lang="ja-JP" altLang="en-US" dirty="0" smtClean="0"/>
                        <a:t>確認</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つながった安心感・ゆとりを持つ</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会議手上げ </a:t>
                      </a:r>
                      <a:r>
                        <a:rPr kumimoji="1" lang="en-US" altLang="ja-JP" dirty="0" smtClean="0"/>
                        <a:t>(Z, W) / TV</a:t>
                      </a:r>
                      <a:r>
                        <a:rPr kumimoji="1" lang="ja-JP" altLang="en-US" dirty="0" smtClean="0"/>
                        <a:t>会議</a:t>
                      </a:r>
                      <a:r>
                        <a:rPr kumimoji="1" lang="en-US" altLang="ja-JP" dirty="0" smtClean="0"/>
                        <a:t>chat</a:t>
                      </a:r>
                      <a:r>
                        <a:rPr kumimoji="1" lang="ja-JP" altLang="en-US" dirty="0" smtClean="0"/>
                        <a:t>（慣）</a:t>
                      </a:r>
                      <a:r>
                        <a:rPr kumimoji="1" lang="en-US" altLang="ja-JP" dirty="0" smtClean="0"/>
                        <a:t>/</a:t>
                      </a:r>
                      <a:r>
                        <a:rPr kumimoji="1" lang="en-US" altLang="ja-JP" baseline="0" dirty="0" smtClean="0"/>
                        <a:t> </a:t>
                      </a:r>
                      <a:r>
                        <a:rPr kumimoji="1" lang="en-US" altLang="ja-JP" dirty="0" smtClean="0"/>
                        <a:t>Google </a:t>
                      </a:r>
                      <a:r>
                        <a:rPr kumimoji="1" lang="en-US" altLang="ja-JP" dirty="0" smtClean="0"/>
                        <a:t>Sheet</a:t>
                      </a:r>
                      <a:endParaRPr kumimoji="1" lang="ja-JP" altLang="en-US" dirty="0" smtClean="0"/>
                    </a:p>
                  </a:txBody>
                  <a:tcPr/>
                </a:tc>
              </a:tr>
              <a:tr h="370840">
                <a:tc>
                  <a:txBody>
                    <a:bodyPr/>
                    <a:lstStyle/>
                    <a:p>
                      <a:r>
                        <a:rPr kumimoji="1" lang="ja-JP" altLang="en-US" dirty="0" smtClean="0"/>
                        <a:t>出席を取る</a:t>
                      </a:r>
                      <a:endParaRPr kumimoji="1" lang="ja-JP" altLang="en-US" dirty="0"/>
                    </a:p>
                  </a:txBody>
                  <a:tcPr/>
                </a:tc>
                <a:tc>
                  <a:txBody>
                    <a:bodyPr/>
                    <a:lstStyle/>
                    <a:p>
                      <a:r>
                        <a:rPr kumimoji="1" lang="en-US" altLang="ja-JP" dirty="0" smtClean="0"/>
                        <a:t>LMS</a:t>
                      </a:r>
                      <a:r>
                        <a:rPr kumimoji="1" lang="ja-JP" altLang="en-US" dirty="0" smtClean="0"/>
                        <a:t>の出席管理</a:t>
                      </a:r>
                      <a:endParaRPr kumimoji="1" lang="en-US" altLang="ja-JP" dirty="0" smtClean="0"/>
                    </a:p>
                    <a:p>
                      <a:r>
                        <a:rPr kumimoji="1" lang="en-US" altLang="ja-JP" dirty="0" smtClean="0"/>
                        <a:t>TV</a:t>
                      </a:r>
                      <a:r>
                        <a:rPr kumimoji="1" lang="ja-JP" altLang="en-US" dirty="0" smtClean="0"/>
                        <a:t>会議上の声で返事（少）</a:t>
                      </a:r>
                      <a:endParaRPr kumimoji="1" lang="ja-JP" altLang="en-US" dirty="0"/>
                    </a:p>
                  </a:txBody>
                  <a:tcPr/>
                </a:tc>
              </a:tr>
              <a:tr h="370840">
                <a:tc>
                  <a:txBody>
                    <a:bodyPr/>
                    <a:lstStyle/>
                    <a:p>
                      <a:r>
                        <a:rPr kumimoji="1" lang="ja-JP" altLang="en-US" dirty="0" smtClean="0"/>
                        <a:t>接続できない人に</a:t>
                      </a:r>
                      <a:r>
                        <a:rPr kumimoji="1" lang="ja-JP" altLang="en-US" dirty="0" smtClean="0"/>
                        <a:t>備えて録画をする</a:t>
                      </a:r>
                      <a:endParaRPr kumimoji="1" lang="ja-JP" altLang="en-US" dirty="0"/>
                    </a:p>
                  </a:txBody>
                  <a:tcPr/>
                </a:tc>
                <a:tc>
                  <a:txBody>
                    <a:bodyPr/>
                    <a:lstStyle/>
                    <a:p>
                      <a:r>
                        <a:rPr kumimoji="1" lang="en-US" altLang="ja-JP" dirty="0" smtClean="0"/>
                        <a:t>TV</a:t>
                      </a:r>
                      <a:r>
                        <a:rPr kumimoji="1" lang="ja-JP" altLang="en-US" dirty="0" smtClean="0"/>
                        <a:t>会議の録画機能</a:t>
                      </a:r>
                      <a:endParaRPr kumimoji="1" lang="ja-JP" altLang="en-US" dirty="0"/>
                    </a:p>
                  </a:txBody>
                  <a:tcPr/>
                </a:tc>
              </a:tr>
              <a:tr h="370840">
                <a:tc>
                  <a:txBody>
                    <a:bodyPr/>
                    <a:lstStyle/>
                    <a:p>
                      <a:r>
                        <a:rPr kumimoji="1" lang="ja-JP" altLang="en-US" dirty="0" smtClean="0"/>
                        <a:t>スライドを用いた講義</a:t>
                      </a:r>
                      <a:endParaRPr kumimoji="1" lang="ja-JP" altLang="en-US" dirty="0"/>
                    </a:p>
                  </a:txBody>
                  <a:tcPr/>
                </a:tc>
                <a:tc>
                  <a:txBody>
                    <a:bodyPr/>
                    <a:lstStyle/>
                    <a:p>
                      <a:r>
                        <a:rPr kumimoji="1" lang="en-US" altLang="ja-JP" dirty="0" smtClean="0"/>
                        <a:t>TV</a:t>
                      </a:r>
                      <a:r>
                        <a:rPr kumimoji="1" lang="ja-JP" altLang="en-US" dirty="0" smtClean="0"/>
                        <a:t>会議画面共有</a:t>
                      </a:r>
                      <a:endParaRPr kumimoji="1" lang="ja-JP" altLang="en-US" dirty="0"/>
                    </a:p>
                  </a:txBody>
                  <a:tcPr/>
                </a:tc>
              </a:tr>
              <a:tr h="370840">
                <a:tc>
                  <a:txBody>
                    <a:bodyPr/>
                    <a:lstStyle/>
                    <a:p>
                      <a:r>
                        <a:rPr kumimoji="1" lang="ja-JP" altLang="en-US" dirty="0" smtClean="0"/>
                        <a:t>質問受け付け</a:t>
                      </a:r>
                      <a:endParaRPr kumimoji="1" lang="ja-JP" altLang="en-US" dirty="0"/>
                    </a:p>
                  </a:txBody>
                  <a:tcPr/>
                </a:tc>
                <a:tc>
                  <a:txBody>
                    <a:bodyPr/>
                    <a:lstStyle/>
                    <a:p>
                      <a:r>
                        <a:rPr kumimoji="1" lang="en-US" altLang="ja-JP" dirty="0" smtClean="0"/>
                        <a:t>TV</a:t>
                      </a:r>
                      <a:r>
                        <a:rPr kumimoji="1" lang="ja-JP" altLang="en-US" dirty="0" smtClean="0"/>
                        <a:t>会議手上げ</a:t>
                      </a:r>
                      <a:r>
                        <a:rPr kumimoji="1" lang="en-US" altLang="ja-JP" dirty="0" smtClean="0"/>
                        <a:t>(</a:t>
                      </a:r>
                      <a:r>
                        <a:rPr kumimoji="1" lang="en-US" altLang="ja-JP" dirty="0" smtClean="0"/>
                        <a:t>Z,W</a:t>
                      </a:r>
                      <a:r>
                        <a:rPr kumimoji="1" lang="en-US" altLang="ja-JP" dirty="0" smtClean="0"/>
                        <a:t>) / TV</a:t>
                      </a:r>
                      <a:r>
                        <a:rPr kumimoji="1" lang="ja-JP" altLang="en-US" dirty="0" smtClean="0"/>
                        <a:t>会議</a:t>
                      </a:r>
                      <a:r>
                        <a:rPr kumimoji="1" lang="en-US" altLang="ja-JP" dirty="0" smtClean="0"/>
                        <a:t>Chat</a:t>
                      </a:r>
                      <a:r>
                        <a:rPr kumimoji="1" lang="ja-JP" altLang="en-US" dirty="0" smtClean="0"/>
                        <a:t>（慣） </a:t>
                      </a:r>
                      <a:r>
                        <a:rPr kumimoji="1" lang="en-US" altLang="ja-JP" dirty="0" smtClean="0"/>
                        <a:t>/ </a:t>
                      </a:r>
                      <a:r>
                        <a:rPr kumimoji="1" lang="en-US" altLang="ja-JP" dirty="0" err="1" smtClean="0"/>
                        <a:t>sli.do</a:t>
                      </a:r>
                      <a:r>
                        <a:rPr kumimoji="1" lang="ja-JP" altLang="en-US" dirty="0" smtClean="0"/>
                        <a:t>（多）</a:t>
                      </a:r>
                      <a:endParaRPr kumimoji="1" lang="ja-JP" altLang="en-US" dirty="0"/>
                    </a:p>
                  </a:txBody>
                  <a:tcPr/>
                </a:tc>
              </a:tr>
              <a:tr h="370840">
                <a:tc>
                  <a:txBody>
                    <a:bodyPr/>
                    <a:lstStyle/>
                    <a:p>
                      <a:r>
                        <a:rPr kumimoji="1" lang="ja-JP" altLang="en-US" dirty="0" smtClean="0"/>
                        <a:t>学生に質問</a:t>
                      </a:r>
                      <a:endParaRPr kumimoji="1" lang="ja-JP" altLang="en-US" dirty="0"/>
                    </a:p>
                  </a:txBody>
                  <a:tcPr/>
                </a:tc>
                <a:tc>
                  <a:txBody>
                    <a:bodyPr/>
                    <a:lstStyle/>
                    <a:p>
                      <a:r>
                        <a:rPr kumimoji="1" lang="en-US" altLang="ja-JP" dirty="0" smtClean="0"/>
                        <a:t>TV</a:t>
                      </a:r>
                      <a:r>
                        <a:rPr kumimoji="1" lang="ja-JP" altLang="en-US" dirty="0" smtClean="0"/>
                        <a:t>会議手上げ </a:t>
                      </a:r>
                      <a:r>
                        <a:rPr kumimoji="1" lang="en-US" altLang="ja-JP" dirty="0" smtClean="0"/>
                        <a:t>(Z, W), TV</a:t>
                      </a:r>
                      <a:r>
                        <a:rPr kumimoji="1" lang="ja-JP" altLang="en-US" dirty="0" smtClean="0"/>
                        <a:t>会議</a:t>
                      </a:r>
                      <a:r>
                        <a:rPr kumimoji="1" lang="en-US" altLang="ja-JP" dirty="0" smtClean="0"/>
                        <a:t>chat</a:t>
                      </a:r>
                      <a:r>
                        <a:rPr kumimoji="1" lang="ja-JP" altLang="en-US" dirty="0" smtClean="0"/>
                        <a:t>（慣）、</a:t>
                      </a:r>
                      <a:r>
                        <a:rPr kumimoji="1" lang="en-US" altLang="ja-JP" dirty="0" smtClean="0"/>
                        <a:t>Google Sheet</a:t>
                      </a:r>
                      <a:endParaRPr kumimoji="1" lang="ja-JP" alt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TV</a:t>
            </a:r>
            <a:r>
              <a:rPr kumimoji="1" lang="ja-JP" altLang="en-US" dirty="0" smtClean="0"/>
              <a:t>会議</a:t>
            </a:r>
            <a:r>
              <a:rPr kumimoji="1" lang="en-US" altLang="ja-JP" dirty="0" smtClean="0"/>
              <a:t>URL</a:t>
            </a:r>
            <a:r>
              <a:rPr lang="ja-JP" altLang="en-US" dirty="0" smtClean="0"/>
              <a:t>通知</a:t>
            </a:r>
            <a:r>
              <a:rPr lang="ja-JP" altLang="en-US" dirty="0" smtClean="0"/>
              <a:t>の</a:t>
            </a:r>
            <a:r>
              <a:rPr lang="ja-JP" altLang="en-US" dirty="0" smtClean="0"/>
              <a:t>実際</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現在我々が考える</a:t>
            </a:r>
            <a:r>
              <a:rPr kumimoji="1" lang="en-US" altLang="ja-JP" dirty="0" smtClean="0"/>
              <a:t>best practice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10" name="テキスト ボックス 9"/>
          <p:cNvSpPr txBox="1"/>
          <p:nvPr/>
        </p:nvSpPr>
        <p:spPr>
          <a:xfrm>
            <a:off x="3347864" y="5157192"/>
            <a:ext cx="2954655" cy="923330"/>
          </a:xfrm>
          <a:prstGeom prst="rect">
            <a:avLst/>
          </a:prstGeom>
          <a:noFill/>
        </p:spPr>
        <p:txBody>
          <a:bodyPr wrap="none" rtlCol="0">
            <a:spAutoFit/>
          </a:bodyPr>
          <a:lstStyle/>
          <a:p>
            <a:r>
              <a:rPr kumimoji="1" lang="ja-JP" altLang="en-US" dirty="0" smtClean="0"/>
              <a:t>（学内者限定で</a:t>
            </a:r>
            <a:r>
              <a:rPr kumimoji="1" lang="en-US" altLang="ja-JP" dirty="0" smtClean="0"/>
              <a:t>?</a:t>
            </a:r>
            <a:r>
              <a:rPr kumimoji="1" lang="ja-JP" altLang="en-US" dirty="0" smtClean="0"/>
              <a:t>）</a:t>
            </a:r>
            <a:endParaRPr kumimoji="1" lang="en-US" altLang="ja-JP" dirty="0" smtClean="0"/>
          </a:p>
          <a:p>
            <a:r>
              <a:rPr lang="ja-JP" altLang="en-US" dirty="0" smtClean="0"/>
              <a:t>誰でも</a:t>
            </a:r>
            <a:r>
              <a:rPr lang="ja-JP" altLang="en-US" dirty="0" smtClean="0"/>
              <a:t>読み書き許可された</a:t>
            </a:r>
            <a:endParaRPr lang="en-US" altLang="ja-JP" dirty="0" smtClean="0"/>
          </a:p>
          <a:p>
            <a:r>
              <a:rPr lang="en-US" altLang="ja-JP" dirty="0" smtClean="0"/>
              <a:t>Google Spreadsheet</a:t>
            </a:r>
            <a:endParaRPr kumimoji="1" lang="ja-JP" altLang="en-US" dirty="0"/>
          </a:p>
        </p:txBody>
      </p:sp>
      <p:pic>
        <p:nvPicPr>
          <p:cNvPr id="12" name="図 11"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13" name="図 12"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4" name="図 13"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5" name="図 14"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6" name="テキスト ボックス 15"/>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pic>
        <p:nvPicPr>
          <p:cNvPr id="17" name="図 16" descr="spreadsheet.png"/>
          <p:cNvPicPr>
            <a:picLocks noChangeAspect="1"/>
          </p:cNvPicPr>
          <p:nvPr/>
        </p:nvPicPr>
        <p:blipFill>
          <a:blip r:embed="rId6" cstate="print"/>
          <a:stretch>
            <a:fillRect/>
          </a:stretch>
        </p:blipFill>
        <p:spPr>
          <a:xfrm>
            <a:off x="3203848" y="3214716"/>
            <a:ext cx="3067298" cy="1840379"/>
          </a:xfrm>
          <a:prstGeom prst="rect">
            <a:avLst/>
          </a:prstGeom>
        </p:spPr>
      </p:pic>
      <p:sp>
        <p:nvSpPr>
          <p:cNvPr id="18" name="フリーフォーム 17"/>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フリーフォーム 19"/>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20"/>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21"/>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24" name="図 23" descr="syllabus.png"/>
          <p:cNvPicPr>
            <a:picLocks noChangeAspect="1"/>
          </p:cNvPicPr>
          <p:nvPr/>
        </p:nvPicPr>
        <p:blipFill>
          <a:blip r:embed="rId7" cstate="print"/>
          <a:stretch>
            <a:fillRect/>
          </a:stretch>
        </p:blipFill>
        <p:spPr>
          <a:xfrm>
            <a:off x="539552" y="2276872"/>
            <a:ext cx="1800200" cy="199037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800" cy="1143000"/>
          </a:xfrm>
        </p:spPr>
        <p:txBody>
          <a:bodyPr>
            <a:normAutofit/>
          </a:bodyPr>
          <a:lstStyle/>
          <a:p>
            <a:r>
              <a:rPr lang="ja-JP" altLang="en-US" dirty="0" smtClean="0"/>
              <a:t>通知</a:t>
            </a:r>
            <a:r>
              <a:rPr lang="ja-JP" altLang="en-US" dirty="0" smtClean="0"/>
              <a:t>の</a:t>
            </a:r>
            <a:r>
              <a:rPr lang="ja-JP" altLang="en-US" dirty="0" smtClean="0"/>
              <a:t>実際</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fontScale="85000" lnSpcReduction="10000"/>
          </a:bodyPr>
          <a:lstStyle/>
          <a:p>
            <a:r>
              <a:rPr kumimoji="1" lang="ja-JP" altLang="en-US" dirty="0" smtClean="0"/>
              <a:t>シラバス経由で以下</a:t>
            </a:r>
            <a:r>
              <a:rPr kumimoji="1" lang="ja-JP" altLang="en-US" dirty="0" smtClean="0"/>
              <a:t>を知らせるとよい</a:t>
            </a:r>
            <a:endParaRPr kumimoji="1" lang="en-US" altLang="ja-JP" dirty="0" smtClean="0"/>
          </a:p>
          <a:p>
            <a:pPr lvl="1"/>
            <a:r>
              <a:rPr lang="ja-JP" altLang="en-US" dirty="0" smtClean="0"/>
              <a:t>（学内者限定で？）</a:t>
            </a:r>
            <a:r>
              <a:rPr lang="ja-JP" altLang="en-US" dirty="0" smtClean="0"/>
              <a:t>誰でも読み書き許可された</a:t>
            </a:r>
            <a:r>
              <a:rPr lang="en-US" altLang="ja-JP" dirty="0" smtClean="0">
                <a:solidFill>
                  <a:schemeClr val="bg2">
                    <a:lumMod val="50000"/>
                  </a:schemeClr>
                </a:solidFill>
              </a:rPr>
              <a:t>Google Spreadsheet</a:t>
            </a:r>
            <a:r>
              <a:rPr lang="en-US" altLang="ja-JP" dirty="0" smtClean="0"/>
              <a:t>. </a:t>
            </a:r>
            <a:r>
              <a:rPr lang="ja-JP" altLang="en-US" dirty="0" smtClean="0"/>
              <a:t>そこに以下を書く</a:t>
            </a:r>
            <a:endParaRPr kumimoji="1" lang="en-US" altLang="ja-JP" dirty="0" smtClean="0"/>
          </a:p>
          <a:p>
            <a:pPr lvl="2"/>
            <a:r>
              <a:rPr kumimoji="1" lang="en-US" altLang="ja-JP" dirty="0" smtClean="0">
                <a:solidFill>
                  <a:schemeClr val="bg2">
                    <a:lumMod val="50000"/>
                  </a:schemeClr>
                </a:solidFill>
              </a:rPr>
              <a:t>TV</a:t>
            </a:r>
            <a:r>
              <a:rPr kumimoji="1" lang="ja-JP" altLang="en-US" dirty="0" smtClean="0">
                <a:solidFill>
                  <a:schemeClr val="bg2">
                    <a:lumMod val="50000"/>
                  </a:schemeClr>
                </a:solidFill>
              </a:rPr>
              <a:t>会議の</a:t>
            </a:r>
            <a:r>
              <a:rPr kumimoji="1" lang="en-US" altLang="ja-JP" dirty="0" smtClean="0">
                <a:solidFill>
                  <a:schemeClr val="bg2">
                    <a:lumMod val="50000"/>
                  </a:schemeClr>
                </a:solidFill>
              </a:rPr>
              <a:t>URL</a:t>
            </a:r>
          </a:p>
          <a:p>
            <a:pPr lvl="2"/>
            <a:r>
              <a:rPr lang="ja-JP" altLang="en-US" dirty="0" smtClean="0"/>
              <a:t>追加の情報（例：質問サイト</a:t>
            </a:r>
            <a:r>
              <a:rPr lang="en-US" altLang="ja-JP" dirty="0" err="1" smtClean="0"/>
              <a:t>sli.do</a:t>
            </a:r>
            <a:r>
              <a:rPr lang="ja-JP" altLang="en-US" dirty="0" smtClean="0"/>
              <a:t>の</a:t>
            </a:r>
            <a:r>
              <a:rPr lang="en-US" altLang="ja-JP" dirty="0" smtClean="0"/>
              <a:t>URL</a:t>
            </a:r>
            <a:r>
              <a:rPr lang="ja-JP" altLang="en-US" dirty="0" smtClean="0"/>
              <a:t>）</a:t>
            </a:r>
            <a:endParaRPr lang="en-US" altLang="ja-JP" dirty="0" smtClean="0"/>
          </a:p>
          <a:p>
            <a:r>
              <a:rPr lang="ja-JP" altLang="en-US" dirty="0" smtClean="0"/>
              <a:t>なぜこうするか</a:t>
            </a:r>
            <a:r>
              <a:rPr lang="en-US" altLang="ja-JP" dirty="0" smtClean="0"/>
              <a:t>?</a:t>
            </a:r>
          </a:p>
          <a:p>
            <a:pPr lvl="1"/>
            <a:r>
              <a:rPr kumimoji="1" lang="ja-JP" altLang="en-US" dirty="0" smtClean="0">
                <a:solidFill>
                  <a:schemeClr val="bg2">
                    <a:lumMod val="50000"/>
                  </a:schemeClr>
                </a:solidFill>
              </a:rPr>
              <a:t>履修登録前でも見られる</a:t>
            </a:r>
            <a:r>
              <a:rPr kumimoji="1" lang="ja-JP" altLang="en-US" dirty="0" smtClean="0"/>
              <a:t>ので授業の初回でも大丈夫</a:t>
            </a:r>
            <a:endParaRPr kumimoji="1" lang="ja-JP" altLang="en-US" dirty="0" smtClean="0"/>
          </a:p>
          <a:p>
            <a:pPr lvl="1"/>
            <a:r>
              <a:rPr lang="en-US" altLang="ja-JP" dirty="0" smtClean="0"/>
              <a:t>Google </a:t>
            </a:r>
            <a:r>
              <a:rPr lang="en-US" altLang="ja-JP" dirty="0" smtClean="0"/>
              <a:t>Spreadsheet</a:t>
            </a:r>
            <a:r>
              <a:rPr lang="ja-JP" altLang="en-US" dirty="0" smtClean="0"/>
              <a:t>は</a:t>
            </a:r>
            <a:r>
              <a:rPr lang="en-US" altLang="ja-JP" dirty="0" smtClean="0"/>
              <a:t>TV</a:t>
            </a:r>
            <a:r>
              <a:rPr lang="ja-JP" altLang="en-US" dirty="0" smtClean="0"/>
              <a:t>会議接続</a:t>
            </a:r>
            <a:r>
              <a:rPr lang="ja-JP" altLang="en-US" dirty="0" smtClean="0"/>
              <a:t>にトラブった時の</a:t>
            </a:r>
            <a:r>
              <a:rPr lang="ja-JP" altLang="en-US" dirty="0" smtClean="0">
                <a:solidFill>
                  <a:schemeClr val="bg2">
                    <a:lumMod val="50000"/>
                  </a:schemeClr>
                </a:solidFill>
              </a:rPr>
              <a:t>「保険</a:t>
            </a:r>
            <a:r>
              <a:rPr lang="ja-JP" altLang="en-US" dirty="0" smtClean="0">
                <a:solidFill>
                  <a:schemeClr val="bg2">
                    <a:lumMod val="50000"/>
                  </a:schemeClr>
                </a:solidFill>
              </a:rPr>
              <a:t>」の通信路</a:t>
            </a:r>
            <a:endParaRPr lang="en-US" altLang="ja-JP" dirty="0" smtClean="0">
              <a:solidFill>
                <a:schemeClr val="bg2">
                  <a:lumMod val="50000"/>
                </a:schemeClr>
              </a:solidFill>
            </a:endParaRPr>
          </a:p>
          <a:p>
            <a:pPr lvl="2"/>
            <a:r>
              <a:rPr lang="ja-JP" altLang="en-US" dirty="0" smtClean="0"/>
              <a:t>ここ</a:t>
            </a:r>
            <a:r>
              <a:rPr lang="ja-JP" altLang="en-US" dirty="0" smtClean="0"/>
              <a:t>に書き込めば簡易な通信ができる（「つなげません」）</a:t>
            </a:r>
            <a:endParaRPr lang="en-US" altLang="ja-JP" dirty="0" smtClean="0"/>
          </a:p>
          <a:p>
            <a:pPr lvl="2"/>
            <a:r>
              <a:rPr lang="ja-JP" altLang="en-US" dirty="0" smtClean="0"/>
              <a:t>簡単な</a:t>
            </a:r>
            <a:r>
              <a:rPr lang="ja-JP" altLang="en-US" dirty="0" smtClean="0"/>
              <a:t>投票くらいは</a:t>
            </a:r>
            <a:r>
              <a:rPr lang="ja-JP" altLang="en-US" dirty="0" smtClean="0"/>
              <a:t>ここ</a:t>
            </a:r>
            <a:r>
              <a:rPr lang="ja-JP" altLang="en-US" dirty="0" smtClean="0"/>
              <a:t>で自作できるかも</a:t>
            </a:r>
          </a:p>
          <a:p>
            <a:pPr lvl="1"/>
            <a:r>
              <a:rPr lang="ja-JP" altLang="en-US" dirty="0" smtClean="0"/>
              <a:t>情報の追加・修正がシラバス登録締め切り後も可能</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誰</a:t>
            </a:r>
            <a:r>
              <a:rPr kumimoji="1" lang="ja-JP" altLang="en-US" dirty="0" smtClean="0"/>
              <a:t>でも</a:t>
            </a:r>
            <a:r>
              <a:rPr lang="ja-JP" altLang="en-US" dirty="0" smtClean="0"/>
              <a:t>読み書き許可された</a:t>
            </a:r>
            <a:r>
              <a:rPr kumimoji="1" lang="en-US" altLang="ja-JP" dirty="0" smtClean="0"/>
              <a:t>Google Spreadsheet</a:t>
            </a:r>
            <a:r>
              <a:rPr lang="ja-JP" altLang="en-US" dirty="0" smtClean="0"/>
              <a:t> </a:t>
            </a:r>
            <a:r>
              <a:rPr kumimoji="1" lang="ja-JP" altLang="en-US" dirty="0" smtClean="0"/>
              <a:t>の作り方</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lnSpcReduction="10000"/>
          </a:bodyPr>
          <a:lstStyle/>
          <a:p>
            <a:r>
              <a:rPr kumimoji="1" lang="en-US" altLang="ja-JP" dirty="0" smtClean="0"/>
              <a:t>Gmail</a:t>
            </a:r>
            <a:r>
              <a:rPr kumimoji="1" lang="ja-JP" altLang="en-US" dirty="0" smtClean="0"/>
              <a:t>などのサービス一覧       から、「スプレッドシート」</a:t>
            </a:r>
            <a:endParaRPr kumimoji="1" lang="en-US" altLang="ja-JP" dirty="0" smtClean="0"/>
          </a:p>
          <a:p>
            <a:r>
              <a:rPr kumimoji="1" lang="ja-JP" altLang="en-US" dirty="0" smtClean="0"/>
              <a:t>共有   　　　</a:t>
            </a:r>
            <a:r>
              <a:rPr kumimoji="1" lang="ja-JP" altLang="en-US" dirty="0" smtClean="0"/>
              <a:t>ボタン</a:t>
            </a:r>
            <a:endParaRPr kumimoji="1" lang="en-US" altLang="ja-JP" dirty="0" smtClean="0"/>
          </a:p>
          <a:p>
            <a:r>
              <a:rPr lang="ja-JP" altLang="en-US" dirty="0" smtClean="0">
                <a:solidFill>
                  <a:schemeClr val="bg2">
                    <a:lumMod val="50000"/>
                  </a:schemeClr>
                </a:solidFill>
              </a:rPr>
              <a:t>共有可能なリンクを</a:t>
            </a:r>
            <a:r>
              <a:rPr lang="ja-JP" altLang="en-US" dirty="0" smtClean="0">
                <a:solidFill>
                  <a:schemeClr val="bg2">
                    <a:lumMod val="50000"/>
                  </a:schemeClr>
                </a:solidFill>
              </a:rPr>
              <a:t>取得</a:t>
            </a:r>
            <a:r>
              <a:rPr lang="ja-JP" altLang="en-US" dirty="0" smtClean="0"/>
              <a:t> </a:t>
            </a:r>
            <a:r>
              <a:rPr lang="ja-JP" altLang="en-US" dirty="0" smtClean="0">
                <a:sym typeface="Symbol"/>
              </a:rPr>
              <a:t></a:t>
            </a:r>
            <a:endParaRPr lang="en-US" altLang="ja-JP" dirty="0" smtClean="0"/>
          </a:p>
          <a:p>
            <a:pPr lvl="1"/>
            <a:r>
              <a:rPr kumimoji="1" lang="ja-JP" altLang="en-US" dirty="0" smtClean="0"/>
              <a:t>学内限定したい場合 </a:t>
            </a:r>
            <a:r>
              <a:rPr kumimoji="1" lang="en-US" altLang="ja-JP" dirty="0" smtClean="0"/>
              <a:t>… </a:t>
            </a:r>
            <a:r>
              <a:rPr kumimoji="1" lang="ja-JP" altLang="en-US" dirty="0" smtClean="0"/>
              <a:t>メニューを出し</a:t>
            </a:r>
            <a:r>
              <a:rPr kumimoji="1" lang="ja-JP" altLang="en-US" dirty="0" smtClean="0">
                <a:solidFill>
                  <a:schemeClr val="bg2">
                    <a:lumMod val="50000"/>
                  </a:schemeClr>
                </a:solidFill>
              </a:rPr>
              <a:t>「リンクを知っている東京大学</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クラウドメールの全員が編集可」</a:t>
            </a:r>
            <a:r>
              <a:rPr kumimoji="1" lang="ja-JP" altLang="en-US" dirty="0" smtClean="0"/>
              <a:t>を選択</a:t>
            </a:r>
            <a:endParaRPr kumimoji="1" lang="en-US" altLang="ja-JP" dirty="0" smtClean="0"/>
          </a:p>
          <a:p>
            <a:pPr lvl="1"/>
            <a:r>
              <a:rPr lang="ja-JP" altLang="en-US" dirty="0" smtClean="0"/>
              <a:t>限定</a:t>
            </a:r>
            <a:r>
              <a:rPr lang="ja-JP" altLang="en-US" dirty="0" smtClean="0"/>
              <a:t>しない場合 </a:t>
            </a:r>
            <a:r>
              <a:rPr lang="en-US" altLang="ja-JP" dirty="0" smtClean="0"/>
              <a:t>… </a:t>
            </a:r>
            <a:r>
              <a:rPr lang="ja-JP" altLang="en-US" dirty="0" smtClean="0"/>
              <a:t>メニューを出し最下部</a:t>
            </a:r>
            <a:r>
              <a:rPr lang="ja-JP" altLang="en-US" dirty="0" smtClean="0">
                <a:solidFill>
                  <a:schemeClr val="bg2">
                    <a:lumMod val="50000"/>
                  </a:schemeClr>
                </a:solidFill>
              </a:rPr>
              <a:t>「詳細」</a:t>
            </a:r>
            <a:r>
              <a:rPr lang="en-US" altLang="ja-JP" dirty="0" smtClean="0">
                <a:solidFill>
                  <a:schemeClr val="bg2">
                    <a:lumMod val="50000"/>
                  </a:schemeClr>
                </a:solidFill>
                <a:sym typeface="Symbol"/>
              </a:rPr>
              <a:t></a:t>
            </a:r>
            <a:r>
              <a:rPr lang="en-US" altLang="ja-JP" dirty="0" smtClean="0">
                <a:solidFill>
                  <a:schemeClr val="bg2">
                    <a:lumMod val="50000"/>
                  </a:schemeClr>
                </a:solidFill>
              </a:rPr>
              <a:t> </a:t>
            </a:r>
            <a:r>
              <a:rPr lang="ja-JP" altLang="en-US" dirty="0" smtClean="0">
                <a:solidFill>
                  <a:schemeClr val="bg2">
                    <a:lumMod val="50000"/>
                  </a:schemeClr>
                </a:solidFill>
              </a:rPr>
              <a:t>「オン リンクを知っている全員」</a:t>
            </a:r>
            <a:r>
              <a:rPr lang="ja-JP" altLang="en-US" dirty="0" smtClean="0"/>
              <a:t>を選択</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pic>
        <p:nvPicPr>
          <p:cNvPr id="7" name="図 6" descr="spreadsheet-icon.png"/>
          <p:cNvPicPr>
            <a:picLocks noChangeAspect="1"/>
          </p:cNvPicPr>
          <p:nvPr/>
        </p:nvPicPr>
        <p:blipFill>
          <a:blip r:embed="rId2" cstate="print"/>
          <a:stretch>
            <a:fillRect/>
          </a:stretch>
        </p:blipFill>
        <p:spPr>
          <a:xfrm>
            <a:off x="3707905" y="1904830"/>
            <a:ext cx="504056" cy="588066"/>
          </a:xfrm>
          <a:prstGeom prst="rect">
            <a:avLst/>
          </a:prstGeom>
        </p:spPr>
      </p:pic>
      <p:pic>
        <p:nvPicPr>
          <p:cNvPr id="8" name="図 7" descr="service-menu-icon.png"/>
          <p:cNvPicPr>
            <a:picLocks noChangeAspect="1"/>
          </p:cNvPicPr>
          <p:nvPr/>
        </p:nvPicPr>
        <p:blipFill>
          <a:blip r:embed="rId3" cstate="print"/>
          <a:stretch>
            <a:fillRect/>
          </a:stretch>
        </p:blipFill>
        <p:spPr>
          <a:xfrm>
            <a:off x="5652120" y="1484784"/>
            <a:ext cx="432048" cy="444755"/>
          </a:xfrm>
          <a:prstGeom prst="rect">
            <a:avLst/>
          </a:prstGeom>
        </p:spPr>
      </p:pic>
      <p:pic>
        <p:nvPicPr>
          <p:cNvPr id="9" name="図 8" descr="share.png"/>
          <p:cNvPicPr>
            <a:picLocks noChangeAspect="1"/>
          </p:cNvPicPr>
          <p:nvPr/>
        </p:nvPicPr>
        <p:blipFill>
          <a:blip r:embed="rId4" cstate="print"/>
          <a:stretch>
            <a:fillRect/>
          </a:stretch>
        </p:blipFill>
        <p:spPr>
          <a:xfrm>
            <a:off x="1835696" y="2348880"/>
            <a:ext cx="1080120" cy="56438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Spreadsheet</a:t>
            </a:r>
            <a:r>
              <a:rPr kumimoji="1" lang="ja-JP" altLang="en-US" dirty="0" smtClean="0"/>
              <a:t>は学内者限定にすべきか</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限定</a:t>
            </a:r>
            <a:r>
              <a:rPr lang="ja-JP" altLang="en-US" dirty="0" smtClean="0"/>
              <a:t>にすることの利点</a:t>
            </a:r>
            <a:endParaRPr lang="en-US" altLang="ja-JP" dirty="0" smtClean="0"/>
          </a:p>
          <a:p>
            <a:pPr lvl="1"/>
            <a:r>
              <a:rPr kumimoji="1" lang="ja-JP" altLang="en-US" dirty="0" smtClean="0"/>
              <a:t>安心</a:t>
            </a:r>
            <a:endParaRPr kumimoji="1" lang="en-US" altLang="ja-JP" dirty="0" smtClean="0"/>
          </a:p>
          <a:p>
            <a:r>
              <a:rPr lang="ja-JP" altLang="en-US" dirty="0" smtClean="0"/>
              <a:t>欠点</a:t>
            </a:r>
            <a:endParaRPr lang="en-US" altLang="ja-JP" dirty="0" smtClean="0"/>
          </a:p>
          <a:p>
            <a:pPr lvl="1"/>
            <a:r>
              <a:rPr kumimoji="1" lang="ja-JP" altLang="en-US" dirty="0" smtClean="0"/>
              <a:t>見る人</a:t>
            </a:r>
            <a:r>
              <a:rPr kumimoji="1" lang="ja-JP" altLang="en-US" dirty="0" smtClean="0"/>
              <a:t>が</a:t>
            </a:r>
            <a:r>
              <a:rPr kumimoji="1" lang="en-US" altLang="ja-JP" dirty="0" smtClean="0"/>
              <a:t>ECCS</a:t>
            </a:r>
            <a:r>
              <a:rPr kumimoji="1" lang="ja-JP" altLang="en-US" dirty="0" smtClean="0"/>
              <a:t>クラウドメール （</a:t>
            </a:r>
            <a:r>
              <a:rPr kumimoji="1" lang="en-US" altLang="ja-JP" dirty="0" smtClean="0">
                <a:hlinkClick r:id="rId2"/>
              </a:rPr>
              <a:t>xxxx@g.ecc.u-tokyo.ac.jp</a:t>
            </a:r>
            <a:r>
              <a:rPr kumimoji="1" lang="ja-JP" altLang="en-US" dirty="0" smtClean="0"/>
              <a:t>）を有効にしていない（しないと見れないということを理解していない）とみられず、「保険」としての機能が弱くなる</a:t>
            </a:r>
            <a:endParaRPr kumimoji="1" lang="en-US" altLang="ja-JP" dirty="0" smtClean="0"/>
          </a:p>
          <a:p>
            <a:pPr lvl="1"/>
            <a:r>
              <a:rPr lang="ja-JP" altLang="en-US" dirty="0" smtClean="0"/>
              <a:t>最初</a:t>
            </a:r>
            <a:r>
              <a:rPr lang="ja-JP" altLang="en-US" dirty="0" smtClean="0"/>
              <a:t>は限定せず、途中から限定にする、授業直前～直後まで限定解除、など、学生の理解度に応じて変えてもよい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授業運営上の考え方</a:t>
            </a:r>
            <a:endParaRPr kumimoji="1" lang="ja-JP" altLang="en-US" dirty="0"/>
          </a:p>
        </p:txBody>
      </p:sp>
      <p:sp>
        <p:nvSpPr>
          <p:cNvPr id="3" name="コンテンツ プレースホルダ 2"/>
          <p:cNvSpPr>
            <a:spLocks noGrp="1"/>
          </p:cNvSpPr>
          <p:nvPr>
            <p:ph idx="1"/>
          </p:nvPr>
        </p:nvSpPr>
        <p:spPr>
          <a:xfrm>
            <a:off x="179512" y="1500174"/>
            <a:ext cx="8964488" cy="4525963"/>
          </a:xfrm>
        </p:spPr>
        <p:txBody>
          <a:bodyPr>
            <a:normAutofit fontScale="92500" lnSpcReduction="10000"/>
          </a:bodyPr>
          <a:lstStyle/>
          <a:p>
            <a:r>
              <a:rPr kumimoji="1" lang="ja-JP" altLang="en-US" dirty="0" smtClean="0"/>
              <a:t>授業 </a:t>
            </a:r>
            <a:r>
              <a:rPr kumimoji="1" lang="ja-JP" altLang="en-US" dirty="0" smtClean="0">
                <a:sym typeface="Symbol"/>
              </a:rPr>
              <a:t></a:t>
            </a:r>
            <a:r>
              <a:rPr kumimoji="1" lang="ja-JP" altLang="en-US" dirty="0" smtClean="0">
                <a:solidFill>
                  <a:schemeClr val="bg2">
                    <a:lumMod val="50000"/>
                  </a:schemeClr>
                </a:solidFill>
              </a:rPr>
              <a:t>「大人数の」「もともと知り合いでない人」</a:t>
            </a:r>
            <a:r>
              <a:rPr kumimoji="1" lang="ja-JP" altLang="en-US" dirty="0" smtClean="0"/>
              <a:t>との会議</a:t>
            </a:r>
            <a:endParaRPr kumimoji="1" lang="en-US" altLang="ja-JP" dirty="0" smtClean="0"/>
          </a:p>
          <a:p>
            <a:pPr lvl="1"/>
            <a:r>
              <a:rPr kumimoji="1" lang="ja-JP" altLang="en-US" dirty="0" smtClean="0"/>
              <a:t>知り合い同士の少人数</a:t>
            </a:r>
            <a:r>
              <a:rPr kumimoji="1" lang="ja-JP" altLang="en-US" dirty="0" smtClean="0"/>
              <a:t>会議と異なる部分がある</a:t>
            </a:r>
            <a:endParaRPr kumimoji="1" lang="en-US" altLang="ja-JP" dirty="0" smtClean="0"/>
          </a:p>
          <a:p>
            <a:pPr lvl="1"/>
            <a:r>
              <a:rPr lang="ja-JP" altLang="en-US" dirty="0" smtClean="0"/>
              <a:t>接続トラブル者との通信（メールや電話は無理）</a:t>
            </a:r>
            <a:endParaRPr lang="en-US" altLang="ja-JP" dirty="0" smtClean="0"/>
          </a:p>
          <a:p>
            <a:pPr lvl="1"/>
            <a:r>
              <a:rPr kumimoji="1" lang="ja-JP" altLang="en-US" dirty="0" smtClean="0"/>
              <a:t>自由発言は無理（「仕切り」が必要）</a:t>
            </a:r>
            <a:endParaRPr kumimoji="1" lang="en-US" altLang="ja-JP" dirty="0" smtClean="0"/>
          </a:p>
          <a:p>
            <a:pPr lvl="1"/>
            <a:r>
              <a:rPr lang="ja-JP" altLang="en-US" dirty="0" smtClean="0"/>
              <a:t>トラブルゼロは保証できない（保険として録画）</a:t>
            </a:r>
            <a:endParaRPr kumimoji="1" lang="en-US" altLang="ja-JP" dirty="0" smtClean="0"/>
          </a:p>
          <a:p>
            <a:r>
              <a:rPr lang="ja-JP" altLang="en-US" dirty="0" smtClean="0"/>
              <a:t>ルール（お作法とトラブル時のアクション）と</a:t>
            </a:r>
            <a:r>
              <a:rPr lang="ja-JP" altLang="en-US" dirty="0" smtClean="0"/>
              <a:t>その</a:t>
            </a:r>
            <a:r>
              <a:rPr lang="ja-JP" altLang="en-US" dirty="0" smtClean="0"/>
              <a:t>徹底が大事</a:t>
            </a:r>
            <a:endParaRPr lang="en-US" altLang="ja-JP" dirty="0" smtClean="0"/>
          </a:p>
          <a:p>
            <a:r>
              <a:rPr lang="ja-JP" altLang="en-US" dirty="0" smtClean="0"/>
              <a:t>オンラインの学会開催などのノウハウも大いに参考になる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参考：学会オンライン開催</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DEIM</a:t>
            </a:r>
            <a:r>
              <a:rPr lang="ja-JP" altLang="en-US" dirty="0" smtClean="0"/>
              <a:t> </a:t>
            </a:r>
            <a:r>
              <a:rPr lang="en-US" altLang="ja-JP" dirty="0" smtClean="0">
                <a:hlinkClick r:id="rId2"/>
              </a:rPr>
              <a:t>https</a:t>
            </a:r>
            <a:r>
              <a:rPr lang="en-US" altLang="ja-JP" dirty="0" smtClean="0">
                <a:hlinkClick r:id="rId2"/>
              </a:rPr>
              <a:t>://db-event.jpn.org/deim2020</a:t>
            </a:r>
            <a:r>
              <a:rPr lang="en-US" altLang="ja-JP" dirty="0" smtClean="0">
                <a:hlinkClick r:id="rId2"/>
              </a:rPr>
              <a:t>/</a:t>
            </a:r>
            <a:endParaRPr lang="en-US" altLang="ja-JP" dirty="0" smtClean="0"/>
          </a:p>
          <a:p>
            <a:pPr lvl="1"/>
            <a:r>
              <a:rPr kumimoji="1" lang="ja-JP" altLang="en-US" dirty="0" smtClean="0"/>
              <a:t>データベース研究会</a:t>
            </a:r>
            <a:endParaRPr kumimoji="1" lang="en-US" altLang="ja-JP" dirty="0" smtClean="0"/>
          </a:p>
          <a:p>
            <a:r>
              <a:rPr kumimoji="1" lang="ja-JP" altLang="en-US" dirty="0" smtClean="0"/>
              <a:t>参加者</a:t>
            </a:r>
            <a:r>
              <a:rPr kumimoji="1" lang="en-US" altLang="ja-JP" dirty="0" smtClean="0"/>
              <a:t>563</a:t>
            </a:r>
            <a:r>
              <a:rPr kumimoji="1" lang="ja-JP" altLang="en-US" dirty="0" smtClean="0"/>
              <a:t>名を完全オンライン実施</a:t>
            </a:r>
            <a:endParaRPr kumimoji="1" lang="en-US" altLang="ja-JP" dirty="0" smtClean="0"/>
          </a:p>
          <a:p>
            <a:r>
              <a:rPr lang="ja-JP" altLang="en-US" dirty="0" smtClean="0"/>
              <a:t>オンライン開催虎の巻</a:t>
            </a:r>
            <a:r>
              <a:rPr lang="en-US" altLang="ja-JP" dirty="0" smtClean="0">
                <a:hlinkClick r:id="rId3"/>
              </a:rPr>
              <a:t>https</a:t>
            </a:r>
            <a:r>
              <a:rPr lang="en-US" altLang="ja-JP" dirty="0" smtClean="0">
                <a:hlinkClick r:id="rId3"/>
              </a:rPr>
              <a:t>://</a:t>
            </a:r>
            <a:r>
              <a:rPr lang="en-US" altLang="ja-JP" dirty="0" smtClean="0">
                <a:hlinkClick r:id="rId3"/>
              </a:rPr>
              <a:t>github.com/DEIM2020/wiki/blob/master/README.md</a:t>
            </a:r>
            <a:endParaRPr lang="en-US" altLang="ja-JP" dirty="0" smtClean="0"/>
          </a:p>
          <a:p>
            <a:r>
              <a:rPr kumimoji="1" lang="ja-JP" altLang="en-US" dirty="0" smtClean="0"/>
              <a:t>この例に倣い多くの研究会がその後オンライン開催している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授業設計上の</a:t>
            </a:r>
            <a:r>
              <a:rPr kumimoji="1" lang="ja-JP" altLang="en-US" dirty="0" smtClean="0"/>
              <a:t>考え方（私見）</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fontScale="70000" lnSpcReduction="20000"/>
          </a:bodyPr>
          <a:lstStyle/>
          <a:p>
            <a:r>
              <a:rPr lang="ja-JP" altLang="en-US" dirty="0" smtClean="0">
                <a:solidFill>
                  <a:schemeClr val="bg2">
                    <a:lumMod val="50000"/>
                  </a:schemeClr>
                </a:solidFill>
              </a:rPr>
              <a:t>無理をしない</a:t>
            </a:r>
            <a:r>
              <a:rPr lang="ja-JP" altLang="en-US" dirty="0" smtClean="0"/>
              <a:t>、ゆったりと設計する</a:t>
            </a:r>
            <a:endParaRPr lang="en-US" altLang="ja-JP" dirty="0" smtClean="0"/>
          </a:p>
          <a:p>
            <a:pPr lvl="1"/>
            <a:r>
              <a:rPr lang="ja-JP" altLang="en-US" dirty="0" smtClean="0"/>
              <a:t>初回最初の</a:t>
            </a:r>
            <a:r>
              <a:rPr lang="ja-JP" altLang="en-US" dirty="0" smtClean="0"/>
              <a:t>一時間</a:t>
            </a:r>
            <a:r>
              <a:rPr lang="ja-JP" altLang="en-US" dirty="0" smtClean="0"/>
              <a:t>は</a:t>
            </a:r>
            <a:r>
              <a:rPr lang="ja-JP" altLang="en-US" dirty="0" smtClean="0"/>
              <a:t>「つなげる</a:t>
            </a:r>
            <a:r>
              <a:rPr lang="ja-JP" altLang="en-US" dirty="0" smtClean="0"/>
              <a:t>練習、会話の練習です」と言ってやるとか</a:t>
            </a:r>
            <a:endParaRPr lang="en-US" altLang="ja-JP" dirty="0" smtClean="0"/>
          </a:p>
          <a:p>
            <a:pPr lvl="2"/>
            <a:r>
              <a:rPr lang="ja-JP" altLang="en-US" dirty="0" smtClean="0"/>
              <a:t>最初からそのつもりと言って</a:t>
            </a:r>
            <a:r>
              <a:rPr lang="en-US" altLang="ja-JP" dirty="0" smtClean="0"/>
              <a:t>1</a:t>
            </a:r>
            <a:r>
              <a:rPr lang="ja-JP" altLang="en-US" dirty="0" smtClean="0"/>
              <a:t>時間つなげる練習するのと、中身に入りたいのに入れずに焦りながら</a:t>
            </a:r>
            <a:r>
              <a:rPr lang="en-US" altLang="ja-JP" dirty="0" smtClean="0"/>
              <a:t>1</a:t>
            </a:r>
            <a:r>
              <a:rPr lang="ja-JP" altLang="en-US" dirty="0" smtClean="0"/>
              <a:t>時間消費するのでは、見た目も全く違う</a:t>
            </a:r>
            <a:endParaRPr lang="en-US" altLang="ja-JP" dirty="0" smtClean="0"/>
          </a:p>
          <a:p>
            <a:pPr lvl="1"/>
            <a:r>
              <a:rPr lang="ja-JP" altLang="en-US" dirty="0" smtClean="0"/>
              <a:t>最初</a:t>
            </a:r>
            <a:r>
              <a:rPr lang="ja-JP" altLang="en-US" dirty="0" smtClean="0"/>
              <a:t>の</a:t>
            </a:r>
            <a:r>
              <a:rPr lang="en-US" altLang="ja-JP" dirty="0" smtClean="0"/>
              <a:t>1, 2</a:t>
            </a:r>
            <a:r>
              <a:rPr lang="ja-JP" altLang="en-US" dirty="0" smtClean="0"/>
              <a:t>回は（</a:t>
            </a:r>
            <a:r>
              <a:rPr lang="ja-JP" altLang="en-US" dirty="0" smtClean="0"/>
              <a:t>少人数に分けて）対面</a:t>
            </a:r>
            <a:r>
              <a:rPr lang="ja-JP" altLang="en-US" dirty="0" smtClean="0"/>
              <a:t>で</a:t>
            </a:r>
            <a:r>
              <a:rPr lang="ja-JP" altLang="en-US" dirty="0" smtClean="0"/>
              <a:t>つなげる</a:t>
            </a:r>
            <a:r>
              <a:rPr lang="ja-JP" altLang="en-US" dirty="0" smtClean="0"/>
              <a:t>練習をする</a:t>
            </a:r>
            <a:r>
              <a:rPr lang="ja-JP" altLang="en-US" dirty="0" smtClean="0"/>
              <a:t>とか</a:t>
            </a:r>
            <a:endParaRPr lang="en-US" altLang="ja-JP" dirty="0" smtClean="0"/>
          </a:p>
          <a:p>
            <a:pPr lvl="1"/>
            <a:r>
              <a:rPr lang="ja-JP" altLang="en-US" dirty="0" smtClean="0"/>
              <a:t>期間をとって授業時間外につなげる練習をさせるとか</a:t>
            </a:r>
            <a:endParaRPr lang="en-US" altLang="ja-JP" dirty="0" smtClean="0"/>
          </a:p>
          <a:p>
            <a:pPr lvl="1"/>
            <a:r>
              <a:rPr kumimoji="1" lang="ja-JP" altLang="en-US" dirty="0" smtClean="0">
                <a:solidFill>
                  <a:schemeClr val="bg2">
                    <a:lumMod val="50000"/>
                  </a:schemeClr>
                </a:solidFill>
              </a:rPr>
              <a:t>「どうしてもつながらなかったらこう」</a:t>
            </a:r>
            <a:r>
              <a:rPr kumimoji="1" lang="ja-JP" altLang="en-US" dirty="0" smtClean="0"/>
              <a:t>という約束をしておく（録画を見る、授業</a:t>
            </a:r>
            <a:r>
              <a:rPr kumimoji="1" lang="en-US" altLang="ja-JP" dirty="0" smtClean="0"/>
              <a:t>HP</a:t>
            </a:r>
            <a:r>
              <a:rPr kumimoji="1" lang="ja-JP" altLang="en-US" dirty="0" smtClean="0"/>
              <a:t>や</a:t>
            </a:r>
            <a:r>
              <a:rPr kumimoji="1" lang="en-US" altLang="ja-JP" dirty="0" smtClean="0"/>
              <a:t>LMS</a:t>
            </a:r>
            <a:r>
              <a:rPr kumimoji="1" lang="ja-JP" altLang="en-US" dirty="0" smtClean="0"/>
              <a:t>に課題を出す、云々</a:t>
            </a:r>
            <a:r>
              <a:rPr kumimoji="1" lang="ja-JP" altLang="en-US" dirty="0" smtClean="0"/>
              <a:t>）とか</a:t>
            </a:r>
            <a:endParaRPr kumimoji="1" lang="en-US" altLang="ja-JP" dirty="0" smtClean="0"/>
          </a:p>
          <a:p>
            <a:r>
              <a:rPr kumimoji="1" lang="ja-JP" altLang="en-US" dirty="0" smtClean="0"/>
              <a:t>授業内容のオンラインへの</a:t>
            </a:r>
            <a:r>
              <a:rPr lang="ja-JP" altLang="en-US" dirty="0" smtClean="0"/>
              <a:t>「</a:t>
            </a:r>
            <a:r>
              <a:rPr kumimoji="1" lang="ja-JP" altLang="en-US" dirty="0" smtClean="0"/>
              <a:t>移植」にこだわらない</a:t>
            </a:r>
            <a:endParaRPr kumimoji="1" lang="en-US" altLang="ja-JP" dirty="0" smtClean="0"/>
          </a:p>
          <a:p>
            <a:pPr lvl="1"/>
            <a:r>
              <a:rPr kumimoji="1" lang="ja-JP" altLang="en-US" dirty="0" smtClean="0"/>
              <a:t>オフライン教材での</a:t>
            </a:r>
            <a:r>
              <a:rPr kumimoji="1" lang="ja-JP" altLang="en-US" dirty="0" smtClean="0"/>
              <a:t>自習中心（</a:t>
            </a:r>
            <a:r>
              <a:rPr kumimoji="1" lang="ja-JP" altLang="en-US" dirty="0" smtClean="0"/>
              <a:t>反転授業）</a:t>
            </a:r>
            <a:r>
              <a:rPr lang="ja-JP" altLang="en-US" dirty="0" smtClean="0"/>
              <a:t>への</a:t>
            </a:r>
            <a:r>
              <a:rPr kumimoji="1" lang="ja-JP" altLang="en-US" dirty="0" smtClean="0"/>
              <a:t>シフト</a:t>
            </a:r>
            <a:endParaRPr kumimoji="1" lang="en-US" altLang="ja-JP" dirty="0" smtClean="0"/>
          </a:p>
          <a:p>
            <a:pPr lvl="1"/>
            <a:r>
              <a:rPr lang="ja-JP" altLang="en-US" dirty="0" smtClean="0"/>
              <a:t>大事</a:t>
            </a:r>
            <a:r>
              <a:rPr lang="ja-JP" altLang="en-US" dirty="0" smtClean="0"/>
              <a:t>なのは学んだかどうかであって授業を聞いたかどうかではない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認識済み</a:t>
            </a:r>
            <a:r>
              <a:rPr kumimoji="1" lang="ja-JP" altLang="en-US" dirty="0" smtClean="0"/>
              <a:t>課題・今後の予定</a:t>
            </a:r>
            <a:r>
              <a:rPr kumimoji="1" lang="en-US" altLang="ja-JP" dirty="0" smtClean="0"/>
              <a:t>(</a:t>
            </a:r>
            <a:r>
              <a:rPr kumimoji="1" lang="en-US" altLang="ja-JP" dirty="0" smtClean="0"/>
              <a:t>I)</a:t>
            </a:r>
            <a:br>
              <a:rPr kumimoji="1" lang="en-US" altLang="ja-JP" dirty="0" smtClean="0"/>
            </a:br>
            <a:r>
              <a:rPr lang="ja-JP" altLang="en-US" dirty="0" smtClean="0"/>
              <a:t>円滑な遂行</a:t>
            </a:r>
            <a:r>
              <a:rPr lang="ja-JP" altLang="en-US" dirty="0" smtClean="0"/>
              <a:t>の</a:t>
            </a:r>
            <a:r>
              <a:rPr lang="ja-JP" altLang="en-US" dirty="0" smtClean="0"/>
              <a:t>サポート</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lang="ja-JP" altLang="en-US" dirty="0" smtClean="0"/>
              <a:t>協力者のための連絡網</a:t>
            </a:r>
            <a:endParaRPr lang="en-US" altLang="ja-JP" dirty="0" smtClean="0"/>
          </a:p>
          <a:p>
            <a:pPr lvl="1"/>
            <a:r>
              <a:rPr lang="ja-JP" altLang="en-US" dirty="0" smtClean="0"/>
              <a:t>詳しい</a:t>
            </a:r>
            <a:r>
              <a:rPr lang="ja-JP" altLang="en-US" dirty="0" smtClean="0"/>
              <a:t>人</a:t>
            </a:r>
            <a:r>
              <a:rPr lang="ja-JP" altLang="en-US" dirty="0" smtClean="0"/>
              <a:t>は部局や身分を</a:t>
            </a:r>
            <a:r>
              <a:rPr lang="ja-JP" altLang="en-US" dirty="0" smtClean="0"/>
              <a:t>問わず</a:t>
            </a:r>
            <a:r>
              <a:rPr lang="ja-JP" altLang="en-US" dirty="0" smtClean="0"/>
              <a:t>協力していただける体制を作りたい</a:t>
            </a:r>
            <a:endParaRPr lang="en-US" altLang="ja-JP" dirty="0" smtClean="0"/>
          </a:p>
          <a:p>
            <a:pPr lvl="1"/>
            <a:r>
              <a:rPr lang="en-US" altLang="ja-JP" dirty="0" smtClean="0"/>
              <a:t>TA</a:t>
            </a:r>
            <a:r>
              <a:rPr lang="ja-JP" altLang="en-US" dirty="0" smtClean="0"/>
              <a:t>（予算）</a:t>
            </a:r>
            <a:endParaRPr lang="en-US" altLang="ja-JP" dirty="0" smtClean="0"/>
          </a:p>
          <a:p>
            <a:r>
              <a:rPr lang="ja-JP" altLang="en-US" dirty="0" smtClean="0"/>
              <a:t>全部局サポートのための連絡網</a:t>
            </a:r>
            <a:endParaRPr lang="en-US" altLang="ja-JP" dirty="0" smtClean="0"/>
          </a:p>
          <a:p>
            <a:r>
              <a:rPr lang="ja-JP" altLang="en-US" dirty="0" smtClean="0"/>
              <a:t>授業</a:t>
            </a:r>
            <a:r>
              <a:rPr lang="ja-JP" altLang="en-US" dirty="0" smtClean="0"/>
              <a:t>を受ける学生への</a:t>
            </a:r>
            <a:r>
              <a:rPr lang="ja-JP" altLang="en-US" dirty="0" smtClean="0">
                <a:solidFill>
                  <a:schemeClr val="bg2">
                    <a:lumMod val="50000"/>
                  </a:schemeClr>
                </a:solidFill>
              </a:rPr>
              <a:t>共通</a:t>
            </a:r>
            <a:r>
              <a:rPr lang="ja-JP" altLang="en-US" dirty="0" smtClean="0">
                <a:solidFill>
                  <a:schemeClr val="bg2">
                    <a:lumMod val="50000"/>
                  </a:schemeClr>
                </a:solidFill>
              </a:rPr>
              <a:t>トレーニング</a:t>
            </a:r>
            <a:endParaRPr lang="en-US" altLang="ja-JP" dirty="0" smtClean="0">
              <a:solidFill>
                <a:schemeClr val="bg2">
                  <a:lumMod val="50000"/>
                </a:schemeClr>
              </a:solidFill>
            </a:endParaRPr>
          </a:p>
          <a:p>
            <a:pPr lvl="1"/>
            <a:r>
              <a:rPr lang="ja-JP" altLang="en-US" dirty="0" smtClean="0">
                <a:solidFill>
                  <a:schemeClr val="tx1"/>
                </a:solidFill>
              </a:rPr>
              <a:t>ほとんどのトラブルは参加者の側で生ずる</a:t>
            </a:r>
            <a:endParaRPr lang="en-US" altLang="ja-JP" dirty="0" smtClean="0">
              <a:solidFill>
                <a:schemeClr val="tx1"/>
              </a:solidFill>
            </a:endParaRPr>
          </a:p>
          <a:p>
            <a:r>
              <a:rPr kumimoji="1" lang="ja-JP" altLang="en-US" dirty="0" smtClean="0"/>
              <a:t>教員・</a:t>
            </a:r>
            <a:r>
              <a:rPr kumimoji="1" lang="en-US" altLang="ja-JP" dirty="0" smtClean="0"/>
              <a:t>TA</a:t>
            </a:r>
            <a:r>
              <a:rPr kumimoji="1" lang="ja-JP" altLang="en-US" dirty="0" smtClean="0"/>
              <a:t>に対する</a:t>
            </a:r>
            <a:r>
              <a:rPr kumimoji="1" lang="ja-JP" altLang="en-US" dirty="0" smtClean="0"/>
              <a:t>練習会</a:t>
            </a:r>
            <a:endParaRPr kumimoji="1" lang="en-US" altLang="ja-JP" dirty="0" smtClean="0"/>
          </a:p>
          <a:p>
            <a:pPr lvl="1"/>
            <a:r>
              <a:rPr kumimoji="1" lang="ja-JP" altLang="en-US" dirty="0" smtClean="0"/>
              <a:t>実施体制は要考慮（互助網が必須。協力できる人を拡大）</a:t>
            </a:r>
            <a:endParaRPr kumimoji="1" lang="en-US" altLang="ja-JP" dirty="0" smtClean="0"/>
          </a:p>
          <a:p>
            <a:r>
              <a:rPr kumimoji="1" lang="en-US" altLang="ja-JP" dirty="0" smtClean="0"/>
              <a:t>Zoom</a:t>
            </a:r>
            <a:r>
              <a:rPr kumimoji="1" lang="en-US" altLang="ja-JP" dirty="0" smtClean="0"/>
              <a:t>, </a:t>
            </a:r>
            <a:r>
              <a:rPr kumimoji="1" lang="en-US" altLang="ja-JP" dirty="0" err="1" smtClean="0"/>
              <a:t>Webex</a:t>
            </a:r>
            <a:r>
              <a:rPr kumimoji="1" lang="ja-JP" altLang="en-US" dirty="0" smtClean="0"/>
              <a:t>の期間限定終了後の</a:t>
            </a:r>
            <a:r>
              <a:rPr kumimoji="1" lang="ja-JP" altLang="en-US" dirty="0" smtClean="0"/>
              <a:t>契約（予算）</a:t>
            </a:r>
            <a:endParaRPr kumimoji="1" lang="en-US" altLang="ja-JP" dirty="0" smtClean="0"/>
          </a:p>
          <a:p>
            <a:r>
              <a:rPr kumimoji="1" lang="ja-JP" altLang="en-US" dirty="0" smtClean="0"/>
              <a:t>自宅に通信量無制限の通信環境がない（モバイルのみ）学生の「パケ死</a:t>
            </a:r>
            <a:r>
              <a:rPr kumimoji="1" lang="ja-JP" altLang="en-US" dirty="0" smtClean="0"/>
              <a:t>」問題（キャンパス提供または予算）</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第一部：</a:t>
            </a:r>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会議」で、授業のオンライン化の基本形になる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学生への共通トレーニング</a:t>
            </a:r>
            <a:r>
              <a:rPr kumimoji="1" lang="en-US" altLang="ja-JP" dirty="0" smtClean="0"/>
              <a:t/>
            </a:r>
            <a:br>
              <a:rPr kumimoji="1" lang="en-US" altLang="ja-JP" dirty="0" smtClean="0"/>
            </a:br>
            <a:r>
              <a:rPr kumimoji="1" lang="ja-JP" altLang="en-US" dirty="0" smtClean="0"/>
              <a:t>（</a:t>
            </a:r>
            <a:r>
              <a:rPr lang="ja-JP" altLang="en-US" dirty="0" smtClean="0"/>
              <a:t>イメージ）</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kumimoji="1" lang="en-US" altLang="ja-JP" dirty="0" smtClean="0"/>
              <a:t>LMS</a:t>
            </a:r>
            <a:r>
              <a:rPr kumimoji="1" lang="ja-JP" altLang="en-US" dirty="0" smtClean="0"/>
              <a:t>ログイン、出欠、お知らせ、アドレス登録</a:t>
            </a:r>
            <a:endParaRPr kumimoji="1" lang="en-US" altLang="ja-JP" dirty="0" smtClean="0"/>
          </a:p>
          <a:p>
            <a:r>
              <a:rPr lang="en-US" altLang="ja-JP" dirty="0" smtClean="0"/>
              <a:t>ECCS</a:t>
            </a:r>
            <a:r>
              <a:rPr lang="ja-JP" altLang="en-US" dirty="0" smtClean="0"/>
              <a:t>クラウドメール（</a:t>
            </a:r>
            <a:r>
              <a:rPr lang="en-US" altLang="ja-JP" dirty="0" smtClean="0"/>
              <a:t>@</a:t>
            </a:r>
            <a:r>
              <a:rPr lang="en-US" altLang="ja-JP" dirty="0" err="1" smtClean="0"/>
              <a:t>g.ecc.u-tokyo.ac.jp</a:t>
            </a:r>
            <a:r>
              <a:rPr lang="ja-JP" altLang="en-US" dirty="0" smtClean="0"/>
              <a:t>）</a:t>
            </a:r>
            <a:endParaRPr kumimoji="1" lang="en-US" altLang="ja-JP" dirty="0" smtClean="0"/>
          </a:p>
          <a:p>
            <a:r>
              <a:rPr kumimoji="1" lang="ja-JP" altLang="en-US" dirty="0" smtClean="0"/>
              <a:t>〇月</a:t>
            </a:r>
            <a:r>
              <a:rPr kumimoji="1" lang="ja-JP" altLang="en-US" dirty="0" smtClean="0"/>
              <a:t>〇日（授業開始）</a:t>
            </a:r>
            <a:r>
              <a:rPr kumimoji="1" lang="ja-JP" altLang="en-US" dirty="0" smtClean="0"/>
              <a:t>に十分先立ち、</a:t>
            </a:r>
            <a:r>
              <a:rPr lang="en-US" altLang="ja-JP" dirty="0" smtClean="0"/>
              <a:t>TV</a:t>
            </a:r>
            <a:r>
              <a:rPr lang="ja-JP" altLang="en-US" dirty="0" smtClean="0"/>
              <a:t>会議練習</a:t>
            </a:r>
            <a:endParaRPr kumimoji="1" lang="en-US" altLang="ja-JP" dirty="0" smtClean="0"/>
          </a:p>
          <a:p>
            <a:pPr lvl="1"/>
            <a:r>
              <a:rPr lang="ja-JP" altLang="en-US" dirty="0" smtClean="0"/>
              <a:t>接続できる</a:t>
            </a:r>
            <a:r>
              <a:rPr lang="ja-JP" altLang="en-US" dirty="0" smtClean="0"/>
              <a:t>ことの確認</a:t>
            </a:r>
            <a:endParaRPr lang="en-US" altLang="ja-JP" dirty="0" smtClean="0"/>
          </a:p>
          <a:p>
            <a:pPr lvl="1"/>
            <a:r>
              <a:rPr kumimoji="1" lang="ja-JP" altLang="en-US" dirty="0" smtClean="0"/>
              <a:t>音声、ビデオが問題なく流れる</a:t>
            </a:r>
            <a:r>
              <a:rPr kumimoji="1" lang="ja-JP" altLang="en-US" dirty="0" smtClean="0"/>
              <a:t>ことの確認</a:t>
            </a:r>
            <a:endParaRPr kumimoji="1" lang="en-US" altLang="ja-JP" dirty="0" smtClean="0"/>
          </a:p>
          <a:p>
            <a:pPr lvl="1"/>
            <a:r>
              <a:rPr lang="ja-JP" altLang="en-US" dirty="0" smtClean="0"/>
              <a:t>音声</a:t>
            </a:r>
            <a:r>
              <a:rPr lang="ja-JP" altLang="en-US" dirty="0" smtClean="0"/>
              <a:t>が送れる</a:t>
            </a:r>
            <a:r>
              <a:rPr lang="ja-JP" altLang="en-US" dirty="0" smtClean="0"/>
              <a:t>こと</a:t>
            </a:r>
            <a:r>
              <a:rPr lang="ja-JP" altLang="en-US" dirty="0" smtClean="0"/>
              <a:t>の確認</a:t>
            </a:r>
            <a:endParaRPr lang="en-US" altLang="ja-JP" dirty="0" smtClean="0"/>
          </a:p>
          <a:p>
            <a:pPr lvl="1"/>
            <a:r>
              <a:rPr lang="ja-JP" altLang="en-US" dirty="0" smtClean="0"/>
              <a:t>授業では必ず事前テスト済みのパターンを使うこと（接続のトラブルを減らす</a:t>
            </a:r>
            <a:r>
              <a:rPr lang="ja-JP" altLang="en-US" dirty="0" smtClean="0"/>
              <a:t>）の徹底</a:t>
            </a:r>
            <a:endParaRPr lang="en-US" altLang="ja-JP" dirty="0" smtClean="0"/>
          </a:p>
          <a:p>
            <a:pPr lvl="1"/>
            <a:r>
              <a:rPr lang="en-US" altLang="ja-JP" dirty="0" smtClean="0"/>
              <a:t>Chat, </a:t>
            </a:r>
            <a:r>
              <a:rPr lang="ja-JP" altLang="en-US" dirty="0" smtClean="0"/>
              <a:t>手上げ、</a:t>
            </a:r>
            <a:r>
              <a:rPr lang="en-US" altLang="ja-JP" dirty="0" smtClean="0"/>
              <a:t>etc.</a:t>
            </a:r>
            <a:r>
              <a:rPr lang="ja-JP" altLang="en-US" dirty="0" smtClean="0"/>
              <a:t>の練習</a:t>
            </a:r>
            <a:endParaRPr kumimoji="1" lang="en-US" altLang="ja-JP" dirty="0" smtClean="0"/>
          </a:p>
          <a:p>
            <a:r>
              <a:rPr kumimoji="1" lang="en-US" altLang="ja-JP" dirty="0" smtClean="0"/>
              <a:t>Google Spreadsheet</a:t>
            </a:r>
            <a:r>
              <a:rPr kumimoji="1" lang="ja-JP" altLang="en-US" dirty="0" err="1" smtClean="0"/>
              <a:t>への</a:t>
            </a:r>
            <a:r>
              <a:rPr kumimoji="1" lang="ja-JP" altLang="en-US" dirty="0" smtClean="0"/>
              <a:t>書き込み</a:t>
            </a:r>
            <a:r>
              <a:rPr kumimoji="1" lang="ja-JP" altLang="en-US" dirty="0" smtClean="0"/>
              <a:t>練習</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a:t>
            </a:r>
            <a:r>
              <a:rPr kumimoji="1" lang="ja-JP" altLang="en-US" dirty="0" smtClean="0"/>
              <a:t>課題</a:t>
            </a:r>
            <a:r>
              <a:rPr kumimoji="1" lang="en-US" altLang="ja-JP" dirty="0" smtClean="0"/>
              <a:t>(</a:t>
            </a:r>
            <a:r>
              <a:rPr kumimoji="1" lang="en-US" altLang="ja-JP" dirty="0" smtClean="0"/>
              <a:t>II)</a:t>
            </a:r>
            <a:br>
              <a:rPr kumimoji="1" lang="en-US" altLang="ja-JP" dirty="0" smtClean="0"/>
            </a:br>
            <a:r>
              <a:rPr lang="ja-JP" altLang="en-US" dirty="0" smtClean="0"/>
              <a:t>授業の実施に</a:t>
            </a:r>
            <a:r>
              <a:rPr lang="ja-JP" altLang="en-US" dirty="0" smtClean="0"/>
              <a:t>関する問題</a:t>
            </a:r>
            <a:endParaRPr kumimoji="1" lang="ja-JP" altLang="en-US" dirty="0"/>
          </a:p>
        </p:txBody>
      </p:sp>
      <p:sp>
        <p:nvSpPr>
          <p:cNvPr id="3" name="コンテンツ プレースホルダ 2"/>
          <p:cNvSpPr>
            <a:spLocks noGrp="1"/>
          </p:cNvSpPr>
          <p:nvPr>
            <p:ph idx="1"/>
          </p:nvPr>
        </p:nvSpPr>
        <p:spPr>
          <a:xfrm>
            <a:off x="457200" y="1500175"/>
            <a:ext cx="8229600" cy="2936938"/>
          </a:xfrm>
        </p:spPr>
        <p:txBody>
          <a:bodyPr/>
          <a:lstStyle/>
          <a:p>
            <a:r>
              <a:rPr kumimoji="1" lang="ja-JP" altLang="en-US" dirty="0" smtClean="0"/>
              <a:t>板書</a:t>
            </a:r>
            <a:endParaRPr kumimoji="1" lang="en-US" altLang="ja-JP" dirty="0" smtClean="0"/>
          </a:p>
          <a:p>
            <a:r>
              <a:rPr kumimoji="1" lang="ja-JP" altLang="en-US" dirty="0" smtClean="0"/>
              <a:t>実験</a:t>
            </a:r>
            <a:endParaRPr kumimoji="1" lang="en-US" altLang="ja-JP" dirty="0" smtClean="0"/>
          </a:p>
          <a:p>
            <a:r>
              <a:rPr lang="ja-JP" altLang="en-US" dirty="0" smtClean="0"/>
              <a:t>語学、日本語教室（会話、発音）</a:t>
            </a:r>
            <a:endParaRPr kumimoji="1" lang="en-US" altLang="ja-JP" dirty="0" smtClean="0"/>
          </a:p>
          <a:p>
            <a:r>
              <a:rPr kumimoji="1" lang="ja-JP" altLang="en-US" dirty="0" smtClean="0"/>
              <a:t>議論中心</a:t>
            </a:r>
            <a:endParaRPr kumimoji="1" lang="en-US" altLang="ja-JP" dirty="0" smtClean="0"/>
          </a:p>
          <a:p>
            <a:r>
              <a:rPr kumimoji="1" lang="ja-JP" altLang="en-US" dirty="0" smtClean="0"/>
              <a:t>学生の意欲維持</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
        <p:nvSpPr>
          <p:cNvPr id="7" name="コンテンツ プレースホルダ 2"/>
          <p:cNvSpPr txBox="1">
            <a:spLocks/>
          </p:cNvSpPr>
          <p:nvPr/>
        </p:nvSpPr>
        <p:spPr>
          <a:xfrm>
            <a:off x="467544" y="4581128"/>
            <a:ext cx="8229600" cy="1656184"/>
          </a:xfrm>
          <a:prstGeom prst="rect">
            <a:avLst/>
          </a:prstGeom>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多数の </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Open Problems</a:t>
            </a:r>
          </a:p>
          <a:p>
            <a:pPr marL="342900" indent="-342900">
              <a:spcBef>
                <a:spcPct val="20000"/>
              </a:spcBef>
              <a:buClr>
                <a:schemeClr val="accent1">
                  <a:shade val="75000"/>
                </a:schemeClr>
              </a:buClr>
              <a:buSzPct val="60000"/>
              <a:buFont typeface="Wingdings"/>
              <a:buChar char="u"/>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すべてをオンラインに「移植」することにこだわらない</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制約の中で、学生に良い経験をさせることが優先</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第二部へ向けて</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a:t>
            </a:r>
            <a:r>
              <a:rPr kumimoji="1" lang="en-US" altLang="ja-JP" dirty="0" err="1" smtClean="0"/>
              <a:t>li.do</a:t>
            </a:r>
            <a:r>
              <a:rPr kumimoji="1" lang="en-US" altLang="ja-JP" dirty="0" smtClean="0"/>
              <a:t> </a:t>
            </a:r>
            <a:r>
              <a:rPr kumimoji="1" lang="ja-JP" altLang="en-US" dirty="0" smtClean="0"/>
              <a:t>（イベントコード </a:t>
            </a:r>
            <a:r>
              <a:rPr kumimoji="1" lang="en-US" altLang="ja-JP" dirty="0" smtClean="0"/>
              <a:t>online-</a:t>
            </a:r>
            <a:r>
              <a:rPr kumimoji="1" lang="en-US" altLang="ja-JP" dirty="0" err="1" smtClean="0"/>
              <a:t>lec</a:t>
            </a:r>
            <a:r>
              <a:rPr kumimoji="1" lang="ja-JP" altLang="en-US" dirty="0" smtClean="0"/>
              <a:t>）をご覧ください</a:t>
            </a:r>
            <a:endParaRPr kumimoji="1" lang="en-US" altLang="ja-JP" dirty="0" smtClean="0"/>
          </a:p>
          <a:p>
            <a:r>
              <a:rPr lang="ja-JP" altLang="en-US" dirty="0" smtClean="0"/>
              <a:t>カテゴリごとにサンプルを選んで載せて</a:t>
            </a:r>
            <a:r>
              <a:rPr lang="ja-JP" altLang="en-US" dirty="0" smtClean="0"/>
              <a:t>います</a:t>
            </a:r>
            <a:endParaRPr lang="en-US" altLang="ja-JP" dirty="0" smtClean="0"/>
          </a:p>
          <a:p>
            <a:pPr lvl="1"/>
            <a:r>
              <a:rPr kumimoji="1" lang="ja-JP" altLang="en-US" dirty="0" smtClean="0"/>
              <a:t>追記または「いいね」をしてください</a:t>
            </a:r>
            <a:endParaRPr kumimoji="1" lang="en-US" altLang="ja-JP" dirty="0" smtClean="0"/>
          </a:p>
          <a:p>
            <a:pPr lvl="1"/>
            <a:r>
              <a:rPr lang="ja-JP" altLang="en-US" dirty="0" smtClean="0"/>
              <a:t>心当たり</a:t>
            </a:r>
            <a:r>
              <a:rPr lang="ja-JP" altLang="en-US" dirty="0" smtClean="0"/>
              <a:t>の</a:t>
            </a:r>
            <a:r>
              <a:rPr lang="ja-JP" altLang="en-US" dirty="0" smtClean="0"/>
              <a:t>ある方から</a:t>
            </a:r>
            <a:r>
              <a:rPr lang="ja-JP" altLang="en-US" smtClean="0"/>
              <a:t>のご発言も期待</a:t>
            </a:r>
            <a:r>
              <a:rPr lang="ja-JP" altLang="en-US" dirty="0" smtClean="0"/>
              <a:t>します</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aphicFrame>
        <p:nvGraphicFramePr>
          <p:cNvPr id="7" name="表 6"/>
          <p:cNvGraphicFramePr>
            <a:graphicFrameLocks noGrp="1"/>
          </p:cNvGraphicFramePr>
          <p:nvPr/>
        </p:nvGraphicFramePr>
        <p:xfrm>
          <a:off x="1331640" y="4653136"/>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ワンストップポータル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テキスト ボックス 6"/>
          <p:cNvSpPr txBox="1"/>
          <p:nvPr/>
        </p:nvSpPr>
        <p:spPr>
          <a:xfrm>
            <a:off x="1475656" y="2348880"/>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068960"/>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5</a:t>
            </a:r>
            <a:r>
              <a:rPr lang="ja-JP" altLang="en-US" sz="3200" kern="0" dirty="0" smtClean="0">
                <a:solidFill>
                  <a:schemeClr val="tx2"/>
                </a:solidFill>
              </a:rPr>
              <a:t>日ほど前から突貫工事中（執筆中）です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今後</a:t>
            </a:r>
            <a:r>
              <a:rPr lang="en-US" altLang="ja-JP" sz="3200" kern="0" dirty="0" smtClean="0">
                <a:solidFill>
                  <a:schemeClr val="tx2"/>
                </a:solidFill>
              </a:rPr>
              <a:t>m(_ _)m</a:t>
            </a:r>
            <a:r>
              <a:rPr lang="ja-JP" altLang="en-US" sz="3200" kern="0" dirty="0" err="1" smtClean="0">
                <a:solidFill>
                  <a:schemeClr val="tx2"/>
                </a:solidFill>
              </a:rPr>
              <a:t>、</a:t>
            </a:r>
            <a:r>
              <a:rPr lang="ja-JP" altLang="en-US" sz="3200" kern="0" dirty="0" smtClean="0">
                <a:solidFill>
                  <a:schemeClr val="tx2"/>
                </a:solidFill>
              </a:rPr>
              <a:t>英語版も作ります</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や授業のオンライン化のノウハウなどをワンストップで得られるサイトを目指して整理・拡充します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Special</a:t>
            </a:r>
            <a:r>
              <a:rPr lang="en-US" altLang="ja-JP" sz="3200" kern="0" baseline="30000" dirty="0" smtClean="0">
                <a:solidFill>
                  <a:schemeClr val="tx2"/>
                </a:solidFill>
              </a:rPr>
              <a:t>100</a:t>
            </a:r>
            <a:r>
              <a:rPr lang="ja-JP" altLang="en-US" sz="3200" kern="0" dirty="0" smtClean="0">
                <a:solidFill>
                  <a:schemeClr val="tx2"/>
                </a:solidFill>
              </a:rPr>
              <a:t> </a:t>
            </a:r>
            <a:r>
              <a:rPr lang="en-US" altLang="ja-JP" sz="3200" kern="0" dirty="0" smtClean="0">
                <a:solidFill>
                  <a:schemeClr val="tx2"/>
                </a:solidFill>
              </a:rPr>
              <a:t>Thanks to </a:t>
            </a:r>
            <a:r>
              <a:rPr lang="ja-JP" altLang="en-US" sz="3200" kern="0" dirty="0" smtClean="0">
                <a:solidFill>
                  <a:schemeClr val="bg2">
                    <a:lumMod val="50000"/>
                  </a:schemeClr>
                </a:solidFill>
              </a:rPr>
              <a:t>栗田佳代子先生、吉田塁先生（大総センター）</a:t>
            </a:r>
            <a:endParaRPr lang="en-US" altLang="ja-JP" sz="3200" kern="0" dirty="0" smtClean="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a:t>
            </a:r>
            <a:r>
              <a:rPr lang="en-US" altLang="ja-JP" dirty="0" smtClean="0"/>
              <a:t>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b="1" dirty="0" smtClean="0">
                <a:solidFill>
                  <a:schemeClr val="bg2">
                    <a:lumMod val="50000"/>
                  </a:schemeClr>
                </a:solidFill>
              </a:rPr>
              <a:t>1. </a:t>
            </a:r>
            <a:r>
              <a:rPr kumimoji="1" lang="en-US" altLang="ja-JP" b="1" dirty="0" err="1" smtClean="0">
                <a:solidFill>
                  <a:schemeClr val="bg2">
                    <a:lumMod val="50000"/>
                  </a:schemeClr>
                </a:solidFill>
              </a:rPr>
              <a:t>UTokyo</a:t>
            </a:r>
            <a:r>
              <a:rPr kumimoji="1" lang="en-US" altLang="ja-JP" b="1" dirty="0" smtClean="0">
                <a:solidFill>
                  <a:schemeClr val="bg2">
                    <a:lumMod val="50000"/>
                  </a:schemeClr>
                </a:solidFill>
              </a:rPr>
              <a:t> Account</a:t>
            </a:r>
          </a:p>
          <a:p>
            <a:r>
              <a:rPr lang="en-US" altLang="ja-JP" dirty="0" smtClean="0"/>
              <a:t>2. </a:t>
            </a:r>
            <a:r>
              <a:rPr lang="en-US" altLang="ja-JP" dirty="0" smtClean="0"/>
              <a:t>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b="1" dirty="0" smtClean="0">
                <a:solidFill>
                  <a:schemeClr val="bg2">
                    <a:lumMod val="50000"/>
                  </a:schemeClr>
                </a:solidFill>
              </a:rPr>
              <a:t>2. </a:t>
            </a:r>
            <a:r>
              <a:rPr lang="en-US" altLang="ja-JP" b="1" dirty="0" smtClean="0">
                <a:solidFill>
                  <a:schemeClr val="bg2">
                    <a:lumMod val="50000"/>
                  </a:schemeClr>
                </a:solidFill>
              </a:rPr>
              <a:t>UTAS</a:t>
            </a:r>
            <a:r>
              <a:rPr lang="ja-JP" altLang="en-US" b="1" dirty="0" smtClean="0">
                <a:solidFill>
                  <a:schemeClr val="bg2">
                    <a:lumMod val="50000"/>
                  </a:schemeClr>
                </a:solidFill>
              </a:rPr>
              <a:t>と</a:t>
            </a:r>
            <a:r>
              <a:rPr lang="en-US" altLang="ja-JP" b="1" dirty="0" smtClean="0">
                <a:solidFill>
                  <a:schemeClr val="bg2">
                    <a:lumMod val="50000"/>
                  </a:schemeClr>
                </a:solidFill>
              </a:rPr>
              <a:t>ITC-LMS</a:t>
            </a:r>
            <a:endParaRPr kumimoji="1" lang="en-US" altLang="ja-JP" b="1" dirty="0" smtClean="0">
              <a:solidFill>
                <a:schemeClr val="bg2">
                  <a:lumMod val="50000"/>
                </a:schemeClr>
              </a:solidFill>
            </a:endParaRP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1347</TotalTime>
  <Words>2836</Words>
  <Application>Microsoft Office PowerPoint</Application>
  <PresentationFormat>画面に合わせる (4:3)</PresentationFormat>
  <Paragraphs>515</Paragraphs>
  <Slides>42</Slides>
  <Notes>0</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雪藤</vt:lpstr>
      <vt:lpstr>授業のオンライン化を念頭に置いたTV会議ツールと使い方説明会</vt:lpstr>
      <vt:lpstr>本日の会議</vt:lpstr>
      <vt:lpstr>第二部予告</vt:lpstr>
      <vt:lpstr>第一部：Executive Summary</vt:lpstr>
      <vt:lpstr>ワンストップポータル</vt:lpstr>
      <vt:lpstr>以降の説明内容</vt:lpstr>
      <vt:lpstr>以降の説明内容</vt:lpstr>
      <vt:lpstr>UTokyo Accountとは</vt:lpstr>
      <vt:lpstr>以降の説明内容</vt:lpstr>
      <vt:lpstr>UTASとは</vt:lpstr>
      <vt:lpstr>ここでのUTASの意義</vt:lpstr>
      <vt:lpstr>ITC-LMSとは</vt:lpstr>
      <vt:lpstr>ITC-LMSでできること</vt:lpstr>
      <vt:lpstr>ITC-LMSでできること</vt:lpstr>
      <vt:lpstr>ITC-LMSの存在意義</vt:lpstr>
      <vt:lpstr>以降の説明内容</vt:lpstr>
      <vt:lpstr>G Suite for Educationとは</vt:lpstr>
      <vt:lpstr>余談：名称について</vt:lpstr>
      <vt:lpstr>ECCSクラウドメールを使うには?</vt:lpstr>
      <vt:lpstr>無事有効化されると…</vt:lpstr>
      <vt:lpstr>注意</vt:lpstr>
      <vt:lpstr>G Suite for Educationの意義</vt:lpstr>
      <vt:lpstr>以降の説明内容</vt:lpstr>
      <vt:lpstr>3つのTV会議</vt:lpstr>
      <vt:lpstr>GoogleハングアウトMeet</vt:lpstr>
      <vt:lpstr>Meetでできること</vt:lpstr>
      <vt:lpstr>Meetデモ</vt:lpstr>
      <vt:lpstr>3 システムの利用可能状況</vt:lpstr>
      <vt:lpstr>3システムの簡易比較表</vt:lpstr>
      <vt:lpstr>以降の説明内容</vt:lpstr>
      <vt:lpstr>基本テンプレート</vt:lpstr>
      <vt:lpstr>TV会議URL通知の実際</vt:lpstr>
      <vt:lpstr>通知の実際</vt:lpstr>
      <vt:lpstr>誰でも読み書き許可されたGoogle Spreadsheet の作り方</vt:lpstr>
      <vt:lpstr>Spreadsheetは学内者限定にすべきか?</vt:lpstr>
      <vt:lpstr>授業運営上の考え方</vt:lpstr>
      <vt:lpstr>参考：学会オンライン開催</vt:lpstr>
      <vt:lpstr>授業設計上の考え方（私見）</vt:lpstr>
      <vt:lpstr>認識済み課題・今後の予定(I) 円滑な遂行のサポート</vt:lpstr>
      <vt:lpstr>学生への共通トレーニング （イメージ）</vt:lpstr>
      <vt:lpstr>認識している課題(II) 授業の実施に関する問題</vt:lpstr>
      <vt:lpstr>第二部へ向けて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247</cp:revision>
  <dcterms:created xsi:type="dcterms:W3CDTF">2020-03-09T13:20:48Z</dcterms:created>
  <dcterms:modified xsi:type="dcterms:W3CDTF">2020-03-13T04:00:05Z</dcterms:modified>
</cp:coreProperties>
</file>