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367" r:id="rId3"/>
    <p:sldId id="365" r:id="rId4"/>
    <p:sldId id="366"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76436" autoAdjust="0"/>
  </p:normalViewPr>
  <p:slideViewPr>
    <p:cSldViewPr>
      <p:cViewPr varScale="1">
        <p:scale>
          <a:sx n="60" d="100"/>
          <a:sy n="60" d="100"/>
        </p:scale>
        <p:origin x="974" y="48"/>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2022/3/15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3</a:t>
            </a:fld>
            <a:endParaRPr kumimoji="1" lang="ja-JP" altLang="en-US"/>
          </a:p>
        </p:txBody>
      </p:sp>
    </p:spTree>
    <p:extLst>
      <p:ext uri="{BB962C8B-B14F-4D97-AF65-F5344CB8AC3E}">
        <p14:creationId xmlns:p14="http://schemas.microsoft.com/office/powerpoint/2010/main" val="314194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2022/3/16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2022/3/16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2022/3/16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2022/3/16</a:t>
            </a:r>
            <a:endParaRPr kumimoji="1" lang="ja-JP" altLang="en-US"/>
          </a:p>
        </p:txBody>
      </p:sp>
      <p:sp>
        <p:nvSpPr>
          <p:cNvPr id="5" name="フッター プレースホルダ 4"/>
          <p:cNvSpPr>
            <a:spLocks noGrp="1"/>
          </p:cNvSpPr>
          <p:nvPr>
            <p:ph type="ftr" sz="quarter" idx="3"/>
          </p:nvPr>
        </p:nvSpPr>
        <p:spPr>
          <a:xfrm>
            <a:off x="2267744" y="6356350"/>
            <a:ext cx="468052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telecon.adm.u-tokyo.ac.jp/about/objectives" TargetMode="External"/><Relationship Id="rId2" Type="http://schemas.openxmlformats.org/officeDocument/2006/relationships/hyperlink" Target="https://utelecon.adm.u-tokyo.ac.jp/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u-tokyo.ac.jp/ja/students/events/h12_03.html" TargetMode="External"/><Relationship Id="rId2" Type="http://schemas.openxmlformats.org/officeDocument/2006/relationships/hyperlink" Target="https://one.learnwiz.j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lang="ja-JP" altLang="en-US" dirty="0"/>
              <a:t>説明会：オンライン授業だけじゃない！　教育研究用</a:t>
            </a:r>
            <a:r>
              <a:rPr lang="en-US" altLang="ja-JP" dirty="0"/>
              <a:t>ICT</a:t>
            </a:r>
            <a:r>
              <a:rPr lang="ja-JP" altLang="en-US" dirty="0"/>
              <a:t>・オンライン会議ツールの説明会</a:t>
            </a:r>
            <a:br>
              <a:rPr lang="en-US" altLang="ja-JP" dirty="0"/>
            </a:br>
            <a:r>
              <a:rPr lang="en-US" altLang="ja-JP" dirty="0"/>
              <a:t>15:00</a:t>
            </a:r>
            <a:r>
              <a:rPr lang="ja-JP" altLang="en-US" dirty="0"/>
              <a:t>～</a:t>
            </a:r>
            <a:r>
              <a:rPr lang="en-US" altLang="ja-JP" dirty="0"/>
              <a:t>17:00</a:t>
            </a:r>
            <a:endParaRPr kumimoji="1" lang="ja-JP" altLang="en-US" dirty="0"/>
          </a:p>
        </p:txBody>
      </p:sp>
      <p:sp>
        <p:nvSpPr>
          <p:cNvPr id="3" name="サブタイトル 2"/>
          <p:cNvSpPr>
            <a:spLocks noGrp="1"/>
          </p:cNvSpPr>
          <p:nvPr>
            <p:ph type="subTitle" idx="1"/>
          </p:nvPr>
        </p:nvSpPr>
        <p:spPr/>
        <p:txBody>
          <a:bodyPr>
            <a:normAutofit fontScale="55000" lnSpcReduction="20000"/>
          </a:bodyPr>
          <a:lstStyle/>
          <a:p>
            <a:pPr algn="l"/>
            <a:r>
              <a:rPr kumimoji="1" lang="ja-JP" altLang="en-US" dirty="0"/>
              <a:t>情報基盤センター 　　　　　</a:t>
            </a:r>
            <a:r>
              <a:rPr kumimoji="1" lang="ja-JP" altLang="en-US" u="sng" dirty="0"/>
              <a:t>田浦健次朗</a:t>
            </a:r>
            <a:endParaRPr kumimoji="1" lang="en-US" altLang="ja-JP" u="sng" dirty="0"/>
          </a:p>
          <a:p>
            <a:pPr algn="l"/>
            <a:r>
              <a:rPr kumimoji="1" lang="ja-JP" altLang="en-US" dirty="0"/>
              <a:t>情報システム本部</a:t>
            </a:r>
            <a:r>
              <a:rPr lang="en-US" altLang="ja-JP" dirty="0"/>
              <a:t>                        </a:t>
            </a:r>
            <a:r>
              <a:rPr lang="ja-JP" altLang="en-US" dirty="0"/>
              <a:t>玉造潤史</a:t>
            </a:r>
            <a:endParaRPr kumimoji="1" lang="en-US" altLang="ja-JP" dirty="0"/>
          </a:p>
          <a:p>
            <a:pPr algn="l"/>
            <a:r>
              <a:rPr lang="ja-JP" altLang="en-US" dirty="0"/>
              <a:t>情報基盤センター 　　　　　柴山悦哉</a:t>
            </a:r>
            <a:endParaRPr lang="en-US" altLang="ja-JP" dirty="0"/>
          </a:p>
          <a:p>
            <a:pPr algn="l"/>
            <a:r>
              <a:rPr kumimoji="1" lang="ja-JP" altLang="en-US" dirty="0"/>
              <a:t>大学総合教育研究センター 　鈴木亘</a:t>
            </a:r>
            <a:endParaRPr kumimoji="1" lang="en-US" altLang="ja-JP" dirty="0"/>
          </a:p>
          <a:p>
            <a:pPr algn="l"/>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0E0AF-84BE-43D0-B25C-044C0D35E3B7}"/>
              </a:ext>
            </a:extLst>
          </p:cNvPr>
          <p:cNvSpPr>
            <a:spLocks noGrp="1"/>
          </p:cNvSpPr>
          <p:nvPr>
            <p:ph type="title"/>
          </p:nvPr>
        </p:nvSpPr>
        <p:spPr/>
        <p:txBody>
          <a:bodyPr/>
          <a:lstStyle/>
          <a:p>
            <a:r>
              <a:rPr kumimoji="1" lang="ja-JP" altLang="en-US" dirty="0"/>
              <a:t>開催趣旨</a:t>
            </a:r>
          </a:p>
        </p:txBody>
      </p:sp>
      <p:sp>
        <p:nvSpPr>
          <p:cNvPr id="3" name="コンテンツ プレースホルダー 2">
            <a:extLst>
              <a:ext uri="{FF2B5EF4-FFF2-40B4-BE49-F238E27FC236}">
                <a16:creationId xmlns:a16="http://schemas.microsoft.com/office/drawing/2014/main" id="{F1E1F0C6-BA5F-455E-A37F-7246779F046B}"/>
              </a:ext>
            </a:extLst>
          </p:cNvPr>
          <p:cNvSpPr>
            <a:spLocks noGrp="1"/>
          </p:cNvSpPr>
          <p:nvPr>
            <p:ph idx="1"/>
          </p:nvPr>
        </p:nvSpPr>
        <p:spPr>
          <a:xfrm>
            <a:off x="457200" y="1500174"/>
            <a:ext cx="8435280" cy="4525963"/>
          </a:xfrm>
        </p:spPr>
        <p:txBody>
          <a:bodyPr>
            <a:normAutofit/>
          </a:bodyPr>
          <a:lstStyle/>
          <a:p>
            <a:r>
              <a:rPr kumimoji="1" lang="ja-JP" altLang="en-US" dirty="0"/>
              <a:t>本学の授業が初めてでもわかるよう、大学で提供する</a:t>
            </a:r>
            <a:r>
              <a:rPr kumimoji="1" lang="en-US" altLang="ja-JP" dirty="0"/>
              <a:t>ICT</a:t>
            </a:r>
            <a:r>
              <a:rPr kumimoji="1" lang="ja-JP" altLang="en-US" dirty="0"/>
              <a:t>サービスを説明</a:t>
            </a:r>
            <a:endParaRPr kumimoji="1" lang="en-US" altLang="ja-JP" dirty="0"/>
          </a:p>
          <a:p>
            <a:r>
              <a:rPr lang="en-US" altLang="ja-JP" dirty="0"/>
              <a:t>ICT</a:t>
            </a:r>
            <a:r>
              <a:rPr lang="ja-JP" altLang="en-US" dirty="0"/>
              <a:t>活用が有用・必要な場面はオンライン授業だけではない</a:t>
            </a:r>
            <a:endParaRPr lang="en-US" altLang="ja-JP" dirty="0"/>
          </a:p>
          <a:p>
            <a:pPr lvl="1"/>
            <a:r>
              <a:rPr lang="ja-JP" altLang="en-US" dirty="0">
                <a:solidFill>
                  <a:srgbClr val="C00000"/>
                </a:solidFill>
              </a:rPr>
              <a:t>コロナの始まりで必須になったがコロナの終わりで不要になるのではない</a:t>
            </a:r>
            <a:endParaRPr lang="en-US" altLang="ja-JP" dirty="0">
              <a:solidFill>
                <a:srgbClr val="C00000"/>
              </a:solidFill>
            </a:endParaRPr>
          </a:p>
        </p:txBody>
      </p:sp>
      <p:sp>
        <p:nvSpPr>
          <p:cNvPr id="4" name="日付プレースホルダー 3">
            <a:extLst>
              <a:ext uri="{FF2B5EF4-FFF2-40B4-BE49-F238E27FC236}">
                <a16:creationId xmlns:a16="http://schemas.microsoft.com/office/drawing/2014/main" id="{0B5622BB-C73A-40FB-A06B-E8BEBE78C965}"/>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D3C24AD8-D79D-4DD2-84F5-E248B2D20DCD}"/>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144B316-B2EC-4CE9-834B-7D10742502BA}"/>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正方形/長方形 6">
            <a:extLst>
              <a:ext uri="{FF2B5EF4-FFF2-40B4-BE49-F238E27FC236}">
                <a16:creationId xmlns:a16="http://schemas.microsoft.com/office/drawing/2014/main" id="{9336D7AE-5974-4AE9-8531-79ADCA2197FB}"/>
              </a:ext>
            </a:extLst>
          </p:cNvPr>
          <p:cNvSpPr/>
          <p:nvPr/>
        </p:nvSpPr>
        <p:spPr>
          <a:xfrm>
            <a:off x="683568" y="4827723"/>
            <a:ext cx="7200800" cy="1060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dirty="0">
                <a:solidFill>
                  <a:schemeClr val="tx1"/>
                </a:solidFill>
              </a:rPr>
              <a:t>今後も</a:t>
            </a:r>
            <a:r>
              <a:rPr kumimoji="1" lang="ja-JP" altLang="en-US" dirty="0">
                <a:solidFill>
                  <a:schemeClr val="tx1"/>
                </a:solidFill>
              </a:rPr>
              <a:t>わかりやすい情報発信・質の高いサポートを目指します</a:t>
            </a:r>
            <a:endParaRPr lang="en-US" altLang="ja-JP" dirty="0">
              <a:solidFill>
                <a:schemeClr val="tx1"/>
              </a:solidFill>
            </a:endParaRPr>
          </a:p>
          <a:p>
            <a:pPr marL="742950" lvl="1" indent="-285750">
              <a:buFont typeface="Arial" panose="020B0604020202020204" pitchFamily="34" charset="0"/>
              <a:buChar char="•"/>
            </a:pPr>
            <a:r>
              <a:rPr lang="ja-JP" altLang="en-US" dirty="0">
                <a:solidFill>
                  <a:srgbClr val="00B050"/>
                </a:solidFill>
              </a:rPr>
              <a:t>学生が日々活躍</a:t>
            </a:r>
            <a:r>
              <a:rPr lang="ja-JP" altLang="en-US" dirty="0">
                <a:solidFill>
                  <a:schemeClr val="tx1"/>
                </a:solidFill>
              </a:rPr>
              <a:t>しています</a:t>
            </a:r>
            <a:endParaRPr lang="en-US" altLang="ja-JP" dirty="0">
              <a:solidFill>
                <a:schemeClr val="tx1"/>
              </a:solidFill>
            </a:endParaRPr>
          </a:p>
          <a:p>
            <a:pPr marL="742950" lvl="1" indent="-285750">
              <a:buFont typeface="Arial" panose="020B0604020202020204" pitchFamily="34" charset="0"/>
              <a:buChar char="•"/>
            </a:pPr>
            <a:r>
              <a:rPr lang="en-US" altLang="ja-JP" dirty="0" err="1">
                <a:solidFill>
                  <a:schemeClr val="tx1"/>
                </a:solidFill>
              </a:rPr>
              <a:t>utelecon</a:t>
            </a:r>
            <a:r>
              <a:rPr lang="ja-JP" altLang="en-US" dirty="0">
                <a:solidFill>
                  <a:schemeClr val="tx1"/>
                </a:solidFill>
                <a:hlinkClick r:id="rId2"/>
              </a:rPr>
              <a:t>紹介</a:t>
            </a:r>
            <a:r>
              <a:rPr lang="ja-JP" altLang="en-US" dirty="0">
                <a:solidFill>
                  <a:schemeClr val="tx1"/>
                </a:solidFill>
              </a:rPr>
              <a:t>と</a:t>
            </a:r>
            <a:r>
              <a:rPr lang="ja-JP" altLang="en-US" dirty="0">
                <a:solidFill>
                  <a:schemeClr val="tx1"/>
                </a:solidFill>
                <a:hlinkClick r:id="rId3"/>
              </a:rPr>
              <a:t>活動理念・目的</a:t>
            </a:r>
            <a:r>
              <a:rPr lang="ja-JP" altLang="en-US" dirty="0">
                <a:solidFill>
                  <a:schemeClr val="tx1"/>
                </a:solidFill>
              </a:rPr>
              <a:t>もご覧ください</a:t>
            </a:r>
            <a:endParaRPr kumimoji="1" lang="ja-JP" altLang="en-US" dirty="0">
              <a:solidFill>
                <a:schemeClr val="tx1"/>
              </a:solidFill>
            </a:endParaRPr>
          </a:p>
        </p:txBody>
      </p:sp>
    </p:spTree>
    <p:extLst>
      <p:ext uri="{BB962C8B-B14F-4D97-AF65-F5344CB8AC3E}">
        <p14:creationId xmlns:p14="http://schemas.microsoft.com/office/powerpoint/2010/main" val="367158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本日</a:t>
            </a:r>
            <a:r>
              <a:rPr kumimoji="1" lang="ja-JP" altLang="en-US"/>
              <a:t>説明</a:t>
            </a:r>
            <a:r>
              <a:rPr kumimoji="1" lang="ja-JP" altLang="en-US" dirty="0"/>
              <a:t>する内容</a:t>
            </a:r>
          </a:p>
        </p:txBody>
      </p:sp>
      <p:sp>
        <p:nvSpPr>
          <p:cNvPr id="3" name="コンテンツ プレースホルダ 2"/>
          <p:cNvSpPr>
            <a:spLocks noGrp="1"/>
          </p:cNvSpPr>
          <p:nvPr>
            <p:ph idx="1"/>
          </p:nvPr>
        </p:nvSpPr>
        <p:spPr>
          <a:xfrm>
            <a:off x="493204" y="1351309"/>
            <a:ext cx="8229600" cy="4525963"/>
          </a:xfrm>
        </p:spPr>
        <p:txBody>
          <a:bodyPr>
            <a:normAutofit/>
          </a:bodyPr>
          <a:lstStyle/>
          <a:p>
            <a:r>
              <a:rPr lang="en-US" altLang="ja-JP" dirty="0"/>
              <a:t>1. </a:t>
            </a:r>
            <a:r>
              <a:rPr lang="ja-JP" altLang="en-US" dirty="0"/>
              <a:t>オンライン授業関連方針と制度</a:t>
            </a:r>
            <a:r>
              <a:rPr lang="en-US" altLang="ja-JP" sz="2000" dirty="0"/>
              <a:t>(</a:t>
            </a:r>
            <a:r>
              <a:rPr lang="ja-JP" altLang="en-US" sz="2000" dirty="0"/>
              <a:t>田浦 </a:t>
            </a:r>
            <a:r>
              <a:rPr lang="en-US" altLang="ja-JP" sz="2000" dirty="0"/>
              <a:t>10</a:t>
            </a:r>
            <a:r>
              <a:rPr lang="ja-JP" altLang="en-US" sz="2000" dirty="0"/>
              <a:t>分</a:t>
            </a:r>
            <a:r>
              <a:rPr lang="en-US" altLang="ja-JP" sz="2000" dirty="0"/>
              <a:t>)</a:t>
            </a:r>
          </a:p>
          <a:p>
            <a:r>
              <a:rPr lang="en-US" altLang="ja-JP" dirty="0"/>
              <a:t>2. </a:t>
            </a:r>
            <a:r>
              <a:rPr lang="ja-JP" altLang="en-US" dirty="0"/>
              <a:t>授業における情報システム利用の基礎</a:t>
            </a:r>
            <a:r>
              <a:rPr lang="en-US" altLang="ja-JP" sz="2000" dirty="0"/>
              <a:t>(</a:t>
            </a:r>
            <a:r>
              <a:rPr lang="ja-JP" altLang="en-US" sz="2000" dirty="0"/>
              <a:t>柴山 </a:t>
            </a:r>
            <a:r>
              <a:rPr lang="en-US" altLang="ja-JP" sz="2000" dirty="0"/>
              <a:t>30</a:t>
            </a:r>
            <a:r>
              <a:rPr lang="ja-JP" altLang="en-US" sz="2000" dirty="0"/>
              <a:t>分</a:t>
            </a:r>
            <a:r>
              <a:rPr lang="en-US" altLang="ja-JP" sz="2000" dirty="0"/>
              <a:t>)</a:t>
            </a:r>
          </a:p>
          <a:p>
            <a:r>
              <a:rPr lang="en-US" altLang="ja-JP" dirty="0"/>
              <a:t>3. </a:t>
            </a:r>
            <a:r>
              <a:rPr lang="ja-JP" altLang="en-US" dirty="0"/>
              <a:t>全学サービスの全体像</a:t>
            </a:r>
            <a:r>
              <a:rPr lang="en-US" altLang="ja-JP" sz="2000" dirty="0"/>
              <a:t>(</a:t>
            </a:r>
            <a:r>
              <a:rPr lang="ja-JP" altLang="en-US" sz="2000" dirty="0"/>
              <a:t>田浦 </a:t>
            </a:r>
            <a:r>
              <a:rPr lang="en-US" altLang="ja-JP" sz="2000" dirty="0"/>
              <a:t>20</a:t>
            </a:r>
            <a:r>
              <a:rPr lang="ja-JP" altLang="en-US" sz="2000" dirty="0"/>
              <a:t>分</a:t>
            </a:r>
            <a:r>
              <a:rPr lang="en-US" altLang="ja-JP" sz="2000" dirty="0"/>
              <a:t>)</a:t>
            </a:r>
          </a:p>
          <a:p>
            <a:r>
              <a:rPr lang="en-US" altLang="ja-JP" dirty="0"/>
              <a:t>4. </a:t>
            </a:r>
            <a:r>
              <a:rPr lang="ja-JP" altLang="en-US" dirty="0"/>
              <a:t>セキュリティと在宅勤務</a:t>
            </a:r>
            <a:r>
              <a:rPr lang="en-US" altLang="ja-JP" sz="2000" dirty="0"/>
              <a:t>(</a:t>
            </a:r>
            <a:r>
              <a:rPr lang="ja-JP" altLang="en-US" sz="2000" dirty="0"/>
              <a:t>玉造 </a:t>
            </a:r>
            <a:r>
              <a:rPr lang="en-US" altLang="ja-JP" sz="2000" dirty="0"/>
              <a:t>20</a:t>
            </a:r>
            <a:r>
              <a:rPr lang="ja-JP" altLang="en-US" sz="2000" dirty="0"/>
              <a:t>分</a:t>
            </a:r>
            <a:r>
              <a:rPr lang="en-US" altLang="ja-JP" sz="2000" dirty="0"/>
              <a:t>)</a:t>
            </a:r>
          </a:p>
          <a:p>
            <a:r>
              <a:rPr lang="en-US" altLang="ja-JP" dirty="0"/>
              <a:t>5. </a:t>
            </a:r>
            <a:r>
              <a:rPr lang="en-US" altLang="ja-JP" dirty="0" err="1"/>
              <a:t>utelecon</a:t>
            </a:r>
            <a:r>
              <a:rPr lang="ja-JP" altLang="en-US" dirty="0"/>
              <a:t>とサポータについて </a:t>
            </a:r>
            <a:r>
              <a:rPr lang="en-US" altLang="ja-JP" sz="2000" dirty="0"/>
              <a:t>(</a:t>
            </a:r>
            <a:r>
              <a:rPr lang="ja-JP" altLang="en-US" sz="2000" dirty="0"/>
              <a:t>鈴木 </a:t>
            </a:r>
            <a:r>
              <a:rPr lang="en-US" altLang="ja-JP" sz="2000"/>
              <a:t>10</a:t>
            </a:r>
            <a:r>
              <a:rPr lang="ja-JP" altLang="en-US" sz="2000" dirty="0"/>
              <a:t>分</a:t>
            </a:r>
            <a:r>
              <a:rPr lang="en-US" altLang="ja-JP" sz="2000" dirty="0"/>
              <a:t>)</a:t>
            </a:r>
            <a:endParaRPr lang="ja-JP" altLang="en-US" sz="2000" dirty="0"/>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7" name="正方形/長方形 6">
            <a:extLst>
              <a:ext uri="{FF2B5EF4-FFF2-40B4-BE49-F238E27FC236}">
                <a16:creationId xmlns:a16="http://schemas.microsoft.com/office/drawing/2014/main" id="{B78DE8CA-8D48-43B7-A5A8-9D6034BB7886}"/>
              </a:ext>
            </a:extLst>
          </p:cNvPr>
          <p:cNvSpPr/>
          <p:nvPr/>
        </p:nvSpPr>
        <p:spPr>
          <a:xfrm>
            <a:off x="1403648" y="5085184"/>
            <a:ext cx="612068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時間は目安です</a:t>
            </a:r>
            <a:endParaRPr kumimoji="1" lang="en-US" altLang="ja-JP" dirty="0">
              <a:solidFill>
                <a:schemeClr val="tx1"/>
              </a:solidFill>
            </a:endParaRPr>
          </a:p>
          <a:p>
            <a:r>
              <a:rPr lang="ja-JP" altLang="en-US" dirty="0">
                <a:solidFill>
                  <a:schemeClr val="tx1"/>
                </a:solidFill>
              </a:rPr>
              <a:t>質問は時間後も無くなるまで受け付けます</a:t>
            </a:r>
            <a:endParaRPr kumimoji="1" lang="ja-JP" alt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A5BD3-E938-4F11-B0F4-2316FF60E0A8}"/>
              </a:ext>
            </a:extLst>
          </p:cNvPr>
          <p:cNvSpPr>
            <a:spLocks noGrp="1"/>
          </p:cNvSpPr>
          <p:nvPr>
            <p:ph type="title"/>
          </p:nvPr>
        </p:nvSpPr>
        <p:spPr/>
        <p:txBody>
          <a:bodyPr/>
          <a:lstStyle/>
          <a:p>
            <a:r>
              <a:rPr kumimoji="1" lang="ja-JP" altLang="en-US" dirty="0"/>
              <a:t>質問と意見交換</a:t>
            </a:r>
          </a:p>
        </p:txBody>
      </p:sp>
      <p:sp>
        <p:nvSpPr>
          <p:cNvPr id="3" name="コンテンツ プレースホルダー 2">
            <a:extLst>
              <a:ext uri="{FF2B5EF4-FFF2-40B4-BE49-F238E27FC236}">
                <a16:creationId xmlns:a16="http://schemas.microsoft.com/office/drawing/2014/main" id="{600AC3DC-82E4-4B1F-A951-ACD4E388BB0A}"/>
              </a:ext>
            </a:extLst>
          </p:cNvPr>
          <p:cNvSpPr>
            <a:spLocks noGrp="1"/>
          </p:cNvSpPr>
          <p:nvPr>
            <p:ph idx="1"/>
          </p:nvPr>
        </p:nvSpPr>
        <p:spPr>
          <a:xfrm>
            <a:off x="107504" y="1500174"/>
            <a:ext cx="9036496" cy="4089065"/>
          </a:xfrm>
        </p:spPr>
        <p:txBody>
          <a:bodyPr>
            <a:normAutofit fontScale="92500"/>
          </a:bodyPr>
          <a:lstStyle/>
          <a:p>
            <a:r>
              <a:rPr kumimoji="1" lang="en-US" altLang="ja-JP" dirty="0" err="1"/>
              <a:t>LearnWiz</a:t>
            </a:r>
            <a:r>
              <a:rPr kumimoji="1" lang="en-US" altLang="ja-JP" dirty="0"/>
              <a:t> One</a:t>
            </a:r>
            <a:r>
              <a:rPr kumimoji="1" lang="ja-JP" altLang="en-US" dirty="0"/>
              <a:t>というシステム</a:t>
            </a:r>
            <a:r>
              <a:rPr kumimoji="1" lang="en-US" altLang="ja-JP" dirty="0"/>
              <a:t>(※)</a:t>
            </a:r>
            <a:r>
              <a:rPr kumimoji="1" lang="ja-JP" altLang="en-US" dirty="0"/>
              <a:t>を使います</a:t>
            </a:r>
            <a:endParaRPr kumimoji="1" lang="en-US" altLang="ja-JP" dirty="0"/>
          </a:p>
          <a:p>
            <a:r>
              <a:rPr lang="en-US" altLang="ja-JP" dirty="0"/>
              <a:t>1. </a:t>
            </a:r>
            <a:r>
              <a:rPr lang="ja-JP" altLang="en-US" dirty="0"/>
              <a:t>質問</a:t>
            </a:r>
            <a:endParaRPr lang="en-US" altLang="ja-JP" dirty="0"/>
          </a:p>
          <a:p>
            <a:pPr lvl="1"/>
            <a:r>
              <a:rPr lang="ja-JP" altLang="en-US" dirty="0"/>
              <a:t>説明内容やそれに関連する質問</a:t>
            </a:r>
            <a:endParaRPr lang="en-US" altLang="ja-JP" dirty="0"/>
          </a:p>
          <a:p>
            <a:pPr lvl="1"/>
            <a:r>
              <a:rPr lang="ja-JP" altLang="en-US" dirty="0"/>
              <a:t>説明中任意のタイミングでご質問ください</a:t>
            </a:r>
            <a:endParaRPr lang="en-US" altLang="ja-JP" dirty="0"/>
          </a:p>
          <a:p>
            <a:r>
              <a:rPr kumimoji="1" lang="en-US" altLang="ja-JP" dirty="0"/>
              <a:t>2. </a:t>
            </a:r>
            <a:r>
              <a:rPr kumimoji="1" lang="ja-JP" altLang="en-US" dirty="0"/>
              <a:t>意見交換</a:t>
            </a:r>
            <a:endParaRPr kumimoji="1" lang="en-US" altLang="ja-JP" dirty="0"/>
          </a:p>
          <a:p>
            <a:pPr lvl="1"/>
            <a:r>
              <a:rPr lang="en-US" altLang="ja-JP" dirty="0" err="1"/>
              <a:t>utelecon</a:t>
            </a:r>
            <a:r>
              <a:rPr lang="en-US" altLang="ja-JP" dirty="0"/>
              <a:t>, </a:t>
            </a:r>
            <a:r>
              <a:rPr lang="ja-JP" altLang="en-US" dirty="0"/>
              <a:t>説明会、全学の</a:t>
            </a:r>
            <a:r>
              <a:rPr lang="en-US" altLang="ja-JP" dirty="0"/>
              <a:t>ICT</a:t>
            </a:r>
            <a:r>
              <a:rPr lang="ja-JP" altLang="en-US" dirty="0"/>
              <a:t>への感想、要望、なんでも</a:t>
            </a:r>
            <a:endParaRPr kumimoji="1" lang="en-US" altLang="ja-JP" dirty="0"/>
          </a:p>
          <a:p>
            <a:pPr lvl="1"/>
            <a:r>
              <a:rPr lang="ja-JP" altLang="en-US"/>
              <a:t>説明パート終了後</a:t>
            </a:r>
            <a:r>
              <a:rPr lang="ja-JP" altLang="en-US" dirty="0"/>
              <a:t>に行います。お時間ありましたらぜひご参加ください</a:t>
            </a:r>
            <a:endParaRPr lang="en-US" altLang="ja-JP" dirty="0"/>
          </a:p>
        </p:txBody>
      </p:sp>
      <p:sp>
        <p:nvSpPr>
          <p:cNvPr id="4" name="日付プレースホルダー 3">
            <a:extLst>
              <a:ext uri="{FF2B5EF4-FFF2-40B4-BE49-F238E27FC236}">
                <a16:creationId xmlns:a16="http://schemas.microsoft.com/office/drawing/2014/main" id="{343FDB1E-4D7E-4B40-AC75-F59166A7D3C1}"/>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819EF8A-E291-446E-845C-C263BAAF4D0A}"/>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7B801C65-2503-4081-BFED-B3B4AC0D980D}"/>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正方形/長方形 6">
            <a:extLst>
              <a:ext uri="{FF2B5EF4-FFF2-40B4-BE49-F238E27FC236}">
                <a16:creationId xmlns:a16="http://schemas.microsoft.com/office/drawing/2014/main" id="{79969458-52E2-4C71-BD32-D84D78A5BC1E}"/>
              </a:ext>
            </a:extLst>
          </p:cNvPr>
          <p:cNvSpPr/>
          <p:nvPr/>
        </p:nvSpPr>
        <p:spPr>
          <a:xfrm>
            <a:off x="2123728" y="5582095"/>
            <a:ext cx="6408712" cy="623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 </a:t>
            </a:r>
            <a:r>
              <a:rPr lang="en-US" altLang="ja-JP" dirty="0">
                <a:solidFill>
                  <a:schemeClr val="tx1"/>
                </a:solidFill>
                <a:hlinkClick r:id="rId2"/>
              </a:rPr>
              <a:t>https://one.learnwiz.jp/</a:t>
            </a:r>
            <a:r>
              <a:rPr lang="en-US" altLang="ja-JP" dirty="0">
                <a:solidFill>
                  <a:schemeClr val="tx1"/>
                </a:solidFill>
              </a:rPr>
              <a:t> </a:t>
            </a:r>
          </a:p>
          <a:p>
            <a:r>
              <a:rPr lang="en-US" altLang="ja-JP" dirty="0">
                <a:solidFill>
                  <a:schemeClr val="tx1"/>
                </a:solidFill>
              </a:rPr>
              <a:t>2021</a:t>
            </a:r>
            <a:r>
              <a:rPr lang="ja-JP" altLang="en-US" dirty="0">
                <a:solidFill>
                  <a:schemeClr val="tx1"/>
                </a:solidFill>
              </a:rPr>
              <a:t>年度 </a:t>
            </a:r>
            <a:r>
              <a:rPr kumimoji="1" lang="ja-JP" altLang="en-US" dirty="0">
                <a:solidFill>
                  <a:schemeClr val="tx1"/>
                </a:solidFill>
                <a:hlinkClick r:id="rId3"/>
              </a:rPr>
              <a:t>総長賞大賞受賞</a:t>
            </a:r>
            <a:r>
              <a:rPr lang="ja-JP" altLang="en-US" dirty="0">
                <a:solidFill>
                  <a:schemeClr val="tx1"/>
                </a:solidFill>
              </a:rPr>
              <a:t>活動（</a:t>
            </a:r>
            <a:r>
              <a:rPr kumimoji="1" lang="ja-JP" altLang="en-US" dirty="0">
                <a:solidFill>
                  <a:schemeClr val="tx1"/>
                </a:solidFill>
              </a:rPr>
              <a:t>中條麟太郎 文学部</a:t>
            </a:r>
            <a:r>
              <a:rPr kumimoji="1" lang="en-US" altLang="ja-JP" dirty="0">
                <a:solidFill>
                  <a:schemeClr val="tx1"/>
                </a:solidFill>
              </a:rPr>
              <a:t>3</a:t>
            </a:r>
            <a:r>
              <a:rPr kumimoji="1" lang="ja-JP" altLang="en-US" dirty="0">
                <a:solidFill>
                  <a:schemeClr val="tx1"/>
                </a:solidFill>
              </a:rPr>
              <a:t>年）</a:t>
            </a:r>
            <a:endParaRPr kumimoji="1" lang="en-US" altLang="ja-JP" dirty="0">
              <a:solidFill>
                <a:schemeClr val="tx1"/>
              </a:solidFill>
            </a:endParaRPr>
          </a:p>
        </p:txBody>
      </p:sp>
    </p:spTree>
    <p:extLst>
      <p:ext uri="{BB962C8B-B14F-4D97-AF65-F5344CB8AC3E}">
        <p14:creationId xmlns:p14="http://schemas.microsoft.com/office/powerpoint/2010/main" val="27057070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11210</TotalTime>
  <Words>361</Words>
  <Application>Microsoft Office PowerPoint</Application>
  <PresentationFormat>画面に合わせる (4:3)</PresentationFormat>
  <Paragraphs>43</Paragraphs>
  <Slides>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Arial</vt:lpstr>
      <vt:lpstr>Calibri</vt:lpstr>
      <vt:lpstr>Cambria</vt:lpstr>
      <vt:lpstr>Wingdings</vt:lpstr>
      <vt:lpstr>雪藤</vt:lpstr>
      <vt:lpstr>説明会：オンライン授業だけじゃない！　教育研究用ICT・オンライン会議ツールの説明会 15:00～17:00</vt:lpstr>
      <vt:lpstr>開催趣旨</vt:lpstr>
      <vt:lpstr>本日説明する内容</vt:lpstr>
      <vt:lpstr>質問と意見交換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田浦　健次朗</cp:lastModifiedBy>
  <cp:revision>543</cp:revision>
  <dcterms:created xsi:type="dcterms:W3CDTF">2020-03-09T13:20:48Z</dcterms:created>
  <dcterms:modified xsi:type="dcterms:W3CDTF">2022-03-15T01:44:44Z</dcterms:modified>
</cp:coreProperties>
</file>