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1224" r:id="rId3"/>
    <p:sldId id="1196" r:id="rId4"/>
    <p:sldId id="1241" r:id="rId5"/>
    <p:sldId id="1242" r:id="rId6"/>
    <p:sldId id="1243" r:id="rId7"/>
    <p:sldId id="1251" r:id="rId8"/>
    <p:sldId id="1286" r:id="rId9"/>
    <p:sldId id="1291" r:id="rId10"/>
    <p:sldId id="1290" r:id="rId11"/>
    <p:sldId id="1285" r:id="rId12"/>
    <p:sldId id="1244" r:id="rId13"/>
    <p:sldId id="1245" r:id="rId14"/>
    <p:sldId id="1246" r:id="rId15"/>
    <p:sldId id="1247" r:id="rId16"/>
    <p:sldId id="1248" r:id="rId17"/>
    <p:sldId id="1249" r:id="rId18"/>
    <p:sldId id="1213" r:id="rId19"/>
    <p:sldId id="1252" r:id="rId20"/>
    <p:sldId id="1283" r:id="rId21"/>
    <p:sldId id="1233" r:id="rId22"/>
    <p:sldId id="1255" r:id="rId23"/>
    <p:sldId id="1236" r:id="rId24"/>
    <p:sldId id="1257" r:id="rId25"/>
    <p:sldId id="1234" r:id="rId26"/>
    <p:sldId id="1279" r:id="rId27"/>
    <p:sldId id="1287" r:id="rId28"/>
    <p:sldId id="1295" r:id="rId29"/>
    <p:sldId id="1275" r:id="rId30"/>
    <p:sldId id="1276" r:id="rId31"/>
    <p:sldId id="1297" r:id="rId32"/>
    <p:sldId id="1278" r:id="rId33"/>
    <p:sldId id="1280" r:id="rId34"/>
    <p:sldId id="1218" r:id="rId35"/>
    <p:sldId id="382" r:id="rId36"/>
    <p:sldId id="1271" r:id="rId37"/>
    <p:sldId id="385" r:id="rId38"/>
    <p:sldId id="1277" r:id="rId39"/>
    <p:sldId id="1281" r:id="rId40"/>
    <p:sldId id="1273"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737" autoAdjust="0"/>
  </p:normalViewPr>
  <p:slideViewPr>
    <p:cSldViewPr>
      <p:cViewPr varScale="1">
        <p:scale>
          <a:sx n="75" d="100"/>
          <a:sy n="75" d="100"/>
        </p:scale>
        <p:origin x="499" y="43"/>
      </p:cViewPr>
      <p:guideLst>
        <p:guide orient="horz" pos="2160"/>
        <p:guide pos="2880"/>
      </p:guideLst>
    </p:cSldViewPr>
  </p:slideViewPr>
  <p:outlineViewPr>
    <p:cViewPr>
      <p:scale>
        <a:sx n="33" d="100"/>
        <a:sy n="33" d="100"/>
      </p:scale>
      <p:origin x="0" y="-12091"/>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office.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www.sodan.ecc.u-tokyo.ac.jp/hack/chrome-profi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hyperlink" Target="https://u-tokyo-ac-jp.zoom.us/"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utelecon.adm.u-tokyo.ac.jp/zoom/licens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1234567890@g.ecc.u-tokyo.a.jp" TargetMode="External"/><Relationship Id="rId2" Type="http://schemas.openxmlformats.org/officeDocument/2006/relationships/hyperlink" Target="mailto:tau@g.ecc.u-tokyo.ac.jp" TargetMode="External"/><Relationship Id="rId1" Type="http://schemas.openxmlformats.org/officeDocument/2006/relationships/slideLayout" Target="../slideLayouts/slideLayout2.xml"/><Relationship Id="rId4" Type="http://schemas.openxmlformats.org/officeDocument/2006/relationships/hyperlink" Target="mailto:1234567890@utac.u-Tokyo.ac.j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utelecon.adm.u-tokyo.ac.jp/notice/zoom-address-ne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utelecon.adm.u-tokyo.ac.jp/notice/20211110-zo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upport.zoom.us/hc/ja/articles/360059429231-9-%E3%81%8B%E6%9C%88%E3%81%AE%E3%83%AA%E3%83%AA%E3%83%BC%E3%82%B9%E6%9C%9F%E9%96%9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utelecon.webex.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upport.zoom.us/hc/ja/articles/360048660871-%E3%83%9F%E3%83%BC%E3%83%86%E3%82%A3%E3%83%B3%E3%82%B0%E3%81%A7%E3%81%AE%E3%82%A8%E3%83%B3%E3%83%89%E3%83%84%E3%83%BC%E3%82%A8%E3%83%B3%E3%83%89%E6%9A%97%E5%8F%B7%E5%8C%96-E2EE-" TargetMode="External"/><Relationship Id="rId2" Type="http://schemas.openxmlformats.org/officeDocument/2006/relationships/hyperlink" Target="https://utelecon.adm.u-tokyo.ac.jp/zoom/license.html" TargetMode="External"/><Relationship Id="rId1" Type="http://schemas.openxmlformats.org/officeDocument/2006/relationships/slideLayout" Target="../slideLayouts/slideLayout2.xml"/><Relationship Id="rId4" Type="http://schemas.openxmlformats.org/officeDocument/2006/relationships/hyperlink" Target="https://support.zoom.us/hc/ja/articles/360001120743-%E3%83%87%E3%82%B9%E3%82%AF%E3%83%88%E3%83%83%E3%83%97%E4%B8%8A%E3%81%A7%E5%90%8C%E6%99%82%E3%81%AB%E5%88%A5%E3%81%AE%E3%83%9F%E3%83%BC%E3%83%86%E3%82%A3%E3%83%B3%E3%82%B0%E3%81%AB%E5%8F%82%E5%8A%A0%E3%81%99%E3%82%8B"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utelecon.adm.u-tokyo.ac.jp/slid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hyperlink" Target="https://sli.do/"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mailto:10&#26689;@utac.u-tokyo.ac.j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全学サービスの全体像</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FCFA5-AABE-4264-A5AA-A0EA4D64DAC9}"/>
              </a:ext>
            </a:extLst>
          </p:cNvPr>
          <p:cNvSpPr>
            <a:spLocks noGrp="1"/>
          </p:cNvSpPr>
          <p:nvPr>
            <p:ph type="title"/>
          </p:nvPr>
        </p:nvSpPr>
        <p:spPr/>
        <p:txBody>
          <a:bodyPr>
            <a:normAutofit/>
          </a:bodyPr>
          <a:lstStyle/>
          <a:p>
            <a:r>
              <a:rPr kumimoji="1" lang="en-US" altLang="ja-JP" dirty="0"/>
              <a:t>MS</a:t>
            </a:r>
            <a:r>
              <a:rPr kumimoji="1" lang="ja-JP" altLang="en-US" dirty="0"/>
              <a:t>アカウント確認・切り替え</a:t>
            </a:r>
          </a:p>
        </p:txBody>
      </p:sp>
      <p:sp>
        <p:nvSpPr>
          <p:cNvPr id="3" name="コンテンツ プレースホルダー 2">
            <a:extLst>
              <a:ext uri="{FF2B5EF4-FFF2-40B4-BE49-F238E27FC236}">
                <a16:creationId xmlns:a16="http://schemas.microsoft.com/office/drawing/2014/main" id="{64D1D908-77FC-4D7D-B64E-D2232504481F}"/>
              </a:ext>
            </a:extLst>
          </p:cNvPr>
          <p:cNvSpPr>
            <a:spLocks noGrp="1"/>
          </p:cNvSpPr>
          <p:nvPr>
            <p:ph idx="1"/>
          </p:nvPr>
        </p:nvSpPr>
        <p:spPr/>
        <p:txBody>
          <a:bodyPr/>
          <a:lstStyle/>
          <a:p>
            <a:r>
              <a:rPr kumimoji="1" lang="en-US" altLang="ja-JP" dirty="0">
                <a:hlinkClick r:id="rId2"/>
              </a:rPr>
              <a:t>www.office.com</a:t>
            </a:r>
            <a:r>
              <a:rPr kumimoji="1" lang="en-US" altLang="ja-JP" dirty="0"/>
              <a:t> </a:t>
            </a:r>
            <a:r>
              <a:rPr kumimoji="1" lang="ja-JP" altLang="en-US" dirty="0"/>
              <a:t>で右上の    （または設定したアイコン）をクリック</a:t>
            </a:r>
            <a:endParaRPr kumimoji="1" lang="en-US" altLang="ja-JP" dirty="0"/>
          </a:p>
          <a:p>
            <a:r>
              <a:rPr lang="ja-JP" altLang="en-US" dirty="0"/>
              <a:t>変更したければ一度サインアウト</a:t>
            </a:r>
            <a:endParaRPr lang="en-US" altLang="ja-JP" dirty="0"/>
          </a:p>
        </p:txBody>
      </p:sp>
      <p:sp>
        <p:nvSpPr>
          <p:cNvPr id="4" name="日付プレースホルダー 3">
            <a:extLst>
              <a:ext uri="{FF2B5EF4-FFF2-40B4-BE49-F238E27FC236}">
                <a16:creationId xmlns:a16="http://schemas.microsoft.com/office/drawing/2014/main" id="{96D2E373-C54B-4B96-9831-C172A1A9DD9E}"/>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1D4A176-431C-4ABD-A42F-FFDE6AB8CA1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56B0D7-9C25-4D64-ABFD-D05A623F848F}"/>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8" name="図 7">
            <a:extLst>
              <a:ext uri="{FF2B5EF4-FFF2-40B4-BE49-F238E27FC236}">
                <a16:creationId xmlns:a16="http://schemas.microsoft.com/office/drawing/2014/main" id="{59EF07E3-91DE-41A5-A4F7-B850AAA51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1522095"/>
            <a:ext cx="504056" cy="476053"/>
          </a:xfrm>
          <a:prstGeom prst="rect">
            <a:avLst/>
          </a:prstGeom>
        </p:spPr>
      </p:pic>
      <p:grpSp>
        <p:nvGrpSpPr>
          <p:cNvPr id="16" name="グループ化 15">
            <a:extLst>
              <a:ext uri="{FF2B5EF4-FFF2-40B4-BE49-F238E27FC236}">
                <a16:creationId xmlns:a16="http://schemas.microsoft.com/office/drawing/2014/main" id="{1485F342-3920-4EE6-802E-736BECA7AC85}"/>
              </a:ext>
            </a:extLst>
          </p:cNvPr>
          <p:cNvGrpSpPr/>
          <p:nvPr/>
        </p:nvGrpSpPr>
        <p:grpSpPr>
          <a:xfrm>
            <a:off x="251520" y="1998148"/>
            <a:ext cx="7704856" cy="6915802"/>
            <a:chOff x="251520" y="1719423"/>
            <a:chExt cx="7704856" cy="6915802"/>
          </a:xfrm>
        </p:grpSpPr>
        <p:pic>
          <p:nvPicPr>
            <p:cNvPr id="10" name="図 9" descr="グラフィカル ユーザー インターフェイス, テキスト, アプリケーション&#10;&#10;自動的に生成された説明">
              <a:extLst>
                <a:ext uri="{FF2B5EF4-FFF2-40B4-BE49-F238E27FC236}">
                  <a16:creationId xmlns:a16="http://schemas.microsoft.com/office/drawing/2014/main" id="{C4C8DB4C-79CC-42D2-B1E2-C43B63FE3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2852936"/>
              <a:ext cx="7680291" cy="5782289"/>
            </a:xfrm>
            <a:prstGeom prst="rect">
              <a:avLst/>
            </a:prstGeom>
          </p:spPr>
        </p:pic>
        <p:sp>
          <p:nvSpPr>
            <p:cNvPr id="11" name="楕円 10">
              <a:extLst>
                <a:ext uri="{FF2B5EF4-FFF2-40B4-BE49-F238E27FC236}">
                  <a16:creationId xmlns:a16="http://schemas.microsoft.com/office/drawing/2014/main" id="{819F286B-A74E-407F-983B-506FB0BB421F}"/>
                </a:ext>
              </a:extLst>
            </p:cNvPr>
            <p:cNvSpPr/>
            <p:nvPr/>
          </p:nvSpPr>
          <p:spPr>
            <a:xfrm>
              <a:off x="6228184" y="4859853"/>
              <a:ext cx="1728192" cy="44135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CE1B1B93-4DFC-44EF-AB8A-450ABFB4D13A}"/>
                </a:ext>
              </a:extLst>
            </p:cNvPr>
            <p:cNvSpPr/>
            <p:nvPr/>
          </p:nvSpPr>
          <p:spPr>
            <a:xfrm>
              <a:off x="7452320" y="3911558"/>
              <a:ext cx="479491" cy="44135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9A0E47E0-E944-43EE-88A8-13DCDE628F5D}"/>
                </a:ext>
              </a:extLst>
            </p:cNvPr>
            <p:cNvCxnSpPr>
              <a:stCxn id="12" idx="0"/>
            </p:cNvCxnSpPr>
            <p:nvPr/>
          </p:nvCxnSpPr>
          <p:spPr>
            <a:xfrm flipH="1" flipV="1">
              <a:off x="6553200" y="1719423"/>
              <a:ext cx="1138866" cy="219213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8" name="楕円 17">
            <a:extLst>
              <a:ext uri="{FF2B5EF4-FFF2-40B4-BE49-F238E27FC236}">
                <a16:creationId xmlns:a16="http://schemas.microsoft.com/office/drawing/2014/main" id="{92DD80BF-A954-4292-B01F-5163244D62DF}"/>
              </a:ext>
            </a:extLst>
          </p:cNvPr>
          <p:cNvSpPr/>
          <p:nvPr/>
        </p:nvSpPr>
        <p:spPr>
          <a:xfrm>
            <a:off x="7020272" y="4631638"/>
            <a:ext cx="911539" cy="330213"/>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215A95F1-326F-4F6C-B3CE-4CA229AF9658}"/>
              </a:ext>
            </a:extLst>
          </p:cNvPr>
          <p:cNvCxnSpPr>
            <a:stCxn id="18" idx="0"/>
          </p:cNvCxnSpPr>
          <p:nvPr/>
        </p:nvCxnSpPr>
        <p:spPr>
          <a:xfrm flipH="1" flipV="1">
            <a:off x="5652120" y="3049125"/>
            <a:ext cx="1823922" cy="158251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80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71CD1-CFD5-4D8A-8AC0-0F07B97A9BB5}"/>
              </a:ext>
            </a:extLst>
          </p:cNvPr>
          <p:cNvSpPr>
            <a:spLocks noGrp="1"/>
          </p:cNvSpPr>
          <p:nvPr>
            <p:ph type="title"/>
          </p:nvPr>
        </p:nvSpPr>
        <p:spPr/>
        <p:txBody>
          <a:bodyPr>
            <a:normAutofit fontScale="90000"/>
          </a:bodyPr>
          <a:lstStyle/>
          <a:p>
            <a:r>
              <a:rPr kumimoji="1" lang="ja-JP" altLang="en-US" dirty="0"/>
              <a:t>「何も覚えていない」まっさらなブラウザ</a:t>
            </a:r>
          </a:p>
        </p:txBody>
      </p:sp>
      <p:sp>
        <p:nvSpPr>
          <p:cNvPr id="3" name="コンテンツ プレースホルダー 2">
            <a:extLst>
              <a:ext uri="{FF2B5EF4-FFF2-40B4-BE49-F238E27FC236}">
                <a16:creationId xmlns:a16="http://schemas.microsoft.com/office/drawing/2014/main" id="{2658F27B-84AC-432F-8F8D-A578FAF600A2}"/>
              </a:ext>
            </a:extLst>
          </p:cNvPr>
          <p:cNvSpPr>
            <a:spLocks noGrp="1"/>
          </p:cNvSpPr>
          <p:nvPr>
            <p:ph idx="1"/>
          </p:nvPr>
        </p:nvSpPr>
        <p:spPr/>
        <p:txBody>
          <a:bodyPr>
            <a:normAutofit fontScale="92500" lnSpcReduction="10000"/>
          </a:bodyPr>
          <a:lstStyle/>
          <a:p>
            <a:r>
              <a:rPr kumimoji="1" lang="ja-JP" altLang="en-US" dirty="0"/>
              <a:t>方法</a:t>
            </a:r>
            <a:r>
              <a:rPr kumimoji="1" lang="en-US" altLang="ja-JP" dirty="0"/>
              <a:t>1:</a:t>
            </a:r>
            <a:r>
              <a:rPr lang="ja-JP" altLang="en-US" dirty="0"/>
              <a:t> ほとんどの</a:t>
            </a:r>
            <a:r>
              <a:rPr kumimoji="1" lang="ja-JP" altLang="en-US" dirty="0"/>
              <a:t>ブラウザがサポート</a:t>
            </a:r>
            <a:endParaRPr kumimoji="1" lang="en-US" altLang="ja-JP" dirty="0"/>
          </a:p>
          <a:p>
            <a:pPr lvl="1"/>
            <a:r>
              <a:rPr kumimoji="1" lang="ja-JP" altLang="en-US" dirty="0"/>
              <a:t>呼び方は様々（</a:t>
            </a:r>
            <a:r>
              <a:rPr kumimoji="1" lang="ja-JP" altLang="en-US" dirty="0">
                <a:solidFill>
                  <a:srgbClr val="00B050"/>
                </a:solidFill>
              </a:rPr>
              <a:t>プライベートモード・シークレットモード・</a:t>
            </a:r>
            <a:r>
              <a:rPr kumimoji="1" lang="en-US" altLang="ja-JP" dirty="0">
                <a:solidFill>
                  <a:srgbClr val="00B050"/>
                </a:solidFill>
              </a:rPr>
              <a:t>incognito</a:t>
            </a:r>
            <a:r>
              <a:rPr kumimoji="1" lang="ja-JP" altLang="en-US" dirty="0">
                <a:solidFill>
                  <a:srgbClr val="00B050"/>
                </a:solidFill>
              </a:rPr>
              <a:t>モード</a:t>
            </a:r>
            <a:r>
              <a:rPr kumimoji="1" lang="ja-JP" altLang="en-US" dirty="0"/>
              <a:t>など）</a:t>
            </a:r>
            <a:endParaRPr kumimoji="1" lang="en-US" altLang="ja-JP" dirty="0"/>
          </a:p>
          <a:p>
            <a:r>
              <a:rPr kumimoji="1" lang="ja-JP" altLang="en-US" dirty="0"/>
              <a:t>方法</a:t>
            </a:r>
            <a:r>
              <a:rPr kumimoji="1" lang="en-US" altLang="ja-JP" dirty="0"/>
              <a:t>2: </a:t>
            </a:r>
            <a:r>
              <a:rPr lang="ja-JP" altLang="en-US" dirty="0"/>
              <a:t>新しい</a:t>
            </a:r>
            <a:r>
              <a:rPr lang="ja-JP" altLang="en-US" dirty="0">
                <a:solidFill>
                  <a:srgbClr val="00B050"/>
                </a:solidFill>
              </a:rPr>
              <a:t>「プロファイル」</a:t>
            </a:r>
            <a:r>
              <a:rPr lang="ja-JP" altLang="en-US" dirty="0"/>
              <a:t>を作成して開く</a:t>
            </a:r>
            <a:endParaRPr lang="en-US" altLang="ja-JP" dirty="0"/>
          </a:p>
          <a:p>
            <a:pPr lvl="1"/>
            <a:r>
              <a:rPr lang="en-US" altLang="ja-JP" dirty="0"/>
              <a:t>Firefox, Chrome</a:t>
            </a:r>
            <a:r>
              <a:rPr lang="ja-JP" altLang="en-US" dirty="0"/>
              <a:t>がサポート</a:t>
            </a:r>
            <a:endParaRPr lang="en-US" altLang="ja-JP" dirty="0"/>
          </a:p>
          <a:p>
            <a:pPr lvl="1"/>
            <a:r>
              <a:rPr lang="ja-JP" altLang="en-US" dirty="0"/>
              <a:t>使う</a:t>
            </a:r>
            <a:r>
              <a:rPr kumimoji="1" lang="ja-JP" altLang="en-US" dirty="0"/>
              <a:t>アカウントごとに別プロファイルを作成するのも良いかもしれません</a:t>
            </a:r>
            <a:endParaRPr kumimoji="1" lang="en-US" altLang="ja-JP" dirty="0"/>
          </a:p>
          <a:p>
            <a:r>
              <a:rPr lang="ja-JP" altLang="en-US" dirty="0"/>
              <a:t>参考</a:t>
            </a:r>
            <a:r>
              <a:rPr lang="en-US" altLang="ja-JP" dirty="0"/>
              <a:t>: </a:t>
            </a:r>
            <a:r>
              <a:rPr lang="ja-JP" altLang="en-US" dirty="0"/>
              <a:t>相談員のページ</a:t>
            </a:r>
            <a:r>
              <a:rPr lang="en-US" altLang="ja-JP" dirty="0">
                <a:hlinkClick r:id="rId2"/>
              </a:rPr>
              <a:t>Chrome</a:t>
            </a:r>
            <a:r>
              <a:rPr lang="ja-JP" altLang="en-US" dirty="0">
                <a:hlinkClick r:id="rId2"/>
              </a:rPr>
              <a:t>で複数の</a:t>
            </a:r>
            <a:r>
              <a:rPr lang="en-US" altLang="ja-JP" dirty="0">
                <a:hlinkClick r:id="rId2"/>
              </a:rPr>
              <a:t>Microsoft</a:t>
            </a:r>
            <a:r>
              <a:rPr lang="ja-JP" altLang="en-US" dirty="0">
                <a:hlinkClick r:id="rId2"/>
              </a:rPr>
              <a:t>アカウントを使い分ける</a:t>
            </a:r>
            <a:endParaRPr kumimoji="1" lang="ja-JP" altLang="en-US" dirty="0"/>
          </a:p>
        </p:txBody>
      </p:sp>
      <p:sp>
        <p:nvSpPr>
          <p:cNvPr id="4" name="日付プレースホルダー 3">
            <a:extLst>
              <a:ext uri="{FF2B5EF4-FFF2-40B4-BE49-F238E27FC236}">
                <a16:creationId xmlns:a16="http://schemas.microsoft.com/office/drawing/2014/main" id="{1F361916-8FE9-44F2-9001-9A121A3C0540}"/>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4753B16-CC8C-49BA-9C84-86EDB698D042}"/>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3768D0-6054-46AD-9B07-7CEF96E11169}"/>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81411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学での呼び名</a:t>
            </a:r>
            <a:r>
              <a:rPr kumimoji="1" lang="en-US" altLang="ja-JP" dirty="0"/>
              <a:t>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solidFill>
                  <a:srgbClr val="00B050"/>
                </a:solidFill>
              </a:rPr>
              <a:t>なんとか</a:t>
            </a:r>
            <a:r>
              <a:rPr lang="en-US" altLang="ja-JP" dirty="0">
                <a:solidFill>
                  <a:srgbClr val="00B050"/>
                </a:solidFill>
              </a:rPr>
              <a:t>@g.ecc.u-tokyo.ac.jp</a:t>
            </a:r>
            <a:r>
              <a:rPr lang="ja-JP" altLang="en-US" dirty="0"/>
              <a:t> という</a:t>
            </a:r>
            <a:r>
              <a:rPr lang="en-US" altLang="ja-JP" dirty="0"/>
              <a:t>Google</a:t>
            </a:r>
            <a:r>
              <a:rPr lang="ja-JP" altLang="en-US" dirty="0"/>
              <a:t>アカウント</a:t>
            </a:r>
            <a:endParaRPr lang="en-US" altLang="ja-JP" dirty="0"/>
          </a:p>
          <a:p>
            <a:pPr lvl="1">
              <a:lnSpc>
                <a:spcPct val="90000"/>
              </a:lnSpc>
            </a:pPr>
            <a:r>
              <a:rPr lang="ja-JP" altLang="en-US" dirty="0"/>
              <a:t>メールだけではなく様々なアプリが含まれるので〇〇メールという呼び方はやや誤解を招く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https://utelecon.adm.u-tokyo.ac.jp/eccs_cloud_email</a:t>
            </a:r>
          </a:p>
          <a:p>
            <a:pPr>
              <a:lnSpc>
                <a:spcPct val="90000"/>
              </a:lnSpc>
            </a:pPr>
            <a:r>
              <a:rPr lang="ja-JP" altLang="en-US"/>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13</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6370442" y="352986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fontScale="92500"/>
          </a:bodyPr>
          <a:lstStyle/>
          <a:p>
            <a:r>
              <a:rPr kumimoji="1" lang="ja-JP" altLang="en-US" dirty="0">
                <a:solidFill>
                  <a:srgbClr val="00B050"/>
                </a:solidFill>
              </a:rPr>
              <a:t>大学内の不特定多数</a:t>
            </a:r>
            <a:r>
              <a:rPr kumimoji="1" lang="ja-JP" altLang="en-US" dirty="0"/>
              <a:t>の人と情報を共有</a:t>
            </a:r>
            <a:endParaRPr kumimoji="1" lang="en-US" altLang="ja-JP" dirty="0"/>
          </a:p>
          <a:p>
            <a:r>
              <a:rPr lang="ja-JP" altLang="en-US" dirty="0"/>
              <a:t>ファイル共有・共同編集を安全に、うまく使えば授業以外の</a:t>
            </a:r>
            <a:r>
              <a:rPr lang="ja-JP" altLang="en-US" dirty="0">
                <a:solidFill>
                  <a:srgbClr val="00B050"/>
                </a:solidFill>
              </a:rPr>
              <a:t>業務効率化</a:t>
            </a:r>
            <a:r>
              <a:rPr lang="ja-JP" altLang="en-US" dirty="0"/>
              <a:t>もできます</a:t>
            </a:r>
            <a:endParaRPr lang="en-US" altLang="ja-JP" dirty="0"/>
          </a:p>
          <a:p>
            <a:pPr lvl="1"/>
            <a:r>
              <a:rPr lang="ja-JP" altLang="en-US" dirty="0"/>
              <a:t>共有範囲</a:t>
            </a:r>
            <a:endParaRPr lang="en-US" altLang="ja-JP" dirty="0"/>
          </a:p>
          <a:p>
            <a:pPr lvl="2"/>
            <a:r>
              <a:rPr kumimoji="1" lang="ja-JP" altLang="en-US" dirty="0"/>
              <a:t>特定の人を名指し</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r>
              <a:rPr lang="ja-JP" altLang="en-US" dirty="0"/>
              <a:t>サインイン方法</a:t>
            </a:r>
            <a:r>
              <a:rPr lang="en-US" altLang="ja-JP" dirty="0"/>
              <a:t>3</a:t>
            </a:r>
            <a:r>
              <a:rPr lang="ja-JP" altLang="en-US" dirty="0"/>
              <a:t>つ</a:t>
            </a:r>
            <a:endParaRPr lang="en-US" altLang="ja-JP" dirty="0"/>
          </a:p>
          <a:p>
            <a:pPr lvl="1"/>
            <a:r>
              <a:rPr kumimoji="1" lang="ja-JP" altLang="en-US" dirty="0"/>
              <a:t>どれも意味的には同じことをやっています</a:t>
            </a:r>
            <a:endParaRPr kumimoji="1" lang="en-US" altLang="ja-JP" dirty="0"/>
          </a:p>
          <a:p>
            <a:pPr lvl="1"/>
            <a:r>
              <a:rPr kumimoji="1" lang="ja-JP" altLang="en-US" dirty="0"/>
              <a:t>方法</a:t>
            </a:r>
            <a:r>
              <a:rPr kumimoji="1" lang="en-US" altLang="ja-JP" dirty="0"/>
              <a:t>1</a:t>
            </a:r>
            <a:r>
              <a:rPr kumimoji="1" lang="ja-JP" altLang="en-US" dirty="0"/>
              <a:t>がどう見ても簡単ですが、どうなっても戸惑わないよう</a:t>
            </a:r>
            <a:r>
              <a:rPr kumimoji="1" lang="en-US" altLang="ja-JP" dirty="0"/>
              <a:t>3</a:t>
            </a:r>
            <a:r>
              <a:rPr kumimoji="1" lang="ja-JP" altLang="en-US" dirty="0"/>
              <a:t>パターン説明します</a:t>
            </a:r>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396006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394025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endParaRPr kumimoji="1" lang="en-US" altLang="ja-JP" dirty="0"/>
          </a:p>
          <a:p>
            <a:pPr lvl="1"/>
            <a:r>
              <a:rPr kumimoji="1" lang="ja-JP" altLang="en-US" dirty="0"/>
              <a:t>注：すでに別のアカウントで</a:t>
            </a:r>
            <a:r>
              <a:rPr kumimoji="1" lang="en-US" altLang="ja-JP" dirty="0"/>
              <a:t>sign in</a:t>
            </a:r>
            <a:r>
              <a:rPr kumimoji="1" lang="ja-JP" altLang="en-US" dirty="0"/>
              <a:t>していたら一度</a:t>
            </a:r>
            <a:r>
              <a:rPr kumimoji="1" lang="en-US" altLang="ja-JP" dirty="0"/>
              <a:t>sign out</a:t>
            </a:r>
            <a:r>
              <a:rPr kumimoji="1" lang="ja-JP" altLang="en-US" dirty="0"/>
              <a:t>してやり直し</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en-US" altLang="ja-JP" dirty="0"/>
              <a:t>ICT</a:t>
            </a:r>
            <a:r>
              <a:rPr lang="ja-JP" altLang="en-US" dirty="0"/>
              <a:t>システム概要（再）</a:t>
            </a:r>
            <a:endParaRPr kumimoji="1" lang="ja-JP" altLang="en-US" dirty="0"/>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
        <p:nvSpPr>
          <p:cNvPr id="25" name="コンテンツ プレースホルダー 24">
            <a:extLst>
              <a:ext uri="{FF2B5EF4-FFF2-40B4-BE49-F238E27FC236}">
                <a16:creationId xmlns:a16="http://schemas.microsoft.com/office/drawing/2014/main" id="{83BAA9CC-F677-44C9-AAC2-25D78925DD9F}"/>
              </a:ext>
            </a:extLst>
          </p:cNvPr>
          <p:cNvSpPr>
            <a:spLocks noGrp="1"/>
          </p:cNvSpPr>
          <p:nvPr>
            <p:ph idx="1"/>
          </p:nvPr>
        </p:nvSpPr>
        <p:spPr/>
        <p:txBody>
          <a:bodyPr/>
          <a:lstStyle/>
          <a:p>
            <a:endParaRPr lang="ja-JP" altLang="en-US" dirty="0"/>
          </a:p>
        </p:txBody>
      </p:sp>
      <p:sp>
        <p:nvSpPr>
          <p:cNvPr id="26" name="四角形: 角を丸くする 25">
            <a:extLst>
              <a:ext uri="{FF2B5EF4-FFF2-40B4-BE49-F238E27FC236}">
                <a16:creationId xmlns:a16="http://schemas.microsoft.com/office/drawing/2014/main" id="{94E30BC6-79AD-4450-838A-75292B53E19A}"/>
              </a:ext>
            </a:extLst>
          </p:cNvPr>
          <p:cNvSpPr/>
          <p:nvPr/>
        </p:nvSpPr>
        <p:spPr>
          <a:xfrm>
            <a:off x="1100269" y="4021546"/>
            <a:ext cx="2459997" cy="1581429"/>
          </a:xfrm>
          <a:prstGeom prst="roundRect">
            <a:avLst>
              <a:gd name="adj" fmla="val 487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00695477-A6FE-4159-8AF4-936DE095025C}"/>
              </a:ext>
            </a:extLst>
          </p:cNvPr>
          <p:cNvSpPr/>
          <p:nvPr/>
        </p:nvSpPr>
        <p:spPr>
          <a:xfrm>
            <a:off x="6216459" y="4059690"/>
            <a:ext cx="1172383" cy="1543285"/>
          </a:xfrm>
          <a:prstGeom prst="roundRect">
            <a:avLst>
              <a:gd name="adj" fmla="val 487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9D2BE733-39BB-40E7-A66C-718EC9BAFEE6}"/>
              </a:ext>
            </a:extLst>
          </p:cNvPr>
          <p:cNvSpPr txBox="1"/>
          <p:nvPr/>
        </p:nvSpPr>
        <p:spPr>
          <a:xfrm>
            <a:off x="1139620" y="2545598"/>
            <a:ext cx="1928733" cy="369332"/>
          </a:xfrm>
          <a:prstGeom prst="rect">
            <a:avLst/>
          </a:prstGeom>
          <a:noFill/>
        </p:spPr>
        <p:txBody>
          <a:bodyPr wrap="none" rtlCol="0">
            <a:spAutoFit/>
          </a:bodyPr>
          <a:lstStyle/>
          <a:p>
            <a:r>
              <a:rPr lang="ja-JP" altLang="en-US" dirty="0"/>
              <a:t>第</a:t>
            </a:r>
            <a:r>
              <a:rPr lang="en-US" altLang="ja-JP" dirty="0"/>
              <a:t>2</a:t>
            </a:r>
            <a:r>
              <a:rPr lang="ja-JP" altLang="en-US" dirty="0"/>
              <a:t>部でカバー済</a:t>
            </a:r>
            <a:endParaRPr kumimoji="1" lang="ja-JP" altLang="en-US" dirty="0"/>
          </a:p>
        </p:txBody>
      </p:sp>
      <p:sp>
        <p:nvSpPr>
          <p:cNvPr id="37" name="テキスト ボックス 36">
            <a:extLst>
              <a:ext uri="{FF2B5EF4-FFF2-40B4-BE49-F238E27FC236}">
                <a16:creationId xmlns:a16="http://schemas.microsoft.com/office/drawing/2014/main" id="{4690BACA-3550-42DA-B611-FED7F5AB5C82}"/>
              </a:ext>
            </a:extLst>
          </p:cNvPr>
          <p:cNvSpPr txBox="1"/>
          <p:nvPr/>
        </p:nvSpPr>
        <p:spPr>
          <a:xfrm>
            <a:off x="6379527" y="1770066"/>
            <a:ext cx="2390398" cy="369332"/>
          </a:xfrm>
          <a:prstGeom prst="rect">
            <a:avLst/>
          </a:prstGeom>
          <a:noFill/>
        </p:spPr>
        <p:txBody>
          <a:bodyPr wrap="none" rtlCol="0">
            <a:spAutoFit/>
          </a:bodyPr>
          <a:lstStyle/>
          <a:p>
            <a:r>
              <a:rPr lang="ja-JP" altLang="en-US" dirty="0"/>
              <a:t>第</a:t>
            </a:r>
            <a:r>
              <a:rPr lang="en-US" altLang="ja-JP" dirty="0"/>
              <a:t>2</a:t>
            </a:r>
            <a:r>
              <a:rPr lang="ja-JP" altLang="en-US" dirty="0"/>
              <a:t>部で一部カバー済</a:t>
            </a:r>
            <a:endParaRPr kumimoji="1" lang="ja-JP" altLang="en-US" dirty="0"/>
          </a:p>
        </p:txBody>
      </p:sp>
      <p:sp>
        <p:nvSpPr>
          <p:cNvPr id="38" name="四角形: 角を丸くする 37">
            <a:extLst>
              <a:ext uri="{FF2B5EF4-FFF2-40B4-BE49-F238E27FC236}">
                <a16:creationId xmlns:a16="http://schemas.microsoft.com/office/drawing/2014/main" id="{BC7D97FD-FB47-4BFD-8224-E2B37ED9A680}"/>
              </a:ext>
            </a:extLst>
          </p:cNvPr>
          <p:cNvSpPr/>
          <p:nvPr/>
        </p:nvSpPr>
        <p:spPr>
          <a:xfrm>
            <a:off x="1100269" y="5794333"/>
            <a:ext cx="7371825" cy="502498"/>
          </a:xfrm>
          <a:prstGeom prst="roundRect">
            <a:avLst>
              <a:gd name="adj" fmla="val 4873"/>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弧 27">
            <a:extLst>
              <a:ext uri="{FF2B5EF4-FFF2-40B4-BE49-F238E27FC236}">
                <a16:creationId xmlns:a16="http://schemas.microsoft.com/office/drawing/2014/main" id="{424CF207-45D4-41F4-814C-A37A7F159C54}"/>
              </a:ext>
            </a:extLst>
          </p:cNvPr>
          <p:cNvSpPr/>
          <p:nvPr/>
        </p:nvSpPr>
        <p:spPr>
          <a:xfrm rot="16200000">
            <a:off x="121714" y="3240001"/>
            <a:ext cx="1957117" cy="894956"/>
          </a:xfrm>
          <a:prstGeom prst="arc">
            <a:avLst>
              <a:gd name="adj1" fmla="val 1096250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円弧 39">
            <a:extLst>
              <a:ext uri="{FF2B5EF4-FFF2-40B4-BE49-F238E27FC236}">
                <a16:creationId xmlns:a16="http://schemas.microsoft.com/office/drawing/2014/main" id="{70C75337-1483-449A-AD37-3D4A8EEEEEAC}"/>
              </a:ext>
            </a:extLst>
          </p:cNvPr>
          <p:cNvSpPr/>
          <p:nvPr/>
        </p:nvSpPr>
        <p:spPr>
          <a:xfrm rot="16200000">
            <a:off x="-625382" y="3873855"/>
            <a:ext cx="3424600" cy="1094730"/>
          </a:xfrm>
          <a:prstGeom prst="arc">
            <a:avLst>
              <a:gd name="adj1" fmla="val 1096250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E218E89E-8268-48FD-B4E2-40A73632CF77}"/>
              </a:ext>
            </a:extLst>
          </p:cNvPr>
          <p:cNvCxnSpPr>
            <a:stCxn id="37" idx="2"/>
            <a:endCxn id="35" idx="0"/>
          </p:cNvCxnSpPr>
          <p:nvPr/>
        </p:nvCxnSpPr>
        <p:spPr>
          <a:xfrm flipH="1">
            <a:off x="6802651" y="2139398"/>
            <a:ext cx="772075" cy="1920292"/>
          </a:xfrm>
          <a:prstGeom prst="line">
            <a:avLst/>
          </a:prstGeom>
        </p:spPr>
        <p:style>
          <a:lnRef idx="1">
            <a:schemeClr val="accent1"/>
          </a:lnRef>
          <a:fillRef idx="0">
            <a:schemeClr val="accent1"/>
          </a:fillRef>
          <a:effectRef idx="0">
            <a:schemeClr val="accent1"/>
          </a:effectRef>
          <a:fontRef idx="minor">
            <a:schemeClr val="tx1"/>
          </a:fontRef>
        </p:style>
      </p:cxnSp>
      <p:sp>
        <p:nvSpPr>
          <p:cNvPr id="34" name="右中かっこ 33">
            <a:extLst>
              <a:ext uri="{FF2B5EF4-FFF2-40B4-BE49-F238E27FC236}">
                <a16:creationId xmlns:a16="http://schemas.microsoft.com/office/drawing/2014/main" id="{6E38028B-4396-4B74-BA37-22B634A9153A}"/>
              </a:ext>
            </a:extLst>
          </p:cNvPr>
          <p:cNvSpPr/>
          <p:nvPr/>
        </p:nvSpPr>
        <p:spPr>
          <a:xfrm rot="16200000" flipV="1">
            <a:off x="5716827" y="1359739"/>
            <a:ext cx="619020" cy="4780881"/>
          </a:xfrm>
          <a:prstGeom prst="rightBrace">
            <a:avLst>
              <a:gd name="adj1" fmla="val 3562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79DD49D-B6FC-4AC9-8097-9830E4EA92F0}"/>
              </a:ext>
            </a:extLst>
          </p:cNvPr>
          <p:cNvSpPr txBox="1"/>
          <p:nvPr/>
        </p:nvSpPr>
        <p:spPr>
          <a:xfrm>
            <a:off x="5377291" y="3067195"/>
            <a:ext cx="1338828" cy="369332"/>
          </a:xfrm>
          <a:prstGeom prst="rect">
            <a:avLst/>
          </a:prstGeom>
          <a:noFill/>
        </p:spPr>
        <p:txBody>
          <a:bodyPr wrap="none" rtlCol="0">
            <a:spAutoFit/>
          </a:bodyPr>
          <a:lstStyle/>
          <a:p>
            <a:r>
              <a:rPr lang="ja-JP" altLang="en-US" dirty="0"/>
              <a:t>本スライド</a:t>
            </a:r>
            <a:endParaRPr kumimoji="1" lang="ja-JP" altLang="en-US" dirty="0"/>
          </a:p>
        </p:txBody>
      </p:sp>
    </p:spTree>
    <p:extLst>
      <p:ext uri="{BB962C8B-B14F-4D97-AF65-F5344CB8AC3E}">
        <p14:creationId xmlns:p14="http://schemas.microsoft.com/office/powerpoint/2010/main" val="323914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2"/>
              </a:rPr>
              <a:t>https://u-tokyo-ac-jp.zoom.us/profile</a:t>
            </a:r>
            <a:endParaRPr kumimoji="1" lang="en-US" altLang="ja-JP" sz="1600" dirty="0">
              <a:solidFill>
                <a:srgbClr val="00B050"/>
              </a:solidFill>
            </a:endParaRPr>
          </a:p>
        </p:txBody>
      </p:sp>
      <p:grpSp>
        <p:nvGrpSpPr>
          <p:cNvPr id="15" name="グループ化 14">
            <a:extLst>
              <a:ext uri="{FF2B5EF4-FFF2-40B4-BE49-F238E27FC236}">
                <a16:creationId xmlns:a16="http://schemas.microsoft.com/office/drawing/2014/main" id="{87B0C468-8AD6-4D54-9B2D-7C3D8FC07138}"/>
              </a:ext>
            </a:extLst>
          </p:cNvPr>
          <p:cNvGrpSpPr/>
          <p:nvPr/>
        </p:nvGrpSpPr>
        <p:grpSpPr>
          <a:xfrm>
            <a:off x="3490070" y="2440649"/>
            <a:ext cx="4898354" cy="3868670"/>
            <a:chOff x="3490070" y="2440649"/>
            <a:chExt cx="4898354" cy="3868670"/>
          </a:xfrm>
        </p:grpSpPr>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995988"/>
              <a:ext cx="4898354" cy="2313331"/>
              <a:chOff x="3490070" y="3995988"/>
              <a:chExt cx="4898354" cy="2313331"/>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cxnSpLocks/>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0" name="直線矢印コネクタ 9">
              <a:extLst>
                <a:ext uri="{FF2B5EF4-FFF2-40B4-BE49-F238E27FC236}">
                  <a16:creationId xmlns:a16="http://schemas.microsoft.com/office/drawing/2014/main" id="{52861A13-4B45-4A6C-894A-10722AE7198E}"/>
                </a:ext>
              </a:extLst>
            </p:cNvPr>
            <p:cNvCxnSpPr>
              <a:cxnSpLocks/>
              <a:endCxn id="14" idx="1"/>
            </p:cNvCxnSpPr>
            <p:nvPr/>
          </p:nvCxnSpPr>
          <p:spPr>
            <a:xfrm>
              <a:off x="4067944" y="2440649"/>
              <a:ext cx="1955047" cy="174776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4"/>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grpSp>
        <p:nvGrpSpPr>
          <p:cNvPr id="3" name="グループ化 2">
            <a:extLst>
              <a:ext uri="{FF2B5EF4-FFF2-40B4-BE49-F238E27FC236}">
                <a16:creationId xmlns:a16="http://schemas.microsoft.com/office/drawing/2014/main" id="{C6CA69AB-9A4E-4EF6-BE76-3B302CF2DEC7}"/>
              </a:ext>
            </a:extLst>
          </p:cNvPr>
          <p:cNvGrpSpPr/>
          <p:nvPr/>
        </p:nvGrpSpPr>
        <p:grpSpPr>
          <a:xfrm>
            <a:off x="179513" y="4077072"/>
            <a:ext cx="5947028" cy="2232248"/>
            <a:chOff x="179513" y="4077072"/>
            <a:chExt cx="5947028" cy="2232248"/>
          </a:xfrm>
        </p:grpSpPr>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cxnSpLocks/>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20" name="グループ化 19">
              <a:extLst>
                <a:ext uri="{FF2B5EF4-FFF2-40B4-BE49-F238E27FC236}">
                  <a16:creationId xmlns:a16="http://schemas.microsoft.com/office/drawing/2014/main" id="{51C67186-D15A-47D4-958D-C4B625B65A2C}"/>
                </a:ext>
              </a:extLst>
            </p:cNvPr>
            <p:cNvGrpSpPr/>
            <p:nvPr/>
          </p:nvGrpSpPr>
          <p:grpSpPr>
            <a:xfrm>
              <a:off x="3743727" y="5082796"/>
              <a:ext cx="1332329" cy="938648"/>
              <a:chOff x="3743727" y="5082796"/>
              <a:chExt cx="1332329" cy="938648"/>
            </a:xfrm>
          </p:grpSpPr>
          <p:sp>
            <p:nvSpPr>
              <p:cNvPr id="23" name="テキスト ボックス 22">
                <a:extLst>
                  <a:ext uri="{FF2B5EF4-FFF2-40B4-BE49-F238E27FC236}">
                    <a16:creationId xmlns:a16="http://schemas.microsoft.com/office/drawing/2014/main" id="{913E4675-33EE-46AD-9401-DF1F897AB02A}"/>
                  </a:ext>
                </a:extLst>
              </p:cNvPr>
              <p:cNvSpPr txBox="1"/>
              <p:nvPr/>
            </p:nvSpPr>
            <p:spPr>
              <a:xfrm>
                <a:off x="3743727" y="5682025"/>
                <a:ext cx="1332329" cy="339419"/>
              </a:xfrm>
              <a:prstGeom prst="rect">
                <a:avLst/>
              </a:prstGeom>
              <a:noFill/>
            </p:spPr>
            <p:txBody>
              <a:bodyPr wrap="square" rtlCol="0">
                <a:spAutoFit/>
              </a:bodyPr>
              <a:lstStyle/>
              <a:p>
                <a:r>
                  <a:rPr kumimoji="1" lang="ja-JP" altLang="en-US" sz="1600" dirty="0"/>
                  <a:t>多要素認証</a:t>
                </a:r>
              </a:p>
            </p:txBody>
          </p:sp>
          <p:pic>
            <p:nvPicPr>
              <p:cNvPr id="24" name="図 23" descr="ノートパソコン, コンピュータ が含まれている画像&#10;&#10;自動的に生成された説明">
                <a:extLst>
                  <a:ext uri="{FF2B5EF4-FFF2-40B4-BE49-F238E27FC236}">
                    <a16:creationId xmlns:a16="http://schemas.microsoft.com/office/drawing/2014/main" id="{A5A283F2-B6E1-4872-92D4-96BA095DD1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4185" y="5082796"/>
                <a:ext cx="514573" cy="514573"/>
              </a:xfrm>
              <a:prstGeom prst="rect">
                <a:avLst/>
              </a:prstGeom>
            </p:spPr>
          </p:pic>
        </p:grpSp>
      </p:grpSp>
    </p:spTree>
    <p:extLst>
      <p:ext uri="{BB962C8B-B14F-4D97-AF65-F5344CB8AC3E}">
        <p14:creationId xmlns:p14="http://schemas.microsoft.com/office/powerpoint/2010/main" val="31155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cxnSpLocks/>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nvGrpSpPr>
          <p:cNvPr id="7" name="グループ化 6">
            <a:extLst>
              <a:ext uri="{FF2B5EF4-FFF2-40B4-BE49-F238E27FC236}">
                <a16:creationId xmlns:a16="http://schemas.microsoft.com/office/drawing/2014/main" id="{AF582957-5064-4C3D-8EEB-7893DE0AE292}"/>
              </a:ext>
            </a:extLst>
          </p:cNvPr>
          <p:cNvGrpSpPr/>
          <p:nvPr/>
        </p:nvGrpSpPr>
        <p:grpSpPr>
          <a:xfrm>
            <a:off x="179513" y="4077072"/>
            <a:ext cx="5947028" cy="2232248"/>
            <a:chOff x="179513" y="4077072"/>
            <a:chExt cx="5947028" cy="2232248"/>
          </a:xfrm>
        </p:grpSpPr>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1" name="グループ化 30">
              <a:extLst>
                <a:ext uri="{FF2B5EF4-FFF2-40B4-BE49-F238E27FC236}">
                  <a16:creationId xmlns:a16="http://schemas.microsoft.com/office/drawing/2014/main" id="{500988C7-BE63-49CA-9B01-4C418AC09A9C}"/>
                </a:ext>
              </a:extLst>
            </p:cNvPr>
            <p:cNvGrpSpPr/>
            <p:nvPr/>
          </p:nvGrpSpPr>
          <p:grpSpPr>
            <a:xfrm>
              <a:off x="3743727" y="5082796"/>
              <a:ext cx="1332329" cy="938648"/>
              <a:chOff x="3743727" y="5082796"/>
              <a:chExt cx="1332329" cy="938648"/>
            </a:xfrm>
          </p:grpSpPr>
          <p:sp>
            <p:nvSpPr>
              <p:cNvPr id="32" name="テキスト ボックス 31">
                <a:extLst>
                  <a:ext uri="{FF2B5EF4-FFF2-40B4-BE49-F238E27FC236}">
                    <a16:creationId xmlns:a16="http://schemas.microsoft.com/office/drawing/2014/main" id="{D8B585C2-C26E-46FA-B25F-74D58ED35177}"/>
                  </a:ext>
                </a:extLst>
              </p:cNvPr>
              <p:cNvSpPr txBox="1"/>
              <p:nvPr/>
            </p:nvSpPr>
            <p:spPr>
              <a:xfrm>
                <a:off x="3743727" y="5682025"/>
                <a:ext cx="1332329" cy="339419"/>
              </a:xfrm>
              <a:prstGeom prst="rect">
                <a:avLst/>
              </a:prstGeom>
              <a:noFill/>
            </p:spPr>
            <p:txBody>
              <a:bodyPr wrap="square" rtlCol="0">
                <a:spAutoFit/>
              </a:bodyPr>
              <a:lstStyle/>
              <a:p>
                <a:r>
                  <a:rPr kumimoji="1" lang="ja-JP" altLang="en-US" sz="1600" dirty="0"/>
                  <a:t>多要素認証</a:t>
                </a:r>
              </a:p>
            </p:txBody>
          </p:sp>
          <p:pic>
            <p:nvPicPr>
              <p:cNvPr id="33" name="図 32" descr="ノートパソコン, コンピュータ が含まれている画像&#10;&#10;自動的に生成された説明">
                <a:extLst>
                  <a:ext uri="{FF2B5EF4-FFF2-40B4-BE49-F238E27FC236}">
                    <a16:creationId xmlns:a16="http://schemas.microsoft.com/office/drawing/2014/main" id="{05B1B557-B2C0-4F66-AA31-34F81138A4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4185" y="5082796"/>
                <a:ext cx="514573" cy="514573"/>
              </a:xfrm>
              <a:prstGeom prst="rect">
                <a:avLst/>
              </a:prstGeom>
            </p:spPr>
          </p:pic>
        </p:gr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grpSp>
        <p:nvGrpSpPr>
          <p:cNvPr id="8" name="グループ化 7">
            <a:extLst>
              <a:ext uri="{FF2B5EF4-FFF2-40B4-BE49-F238E27FC236}">
                <a16:creationId xmlns:a16="http://schemas.microsoft.com/office/drawing/2014/main" id="{EA2FBE3B-18CB-40DD-88A1-C2A1F987794D}"/>
              </a:ext>
            </a:extLst>
          </p:cNvPr>
          <p:cNvGrpSpPr/>
          <p:nvPr/>
        </p:nvGrpSpPr>
        <p:grpSpPr>
          <a:xfrm>
            <a:off x="179513" y="4077072"/>
            <a:ext cx="6336703" cy="2232248"/>
            <a:chOff x="179513" y="4077072"/>
            <a:chExt cx="6336703" cy="2232248"/>
          </a:xfrm>
        </p:grpSpPr>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5" name="グループ化 34">
              <a:extLst>
                <a:ext uri="{FF2B5EF4-FFF2-40B4-BE49-F238E27FC236}">
                  <a16:creationId xmlns:a16="http://schemas.microsoft.com/office/drawing/2014/main" id="{E0716981-45C1-46A9-881A-E96BB910931C}"/>
                </a:ext>
              </a:extLst>
            </p:cNvPr>
            <p:cNvGrpSpPr/>
            <p:nvPr/>
          </p:nvGrpSpPr>
          <p:grpSpPr>
            <a:xfrm>
              <a:off x="3743727" y="5082796"/>
              <a:ext cx="1332329" cy="938648"/>
              <a:chOff x="3743727" y="5082796"/>
              <a:chExt cx="1332329" cy="938648"/>
            </a:xfrm>
          </p:grpSpPr>
          <p:sp>
            <p:nvSpPr>
              <p:cNvPr id="43" name="テキスト ボックス 42">
                <a:extLst>
                  <a:ext uri="{FF2B5EF4-FFF2-40B4-BE49-F238E27FC236}">
                    <a16:creationId xmlns:a16="http://schemas.microsoft.com/office/drawing/2014/main" id="{EBAE72B6-E2C9-412B-9C94-65EEC59FBC32}"/>
                  </a:ext>
                </a:extLst>
              </p:cNvPr>
              <p:cNvSpPr txBox="1"/>
              <p:nvPr/>
            </p:nvSpPr>
            <p:spPr>
              <a:xfrm>
                <a:off x="3743727" y="5682025"/>
                <a:ext cx="1332329" cy="339419"/>
              </a:xfrm>
              <a:prstGeom prst="rect">
                <a:avLst/>
              </a:prstGeom>
              <a:noFill/>
            </p:spPr>
            <p:txBody>
              <a:bodyPr wrap="square" rtlCol="0">
                <a:spAutoFit/>
              </a:bodyPr>
              <a:lstStyle/>
              <a:p>
                <a:r>
                  <a:rPr kumimoji="1" lang="ja-JP" altLang="en-US" sz="1600" dirty="0"/>
                  <a:t>多要素認証</a:t>
                </a:r>
              </a:p>
            </p:txBody>
          </p:sp>
          <p:pic>
            <p:nvPicPr>
              <p:cNvPr id="44" name="図 43" descr="ノートパソコン, コンピュータ が含まれている画像&#10;&#10;自動的に生成された説明">
                <a:extLst>
                  <a:ext uri="{FF2B5EF4-FFF2-40B4-BE49-F238E27FC236}">
                    <a16:creationId xmlns:a16="http://schemas.microsoft.com/office/drawing/2014/main" id="{FFDAF2FA-C23C-420A-9D45-7C60304157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185" y="5082796"/>
                <a:ext cx="514573" cy="514573"/>
              </a:xfrm>
              <a:prstGeom prst="rect">
                <a:avLst/>
              </a:prstGeom>
            </p:spPr>
          </p:pic>
        </p:gr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a:bodyPr>
          <a:lstStyle/>
          <a:p>
            <a:r>
              <a:rPr lang="ja-JP" altLang="en-US" dirty="0">
                <a:solidFill>
                  <a:srgbClr val="00B050"/>
                </a:solidFill>
              </a:rPr>
              <a:t>方法</a:t>
            </a:r>
            <a:r>
              <a:rPr lang="en-US" altLang="ja-JP" dirty="0">
                <a:solidFill>
                  <a:srgbClr val="00B050"/>
                </a:solidFill>
              </a:rPr>
              <a:t>1</a:t>
            </a:r>
            <a:r>
              <a:rPr lang="ja-JP" altLang="en-US" dirty="0">
                <a:solidFill>
                  <a:srgbClr val="00B050"/>
                </a:solidFill>
              </a:rPr>
              <a:t>で</a:t>
            </a:r>
            <a:r>
              <a:rPr lang="en-US" altLang="ja-JP" dirty="0">
                <a:solidFill>
                  <a:srgbClr val="00B050"/>
                </a:solidFill>
              </a:rPr>
              <a:t>URL</a:t>
            </a:r>
            <a:r>
              <a:rPr lang="ja-JP" altLang="en-US" dirty="0">
                <a:solidFill>
                  <a:srgbClr val="00B050"/>
                </a:solidFill>
              </a:rPr>
              <a:t>を</a:t>
            </a:r>
            <a:r>
              <a:rPr lang="en-US" altLang="ja-JP" dirty="0">
                <a:solidFill>
                  <a:srgbClr val="00B050"/>
                </a:solidFill>
              </a:rPr>
              <a:t>bookmark</a:t>
            </a:r>
            <a:r>
              <a:rPr lang="ja-JP" altLang="en-US" dirty="0">
                <a:solidFill>
                  <a:srgbClr val="00B050"/>
                </a:solidFill>
              </a:rPr>
              <a:t>しておく</a:t>
            </a:r>
            <a:r>
              <a:rPr lang="ja-JP" altLang="en-US" dirty="0"/>
              <a:t>がお勧め</a:t>
            </a:r>
            <a:endParaRPr lang="en-US" altLang="ja-JP" dirty="0"/>
          </a:p>
          <a:p>
            <a:pPr lvl="1"/>
            <a:r>
              <a:rPr lang="ja-JP" altLang="en-US" dirty="0">
                <a:hlinkClick r:id="rId2"/>
              </a:rPr>
              <a:t>https://u-tokyo-ac-jp.zoom.us/profile</a:t>
            </a:r>
            <a:endParaRPr lang="en-US" altLang="ja-JP" dirty="0"/>
          </a:p>
          <a:p>
            <a:r>
              <a:rPr lang="ja-JP" altLang="en-US" dirty="0"/>
              <a:t>変な所へ連れ込まれた時のため以下を覚えておくとよい</a:t>
            </a:r>
            <a:endParaRPr lang="en-US" altLang="ja-JP" dirty="0"/>
          </a:p>
          <a:p>
            <a:pPr lvl="1"/>
            <a:r>
              <a:rPr kumimoji="1" lang="ja-JP" altLang="en-US" dirty="0"/>
              <a:t>（方法</a:t>
            </a:r>
            <a:r>
              <a:rPr kumimoji="1" lang="en-US" altLang="ja-JP" dirty="0"/>
              <a:t>2</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a:t>
            </a:r>
            <a:r>
              <a:rPr kumimoji="1" lang="ja-JP" altLang="en-US" dirty="0"/>
              <a:t>）</a:t>
            </a:r>
            <a:r>
              <a:rPr kumimoji="1" lang="en-US" altLang="ja-JP" dirty="0"/>
              <a:t>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FD801-8871-4F0C-8B5C-63CBC5719F71}"/>
              </a:ext>
            </a:extLst>
          </p:cNvPr>
          <p:cNvSpPr>
            <a:spLocks noGrp="1"/>
          </p:cNvSpPr>
          <p:nvPr>
            <p:ph type="title"/>
          </p:nvPr>
        </p:nvSpPr>
        <p:spPr/>
        <p:txBody>
          <a:bodyPr>
            <a:normAutofit/>
          </a:bodyPr>
          <a:lstStyle/>
          <a:p>
            <a:r>
              <a:rPr kumimoji="1" lang="en-US" altLang="ja-JP" dirty="0"/>
              <a:t>Zoom</a:t>
            </a:r>
            <a:r>
              <a:rPr lang="ja-JP" altLang="en-US" dirty="0"/>
              <a:t>に関する追加情報</a:t>
            </a:r>
            <a:endParaRPr kumimoji="1" lang="ja-JP" altLang="en-US" dirty="0"/>
          </a:p>
        </p:txBody>
      </p:sp>
      <p:sp>
        <p:nvSpPr>
          <p:cNvPr id="3" name="コンテンツ プレースホルダー 2">
            <a:extLst>
              <a:ext uri="{FF2B5EF4-FFF2-40B4-BE49-F238E27FC236}">
                <a16:creationId xmlns:a16="http://schemas.microsoft.com/office/drawing/2014/main" id="{B5CEBFB5-DAD0-423B-AED5-1DFA37999F91}"/>
              </a:ext>
            </a:extLst>
          </p:cNvPr>
          <p:cNvSpPr>
            <a:spLocks noGrp="1"/>
          </p:cNvSpPr>
          <p:nvPr>
            <p:ph idx="1"/>
          </p:nvPr>
        </p:nvSpPr>
        <p:spPr/>
        <p:txBody>
          <a:bodyPr>
            <a:normAutofit fontScale="92500" lnSpcReduction="10000"/>
          </a:bodyPr>
          <a:lstStyle/>
          <a:p>
            <a:r>
              <a:rPr kumimoji="1" lang="ja-JP" altLang="en-US" dirty="0"/>
              <a:t>ウェビナー・大規模ミーティング</a:t>
            </a:r>
            <a:endParaRPr kumimoji="1" lang="en-US" altLang="ja-JP" dirty="0"/>
          </a:p>
          <a:p>
            <a:r>
              <a:rPr lang="ja-JP" altLang="en-US" dirty="0"/>
              <a:t>本学での「正しい」</a:t>
            </a:r>
            <a:r>
              <a:rPr lang="en-US" altLang="ja-JP" dirty="0"/>
              <a:t>Zoom </a:t>
            </a:r>
            <a:r>
              <a:rPr lang="ja-JP" altLang="en-US" dirty="0"/>
              <a:t>ユーザ名</a:t>
            </a:r>
            <a:endParaRPr lang="en-US" altLang="ja-JP" dirty="0"/>
          </a:p>
          <a:p>
            <a:r>
              <a:rPr kumimoji="1" lang="en-US" altLang="ja-JP" dirty="0"/>
              <a:t>Zoom</a:t>
            </a:r>
            <a:r>
              <a:rPr lang="ja-JP" altLang="en-US" dirty="0"/>
              <a:t>最近の追加</a:t>
            </a:r>
            <a:r>
              <a:rPr kumimoji="1" lang="ja-JP" altLang="en-US" dirty="0"/>
              <a:t>機能</a:t>
            </a:r>
            <a:endParaRPr kumimoji="1" lang="en-US" altLang="ja-JP" dirty="0"/>
          </a:p>
          <a:p>
            <a:pPr lvl="1"/>
            <a:r>
              <a:rPr kumimoji="1" lang="en-US" altLang="ja-JP" dirty="0"/>
              <a:t>End-to-end</a:t>
            </a:r>
            <a:r>
              <a:rPr kumimoji="1" lang="ja-JP" altLang="en-US" dirty="0"/>
              <a:t>暗号化</a:t>
            </a:r>
            <a:endParaRPr kumimoji="1" lang="en-US" altLang="ja-JP" dirty="0"/>
          </a:p>
          <a:p>
            <a:pPr lvl="1"/>
            <a:r>
              <a:rPr kumimoji="1" lang="ja-JP" altLang="en-US" dirty="0"/>
              <a:t>フォーカスモード</a:t>
            </a:r>
            <a:endParaRPr kumimoji="1" lang="en-US" altLang="ja-JP" dirty="0"/>
          </a:p>
          <a:p>
            <a:pPr lvl="1"/>
            <a:r>
              <a:rPr kumimoji="1" lang="ja-JP" altLang="en-US" dirty="0"/>
              <a:t>ブレークアウトルームへ向けての画面共有</a:t>
            </a:r>
            <a:endParaRPr kumimoji="1" lang="en-US" altLang="ja-JP" dirty="0"/>
          </a:p>
          <a:p>
            <a:pPr lvl="1"/>
            <a:r>
              <a:rPr kumimoji="1" lang="ja-JP" altLang="en-US" dirty="0"/>
              <a:t>複数ミーティング同時参加</a:t>
            </a:r>
          </a:p>
          <a:p>
            <a:r>
              <a:rPr kumimoji="1" lang="ja-JP" altLang="en-US" sz="3200" baseline="0" dirty="0">
                <a:solidFill>
                  <a:schemeClr val="tx2"/>
                </a:solidFill>
                <a:effectLst>
                  <a:outerShdw blurRad="127000" algn="tl" rotWithShape="0">
                    <a:schemeClr val="bg1">
                      <a:alpha val="90000"/>
                    </a:schemeClr>
                  </a:outerShdw>
                </a:effectLst>
                <a:latin typeface="+mn-lt"/>
                <a:ea typeface="+mn-ea"/>
                <a:cs typeface="+mn-cs"/>
              </a:rPr>
              <a:t>（そのうち）</a:t>
            </a:r>
            <a:r>
              <a:rPr kumimoji="1" lang="ja-JP" altLang="ja-JP" sz="3200" baseline="0" dirty="0">
                <a:solidFill>
                  <a:schemeClr val="tx2"/>
                </a:solidFill>
                <a:effectLst>
                  <a:outerShdw blurRad="127000" algn="tl" rotWithShape="0">
                    <a:schemeClr val="bg1">
                      <a:alpha val="90000"/>
                    </a:schemeClr>
                  </a:outerShdw>
                </a:effectLst>
                <a:latin typeface="+mn-lt"/>
                <a:ea typeface="+mn-ea"/>
                <a:cs typeface="+mn-cs"/>
              </a:rPr>
              <a:t>古い</a:t>
            </a:r>
            <a:r>
              <a:rPr kumimoji="1" lang="en-US" altLang="ja-JP" sz="3200" baseline="0" dirty="0">
                <a:solidFill>
                  <a:schemeClr val="tx2"/>
                </a:solidFill>
                <a:effectLst>
                  <a:outerShdw blurRad="127000" algn="tl" rotWithShape="0">
                    <a:schemeClr val="bg1">
                      <a:alpha val="90000"/>
                    </a:schemeClr>
                  </a:outerShdw>
                </a:effectLst>
                <a:latin typeface="+mn-lt"/>
                <a:ea typeface="+mn-ea"/>
                <a:cs typeface="+mn-cs"/>
              </a:rPr>
              <a:t>Zoom</a:t>
            </a:r>
            <a:r>
              <a:rPr kumimoji="1" lang="ja-JP" altLang="ja-JP" sz="3200" baseline="0" dirty="0">
                <a:solidFill>
                  <a:schemeClr val="tx2"/>
                </a:solidFill>
                <a:effectLst>
                  <a:outerShdw blurRad="127000" algn="tl" rotWithShape="0">
                    <a:schemeClr val="bg1">
                      <a:alpha val="90000"/>
                    </a:schemeClr>
                  </a:outerShdw>
                </a:effectLst>
                <a:latin typeface="+mn-lt"/>
                <a:ea typeface="+mn-ea"/>
                <a:cs typeface="+mn-cs"/>
              </a:rPr>
              <a:t>クライアントはアップデートしないと使えなくなる件</a:t>
            </a:r>
            <a:endParaRPr kumimoji="1" lang="en-US" altLang="ja-JP" sz="3200" baseline="0" dirty="0">
              <a:solidFill>
                <a:schemeClr val="tx2"/>
              </a:solidFill>
              <a:effectLst>
                <a:outerShdw blurRad="127000" algn="tl" rotWithShape="0">
                  <a:schemeClr val="bg1">
                    <a:alpha val="90000"/>
                  </a:schemeClr>
                </a:outerShdw>
              </a:effectLst>
              <a:latin typeface="+mn-lt"/>
              <a:ea typeface="+mn-ea"/>
              <a:cs typeface="+mn-cs"/>
            </a:endParaRPr>
          </a:p>
        </p:txBody>
      </p:sp>
      <p:sp>
        <p:nvSpPr>
          <p:cNvPr id="4" name="日付プレースホルダー 3">
            <a:extLst>
              <a:ext uri="{FF2B5EF4-FFF2-40B4-BE49-F238E27FC236}">
                <a16:creationId xmlns:a16="http://schemas.microsoft.com/office/drawing/2014/main" id="{06EDAE2A-9C58-4431-AEC1-B96338F4A85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AF224DC-07C2-4057-B6D2-A4AF59B783C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12064D9-4EFA-43B4-9F50-2CC8C23D8515}"/>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2506586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99742-4F67-41D0-9A09-6D151F0200BB}"/>
              </a:ext>
            </a:extLst>
          </p:cNvPr>
          <p:cNvSpPr>
            <a:spLocks noGrp="1"/>
          </p:cNvSpPr>
          <p:nvPr>
            <p:ph type="title"/>
          </p:nvPr>
        </p:nvSpPr>
        <p:spPr/>
        <p:txBody>
          <a:bodyPr>
            <a:normAutofit fontScale="90000"/>
          </a:bodyPr>
          <a:lstStyle/>
          <a:p>
            <a:r>
              <a:rPr kumimoji="1" lang="ja-JP" altLang="en-US" dirty="0"/>
              <a:t>ウェビナー・大規模ミーティング</a:t>
            </a:r>
          </a:p>
        </p:txBody>
      </p:sp>
      <p:sp>
        <p:nvSpPr>
          <p:cNvPr id="3" name="コンテンツ プレースホルダー 2">
            <a:extLst>
              <a:ext uri="{FF2B5EF4-FFF2-40B4-BE49-F238E27FC236}">
                <a16:creationId xmlns:a16="http://schemas.microsoft.com/office/drawing/2014/main" id="{282073AD-2005-4AF5-9C9D-107772024A7D}"/>
              </a:ext>
            </a:extLst>
          </p:cNvPr>
          <p:cNvSpPr>
            <a:spLocks noGrp="1"/>
          </p:cNvSpPr>
          <p:nvPr>
            <p:ph idx="1"/>
          </p:nvPr>
        </p:nvSpPr>
        <p:spPr/>
        <p:txBody>
          <a:bodyPr/>
          <a:lstStyle/>
          <a:p>
            <a:r>
              <a:rPr kumimoji="1" lang="ja-JP" altLang="en-US" dirty="0"/>
              <a:t>大学ライセンスで開催できるのは参加者数</a:t>
            </a:r>
            <a:r>
              <a:rPr kumimoji="1" lang="en-US" altLang="ja-JP" dirty="0"/>
              <a:t>300</a:t>
            </a:r>
            <a:r>
              <a:rPr kumimoji="1" lang="ja-JP" altLang="en-US" dirty="0"/>
              <a:t>人までのミーティング</a:t>
            </a:r>
            <a:endParaRPr kumimoji="1" lang="en-US" altLang="ja-JP" dirty="0"/>
          </a:p>
          <a:p>
            <a:r>
              <a:rPr lang="ja-JP" altLang="en-US" dirty="0"/>
              <a:t>ウェビナーや大規模（</a:t>
            </a:r>
            <a:r>
              <a:rPr lang="en-US" altLang="ja-JP" dirty="0"/>
              <a:t>301</a:t>
            </a:r>
            <a:r>
              <a:rPr lang="ja-JP" altLang="en-US" dirty="0"/>
              <a:t>人以上）ミーティングを開きたい方は</a:t>
            </a:r>
            <a:r>
              <a:rPr lang="en-US" altLang="ja-JP" dirty="0">
                <a:hlinkClick r:id="rId2"/>
              </a:rPr>
              <a:t>Zoom</a:t>
            </a:r>
            <a:r>
              <a:rPr lang="ja-JP" altLang="en-US" dirty="0">
                <a:hlinkClick r:id="rId2"/>
              </a:rPr>
              <a:t>の追加ライセンス</a:t>
            </a:r>
            <a:r>
              <a:rPr lang="ja-JP" altLang="en-US" dirty="0"/>
              <a:t>から申請してください</a:t>
            </a:r>
            <a:endParaRPr lang="en-US" altLang="ja-JP" dirty="0"/>
          </a:p>
        </p:txBody>
      </p:sp>
      <p:sp>
        <p:nvSpPr>
          <p:cNvPr id="4" name="日付プレースホルダー 3">
            <a:extLst>
              <a:ext uri="{FF2B5EF4-FFF2-40B4-BE49-F238E27FC236}">
                <a16:creationId xmlns:a16="http://schemas.microsoft.com/office/drawing/2014/main" id="{0AEE4FCF-416A-4B98-ADBF-4C94D09606E7}"/>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F31CCB2-7247-4492-879C-19496AB43C4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B17DDC6-09A1-4F5E-A825-9901568E6020}"/>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aphicFrame>
        <p:nvGraphicFramePr>
          <p:cNvPr id="7" name="表 10">
            <a:extLst>
              <a:ext uri="{FF2B5EF4-FFF2-40B4-BE49-F238E27FC236}">
                <a16:creationId xmlns:a16="http://schemas.microsoft.com/office/drawing/2014/main" id="{BC4AA850-A8C3-4657-8E50-C19067967687}"/>
              </a:ext>
            </a:extLst>
          </p:cNvPr>
          <p:cNvGraphicFramePr>
            <a:graphicFrameLocks/>
          </p:cNvGraphicFramePr>
          <p:nvPr>
            <p:extLst>
              <p:ext uri="{D42A27DB-BD31-4B8C-83A1-F6EECF244321}">
                <p14:modId xmlns:p14="http://schemas.microsoft.com/office/powerpoint/2010/main" val="3818820952"/>
              </p:ext>
            </p:extLst>
          </p:nvPr>
        </p:nvGraphicFramePr>
        <p:xfrm>
          <a:off x="679122" y="4149080"/>
          <a:ext cx="8007678" cy="2160054"/>
        </p:xfrm>
        <a:graphic>
          <a:graphicData uri="http://schemas.openxmlformats.org/drawingml/2006/table">
            <a:tbl>
              <a:tblPr firstRow="1" firstCol="1" bandRow="1">
                <a:solidFill>
                  <a:schemeClr val="accent1">
                    <a:lumMod val="20000"/>
                    <a:lumOff val="80000"/>
                  </a:schemeClr>
                </a:solidFill>
                <a:tableStyleId>{5C22544A-7EE6-4342-B048-85BDC9FD1C3A}</a:tableStyleId>
              </a:tblPr>
              <a:tblGrid>
                <a:gridCol w="1840754">
                  <a:extLst>
                    <a:ext uri="{9D8B030D-6E8A-4147-A177-3AD203B41FA5}">
                      <a16:colId xmlns:a16="http://schemas.microsoft.com/office/drawing/2014/main" val="1558368799"/>
                    </a:ext>
                  </a:extLst>
                </a:gridCol>
                <a:gridCol w="1557305">
                  <a:extLst>
                    <a:ext uri="{9D8B030D-6E8A-4147-A177-3AD203B41FA5}">
                      <a16:colId xmlns:a16="http://schemas.microsoft.com/office/drawing/2014/main" val="2722739523"/>
                    </a:ext>
                  </a:extLst>
                </a:gridCol>
                <a:gridCol w="2022676">
                  <a:extLst>
                    <a:ext uri="{9D8B030D-6E8A-4147-A177-3AD203B41FA5}">
                      <a16:colId xmlns:a16="http://schemas.microsoft.com/office/drawing/2014/main" val="2940913661"/>
                    </a:ext>
                  </a:extLst>
                </a:gridCol>
                <a:gridCol w="1302152">
                  <a:extLst>
                    <a:ext uri="{9D8B030D-6E8A-4147-A177-3AD203B41FA5}">
                      <a16:colId xmlns:a16="http://schemas.microsoft.com/office/drawing/2014/main" val="3859022245"/>
                    </a:ext>
                  </a:extLst>
                </a:gridCol>
                <a:gridCol w="1284791">
                  <a:extLst>
                    <a:ext uri="{9D8B030D-6E8A-4147-A177-3AD203B41FA5}">
                      <a16:colId xmlns:a16="http://schemas.microsoft.com/office/drawing/2014/main" val="2211664877"/>
                    </a:ext>
                  </a:extLst>
                </a:gridCol>
              </a:tblGrid>
              <a:tr h="406164">
                <a:tc>
                  <a:txBody>
                    <a:bodyPr/>
                    <a:lstStyle/>
                    <a:p>
                      <a:pPr algn="ctr"/>
                      <a:endParaRPr kumimoji="1" lang="ja-JP" altLang="en-US" sz="1400"/>
                    </a:p>
                  </a:txBody>
                  <a:tcPr marL="68580" marR="68580" marT="34290" marB="34290" anchor="ctr">
                    <a:lnTlToBr w="12700" cap="flat" cmpd="sng" algn="ctr">
                      <a:solidFill>
                        <a:schemeClr val="bg1"/>
                      </a:solidFill>
                      <a:prstDash val="solid"/>
                      <a:round/>
                      <a:headEnd type="none" w="med" len="med"/>
                      <a:tailEnd type="none" w="med" len="med"/>
                    </a:lnTlToBr>
                    <a:solidFill>
                      <a:schemeClr val="accent1">
                        <a:lumMod val="75000"/>
                      </a:schemeClr>
                    </a:solidFill>
                  </a:tcPr>
                </a:tc>
                <a:tc>
                  <a:txBody>
                    <a:bodyPr/>
                    <a:lstStyle/>
                    <a:p>
                      <a:pPr algn="ctr"/>
                      <a:r>
                        <a:rPr kumimoji="1" lang="ja-JP" altLang="en-US" sz="1400"/>
                        <a:t>用途</a:t>
                      </a:r>
                    </a:p>
                  </a:txBody>
                  <a:tcPr marL="68580" marR="68580" marT="34290" marB="34290" anchor="ctr">
                    <a:solidFill>
                      <a:schemeClr val="accent1">
                        <a:lumMod val="75000"/>
                      </a:schemeClr>
                    </a:solidFill>
                  </a:tcPr>
                </a:tc>
                <a:tc>
                  <a:txBody>
                    <a:bodyPr/>
                    <a:lstStyle/>
                    <a:p>
                      <a:pPr algn="ctr"/>
                      <a:r>
                        <a:rPr kumimoji="1" lang="ja-JP" altLang="en-US" sz="1400"/>
                        <a:t>利用可能期間</a:t>
                      </a:r>
                    </a:p>
                  </a:txBody>
                  <a:tcPr marL="68580" marR="68580" marT="34290" marB="34290" anchor="ctr">
                    <a:solidFill>
                      <a:schemeClr val="accent1">
                        <a:lumMod val="75000"/>
                      </a:schemeClr>
                    </a:solidFill>
                  </a:tcPr>
                </a:tc>
                <a:tc>
                  <a:txBody>
                    <a:bodyPr/>
                    <a:lstStyle/>
                    <a:p>
                      <a:pPr algn="ctr"/>
                      <a:r>
                        <a:rPr kumimoji="1" lang="ja-JP" altLang="en-US" sz="1400" dirty="0"/>
                        <a:t>参加者数</a:t>
                      </a:r>
                    </a:p>
                  </a:txBody>
                  <a:tcPr marL="68580" marR="68580" marT="34290" marB="34290" anchor="ctr">
                    <a:solidFill>
                      <a:schemeClr val="accent1">
                        <a:lumMod val="75000"/>
                      </a:schemeClr>
                    </a:solidFill>
                  </a:tcPr>
                </a:tc>
                <a:tc>
                  <a:txBody>
                    <a:bodyPr/>
                    <a:lstStyle/>
                    <a:p>
                      <a:pPr algn="ctr"/>
                      <a:r>
                        <a:rPr kumimoji="1" lang="ja-JP" altLang="en-US" sz="1200" dirty="0"/>
                        <a:t>本学の契約（同時提供可能）数</a:t>
                      </a:r>
                    </a:p>
                  </a:txBody>
                  <a:tcPr marL="68580" marR="68580" marT="34290" marB="34290" anchor="ctr">
                    <a:solidFill>
                      <a:schemeClr val="accent1">
                        <a:lumMod val="75000"/>
                      </a:schemeClr>
                    </a:solidFill>
                  </a:tcPr>
                </a:tc>
                <a:extLst>
                  <a:ext uri="{0D108BD9-81ED-4DB2-BD59-A6C34878D82A}">
                    <a16:rowId xmlns:a16="http://schemas.microsoft.com/office/drawing/2014/main" val="2518602210"/>
                  </a:ext>
                </a:extLst>
              </a:tr>
              <a:tr h="386607">
                <a:tc rowSpan="2">
                  <a:txBody>
                    <a:bodyPr/>
                    <a:lstStyle/>
                    <a:p>
                      <a:pPr algn="ctr"/>
                      <a:r>
                        <a:rPr kumimoji="1" lang="ja-JP" altLang="en-US" sz="1400"/>
                        <a:t>大規模ミーティング</a:t>
                      </a:r>
                    </a:p>
                  </a:txBody>
                  <a:tcPr marL="68580" marR="68580" marT="34290" marB="34290" anchor="ctr">
                    <a:solidFill>
                      <a:schemeClr val="accent1">
                        <a:lumMod val="75000"/>
                      </a:schemeClr>
                    </a:solidFill>
                  </a:tcPr>
                </a:tc>
                <a:tc rowSpan="2">
                  <a:txBody>
                    <a:bodyPr/>
                    <a:lstStyle/>
                    <a:p>
                      <a:pPr algn="l"/>
                      <a:r>
                        <a:rPr kumimoji="1" lang="ja-JP" altLang="en-US" sz="1200"/>
                        <a:t>主に授業向け</a:t>
                      </a:r>
                    </a:p>
                  </a:txBody>
                  <a:tcPr marL="68580" marR="68580" marT="34290" marB="34290" anchor="ctr"/>
                </a:tc>
                <a:tc row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1200"/>
                        <a:t>学期単位</a:t>
                      </a:r>
                      <a:endParaRPr kumimoji="1" lang="en-US" altLang="ja-JP" sz="1200"/>
                    </a:p>
                  </a:txBody>
                  <a:tcPr marL="68580" marR="68580" marT="34290" marB="34290" anchor="ctr"/>
                </a:tc>
                <a:tc>
                  <a:txBody>
                    <a:bodyPr/>
                    <a:lstStyle/>
                    <a:p>
                      <a:pPr algn="l"/>
                      <a:r>
                        <a:rPr kumimoji="1" lang="en-US" altLang="ja-JP" sz="1200"/>
                        <a:t>500</a:t>
                      </a:r>
                      <a:r>
                        <a:rPr kumimoji="1" lang="ja-JP" altLang="en-US" sz="1200"/>
                        <a:t>人まで</a:t>
                      </a:r>
                    </a:p>
                  </a:txBody>
                  <a:tcPr marL="68580" marR="68580" marT="34290" marB="34290" anchor="ctr"/>
                </a:tc>
                <a:tc>
                  <a:txBody>
                    <a:bodyPr/>
                    <a:lstStyle/>
                    <a:p>
                      <a:pPr algn="l"/>
                      <a:r>
                        <a:rPr kumimoji="1" lang="en-US" altLang="ja-JP" sz="1200" dirty="0"/>
                        <a:t>150</a:t>
                      </a:r>
                      <a:r>
                        <a:rPr kumimoji="1" lang="ja-JP" altLang="en-US" sz="1200" dirty="0"/>
                        <a:t>本</a:t>
                      </a:r>
                    </a:p>
                  </a:txBody>
                  <a:tcPr marL="68580" marR="68580" marT="34290" marB="34290" anchor="ctr"/>
                </a:tc>
                <a:extLst>
                  <a:ext uri="{0D108BD9-81ED-4DB2-BD59-A6C34878D82A}">
                    <a16:rowId xmlns:a16="http://schemas.microsoft.com/office/drawing/2014/main" val="3284168397"/>
                  </a:ext>
                </a:extLst>
              </a:tr>
              <a:tr h="386607">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a:r>
                        <a:rPr kumimoji="1" lang="en-US" altLang="ja-JP" sz="1200"/>
                        <a:t>1000</a:t>
                      </a:r>
                      <a:r>
                        <a:rPr kumimoji="1" lang="ja-JP" altLang="en-US" sz="1200"/>
                        <a:t>人まで</a:t>
                      </a:r>
                    </a:p>
                  </a:txBody>
                  <a:tcPr marL="68580" marR="68580" marT="34290" marB="34290" anchor="ctr"/>
                </a:tc>
                <a:tc>
                  <a:txBody>
                    <a:bodyPr/>
                    <a:lstStyle/>
                    <a:p>
                      <a:pPr algn="l"/>
                      <a:r>
                        <a:rPr kumimoji="1" lang="en-US" altLang="ja-JP" sz="1200"/>
                        <a:t>30</a:t>
                      </a:r>
                      <a:r>
                        <a:rPr kumimoji="1" lang="ja-JP" altLang="en-US" sz="1200"/>
                        <a:t>本</a:t>
                      </a:r>
                    </a:p>
                  </a:txBody>
                  <a:tcPr marL="68580" marR="68580" marT="34290" marB="34290" anchor="ctr"/>
                </a:tc>
                <a:extLst>
                  <a:ext uri="{0D108BD9-81ED-4DB2-BD59-A6C34878D82A}">
                    <a16:rowId xmlns:a16="http://schemas.microsoft.com/office/drawing/2014/main" val="1108005253"/>
                  </a:ext>
                </a:extLst>
              </a:tr>
              <a:tr h="386607">
                <a:tc rowSpan="2">
                  <a:txBody>
                    <a:bodyPr/>
                    <a:lstStyle/>
                    <a:p>
                      <a:pPr algn="ctr"/>
                      <a:r>
                        <a:rPr kumimoji="1" lang="ja-JP" altLang="en-US" sz="1400" dirty="0"/>
                        <a:t>ウェビナー</a:t>
                      </a:r>
                    </a:p>
                  </a:txBody>
                  <a:tcPr marL="68580" marR="68580" marT="34290" marB="34290" anchor="ctr">
                    <a:solidFill>
                      <a:schemeClr val="accent1">
                        <a:lumMod val="75000"/>
                      </a:schemeClr>
                    </a:solidFill>
                  </a:tcPr>
                </a:tc>
                <a:tc rowSpan="2">
                  <a:txBody>
                    <a:bodyPr/>
                    <a:lstStyle/>
                    <a:p>
                      <a:pPr algn="l"/>
                      <a:r>
                        <a:rPr lang="ja-JP" altLang="en-US" sz="1200"/>
                        <a:t>授業・イベント向け</a:t>
                      </a:r>
                      <a:endParaRPr kumimoji="1" lang="ja-JP" altLang="en-US" sz="1200"/>
                    </a:p>
                  </a:txBody>
                  <a:tcPr marL="68580" marR="68580" marT="34290" marB="34290" anchor="ctr"/>
                </a:tc>
                <a:tc rowSpan="2">
                  <a:txBody>
                    <a:bodyPr/>
                    <a:lstStyle/>
                    <a:p>
                      <a:pPr algn="l"/>
                      <a:r>
                        <a:rPr kumimoji="1" lang="en-US" altLang="ja-JP" sz="1200" b="0" i="0" kern="1200">
                          <a:solidFill>
                            <a:schemeClr val="dk1"/>
                          </a:solidFill>
                          <a:effectLst/>
                          <a:latin typeface="+mn-lt"/>
                          <a:ea typeface="+mn-ea"/>
                          <a:cs typeface="+mn-cs"/>
                        </a:rPr>
                        <a:t>1</a:t>
                      </a:r>
                      <a:r>
                        <a:rPr kumimoji="1" lang="ja-JP" altLang="en-US" sz="1200" b="0" i="0" kern="1200">
                          <a:solidFill>
                            <a:schemeClr val="dk1"/>
                          </a:solidFill>
                          <a:effectLst/>
                          <a:latin typeface="+mn-lt"/>
                          <a:ea typeface="+mn-ea"/>
                          <a:cs typeface="+mn-cs"/>
                        </a:rPr>
                        <a:t>イベントにつき、</a:t>
                      </a:r>
                      <a:endParaRPr kumimoji="1" lang="en-US" altLang="ja-JP" sz="1200" b="0" i="0" kern="1200">
                        <a:solidFill>
                          <a:schemeClr val="dk1"/>
                        </a:solidFill>
                        <a:effectLst/>
                        <a:latin typeface="+mn-lt"/>
                        <a:ea typeface="+mn-ea"/>
                        <a:cs typeface="+mn-cs"/>
                      </a:endParaRPr>
                    </a:p>
                    <a:p>
                      <a:pPr algn="l"/>
                      <a:r>
                        <a:rPr kumimoji="1" lang="ja-JP" altLang="en-US" sz="1200" b="0" i="0" kern="1200">
                          <a:solidFill>
                            <a:schemeClr val="dk1"/>
                          </a:solidFill>
                          <a:effectLst/>
                          <a:latin typeface="+mn-lt"/>
                          <a:ea typeface="+mn-ea"/>
                          <a:cs typeface="+mn-cs"/>
                        </a:rPr>
                        <a:t>最大</a:t>
                      </a:r>
                      <a:r>
                        <a:rPr kumimoji="1" lang="en-US" altLang="ja-JP" sz="1200" b="0" i="0" kern="1200">
                          <a:solidFill>
                            <a:schemeClr val="dk1"/>
                          </a:solidFill>
                          <a:effectLst/>
                          <a:latin typeface="+mn-lt"/>
                          <a:ea typeface="+mn-ea"/>
                          <a:cs typeface="+mn-cs"/>
                        </a:rPr>
                        <a:t>1</a:t>
                      </a:r>
                      <a:r>
                        <a:rPr kumimoji="1" lang="ja-JP" altLang="en-US" sz="1200" b="0" i="0" kern="1200">
                          <a:solidFill>
                            <a:schemeClr val="dk1"/>
                          </a:solidFill>
                          <a:effectLst/>
                          <a:latin typeface="+mn-lt"/>
                          <a:ea typeface="+mn-ea"/>
                          <a:cs typeface="+mn-cs"/>
                        </a:rPr>
                        <a:t>ヵ月間</a:t>
                      </a:r>
                      <a:endParaRPr kumimoji="1" lang="en-US" altLang="ja-JP" sz="1200" b="0" i="0" kern="1200">
                        <a:solidFill>
                          <a:schemeClr val="dk1"/>
                        </a:solidFill>
                        <a:effectLst/>
                        <a:latin typeface="+mn-lt"/>
                        <a:ea typeface="+mn-ea"/>
                        <a:cs typeface="+mn-cs"/>
                      </a:endParaRPr>
                    </a:p>
                    <a:p>
                      <a:pPr algn="l"/>
                      <a:endParaRPr kumimoji="1" lang="en-US" altLang="ja-JP" sz="1200" b="0" i="0" kern="1200">
                        <a:solidFill>
                          <a:schemeClr val="dk1"/>
                        </a:solidFill>
                        <a:effectLst/>
                        <a:latin typeface="+mn-lt"/>
                        <a:ea typeface="+mn-ea"/>
                        <a:cs typeface="+mn-cs"/>
                      </a:endParaRPr>
                    </a:p>
                    <a:p>
                      <a:pPr algn="l"/>
                      <a:r>
                        <a:rPr kumimoji="1" lang="en-US" altLang="ja-JP" sz="1100" b="0" i="0" kern="1200">
                          <a:solidFill>
                            <a:schemeClr val="dk1"/>
                          </a:solidFill>
                          <a:effectLst/>
                          <a:latin typeface="+mn-lt"/>
                          <a:ea typeface="+mn-ea"/>
                          <a:cs typeface="+mn-cs"/>
                        </a:rPr>
                        <a:t>※</a:t>
                      </a:r>
                      <a:r>
                        <a:rPr kumimoji="1" lang="ja-JP" altLang="en-US" sz="1100" b="0" i="0" kern="1200">
                          <a:solidFill>
                            <a:schemeClr val="dk1"/>
                          </a:solidFill>
                          <a:effectLst/>
                          <a:latin typeface="+mn-lt"/>
                          <a:ea typeface="+mn-ea"/>
                          <a:cs typeface="+mn-cs"/>
                        </a:rPr>
                        <a:t>原則、準備～イベント当日～後処理、全て含んで</a:t>
                      </a:r>
                      <a:r>
                        <a:rPr kumimoji="1" lang="en-US" altLang="ja-JP" sz="1100" b="0" i="0" kern="1200">
                          <a:solidFill>
                            <a:schemeClr val="dk1"/>
                          </a:solidFill>
                          <a:effectLst/>
                          <a:latin typeface="+mn-lt"/>
                          <a:ea typeface="+mn-ea"/>
                          <a:cs typeface="+mn-cs"/>
                        </a:rPr>
                        <a:t>1</a:t>
                      </a:r>
                      <a:r>
                        <a:rPr kumimoji="1" lang="ja-JP" altLang="en-US" sz="1100" b="0" i="0" kern="1200">
                          <a:solidFill>
                            <a:schemeClr val="dk1"/>
                          </a:solidFill>
                          <a:effectLst/>
                          <a:latin typeface="+mn-lt"/>
                          <a:ea typeface="+mn-ea"/>
                          <a:cs typeface="+mn-cs"/>
                        </a:rPr>
                        <a:t>ヵ月</a:t>
                      </a:r>
                      <a:endParaRPr kumimoji="1" lang="ja-JP" altLang="en-US" sz="1100"/>
                    </a:p>
                  </a:txBody>
                  <a:tcPr marL="68580" marR="68580" marT="34290" marB="34290" anchor="ctr"/>
                </a:tc>
                <a:tc>
                  <a:txBody>
                    <a:bodyPr/>
                    <a:lstStyle/>
                    <a:p>
                      <a:pPr algn="l"/>
                      <a:r>
                        <a:rPr kumimoji="1" lang="en-US" altLang="ja-JP" sz="1200" dirty="0"/>
                        <a:t>1000</a:t>
                      </a:r>
                      <a:r>
                        <a:rPr kumimoji="1" lang="ja-JP" altLang="en-US" sz="1200" dirty="0"/>
                        <a:t>人まで</a:t>
                      </a:r>
                    </a:p>
                  </a:txBody>
                  <a:tcPr marL="68580" marR="68580" marT="34290" marB="34290" anchor="ctr"/>
                </a:tc>
                <a:tc>
                  <a:txBody>
                    <a:bodyPr/>
                    <a:lstStyle/>
                    <a:p>
                      <a:pPr algn="l"/>
                      <a:r>
                        <a:rPr kumimoji="1" lang="en-US" altLang="ja-JP" sz="1200"/>
                        <a:t>70</a:t>
                      </a:r>
                      <a:r>
                        <a:rPr kumimoji="1" lang="ja-JP" altLang="en-US" sz="1200"/>
                        <a:t>本</a:t>
                      </a:r>
                    </a:p>
                  </a:txBody>
                  <a:tcPr marL="68580" marR="68580" marT="34290" marB="34290" anchor="ctr"/>
                </a:tc>
                <a:extLst>
                  <a:ext uri="{0D108BD9-81ED-4DB2-BD59-A6C34878D82A}">
                    <a16:rowId xmlns:a16="http://schemas.microsoft.com/office/drawing/2014/main" val="554508197"/>
                  </a:ext>
                </a:extLst>
              </a:tr>
              <a:tr h="394478">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l"/>
                      <a:r>
                        <a:rPr kumimoji="1" lang="en-US" altLang="ja-JP" sz="1200" dirty="0"/>
                        <a:t>3000</a:t>
                      </a:r>
                      <a:r>
                        <a:rPr kumimoji="1" lang="ja-JP" altLang="en-US" sz="1200" dirty="0"/>
                        <a:t>人まで</a:t>
                      </a:r>
                    </a:p>
                  </a:txBody>
                  <a:tcPr marL="68580" marR="68580" marT="34290" marB="34290" anchor="ctr"/>
                </a:tc>
                <a:tc>
                  <a:txBody>
                    <a:bodyPr/>
                    <a:lstStyle/>
                    <a:p>
                      <a:pPr algn="l"/>
                      <a:r>
                        <a:rPr kumimoji="1" lang="en-US" altLang="ja-JP" sz="1200" dirty="0"/>
                        <a:t>10</a:t>
                      </a:r>
                      <a:r>
                        <a:rPr kumimoji="1" lang="ja-JP" altLang="en-US" sz="1200" dirty="0"/>
                        <a:t>本</a:t>
                      </a:r>
                    </a:p>
                  </a:txBody>
                  <a:tcPr marL="68580" marR="68580" marT="34290" marB="34290" anchor="ctr"/>
                </a:tc>
                <a:extLst>
                  <a:ext uri="{0D108BD9-81ED-4DB2-BD59-A6C34878D82A}">
                    <a16:rowId xmlns:a16="http://schemas.microsoft.com/office/drawing/2014/main" val="2487337867"/>
                  </a:ext>
                </a:extLst>
              </a:tr>
            </a:tbl>
          </a:graphicData>
        </a:graphic>
      </p:graphicFrame>
    </p:spTree>
    <p:extLst>
      <p:ext uri="{BB962C8B-B14F-4D97-AF65-F5344CB8AC3E}">
        <p14:creationId xmlns:p14="http://schemas.microsoft.com/office/powerpoint/2010/main" val="1348661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6E2B2-44ED-4B83-8A7B-ADBF09E97D4B}"/>
              </a:ext>
            </a:extLst>
          </p:cNvPr>
          <p:cNvSpPr>
            <a:spLocks noGrp="1"/>
          </p:cNvSpPr>
          <p:nvPr>
            <p:ph type="title"/>
          </p:nvPr>
        </p:nvSpPr>
        <p:spPr/>
        <p:txBody>
          <a:bodyPr/>
          <a:lstStyle/>
          <a:p>
            <a:r>
              <a:rPr kumimoji="1" lang="ja-JP" altLang="en-US" dirty="0"/>
              <a:t>申請に当たってのお願い</a:t>
            </a:r>
          </a:p>
        </p:txBody>
      </p:sp>
      <p:sp>
        <p:nvSpPr>
          <p:cNvPr id="3" name="コンテンツ プレースホルダー 2">
            <a:extLst>
              <a:ext uri="{FF2B5EF4-FFF2-40B4-BE49-F238E27FC236}">
                <a16:creationId xmlns:a16="http://schemas.microsoft.com/office/drawing/2014/main" id="{536F7A57-0059-461E-85CE-21DF23989D86}"/>
              </a:ext>
            </a:extLst>
          </p:cNvPr>
          <p:cNvSpPr>
            <a:spLocks noGrp="1"/>
          </p:cNvSpPr>
          <p:nvPr>
            <p:ph idx="1"/>
          </p:nvPr>
        </p:nvSpPr>
        <p:spPr/>
        <p:txBody>
          <a:bodyPr>
            <a:normAutofit lnSpcReduction="10000"/>
          </a:bodyPr>
          <a:lstStyle/>
          <a:p>
            <a:r>
              <a:rPr lang="ja-JP" altLang="en-US" sz="3200" dirty="0">
                <a:ea typeface="メイリオ"/>
              </a:rPr>
              <a:t>申請は</a:t>
            </a:r>
            <a:r>
              <a:rPr lang="ja-JP" altLang="en-US" sz="3200" dirty="0">
                <a:solidFill>
                  <a:srgbClr val="00B050"/>
                </a:solidFill>
                <a:ea typeface="メイリオ"/>
              </a:rPr>
              <a:t>教職員</a:t>
            </a:r>
            <a:r>
              <a:rPr lang="ja-JP" altLang="en-US" sz="3200" dirty="0">
                <a:ea typeface="メイリオ"/>
              </a:rPr>
              <a:t>が行ってください</a:t>
            </a:r>
            <a:endParaRPr lang="en-US" altLang="ja-JP" sz="3200" dirty="0">
              <a:ea typeface="メイリオ"/>
            </a:endParaRPr>
          </a:p>
          <a:p>
            <a:r>
              <a:rPr lang="ja-JP" altLang="en-US" dirty="0">
                <a:ea typeface="メイリオ"/>
              </a:rPr>
              <a:t>手作業でライセンス付与していますので</a:t>
            </a:r>
            <a:r>
              <a:rPr lang="ja-JP" altLang="en-US" dirty="0">
                <a:solidFill>
                  <a:srgbClr val="00B050"/>
                </a:solidFill>
                <a:ea typeface="メイリオ"/>
              </a:rPr>
              <a:t>余裕を持った申請</a:t>
            </a:r>
            <a:r>
              <a:rPr lang="ja-JP" altLang="en-US" dirty="0">
                <a:ea typeface="メイリオ"/>
              </a:rPr>
              <a:t>をお願いします</a:t>
            </a:r>
            <a:endParaRPr lang="en-US" altLang="ja-JP" dirty="0">
              <a:ea typeface="メイリオ"/>
            </a:endParaRPr>
          </a:p>
          <a:p>
            <a:pPr lvl="1"/>
            <a:r>
              <a:rPr lang="ja-JP" altLang="en-US" dirty="0">
                <a:ea typeface="メイリオ"/>
              </a:rPr>
              <a:t>目安</a:t>
            </a:r>
            <a:endParaRPr lang="en-US" altLang="ja-JP" dirty="0">
              <a:ea typeface="メイリオ"/>
            </a:endParaRPr>
          </a:p>
          <a:p>
            <a:endParaRPr lang="en-US" altLang="ja-JP" dirty="0">
              <a:ea typeface="メイリオ"/>
            </a:endParaRPr>
          </a:p>
          <a:p>
            <a:endParaRPr lang="en-US" altLang="ja-JP" dirty="0">
              <a:ea typeface="メイリオ"/>
            </a:endParaRPr>
          </a:p>
          <a:p>
            <a:r>
              <a:rPr lang="en-US" altLang="ja-JP" dirty="0">
                <a:solidFill>
                  <a:srgbClr val="FF0000"/>
                </a:solidFill>
                <a:ea typeface="メイリオ"/>
              </a:rPr>
              <a:t>4</a:t>
            </a:r>
            <a:r>
              <a:rPr lang="ja-JP" altLang="en-US" dirty="0">
                <a:solidFill>
                  <a:srgbClr val="FF0000"/>
                </a:solidFill>
                <a:ea typeface="メイリオ"/>
              </a:rPr>
              <a:t>月からの授業の序盤に</a:t>
            </a:r>
            <a:r>
              <a:rPr lang="en-US" altLang="ja-JP" dirty="0">
                <a:solidFill>
                  <a:srgbClr val="FF0000"/>
                </a:solidFill>
                <a:ea typeface="メイリオ"/>
              </a:rPr>
              <a:t>300</a:t>
            </a:r>
            <a:r>
              <a:rPr lang="ja-JP" altLang="en-US" dirty="0">
                <a:solidFill>
                  <a:srgbClr val="FF0000"/>
                </a:solidFill>
                <a:ea typeface="メイリオ"/>
              </a:rPr>
              <a:t>人以上の学生が出席するかも</a:t>
            </a:r>
            <a:r>
              <a:rPr lang="ja-JP" altLang="en-US" dirty="0">
                <a:ea typeface="メイリオ"/>
              </a:rPr>
              <a:t>という先生は</a:t>
            </a:r>
            <a:r>
              <a:rPr lang="ja-JP" altLang="en-US" dirty="0">
                <a:solidFill>
                  <a:srgbClr val="FF0000"/>
                </a:solidFill>
                <a:ea typeface="メイリオ"/>
              </a:rPr>
              <a:t>今のうち</a:t>
            </a:r>
            <a:r>
              <a:rPr lang="ja-JP" altLang="en-US" dirty="0">
                <a:ea typeface="メイリオ"/>
              </a:rPr>
              <a:t>に申請お願いします</a:t>
            </a:r>
            <a:r>
              <a:rPr lang="en-US" altLang="ja-JP" dirty="0">
                <a:ea typeface="メイリオ"/>
              </a:rPr>
              <a:t>!</a:t>
            </a:r>
            <a:endParaRPr lang="en-US" altLang="ja-JP" sz="3200" dirty="0">
              <a:ea typeface="メイリオ"/>
            </a:endParaRPr>
          </a:p>
        </p:txBody>
      </p:sp>
      <p:sp>
        <p:nvSpPr>
          <p:cNvPr id="4" name="日付プレースホルダー 3">
            <a:extLst>
              <a:ext uri="{FF2B5EF4-FFF2-40B4-BE49-F238E27FC236}">
                <a16:creationId xmlns:a16="http://schemas.microsoft.com/office/drawing/2014/main" id="{BDC13FD5-A971-4416-A926-2F99447ED5B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4B2C656-31D5-44B0-932C-0BD1FC1757B6}"/>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A40B987-1F3F-4CB6-B708-81949378188E}"/>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graphicFrame>
        <p:nvGraphicFramePr>
          <p:cNvPr id="7" name="表 4">
            <a:extLst>
              <a:ext uri="{FF2B5EF4-FFF2-40B4-BE49-F238E27FC236}">
                <a16:creationId xmlns:a16="http://schemas.microsoft.com/office/drawing/2014/main" id="{7D2DC406-8A6D-4B33-87DE-083676463941}"/>
              </a:ext>
            </a:extLst>
          </p:cNvPr>
          <p:cNvGraphicFramePr>
            <a:graphicFrameLocks noGrp="1"/>
          </p:cNvGraphicFramePr>
          <p:nvPr>
            <p:extLst>
              <p:ext uri="{D42A27DB-BD31-4B8C-83A1-F6EECF244321}">
                <p14:modId xmlns:p14="http://schemas.microsoft.com/office/powerpoint/2010/main" val="255682064"/>
              </p:ext>
            </p:extLst>
          </p:nvPr>
        </p:nvGraphicFramePr>
        <p:xfrm>
          <a:off x="1331640" y="3501008"/>
          <a:ext cx="6952858" cy="868680"/>
        </p:xfrm>
        <a:graphic>
          <a:graphicData uri="http://schemas.openxmlformats.org/drawingml/2006/table">
            <a:tbl>
              <a:tblPr bandRow="1">
                <a:tableStyleId>{5C22544A-7EE6-4342-B048-85BDC9FD1C3A}</a:tableStyleId>
              </a:tblPr>
              <a:tblGrid>
                <a:gridCol w="2160240">
                  <a:extLst>
                    <a:ext uri="{9D8B030D-6E8A-4147-A177-3AD203B41FA5}">
                      <a16:colId xmlns:a16="http://schemas.microsoft.com/office/drawing/2014/main" val="208473054"/>
                    </a:ext>
                  </a:extLst>
                </a:gridCol>
                <a:gridCol w="4792618">
                  <a:extLst>
                    <a:ext uri="{9D8B030D-6E8A-4147-A177-3AD203B41FA5}">
                      <a16:colId xmlns:a16="http://schemas.microsoft.com/office/drawing/2014/main" val="112405757"/>
                    </a:ext>
                  </a:extLst>
                </a:gridCol>
              </a:tblGrid>
              <a:tr h="384401">
                <a:tc>
                  <a:txBody>
                    <a:bodyPr/>
                    <a:lstStyle/>
                    <a:p>
                      <a:r>
                        <a:rPr kumimoji="1" lang="ja-JP" altLang="en-US" sz="2400" dirty="0">
                          <a:latin typeface="+mj-ea"/>
                          <a:ea typeface="+mj-ea"/>
                        </a:rPr>
                        <a:t>ミーティング</a:t>
                      </a:r>
                    </a:p>
                  </a:txBody>
                  <a:tcPr marL="68580" marR="68580" marT="34290" marB="34290"/>
                </a:tc>
                <a:tc>
                  <a:txBody>
                    <a:bodyPr/>
                    <a:lstStyle/>
                    <a:p>
                      <a:r>
                        <a:rPr kumimoji="1" lang="ja-JP" altLang="en-US" sz="2400" dirty="0">
                          <a:latin typeface="+mj-ea"/>
                          <a:ea typeface="+mj-ea"/>
                        </a:rPr>
                        <a:t>付与開始希望日の</a:t>
                      </a:r>
                      <a:r>
                        <a:rPr kumimoji="1" lang="en-US" altLang="ja-JP" sz="2400" dirty="0">
                          <a:solidFill>
                            <a:srgbClr val="00B050"/>
                          </a:solidFill>
                          <a:latin typeface="+mj-ea"/>
                          <a:ea typeface="+mj-ea"/>
                        </a:rPr>
                        <a:t>1</a:t>
                      </a:r>
                      <a:r>
                        <a:rPr kumimoji="1" lang="ja-JP" altLang="en-US" sz="2400" dirty="0">
                          <a:solidFill>
                            <a:srgbClr val="00B050"/>
                          </a:solidFill>
                          <a:latin typeface="+mj-ea"/>
                          <a:ea typeface="+mj-ea"/>
                        </a:rPr>
                        <a:t>週間前</a:t>
                      </a:r>
                      <a:r>
                        <a:rPr kumimoji="1" lang="ja-JP" altLang="en-US" sz="2400" dirty="0">
                          <a:latin typeface="+mj-ea"/>
                          <a:ea typeface="+mj-ea"/>
                        </a:rPr>
                        <a:t>まで</a:t>
                      </a:r>
                    </a:p>
                  </a:txBody>
                  <a:tcPr marL="68580" marR="68580" marT="34290" marB="34290"/>
                </a:tc>
                <a:extLst>
                  <a:ext uri="{0D108BD9-81ED-4DB2-BD59-A6C34878D82A}">
                    <a16:rowId xmlns:a16="http://schemas.microsoft.com/office/drawing/2014/main" val="922509391"/>
                  </a:ext>
                </a:extLst>
              </a:tr>
              <a:tr h="384401">
                <a:tc>
                  <a:txBody>
                    <a:bodyPr/>
                    <a:lstStyle/>
                    <a:p>
                      <a:r>
                        <a:rPr kumimoji="1" lang="ja-JP" altLang="en-US" sz="2400" dirty="0">
                          <a:latin typeface="+mj-ea"/>
                          <a:ea typeface="+mj-ea"/>
                        </a:rPr>
                        <a:t>ウェビナー</a:t>
                      </a:r>
                    </a:p>
                  </a:txBody>
                  <a:tcPr marL="68580" marR="68580" marT="34290" marB="34290"/>
                </a:tc>
                <a:tc>
                  <a:txBody>
                    <a:bodyPr/>
                    <a:lstStyle/>
                    <a:p>
                      <a:r>
                        <a:rPr kumimoji="1" lang="ja-JP" altLang="en-US" sz="2400" dirty="0">
                          <a:latin typeface="+mj-ea"/>
                          <a:ea typeface="+mj-ea"/>
                        </a:rPr>
                        <a:t>付与開始希望日の</a:t>
                      </a:r>
                      <a:r>
                        <a:rPr kumimoji="1" lang="en-US" altLang="ja-JP" sz="2400" dirty="0">
                          <a:solidFill>
                            <a:srgbClr val="00B050"/>
                          </a:solidFill>
                          <a:latin typeface="+mj-ea"/>
                          <a:ea typeface="+mj-ea"/>
                        </a:rPr>
                        <a:t>2</a:t>
                      </a:r>
                      <a:r>
                        <a:rPr kumimoji="1" lang="ja-JP" altLang="en-US" sz="2400" dirty="0">
                          <a:solidFill>
                            <a:srgbClr val="00B050"/>
                          </a:solidFill>
                          <a:latin typeface="+mj-ea"/>
                          <a:ea typeface="+mj-ea"/>
                        </a:rPr>
                        <a:t>週間前</a:t>
                      </a:r>
                      <a:r>
                        <a:rPr kumimoji="1" lang="ja-JP" altLang="en-US" sz="2400" dirty="0">
                          <a:latin typeface="+mj-ea"/>
                          <a:ea typeface="+mj-ea"/>
                        </a:rPr>
                        <a:t>まで</a:t>
                      </a:r>
                    </a:p>
                  </a:txBody>
                  <a:tcPr marL="68580" marR="68580" marT="34290" marB="34290"/>
                </a:tc>
                <a:extLst>
                  <a:ext uri="{0D108BD9-81ED-4DB2-BD59-A6C34878D82A}">
                    <a16:rowId xmlns:a16="http://schemas.microsoft.com/office/drawing/2014/main" val="1015465768"/>
                  </a:ext>
                </a:extLst>
              </a:tr>
            </a:tbl>
          </a:graphicData>
        </a:graphic>
      </p:graphicFrame>
    </p:spTree>
    <p:extLst>
      <p:ext uri="{BB962C8B-B14F-4D97-AF65-F5344CB8AC3E}">
        <p14:creationId xmlns:p14="http://schemas.microsoft.com/office/powerpoint/2010/main" val="3392307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C92E7-ACEE-44E7-AEA6-ADC4D35D3390}"/>
              </a:ext>
            </a:extLst>
          </p:cNvPr>
          <p:cNvSpPr>
            <a:spLocks noGrp="1"/>
          </p:cNvSpPr>
          <p:nvPr>
            <p:ph type="title"/>
          </p:nvPr>
        </p:nvSpPr>
        <p:spPr/>
        <p:txBody>
          <a:bodyPr>
            <a:normAutofit fontScale="90000"/>
          </a:bodyPr>
          <a:lstStyle/>
          <a:p>
            <a:r>
              <a:rPr lang="ja-JP" altLang="en-US" dirty="0"/>
              <a:t>本学での「正しい」 </a:t>
            </a:r>
            <a:r>
              <a:rPr kumimoji="1" lang="en-US" altLang="ja-JP" dirty="0"/>
              <a:t>Zoom</a:t>
            </a:r>
            <a:r>
              <a:rPr kumimoji="1" lang="ja-JP" altLang="en-US" dirty="0"/>
              <a:t>ユーザ名</a:t>
            </a:r>
          </a:p>
        </p:txBody>
      </p:sp>
      <p:sp>
        <p:nvSpPr>
          <p:cNvPr id="3" name="コンテンツ プレースホルダー 2">
            <a:extLst>
              <a:ext uri="{FF2B5EF4-FFF2-40B4-BE49-F238E27FC236}">
                <a16:creationId xmlns:a16="http://schemas.microsoft.com/office/drawing/2014/main" id="{D79B8BD6-36D4-4411-88B3-06D9870DDA6F}"/>
              </a:ext>
            </a:extLst>
          </p:cNvPr>
          <p:cNvSpPr>
            <a:spLocks noGrp="1"/>
          </p:cNvSpPr>
          <p:nvPr>
            <p:ph idx="1"/>
          </p:nvPr>
        </p:nvSpPr>
        <p:spPr>
          <a:xfrm>
            <a:off x="457200" y="1500174"/>
            <a:ext cx="8363272" cy="4525963"/>
          </a:xfrm>
        </p:spPr>
        <p:txBody>
          <a:bodyPr>
            <a:normAutofit/>
          </a:bodyPr>
          <a:lstStyle/>
          <a:p>
            <a:r>
              <a:rPr kumimoji="1" lang="ja-JP" altLang="en-US" dirty="0"/>
              <a:t>歴史的な経緯で色々な</a:t>
            </a:r>
            <a:r>
              <a:rPr kumimoji="1" lang="en-US" altLang="ja-JP" dirty="0"/>
              <a:t>Zoom</a:t>
            </a:r>
            <a:r>
              <a:rPr kumimoji="1" lang="ja-JP" altLang="en-US" dirty="0"/>
              <a:t>ユーザ名が混在しています</a:t>
            </a:r>
            <a:endParaRPr kumimoji="1" lang="en-US" altLang="ja-JP" dirty="0"/>
          </a:p>
          <a:p>
            <a:pPr lvl="1"/>
            <a:r>
              <a:rPr lang="en-US" altLang="ja-JP" sz="2400" dirty="0">
                <a:hlinkClick r:id="rId2"/>
              </a:rPr>
              <a:t>tau@g.ecc.u-tokyo.ac.jp</a:t>
            </a:r>
            <a:r>
              <a:rPr lang="en-US" altLang="ja-JP" sz="2400" dirty="0"/>
              <a:t> (</a:t>
            </a:r>
            <a:r>
              <a:rPr lang="ja-JP" altLang="en-US" sz="2400" dirty="0"/>
              <a:t>通称：</a:t>
            </a:r>
            <a:r>
              <a:rPr lang="ja-JP" altLang="en-US" sz="2400" dirty="0">
                <a:solidFill>
                  <a:srgbClr val="FF0000"/>
                </a:solidFill>
              </a:rPr>
              <a:t>任意</a:t>
            </a:r>
            <a:r>
              <a:rPr lang="en-US" altLang="ja-JP" sz="2400" dirty="0">
                <a:solidFill>
                  <a:srgbClr val="FF0000"/>
                </a:solidFill>
              </a:rPr>
              <a:t>@g.ecc</a:t>
            </a:r>
            <a:r>
              <a:rPr lang="en-US" altLang="ja-JP" sz="2400" dirty="0"/>
              <a:t>)</a:t>
            </a:r>
          </a:p>
          <a:p>
            <a:pPr lvl="1"/>
            <a:r>
              <a:rPr lang="en-US" altLang="ja-JP" sz="2400" dirty="0">
                <a:hlinkClick r:id="rId3"/>
              </a:rPr>
              <a:t>1234567890@g.ecc.u-tokyo.a.jp</a:t>
            </a:r>
            <a:r>
              <a:rPr lang="en-US" altLang="ja-JP" sz="2400" dirty="0"/>
              <a:t> (</a:t>
            </a:r>
            <a:r>
              <a:rPr lang="ja-JP" altLang="en-US" sz="2400" dirty="0"/>
              <a:t>通称：</a:t>
            </a:r>
            <a:r>
              <a:rPr lang="en-US" altLang="ja-JP" sz="2400" dirty="0">
                <a:solidFill>
                  <a:srgbClr val="FF0000"/>
                </a:solidFill>
              </a:rPr>
              <a:t>10</a:t>
            </a:r>
            <a:r>
              <a:rPr lang="ja-JP" altLang="en-US" sz="2400" dirty="0">
                <a:solidFill>
                  <a:srgbClr val="FF0000"/>
                </a:solidFill>
              </a:rPr>
              <a:t>桁</a:t>
            </a:r>
            <a:r>
              <a:rPr lang="en-US" altLang="ja-JP" sz="2400" dirty="0">
                <a:solidFill>
                  <a:srgbClr val="FF0000"/>
                </a:solidFill>
              </a:rPr>
              <a:t>@g.ecc</a:t>
            </a:r>
            <a:r>
              <a:rPr lang="en-US" altLang="ja-JP" sz="2400" dirty="0"/>
              <a:t>)</a:t>
            </a:r>
          </a:p>
          <a:p>
            <a:pPr lvl="1"/>
            <a:r>
              <a:rPr lang="en-US" altLang="ja-JP" sz="2400" dirty="0">
                <a:hlinkClick r:id="rId4"/>
              </a:rPr>
              <a:t>1234567890@utac.u-tokyo.ac.jp</a:t>
            </a:r>
            <a:r>
              <a:rPr lang="en-US" altLang="ja-JP" sz="2400" dirty="0"/>
              <a:t> (</a:t>
            </a:r>
            <a:r>
              <a:rPr lang="ja-JP" altLang="en-US" sz="2400" dirty="0"/>
              <a:t>通称：</a:t>
            </a:r>
            <a:r>
              <a:rPr lang="en-US" altLang="ja-JP" sz="2400" dirty="0">
                <a:solidFill>
                  <a:srgbClr val="00B050"/>
                </a:solidFill>
              </a:rPr>
              <a:t>10</a:t>
            </a:r>
            <a:r>
              <a:rPr lang="ja-JP" altLang="en-US" sz="2400" dirty="0">
                <a:solidFill>
                  <a:srgbClr val="00B050"/>
                </a:solidFill>
              </a:rPr>
              <a:t>桁</a:t>
            </a:r>
            <a:r>
              <a:rPr lang="en-US" altLang="ja-JP" sz="2400" dirty="0">
                <a:solidFill>
                  <a:srgbClr val="00B050"/>
                </a:solidFill>
              </a:rPr>
              <a:t>@utac</a:t>
            </a:r>
            <a:r>
              <a:rPr lang="en-US" altLang="ja-JP" sz="2400" dirty="0"/>
              <a:t>)</a:t>
            </a:r>
            <a:endParaRPr lang="en-US" altLang="ja-JP" dirty="0"/>
          </a:p>
          <a:p>
            <a:r>
              <a:rPr lang="en-US" altLang="ja-JP" dirty="0">
                <a:solidFill>
                  <a:srgbClr val="00B050"/>
                </a:solidFill>
              </a:rPr>
              <a:t>10</a:t>
            </a:r>
            <a:r>
              <a:rPr lang="ja-JP" altLang="en-US" dirty="0">
                <a:solidFill>
                  <a:srgbClr val="00B050"/>
                </a:solidFill>
              </a:rPr>
              <a:t>桁</a:t>
            </a:r>
            <a:r>
              <a:rPr lang="en-US" altLang="ja-JP" dirty="0">
                <a:solidFill>
                  <a:srgbClr val="00B050"/>
                </a:solidFill>
              </a:rPr>
              <a:t>@utac </a:t>
            </a:r>
            <a:r>
              <a:rPr lang="ja-JP" altLang="en-US" dirty="0"/>
              <a:t>のみに整理していきます</a:t>
            </a:r>
            <a:endParaRPr lang="en-US" altLang="ja-JP" dirty="0"/>
          </a:p>
        </p:txBody>
      </p:sp>
      <p:sp>
        <p:nvSpPr>
          <p:cNvPr id="4" name="日付プレースホルダー 3">
            <a:extLst>
              <a:ext uri="{FF2B5EF4-FFF2-40B4-BE49-F238E27FC236}">
                <a16:creationId xmlns:a16="http://schemas.microsoft.com/office/drawing/2014/main" id="{2E2B92AE-F0A9-416B-B676-57A3BC68430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AB3BE727-25F0-46C8-B4E3-FDCC8C1A49AF}"/>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D2A705-83F4-451D-B359-7194C03C1965}"/>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Tree>
    <p:extLst>
      <p:ext uri="{BB962C8B-B14F-4D97-AF65-F5344CB8AC3E}">
        <p14:creationId xmlns:p14="http://schemas.microsoft.com/office/powerpoint/2010/main" val="1296776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lang="en-US" altLang="ja-JP" dirty="0"/>
              <a:t>Microsoft 365</a:t>
            </a:r>
          </a:p>
          <a:p>
            <a:r>
              <a:rPr kumimoji="1" lang="en-US" altLang="ja-JP" dirty="0"/>
              <a:t>Google Workspace</a:t>
            </a:r>
          </a:p>
          <a:p>
            <a:r>
              <a:rPr kumimoji="1" lang="en-US" altLang="ja-JP" dirty="0"/>
              <a:t>Zoom</a:t>
            </a:r>
            <a:endParaRPr lang="en-US" altLang="ja-JP" dirty="0"/>
          </a:p>
          <a:p>
            <a:r>
              <a:rPr lang="en-US" altLang="ja-JP" dirty="0"/>
              <a:t>WebEx</a:t>
            </a:r>
            <a:r>
              <a:rPr lang="ja-JP" altLang="en-US" sz="1600" dirty="0"/>
              <a:t>（説明省略）</a:t>
            </a:r>
            <a:endParaRPr lang="en-US" altLang="ja-JP" dirty="0"/>
          </a:p>
          <a:p>
            <a:r>
              <a:rPr kumimoji="1" lang="en-US" altLang="ja-JP" dirty="0"/>
              <a:t>Sli.do</a:t>
            </a:r>
            <a:r>
              <a:rPr lang="ja-JP" altLang="en-US" sz="1600" dirty="0"/>
              <a:t>（説明省略）</a:t>
            </a:r>
            <a:endParaRPr lang="en-US" altLang="ja-JP" dirty="0">
              <a:solidFill>
                <a:schemeClr val="bg2">
                  <a:lumMod val="75000"/>
                </a:schemeClr>
              </a:solidFill>
            </a:endParaRPr>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66D58F-6454-42A8-ABB1-53E9767C0D5F}"/>
              </a:ext>
            </a:extLst>
          </p:cNvPr>
          <p:cNvSpPr>
            <a:spLocks noGrp="1"/>
          </p:cNvSpPr>
          <p:nvPr>
            <p:ph type="title"/>
          </p:nvPr>
        </p:nvSpPr>
        <p:spPr/>
        <p:txBody>
          <a:bodyPr>
            <a:normAutofit fontScale="90000"/>
          </a:bodyPr>
          <a:lstStyle/>
          <a:p>
            <a:r>
              <a:rPr kumimoji="1" lang="ja-JP" altLang="en-US" dirty="0"/>
              <a:t>自分が「正しい」ユーザ名を使っているかわからないのですが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DF9A873-3AE4-4717-849C-8E701AA9D8BC}"/>
              </a:ext>
            </a:extLst>
          </p:cNvPr>
          <p:cNvSpPr>
            <a:spLocks noGrp="1"/>
          </p:cNvSpPr>
          <p:nvPr>
            <p:ph idx="1"/>
          </p:nvPr>
        </p:nvSpPr>
        <p:spPr/>
        <p:txBody>
          <a:bodyPr>
            <a:normAutofit fontScale="92500" lnSpcReduction="10000"/>
          </a:bodyPr>
          <a:lstStyle/>
          <a:p>
            <a:r>
              <a:rPr kumimoji="1" lang="ja-JP" altLang="en-US" dirty="0"/>
              <a:t>説明した方法</a:t>
            </a:r>
            <a:r>
              <a:rPr lang="ja-JP" altLang="en-US" dirty="0"/>
              <a:t>（</a:t>
            </a:r>
            <a:r>
              <a:rPr kumimoji="1" lang="en-US" altLang="ja-JP" dirty="0"/>
              <a:t>SSO</a:t>
            </a:r>
            <a:r>
              <a:rPr kumimoji="1" lang="ja-JP" altLang="en-US" dirty="0"/>
              <a:t>）でサインインしてみる</a:t>
            </a:r>
            <a:endParaRPr kumimoji="1" lang="en-US" altLang="ja-JP" dirty="0"/>
          </a:p>
          <a:p>
            <a:r>
              <a:rPr kumimoji="1" lang="en-US" altLang="ja-JP" dirty="0">
                <a:solidFill>
                  <a:srgbClr val="00B050"/>
                </a:solidFill>
              </a:rPr>
              <a:t>Case 1:</a:t>
            </a:r>
            <a:r>
              <a:rPr lang="ja-JP" altLang="en-US" dirty="0"/>
              <a:t> </a:t>
            </a:r>
            <a:r>
              <a:rPr kumimoji="1" lang="ja-JP" altLang="en-US" dirty="0"/>
              <a:t>普段使っている</a:t>
            </a:r>
            <a:r>
              <a:rPr lang="ja-JP" altLang="en-US" dirty="0"/>
              <a:t>ものである</a:t>
            </a:r>
            <a:r>
              <a:rPr kumimoji="1" lang="ja-JP" altLang="en-US" dirty="0"/>
              <a:t>（たとえば予定している授業やミーティングが表示できる）</a:t>
            </a:r>
            <a:r>
              <a:rPr kumimoji="1" lang="ja-JP" altLang="en-US" dirty="0">
                <a:sym typeface="Symbol" panose="05050102010706020507" pitchFamily="18" charset="2"/>
              </a:rPr>
              <a:t> </a:t>
            </a:r>
            <a:r>
              <a:rPr kumimoji="1" lang="en-US" altLang="ja-JP" dirty="0"/>
              <a:t>OK!</a:t>
            </a:r>
          </a:p>
          <a:p>
            <a:r>
              <a:rPr kumimoji="1" lang="en-US" altLang="ja-JP" dirty="0">
                <a:solidFill>
                  <a:srgbClr val="00B050"/>
                </a:solidFill>
              </a:rPr>
              <a:t>Case 2:</a:t>
            </a:r>
            <a:r>
              <a:rPr kumimoji="1" lang="en-US" altLang="ja-JP" dirty="0"/>
              <a:t> </a:t>
            </a:r>
            <a:r>
              <a:rPr kumimoji="1" lang="ja-JP" altLang="en-US" dirty="0"/>
              <a:t>普段使っているものと違う気がする</a:t>
            </a:r>
            <a:r>
              <a:rPr kumimoji="1" lang="en-US" altLang="ja-JP" dirty="0"/>
              <a:t>…</a:t>
            </a:r>
          </a:p>
          <a:p>
            <a:pPr lvl="1"/>
            <a:r>
              <a:rPr lang="ja-JP" altLang="en-US" dirty="0"/>
              <a:t>普段のもの（ミーティングスケジュールや録画など）が特段不要 </a:t>
            </a:r>
            <a:r>
              <a:rPr kumimoji="1" lang="ja-JP" altLang="en-US" dirty="0">
                <a:sym typeface="Symbol" panose="05050102010706020507" pitchFamily="18" charset="2"/>
              </a:rPr>
              <a:t> </a:t>
            </a:r>
            <a:r>
              <a:rPr kumimoji="1" lang="en-US" altLang="ja-JP" dirty="0"/>
              <a:t>done!</a:t>
            </a:r>
            <a:endParaRPr lang="en-US" altLang="ja-JP" dirty="0"/>
          </a:p>
          <a:p>
            <a:pPr lvl="1"/>
            <a:r>
              <a:rPr lang="ja-JP" altLang="en-US" dirty="0"/>
              <a:t>普段のものから内容を引き継ぎたい </a:t>
            </a:r>
            <a:r>
              <a:rPr lang="ja-JP" altLang="en-US" dirty="0">
                <a:sym typeface="Symbol" panose="05050102010706020507" pitchFamily="18" charset="2"/>
              </a:rPr>
              <a:t> </a:t>
            </a:r>
            <a:r>
              <a:rPr lang="en-US" altLang="ja-JP" dirty="0">
                <a:hlinkClick r:id="rId2"/>
              </a:rPr>
              <a:t>https://utelecon.adm.u-tokyo.ac.jp/notice/zoom-address-new</a:t>
            </a:r>
            <a:endParaRPr lang="en-US" altLang="ja-JP" dirty="0"/>
          </a:p>
        </p:txBody>
      </p:sp>
      <p:sp>
        <p:nvSpPr>
          <p:cNvPr id="4" name="日付プレースホルダー 3">
            <a:extLst>
              <a:ext uri="{FF2B5EF4-FFF2-40B4-BE49-F238E27FC236}">
                <a16:creationId xmlns:a16="http://schemas.microsoft.com/office/drawing/2014/main" id="{18A3F301-7C1E-4852-AD80-3E55FE8FCBA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CC8754A-6DAE-42E1-ADED-F36963F39060}"/>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536BE42-A87A-41E1-9193-05284E829C29}"/>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66331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261C-0AF7-43C7-8F1A-6C47688DFA98}"/>
              </a:ext>
            </a:extLst>
          </p:cNvPr>
          <p:cNvSpPr>
            <a:spLocks noGrp="1"/>
          </p:cNvSpPr>
          <p:nvPr>
            <p:ph type="title"/>
          </p:nvPr>
        </p:nvSpPr>
        <p:spPr/>
        <p:txBody>
          <a:bodyPr/>
          <a:lstStyle/>
          <a:p>
            <a:r>
              <a:rPr kumimoji="1" lang="en-US" altLang="ja-JP" dirty="0"/>
              <a:t>Zoom</a:t>
            </a:r>
            <a:r>
              <a:rPr kumimoji="1" lang="ja-JP" altLang="en-US" dirty="0"/>
              <a:t>最近の機能追加</a:t>
            </a:r>
          </a:p>
        </p:txBody>
      </p:sp>
      <p:sp>
        <p:nvSpPr>
          <p:cNvPr id="3" name="コンテンツ プレースホルダー 2">
            <a:extLst>
              <a:ext uri="{FF2B5EF4-FFF2-40B4-BE49-F238E27FC236}">
                <a16:creationId xmlns:a16="http://schemas.microsoft.com/office/drawing/2014/main" id="{5C7397A5-E5F6-4F54-86E3-8E64AD257B26}"/>
              </a:ext>
            </a:extLst>
          </p:cNvPr>
          <p:cNvSpPr>
            <a:spLocks noGrp="1"/>
          </p:cNvSpPr>
          <p:nvPr>
            <p:ph idx="1"/>
          </p:nvPr>
        </p:nvSpPr>
        <p:spPr>
          <a:xfrm>
            <a:off x="395536" y="1500174"/>
            <a:ext cx="8640960" cy="4856176"/>
          </a:xfrm>
        </p:spPr>
        <p:txBody>
          <a:bodyPr>
            <a:normAutofit fontScale="92500" lnSpcReduction="20000"/>
          </a:bodyPr>
          <a:lstStyle/>
          <a:p>
            <a:r>
              <a:rPr kumimoji="1" lang="en-US" altLang="ja-JP" dirty="0">
                <a:solidFill>
                  <a:srgbClr val="00B050"/>
                </a:solidFill>
              </a:rPr>
              <a:t>End-to-end</a:t>
            </a:r>
            <a:r>
              <a:rPr kumimoji="1" lang="ja-JP" altLang="en-US" dirty="0">
                <a:solidFill>
                  <a:srgbClr val="00B050"/>
                </a:solidFill>
              </a:rPr>
              <a:t>暗号</a:t>
            </a:r>
            <a:r>
              <a:rPr kumimoji="1" lang="ja-JP" altLang="en-US" dirty="0"/>
              <a:t>化</a:t>
            </a:r>
            <a:endParaRPr kumimoji="1" lang="en-US" altLang="ja-JP" dirty="0"/>
          </a:p>
          <a:p>
            <a:pPr lvl="1"/>
            <a:r>
              <a:rPr kumimoji="1" lang="ja-JP" altLang="en-US" dirty="0"/>
              <a:t>特に機密性が要求される会議に有用</a:t>
            </a:r>
            <a:endParaRPr kumimoji="1" lang="en-US" altLang="ja-JP" dirty="0"/>
          </a:p>
          <a:p>
            <a:r>
              <a:rPr lang="ja-JP" altLang="en-US" dirty="0"/>
              <a:t>同時に</a:t>
            </a:r>
            <a:r>
              <a:rPr lang="ja-JP" altLang="en-US" dirty="0">
                <a:solidFill>
                  <a:srgbClr val="00B050"/>
                </a:solidFill>
              </a:rPr>
              <a:t>複数ミーティング</a:t>
            </a:r>
            <a:r>
              <a:rPr lang="ja-JP" altLang="en-US" dirty="0"/>
              <a:t>へ（アプリで）参加</a:t>
            </a:r>
            <a:endParaRPr lang="en-US" altLang="ja-JP" dirty="0"/>
          </a:p>
          <a:p>
            <a:r>
              <a:rPr kumimoji="1" lang="ja-JP" altLang="en-US" dirty="0">
                <a:solidFill>
                  <a:srgbClr val="00B050"/>
                </a:solidFill>
              </a:rPr>
              <a:t>ブレークアウトルームへ画面</a:t>
            </a:r>
            <a:r>
              <a:rPr kumimoji="1" lang="ja-JP" altLang="en-US" dirty="0"/>
              <a:t>共有</a:t>
            </a:r>
            <a:endParaRPr kumimoji="1" lang="en-US" altLang="ja-JP" dirty="0"/>
          </a:p>
          <a:p>
            <a:pPr lvl="1"/>
            <a:r>
              <a:rPr lang="ja-JP" altLang="en-US" dirty="0"/>
              <a:t>グループワークしてる学生に先生から「一斉お知らせ」したいときに有用</a:t>
            </a:r>
            <a:endParaRPr kumimoji="1" lang="en-US" altLang="ja-JP" dirty="0"/>
          </a:p>
          <a:p>
            <a:r>
              <a:rPr lang="ja-JP" altLang="en-US" dirty="0"/>
              <a:t>フォーカスモード</a:t>
            </a:r>
            <a:endParaRPr lang="en-US" altLang="ja-JP" dirty="0"/>
          </a:p>
          <a:p>
            <a:pPr lvl="1"/>
            <a:r>
              <a:rPr kumimoji="1" lang="ja-JP" altLang="en-US" dirty="0"/>
              <a:t>カメラを</a:t>
            </a:r>
            <a:r>
              <a:rPr kumimoji="1" lang="en-US" altLang="ja-JP" dirty="0"/>
              <a:t>ON</a:t>
            </a:r>
            <a:r>
              <a:rPr kumimoji="1" lang="ja-JP" altLang="en-US" dirty="0"/>
              <a:t>にしたときホストしかそれを見れません</a:t>
            </a:r>
            <a:endParaRPr kumimoji="1" lang="en-US" altLang="ja-JP" dirty="0"/>
          </a:p>
          <a:p>
            <a:pPr lvl="1"/>
            <a:r>
              <a:rPr lang="ja-JP" altLang="en-US" dirty="0">
                <a:solidFill>
                  <a:srgbClr val="00B050"/>
                </a:solidFill>
              </a:rPr>
              <a:t>学生にカメラを</a:t>
            </a:r>
            <a:r>
              <a:rPr lang="en-US" altLang="ja-JP" dirty="0">
                <a:solidFill>
                  <a:srgbClr val="00B050"/>
                </a:solidFill>
              </a:rPr>
              <a:t>ON</a:t>
            </a:r>
            <a:r>
              <a:rPr lang="ja-JP" altLang="en-US" dirty="0">
                <a:solidFill>
                  <a:srgbClr val="00B050"/>
                </a:solidFill>
              </a:rPr>
              <a:t>させたいが、全員に顔見せ強制はできない</a:t>
            </a:r>
            <a:r>
              <a:rPr lang="ja-JP" altLang="en-US" dirty="0"/>
              <a:t>という場合に有用</a:t>
            </a:r>
            <a:endParaRPr lang="en-US" altLang="ja-JP" dirty="0"/>
          </a:p>
          <a:p>
            <a:r>
              <a:rPr kumimoji="1" lang="ja-JP" altLang="en-US" dirty="0"/>
              <a:t>説明、使い方はすべて</a:t>
            </a:r>
            <a:r>
              <a:rPr kumimoji="1" lang="ja-JP" altLang="en-US" dirty="0">
                <a:hlinkClick r:id="rId2"/>
              </a:rPr>
              <a:t>こちら</a:t>
            </a:r>
            <a:endParaRPr kumimoji="1" lang="ja-JP" altLang="en-US" dirty="0"/>
          </a:p>
        </p:txBody>
      </p:sp>
      <p:sp>
        <p:nvSpPr>
          <p:cNvPr id="4" name="日付プレースホルダー 3">
            <a:extLst>
              <a:ext uri="{FF2B5EF4-FFF2-40B4-BE49-F238E27FC236}">
                <a16:creationId xmlns:a16="http://schemas.microsoft.com/office/drawing/2014/main" id="{986F8FB9-AA2B-4DB8-B261-9B9823170F72}"/>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6C47689D-7B5E-4B56-829C-734A928D5409}"/>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CB72256-9B14-414A-BA9A-8F610900F9DE}"/>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3318344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D6DCF-FBFF-41FD-94A8-E8024FC43E1D}"/>
              </a:ext>
            </a:extLst>
          </p:cNvPr>
          <p:cNvSpPr>
            <a:spLocks noGrp="1"/>
          </p:cNvSpPr>
          <p:nvPr>
            <p:ph type="title"/>
          </p:nvPr>
        </p:nvSpPr>
        <p:spPr/>
        <p:txBody>
          <a:bodyPr>
            <a:normAutofit fontScale="90000"/>
          </a:bodyPr>
          <a:lstStyle/>
          <a:p>
            <a:r>
              <a:rPr kumimoji="1" lang="ja-JP" altLang="en-US" dirty="0"/>
              <a:t>古い</a:t>
            </a:r>
            <a:r>
              <a:rPr kumimoji="1" lang="en-US" altLang="ja-JP" dirty="0"/>
              <a:t>Zoom</a:t>
            </a:r>
            <a:r>
              <a:rPr kumimoji="1" lang="ja-JP" altLang="en-US" dirty="0"/>
              <a:t>クライアントはアップデートしないと使えなくなる件</a:t>
            </a:r>
          </a:p>
        </p:txBody>
      </p:sp>
      <p:sp>
        <p:nvSpPr>
          <p:cNvPr id="3" name="コンテンツ プレースホルダー 2">
            <a:extLst>
              <a:ext uri="{FF2B5EF4-FFF2-40B4-BE49-F238E27FC236}">
                <a16:creationId xmlns:a16="http://schemas.microsoft.com/office/drawing/2014/main" id="{9C49B7B4-763E-4593-9395-4D3D5F0C7701}"/>
              </a:ext>
            </a:extLst>
          </p:cNvPr>
          <p:cNvSpPr>
            <a:spLocks noGrp="1"/>
          </p:cNvSpPr>
          <p:nvPr>
            <p:ph idx="1"/>
          </p:nvPr>
        </p:nvSpPr>
        <p:spPr>
          <a:xfrm>
            <a:off x="457200" y="1500174"/>
            <a:ext cx="8363272" cy="4525963"/>
          </a:xfrm>
        </p:spPr>
        <p:txBody>
          <a:bodyPr>
            <a:normAutofit/>
          </a:bodyPr>
          <a:lstStyle/>
          <a:p>
            <a:r>
              <a:rPr kumimoji="1" lang="en-US" altLang="ja-JP" dirty="0"/>
              <a:t>Zoom</a:t>
            </a:r>
            <a:r>
              <a:rPr kumimoji="1" lang="ja-JP" altLang="en-US" dirty="0"/>
              <a:t>の</a:t>
            </a:r>
            <a:r>
              <a:rPr kumimoji="1" lang="ja-JP" altLang="en-US" dirty="0">
                <a:hlinkClick r:id="rId2"/>
              </a:rPr>
              <a:t>アナウンス</a:t>
            </a:r>
            <a:endParaRPr kumimoji="1" lang="en-US" altLang="ja-JP" dirty="0"/>
          </a:p>
          <a:p>
            <a:r>
              <a:rPr kumimoji="1" lang="ja-JP" altLang="en-US" dirty="0"/>
              <a:t>以下が（そのうち）起きる（実施延期中）</a:t>
            </a:r>
            <a:endParaRPr kumimoji="1" lang="en-US" altLang="ja-JP" dirty="0"/>
          </a:p>
          <a:p>
            <a:pPr lvl="1"/>
            <a:r>
              <a:rPr lang="ja-JP" altLang="en-US" dirty="0">
                <a:solidFill>
                  <a:srgbClr val="FF0000"/>
                </a:solidFill>
              </a:rPr>
              <a:t>ある程度以上古い</a:t>
            </a:r>
            <a:r>
              <a:rPr lang="en-US" altLang="ja-JP" dirty="0">
                <a:solidFill>
                  <a:srgbClr val="FF0000"/>
                </a:solidFill>
              </a:rPr>
              <a:t>Zoom</a:t>
            </a:r>
            <a:r>
              <a:rPr lang="ja-JP" altLang="en-US" dirty="0">
                <a:solidFill>
                  <a:srgbClr val="FF0000"/>
                </a:solidFill>
              </a:rPr>
              <a:t>クライアントは使えなくなる</a:t>
            </a:r>
            <a:r>
              <a:rPr lang="ja-JP" altLang="en-US" dirty="0"/>
              <a:t>（接続時に更新を要求される）</a:t>
            </a:r>
            <a:endParaRPr lang="en-US" altLang="ja-JP" dirty="0"/>
          </a:p>
          <a:p>
            <a:pPr lvl="1"/>
            <a:r>
              <a:rPr lang="ja-JP" altLang="en-US" dirty="0"/>
              <a:t>ある程度以上古い＝最新版リリースより</a:t>
            </a:r>
            <a:r>
              <a:rPr lang="en-US" altLang="ja-JP" dirty="0"/>
              <a:t>9</a:t>
            </a:r>
            <a:r>
              <a:rPr lang="ja-JP" altLang="en-US" dirty="0"/>
              <a:t>か月以上経過したもの</a:t>
            </a:r>
            <a:endParaRPr lang="en-US" altLang="ja-JP" dirty="0"/>
          </a:p>
          <a:p>
            <a:pPr lvl="1"/>
            <a:r>
              <a:rPr lang="ja-JP" altLang="en-US" dirty="0"/>
              <a:t>接続時に慌てないようこまめな更新が必要</a:t>
            </a:r>
            <a:endParaRPr lang="en-US" altLang="ja-JP" dirty="0"/>
          </a:p>
        </p:txBody>
      </p:sp>
      <p:sp>
        <p:nvSpPr>
          <p:cNvPr id="4" name="日付プレースホルダー 3">
            <a:extLst>
              <a:ext uri="{FF2B5EF4-FFF2-40B4-BE49-F238E27FC236}">
                <a16:creationId xmlns:a16="http://schemas.microsoft.com/office/drawing/2014/main" id="{0135C68E-B77C-4EB7-93FD-E31B1AF58379}"/>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2BE109F4-9400-4C35-8CB6-401A620B2BB6}"/>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F7F4E6-E8F7-43FC-9D91-CEF9188AB76D}"/>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3934912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8F600-7CFB-44B2-A79F-80E8083B1F39}"/>
              </a:ext>
            </a:extLst>
          </p:cNvPr>
          <p:cNvSpPr>
            <a:spLocks noGrp="1"/>
          </p:cNvSpPr>
          <p:nvPr>
            <p:ph type="title"/>
          </p:nvPr>
        </p:nvSpPr>
        <p:spPr/>
        <p:txBody>
          <a:bodyPr/>
          <a:lstStyle/>
          <a:p>
            <a:r>
              <a:rPr lang="ja-JP" altLang="en-US" dirty="0"/>
              <a:t>最新版にする</a:t>
            </a:r>
            <a:r>
              <a:rPr kumimoji="1" lang="ja-JP" altLang="en-US" dirty="0"/>
              <a:t>方法</a:t>
            </a:r>
          </a:p>
        </p:txBody>
      </p:sp>
      <p:sp>
        <p:nvSpPr>
          <p:cNvPr id="4" name="日付プレースホルダー 3">
            <a:extLst>
              <a:ext uri="{FF2B5EF4-FFF2-40B4-BE49-F238E27FC236}">
                <a16:creationId xmlns:a16="http://schemas.microsoft.com/office/drawing/2014/main" id="{D3BC9B9B-F1DD-4AE3-9482-08DF2E06231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C9FC5429-1E78-4AA5-94AD-76374EC497F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3A54B2-15E2-4C8C-BCF4-163B9EE8EA4D}"/>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074B44F2-155C-40FC-B826-4E78BB396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706236"/>
            <a:ext cx="4880448" cy="4047825"/>
          </a:xfrm>
          <a:prstGeom prst="rect">
            <a:avLst/>
          </a:prstGeom>
        </p:spPr>
      </p:pic>
      <p:sp>
        <p:nvSpPr>
          <p:cNvPr id="3" name="コンテンツ プレースホルダー 2">
            <a:extLst>
              <a:ext uri="{FF2B5EF4-FFF2-40B4-BE49-F238E27FC236}">
                <a16:creationId xmlns:a16="http://schemas.microsoft.com/office/drawing/2014/main" id="{27B9333A-A1E1-47A3-9D50-98A633D71AF8}"/>
              </a:ext>
            </a:extLst>
          </p:cNvPr>
          <p:cNvSpPr>
            <a:spLocks noGrp="1"/>
          </p:cNvSpPr>
          <p:nvPr>
            <p:ph idx="1"/>
          </p:nvPr>
        </p:nvSpPr>
        <p:spPr>
          <a:xfrm>
            <a:off x="97160" y="1495325"/>
            <a:ext cx="7067128" cy="4525963"/>
          </a:xfrm>
          <a:solidFill>
            <a:srgbClr val="FFFFFF">
              <a:alpha val="50196"/>
            </a:srgbClr>
          </a:solidFill>
        </p:spPr>
        <p:txBody>
          <a:bodyPr/>
          <a:lstStyle/>
          <a:p>
            <a:r>
              <a:rPr kumimoji="1" lang="en-US" altLang="ja-JP" dirty="0"/>
              <a:t>Zoom</a:t>
            </a:r>
            <a:r>
              <a:rPr kumimoji="1" lang="ja-JP" altLang="en-US" dirty="0"/>
              <a:t>の「アプリ」を立ち上げ</a:t>
            </a:r>
            <a:endParaRPr kumimoji="1" lang="en-US" altLang="ja-JP" dirty="0"/>
          </a:p>
          <a:p>
            <a:pPr lvl="1"/>
            <a:r>
              <a:rPr kumimoji="1" lang="ja-JP" altLang="en-US" sz="2000" dirty="0"/>
              <a:t>ブラウザで</a:t>
            </a:r>
            <a:r>
              <a:rPr kumimoji="1" lang="en-US" altLang="ja-JP" sz="2000" dirty="0"/>
              <a:t>URL</a:t>
            </a:r>
            <a:r>
              <a:rPr kumimoji="1" lang="ja-JP" altLang="en-US" sz="2000" dirty="0"/>
              <a:t>クリックではなく、</a:t>
            </a:r>
            <a:r>
              <a:rPr kumimoji="1" lang="en-US" altLang="ja-JP" sz="2000" dirty="0"/>
              <a:t>Windows</a:t>
            </a:r>
            <a:r>
              <a:rPr kumimoji="1" lang="ja-JP" altLang="en-US" sz="2000" dirty="0"/>
              <a:t>スタートメニューなどから</a:t>
            </a:r>
            <a:r>
              <a:rPr kumimoji="1" lang="en-US" altLang="ja-JP" sz="2000" dirty="0"/>
              <a:t>Zoom</a:t>
            </a:r>
            <a:r>
              <a:rPr kumimoji="1" lang="ja-JP" altLang="en-US" sz="2000" dirty="0"/>
              <a:t>を立ち上げ</a:t>
            </a:r>
            <a:endParaRPr kumimoji="1" lang="en-US" altLang="ja-JP" dirty="0"/>
          </a:p>
          <a:p>
            <a:r>
              <a:rPr kumimoji="1" lang="ja-JP" altLang="en-US" dirty="0"/>
              <a:t>サインイン（</a:t>
            </a:r>
            <a:r>
              <a:rPr kumimoji="1" lang="en-US" altLang="ja-JP" dirty="0"/>
              <a:t>SSO</a:t>
            </a:r>
            <a:r>
              <a:rPr kumimoji="1" lang="ja-JP" altLang="en-US" dirty="0"/>
              <a:t>を選択）</a:t>
            </a:r>
            <a:endParaRPr kumimoji="1" lang="en-US" altLang="ja-JP" dirty="0"/>
          </a:p>
          <a:p>
            <a:r>
              <a:rPr kumimoji="1" lang="ja-JP" altLang="en-US" dirty="0"/>
              <a:t>右上の</a:t>
            </a:r>
            <a:r>
              <a:rPr kumimoji="1" lang="ja-JP" altLang="en-US" u="sng" dirty="0"/>
              <a:t>自分のアイコン</a:t>
            </a:r>
            <a:r>
              <a:rPr kumimoji="1" lang="ja-JP" altLang="en-US" dirty="0"/>
              <a:t> </a:t>
            </a:r>
            <a:br>
              <a:rPr kumimoji="1" lang="en-US" altLang="ja-JP" dirty="0"/>
            </a:br>
            <a:r>
              <a:rPr kumimoji="1" lang="ja-JP" altLang="en-US" dirty="0">
                <a:sym typeface="Symbol" panose="05050102010706020507" pitchFamily="18" charset="2"/>
              </a:rPr>
              <a:t></a:t>
            </a:r>
            <a:r>
              <a:rPr kumimoji="1" lang="ja-JP" altLang="en-US" dirty="0"/>
              <a:t> </a:t>
            </a:r>
            <a:r>
              <a:rPr kumimoji="1" lang="ja-JP" altLang="en-US" u="sng" dirty="0"/>
              <a:t>アップデートを確認</a:t>
            </a:r>
            <a:endParaRPr kumimoji="1" lang="en-US" altLang="ja-JP" u="sng" dirty="0"/>
          </a:p>
        </p:txBody>
      </p:sp>
      <p:cxnSp>
        <p:nvCxnSpPr>
          <p:cNvPr id="10" name="直線コネクタ 9">
            <a:extLst>
              <a:ext uri="{FF2B5EF4-FFF2-40B4-BE49-F238E27FC236}">
                <a16:creationId xmlns:a16="http://schemas.microsoft.com/office/drawing/2014/main" id="{04B39C5C-1A3B-4487-8C26-E2891D76F557}"/>
              </a:ext>
            </a:extLst>
          </p:cNvPr>
          <p:cNvCxnSpPr>
            <a:cxnSpLocks/>
          </p:cNvCxnSpPr>
          <p:nvPr/>
        </p:nvCxnSpPr>
        <p:spPr>
          <a:xfrm flipV="1">
            <a:off x="4572000" y="3068960"/>
            <a:ext cx="4248472"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3A3049B-4666-442D-B646-EF2F304C7830}"/>
              </a:ext>
            </a:extLst>
          </p:cNvPr>
          <p:cNvCxnSpPr>
            <a:cxnSpLocks/>
          </p:cNvCxnSpPr>
          <p:nvPr/>
        </p:nvCxnSpPr>
        <p:spPr>
          <a:xfrm>
            <a:off x="1691680" y="4293096"/>
            <a:ext cx="5616624" cy="1440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59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err="1"/>
              <a:t>Webex</a:t>
            </a:r>
            <a:r>
              <a:rPr lang="en-US" altLang="ja-JP" dirty="0"/>
              <a:t>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err="1"/>
              <a:t>Webex</a:t>
            </a:r>
            <a:r>
              <a:rPr kumimoji="1" lang="en-US" altLang="ja-JP" dirty="0"/>
              <a:t>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a:t>
            </a:r>
            <a:r>
              <a:rPr lang="en-US" altLang="ja-JP" dirty="0"/>
              <a:t>: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grpSp>
        <p:nvGrpSpPr>
          <p:cNvPr id="39" name="グループ化 38">
            <a:extLst>
              <a:ext uri="{FF2B5EF4-FFF2-40B4-BE49-F238E27FC236}">
                <a16:creationId xmlns:a16="http://schemas.microsoft.com/office/drawing/2014/main" id="{57B8C75D-65D8-4737-A82F-5F98890D7D65}"/>
              </a:ext>
            </a:extLst>
          </p:cNvPr>
          <p:cNvGrpSpPr/>
          <p:nvPr/>
        </p:nvGrpSpPr>
        <p:grpSpPr>
          <a:xfrm>
            <a:off x="3490070" y="3168465"/>
            <a:ext cx="4898354" cy="3140854"/>
            <a:chOff x="3490070" y="3168465"/>
            <a:chExt cx="4898354" cy="314085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8B620733-E05E-4A0F-9DFE-ABDF2D27EB6D}"/>
              </a:ext>
            </a:extLst>
          </p:cNvPr>
          <p:cNvGrpSpPr/>
          <p:nvPr/>
        </p:nvGrpSpPr>
        <p:grpSpPr>
          <a:xfrm>
            <a:off x="201939" y="1330723"/>
            <a:ext cx="4828478" cy="1922379"/>
            <a:chOff x="179513" y="1866643"/>
            <a:chExt cx="4828478" cy="1922379"/>
          </a:xfrm>
        </p:grpSpPr>
        <p:pic>
          <p:nvPicPr>
            <p:cNvPr id="18" name="図 17" descr="グラフィカル ユーザー インターフェイス, テキスト, アプリケーション&#10;&#10;自動的に生成された説明">
              <a:extLst>
                <a:ext uri="{FF2B5EF4-FFF2-40B4-BE49-F238E27FC236}">
                  <a16:creationId xmlns:a16="http://schemas.microsoft.com/office/drawing/2014/main" id="{32712117-DE04-4F46-B9C5-48911F348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87" y="1882704"/>
              <a:ext cx="2239240" cy="1906318"/>
            </a:xfrm>
            <a:prstGeom prst="rect">
              <a:avLst/>
            </a:prstGeom>
          </p:spPr>
        </p:pic>
        <p:sp>
          <p:nvSpPr>
            <p:cNvPr id="30" name="テキスト ボックス 29">
              <a:extLst>
                <a:ext uri="{FF2B5EF4-FFF2-40B4-BE49-F238E27FC236}">
                  <a16:creationId xmlns:a16="http://schemas.microsoft.com/office/drawing/2014/main" id="{8ADF2270-DC5F-4E2A-B401-263938910AA9}"/>
                </a:ext>
              </a:extLst>
            </p:cNvPr>
            <p:cNvSpPr txBox="1"/>
            <p:nvPr/>
          </p:nvSpPr>
          <p:spPr>
            <a:xfrm>
              <a:off x="179513" y="2527762"/>
              <a:ext cx="4828478" cy="369332"/>
            </a:xfrm>
            <a:prstGeom prst="rect">
              <a:avLst/>
            </a:prstGeom>
            <a:noFill/>
          </p:spPr>
          <p:txBody>
            <a:bodyPr wrap="square">
              <a:spAutoFit/>
            </a:bodyPr>
            <a:lstStyle/>
            <a:p>
              <a:r>
                <a:rPr lang="en-US" altLang="ja-JP" dirty="0">
                  <a:hlinkClick r:id="rId4"/>
                </a:rPr>
                <a:t>https://u</a:t>
              </a:r>
              <a:r>
                <a:rPr kumimoji="1" lang="en-US" altLang="ja-JP" dirty="0">
                  <a:hlinkClick r:id="rId4"/>
                </a:rPr>
                <a:t>telecon.webex.com/</a:t>
              </a:r>
              <a:endParaRPr lang="ja-JP" altLang="en-US" dirty="0"/>
            </a:p>
          </p:txBody>
        </p:sp>
        <p:sp>
          <p:nvSpPr>
            <p:cNvPr id="12" name="正方形/長方形 11">
              <a:extLst>
                <a:ext uri="{FF2B5EF4-FFF2-40B4-BE49-F238E27FC236}">
                  <a16:creationId xmlns:a16="http://schemas.microsoft.com/office/drawing/2014/main" id="{8617501F-1DE2-4206-AEF3-605AFAFB51B3}"/>
                </a:ext>
              </a:extLst>
            </p:cNvPr>
            <p:cNvSpPr/>
            <p:nvPr/>
          </p:nvSpPr>
          <p:spPr>
            <a:xfrm>
              <a:off x="228826" y="186664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3" name="楕円 22">
              <a:extLst>
                <a:ext uri="{FF2B5EF4-FFF2-40B4-BE49-F238E27FC236}">
                  <a16:creationId xmlns:a16="http://schemas.microsoft.com/office/drawing/2014/main" id="{D0CDA87D-F040-4C9C-8BCA-08CB3798EF1F}"/>
                </a:ext>
              </a:extLst>
            </p:cNvPr>
            <p:cNvSpPr/>
            <p:nvPr/>
          </p:nvSpPr>
          <p:spPr>
            <a:xfrm>
              <a:off x="2013620" y="2179824"/>
              <a:ext cx="539080" cy="42595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C299C154-DC3E-45C7-9672-CA57F680146B}"/>
              </a:ext>
            </a:extLst>
          </p:cNvPr>
          <p:cNvGrpSpPr/>
          <p:nvPr/>
        </p:nvGrpSpPr>
        <p:grpSpPr>
          <a:xfrm>
            <a:off x="2758860" y="1268760"/>
            <a:ext cx="5815657" cy="2010114"/>
            <a:chOff x="2758860" y="1268760"/>
            <a:chExt cx="5815657" cy="2010114"/>
          </a:xfrm>
        </p:grpSpPr>
        <p:pic>
          <p:nvPicPr>
            <p:cNvPr id="31" name="図 3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CB23499-AFA2-49C4-B135-E237978584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3" name="グループ化 2">
              <a:extLst>
                <a:ext uri="{FF2B5EF4-FFF2-40B4-BE49-F238E27FC236}">
                  <a16:creationId xmlns:a16="http://schemas.microsoft.com/office/drawing/2014/main" id="{7424C875-16A4-44B3-8782-2EBB2F38B118}"/>
                </a:ext>
              </a:extLst>
            </p:cNvPr>
            <p:cNvGrpSpPr/>
            <p:nvPr/>
          </p:nvGrpSpPr>
          <p:grpSpPr>
            <a:xfrm>
              <a:off x="2758860" y="1268760"/>
              <a:ext cx="4498622" cy="1426964"/>
              <a:chOff x="2758860" y="1268760"/>
              <a:chExt cx="4498622" cy="1426964"/>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2758860" y="2440649"/>
                <a:ext cx="336768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cxnSpLocks/>
                <a:stCxn id="19"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grpSp>
        <p:nvGrpSpPr>
          <p:cNvPr id="7" name="グループ化 6">
            <a:extLst>
              <a:ext uri="{FF2B5EF4-FFF2-40B4-BE49-F238E27FC236}">
                <a16:creationId xmlns:a16="http://schemas.microsoft.com/office/drawing/2014/main" id="{4551CD0E-7268-4B76-81F2-44D761C311E3}"/>
              </a:ext>
            </a:extLst>
          </p:cNvPr>
          <p:cNvGrpSpPr/>
          <p:nvPr/>
        </p:nvGrpSpPr>
        <p:grpSpPr>
          <a:xfrm>
            <a:off x="179513" y="4077072"/>
            <a:ext cx="5947028" cy="1944372"/>
            <a:chOff x="179513" y="4077072"/>
            <a:chExt cx="5947028" cy="1944372"/>
          </a:xfrm>
        </p:grpSpPr>
        <p:grpSp>
          <p:nvGrpSpPr>
            <p:cNvPr id="40" name="グループ化 39">
              <a:extLst>
                <a:ext uri="{FF2B5EF4-FFF2-40B4-BE49-F238E27FC236}">
                  <a16:creationId xmlns:a16="http://schemas.microsoft.com/office/drawing/2014/main" id="{1721FD6A-132D-4DE1-856F-82F7535EDEED}"/>
                </a:ext>
              </a:extLst>
            </p:cNvPr>
            <p:cNvGrpSpPr/>
            <p:nvPr/>
          </p:nvGrpSpPr>
          <p:grpSpPr>
            <a:xfrm>
              <a:off x="179513" y="4077072"/>
              <a:ext cx="5947028" cy="1907308"/>
              <a:chOff x="179513" y="4077072"/>
              <a:chExt cx="5947028" cy="1907308"/>
            </a:xfrm>
          </p:grpSpPr>
          <p:pic>
            <p:nvPicPr>
              <p:cNvPr id="38" name="図 3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8BD2225D-CCA8-48BA-BC87-CECB1A2A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28" name="グループ化 27">
              <a:extLst>
                <a:ext uri="{FF2B5EF4-FFF2-40B4-BE49-F238E27FC236}">
                  <a16:creationId xmlns:a16="http://schemas.microsoft.com/office/drawing/2014/main" id="{9A20E973-DE8F-4585-8FE9-35C93F4DA3B5}"/>
                </a:ext>
              </a:extLst>
            </p:cNvPr>
            <p:cNvGrpSpPr/>
            <p:nvPr/>
          </p:nvGrpSpPr>
          <p:grpSpPr>
            <a:xfrm>
              <a:off x="3743727" y="5082796"/>
              <a:ext cx="1332329" cy="938648"/>
              <a:chOff x="3743727" y="5082796"/>
              <a:chExt cx="1332329" cy="938648"/>
            </a:xfrm>
          </p:grpSpPr>
          <p:sp>
            <p:nvSpPr>
              <p:cNvPr id="29" name="テキスト ボックス 28">
                <a:extLst>
                  <a:ext uri="{FF2B5EF4-FFF2-40B4-BE49-F238E27FC236}">
                    <a16:creationId xmlns:a16="http://schemas.microsoft.com/office/drawing/2014/main" id="{ABF2959B-D601-4CBF-9D85-C2F5749453B9}"/>
                  </a:ext>
                </a:extLst>
              </p:cNvPr>
              <p:cNvSpPr txBox="1"/>
              <p:nvPr/>
            </p:nvSpPr>
            <p:spPr>
              <a:xfrm>
                <a:off x="3743727" y="5682025"/>
                <a:ext cx="1332329" cy="339419"/>
              </a:xfrm>
              <a:prstGeom prst="rect">
                <a:avLst/>
              </a:prstGeom>
              <a:noFill/>
            </p:spPr>
            <p:txBody>
              <a:bodyPr wrap="square" rtlCol="0">
                <a:spAutoFit/>
              </a:bodyPr>
              <a:lstStyle/>
              <a:p>
                <a:r>
                  <a:rPr kumimoji="1" lang="ja-JP" altLang="en-US" sz="1600" dirty="0"/>
                  <a:t>多要素認証</a:t>
                </a:r>
              </a:p>
            </p:txBody>
          </p:sp>
          <p:pic>
            <p:nvPicPr>
              <p:cNvPr id="32" name="図 31" descr="ノートパソコン, コンピュータ が含まれている画像&#10;&#10;自動的に生成された説明">
                <a:extLst>
                  <a:ext uri="{FF2B5EF4-FFF2-40B4-BE49-F238E27FC236}">
                    <a16:creationId xmlns:a16="http://schemas.microsoft.com/office/drawing/2014/main" id="{361939F3-492D-4E2E-A0B5-BC9D3E876FE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185" y="5082796"/>
                <a:ext cx="514573" cy="514573"/>
              </a:xfrm>
              <a:prstGeom prst="rect">
                <a:avLst/>
              </a:prstGeom>
            </p:spPr>
          </p:pic>
        </p:grpSp>
      </p:grpSp>
    </p:spTree>
    <p:extLst>
      <p:ext uri="{BB962C8B-B14F-4D97-AF65-F5344CB8AC3E}">
        <p14:creationId xmlns:p14="http://schemas.microsoft.com/office/powerpoint/2010/main" val="23971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highlight>
                  <a:srgbClr val="FFFF00"/>
                </a:highlight>
              </a:rPr>
              <a:t>Web</a:t>
            </a:r>
            <a:r>
              <a:rPr kumimoji="1" lang="ja-JP" altLang="en-US" dirty="0">
                <a:highlight>
                  <a:srgbClr val="FFFF00"/>
                </a:highlight>
              </a:rPr>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844824"/>
            <a:ext cx="8435280" cy="4737138"/>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r>
              <a:rPr lang="en-US" altLang="ja-JP" dirty="0">
                <a:solidFill>
                  <a:srgbClr val="00B050"/>
                </a:solidFill>
              </a:rPr>
              <a:t>(*) </a:t>
            </a:r>
            <a:r>
              <a:rPr lang="ja-JP" altLang="en-US" dirty="0"/>
              <a:t>こちらの</a:t>
            </a:r>
            <a:r>
              <a:rPr lang="ja-JP" altLang="en-US" dirty="0">
                <a:hlinkClick r:id="rId2"/>
              </a:rPr>
              <a:t>フォーム</a:t>
            </a:r>
            <a:r>
              <a:rPr lang="ja-JP" altLang="en-US" dirty="0"/>
              <a:t>から申し込んで</a:t>
            </a:r>
            <a:r>
              <a:rPr lang="en-US" altLang="ja-JP" dirty="0"/>
              <a:t>300</a:t>
            </a:r>
            <a:r>
              <a:rPr lang="ja-JP" altLang="en-US" dirty="0"/>
              <a:t>を超える会議やウェビナーを開催できますが数に限りがあるので、</a:t>
            </a:r>
            <a:r>
              <a:rPr lang="en-US" altLang="ja-JP" dirty="0" err="1"/>
              <a:t>Webex</a:t>
            </a:r>
            <a:r>
              <a:rPr lang="ja-JP" altLang="en-US" dirty="0"/>
              <a:t>もお考え下さい</a:t>
            </a:r>
            <a:endParaRPr lang="en-US" altLang="ja-JP" dirty="0"/>
          </a:p>
          <a:p>
            <a:r>
              <a:rPr lang="en-US" altLang="ja-JP" dirty="0">
                <a:solidFill>
                  <a:srgbClr val="00B050"/>
                </a:solidFill>
              </a:rPr>
              <a:t>(</a:t>
            </a:r>
            <a:r>
              <a:rPr lang="ja-JP" altLang="en-US" dirty="0">
                <a:solidFill>
                  <a:srgbClr val="00B050"/>
                </a:solidFill>
              </a:rPr>
              <a:t>☆</a:t>
            </a:r>
            <a:r>
              <a:rPr lang="en-US" altLang="ja-JP" dirty="0">
                <a:solidFill>
                  <a:srgbClr val="00B050"/>
                </a:solidFill>
              </a:rPr>
              <a:t>)</a:t>
            </a:r>
            <a:r>
              <a:rPr lang="ja-JP" altLang="en-US" dirty="0">
                <a:solidFill>
                  <a:srgbClr val="00B050"/>
                </a:solidFill>
              </a:rPr>
              <a:t> </a:t>
            </a:r>
            <a:r>
              <a:rPr lang="ja-JP" altLang="en-US" dirty="0"/>
              <a:t>ブラウザで複数参加は従来より可能。デスクトップアプリでも動作確認が済み次第有効化予定（現在有効化されていません）</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242122306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err="1"/>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r>
                        <a:rPr kumimoji="1" lang="ja-JP" altLang="en-US" dirty="0"/>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B050"/>
                          </a:solidFill>
                          <a:hlinkClick r:id="rId3"/>
                        </a:rPr>
                        <a:t>〇</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r>
                        <a:rPr kumimoji="1" lang="ja-JP" altLang="en-US" dirty="0">
                          <a:hlinkClick r:id="rId4"/>
                        </a:rPr>
                        <a:t>〇</a:t>
                      </a:r>
                      <a:r>
                        <a:rPr kumimoji="1" lang="ja-JP" altLang="en-US" dirty="0"/>
                        <a:t> </a:t>
                      </a:r>
                      <a:r>
                        <a:rPr kumimoji="1" lang="en-US" altLang="ja-JP" dirty="0">
                          <a:solidFill>
                            <a:srgbClr val="00B050"/>
                          </a:solidFill>
                        </a:rPr>
                        <a:t>(</a:t>
                      </a:r>
                      <a:r>
                        <a:rPr kumimoji="1" lang="ja-JP" altLang="en-US" dirty="0">
                          <a:solidFill>
                            <a:srgbClr val="00B050"/>
                          </a:solidFill>
                        </a:rPr>
                        <a:t>☆</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r>
                        <a:rPr kumimoji="1" lang="ja-JP" altLang="en-US" dirty="0"/>
                        <a:t>？</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9A33F-140E-4BEE-96DD-041E1BE126C2}"/>
              </a:ext>
            </a:extLst>
          </p:cNvPr>
          <p:cNvSpPr>
            <a:spLocks noGrp="1"/>
          </p:cNvSpPr>
          <p:nvPr>
            <p:ph type="title"/>
          </p:nvPr>
        </p:nvSpPr>
        <p:spPr/>
        <p:txBody>
          <a:bodyPr/>
          <a:lstStyle/>
          <a:p>
            <a:r>
              <a:rPr lang="en-US" altLang="ja-JP" dirty="0"/>
              <a:t>s</a:t>
            </a:r>
            <a:r>
              <a:rPr kumimoji="1" lang="en-US" altLang="ja-JP" dirty="0"/>
              <a:t>li.do</a:t>
            </a:r>
            <a:endParaRPr kumimoji="1" lang="ja-JP" altLang="en-US" dirty="0"/>
          </a:p>
        </p:txBody>
      </p:sp>
      <p:sp>
        <p:nvSpPr>
          <p:cNvPr id="3" name="コンテンツ プレースホルダー 2">
            <a:extLst>
              <a:ext uri="{FF2B5EF4-FFF2-40B4-BE49-F238E27FC236}">
                <a16:creationId xmlns:a16="http://schemas.microsoft.com/office/drawing/2014/main" id="{61CC24CF-E82D-437C-9EAB-424F7F8B9580}"/>
              </a:ext>
            </a:extLst>
          </p:cNvPr>
          <p:cNvSpPr>
            <a:spLocks noGrp="1"/>
          </p:cNvSpPr>
          <p:nvPr>
            <p:ph idx="1"/>
          </p:nvPr>
        </p:nvSpPr>
        <p:spPr/>
        <p:txBody>
          <a:bodyPr/>
          <a:lstStyle/>
          <a:p>
            <a:r>
              <a:rPr lang="en-US" altLang="ja-JP" dirty="0"/>
              <a:t>Q&amp;A</a:t>
            </a:r>
            <a:r>
              <a:rPr lang="ja-JP" altLang="en-US" dirty="0"/>
              <a:t>、アンケート</a:t>
            </a:r>
            <a:r>
              <a:rPr kumimoji="1" lang="ja-JP" altLang="en-US" dirty="0"/>
              <a:t>ツール</a:t>
            </a:r>
            <a:endParaRPr kumimoji="1" lang="en-US" altLang="ja-JP" dirty="0"/>
          </a:p>
          <a:p>
            <a:pPr lvl="1"/>
            <a:r>
              <a:rPr lang="ja-JP" altLang="en-US" dirty="0"/>
              <a:t>これをすると学生がよく</a:t>
            </a:r>
            <a:r>
              <a:rPr lang="en-US" altLang="ja-JP" dirty="0"/>
              <a:t>Q</a:t>
            </a:r>
            <a:r>
              <a:rPr lang="ja-JP" altLang="en-US" dirty="0"/>
              <a:t>をするようになるという噂です</a:t>
            </a:r>
            <a:endParaRPr kumimoji="1" lang="en-US" altLang="ja-JP" dirty="0"/>
          </a:p>
          <a:p>
            <a:r>
              <a:rPr lang="ja-JP" altLang="en-US" dirty="0"/>
              <a:t>このたび</a:t>
            </a:r>
            <a:r>
              <a:rPr lang="en-US" altLang="ja-JP" dirty="0"/>
              <a:t>UTokyo Account</a:t>
            </a:r>
            <a:r>
              <a:rPr lang="ja-JP" altLang="en-US" dirty="0"/>
              <a:t>で有料機能が使えるようになりました（</a:t>
            </a:r>
            <a:r>
              <a:rPr lang="ja-JP" altLang="en-US" dirty="0">
                <a:hlinkClick r:id="rId2"/>
              </a:rPr>
              <a:t>説明</a:t>
            </a:r>
            <a:r>
              <a:rPr lang="ja-JP" altLang="en-US" dirty="0"/>
              <a:t>）</a:t>
            </a:r>
            <a:endParaRPr lang="en-US" altLang="ja-JP" dirty="0"/>
          </a:p>
          <a:p>
            <a:r>
              <a:rPr kumimoji="1" lang="ja-JP" altLang="en-US" dirty="0"/>
              <a:t>サインイン方法</a:t>
            </a:r>
            <a:endParaRPr kumimoji="1" lang="en-US" altLang="ja-JP" dirty="0"/>
          </a:p>
          <a:p>
            <a:pPr lvl="1"/>
            <a:r>
              <a:rPr kumimoji="1" lang="en-US" altLang="ja-JP" dirty="0"/>
              <a:t>Log in </a:t>
            </a:r>
            <a:r>
              <a:rPr kumimoji="1" lang="en-US" altLang="ja-JP" dirty="0">
                <a:sym typeface="Symbol" panose="05050102010706020507" pitchFamily="18" charset="2"/>
              </a:rPr>
              <a:t></a:t>
            </a:r>
            <a:r>
              <a:rPr kumimoji="1" lang="ja-JP" altLang="en-US" dirty="0"/>
              <a:t>                                     を選択</a:t>
            </a:r>
            <a:endParaRPr kumimoji="1" lang="en-US" altLang="ja-JP" dirty="0"/>
          </a:p>
          <a:p>
            <a:pPr lvl="1"/>
            <a:r>
              <a:rPr lang="ja-JP" altLang="en-US" dirty="0"/>
              <a:t>あとは</a:t>
            </a:r>
            <a:r>
              <a:rPr lang="en-US" altLang="ja-JP" dirty="0" err="1"/>
              <a:t>Webex</a:t>
            </a:r>
            <a:r>
              <a:rPr lang="ja-JP" altLang="en-US" dirty="0"/>
              <a:t>同様（</a:t>
            </a:r>
            <a:r>
              <a:rPr lang="en-US" altLang="ja-JP" dirty="0"/>
              <a:t>UTokyo Account</a:t>
            </a:r>
            <a:r>
              <a:rPr lang="ja-JP" altLang="en-US" dirty="0"/>
              <a:t>を利用）</a:t>
            </a:r>
            <a:endParaRPr kumimoji="1" lang="ja-JP" altLang="en-US" dirty="0"/>
          </a:p>
        </p:txBody>
      </p:sp>
      <p:sp>
        <p:nvSpPr>
          <p:cNvPr id="4" name="日付プレースホルダー 3">
            <a:extLst>
              <a:ext uri="{FF2B5EF4-FFF2-40B4-BE49-F238E27FC236}">
                <a16:creationId xmlns:a16="http://schemas.microsoft.com/office/drawing/2014/main" id="{98B11BCD-F0E5-4CDD-811F-87C304ACD22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B59A6012-C4DB-42F2-998A-94B85101F544}"/>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7F30B10-9CF0-448D-BF8B-1EE00D2AA3B6}"/>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pic>
        <p:nvPicPr>
          <p:cNvPr id="9" name="図 8" descr="ロゴ が含まれている画像&#10;&#10;自動的に生成された説明">
            <a:extLst>
              <a:ext uri="{FF2B5EF4-FFF2-40B4-BE49-F238E27FC236}">
                <a16:creationId xmlns:a16="http://schemas.microsoft.com/office/drawing/2014/main" id="{1042E7BE-64E3-428F-B8AA-65300D18F1D5}"/>
              </a:ext>
            </a:extLst>
          </p:cNvPr>
          <p:cNvPicPr>
            <a:picLocks noChangeAspect="1"/>
          </p:cNvPicPr>
          <p:nvPr/>
        </p:nvPicPr>
        <p:blipFill rotWithShape="1">
          <a:blip r:embed="rId3">
            <a:extLst>
              <a:ext uri="{28A0092B-C50C-407E-A947-70E740481C1C}">
                <a14:useLocalDpi xmlns:a14="http://schemas.microsoft.com/office/drawing/2010/main" val="0"/>
              </a:ext>
            </a:extLst>
          </a:blip>
          <a:srcRect l="18287" t="16667" r="14421" b="16667"/>
          <a:stretch/>
        </p:blipFill>
        <p:spPr>
          <a:xfrm>
            <a:off x="2699792" y="4581128"/>
            <a:ext cx="2736304" cy="576064"/>
          </a:xfrm>
          <a:prstGeom prst="rect">
            <a:avLst/>
          </a:prstGeom>
        </p:spPr>
      </p:pic>
    </p:spTree>
    <p:extLst>
      <p:ext uri="{BB962C8B-B14F-4D97-AF65-F5344CB8AC3E}">
        <p14:creationId xmlns:p14="http://schemas.microsoft.com/office/powerpoint/2010/main" val="100993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5FCE7-C2A7-48F9-BEF7-B8B35E40A71D}"/>
              </a:ext>
            </a:extLst>
          </p:cNvPr>
          <p:cNvSpPr>
            <a:spLocks noGrp="1"/>
          </p:cNvSpPr>
          <p:nvPr>
            <p:ph type="title"/>
          </p:nvPr>
        </p:nvSpPr>
        <p:spPr/>
        <p:txBody>
          <a:bodyPr/>
          <a:lstStyle/>
          <a:p>
            <a:r>
              <a:rPr lang="ja-JP" altLang="en-US" dirty="0"/>
              <a:t>サインイン方法</a:t>
            </a:r>
            <a:endParaRPr kumimoji="1" lang="ja-JP" altLang="en-US" dirty="0"/>
          </a:p>
        </p:txBody>
      </p:sp>
      <p:pic>
        <p:nvPicPr>
          <p:cNvPr id="30" name="コンテンツ プレースホルダー 29" descr="グラフィカル ユーザー インターフェイス, Web サイト&#10;&#10;自動的に生成された説明">
            <a:extLst>
              <a:ext uri="{FF2B5EF4-FFF2-40B4-BE49-F238E27FC236}">
                <a16:creationId xmlns:a16="http://schemas.microsoft.com/office/drawing/2014/main" id="{CDC6C55E-D285-4D20-9C90-9A77E4CF63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137" y="1372554"/>
            <a:ext cx="2599753" cy="1900317"/>
          </a:xfrm>
        </p:spPr>
      </p:pic>
      <p:sp>
        <p:nvSpPr>
          <p:cNvPr id="4" name="日付プレースホルダー 3">
            <a:extLst>
              <a:ext uri="{FF2B5EF4-FFF2-40B4-BE49-F238E27FC236}">
                <a16:creationId xmlns:a16="http://schemas.microsoft.com/office/drawing/2014/main" id="{28AA42B0-30AE-4182-BBEB-E787C361E26B}"/>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1171B3DC-50C4-40A9-AF72-F68FE770A241}"/>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2C90983-6937-464B-823C-A3A281CA1F2C}"/>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grpSp>
        <p:nvGrpSpPr>
          <p:cNvPr id="7" name="グループ化 6">
            <a:extLst>
              <a:ext uri="{FF2B5EF4-FFF2-40B4-BE49-F238E27FC236}">
                <a16:creationId xmlns:a16="http://schemas.microsoft.com/office/drawing/2014/main" id="{88EAAE2B-B9C8-4453-8147-9CEB9273BD92}"/>
              </a:ext>
            </a:extLst>
          </p:cNvPr>
          <p:cNvGrpSpPr/>
          <p:nvPr/>
        </p:nvGrpSpPr>
        <p:grpSpPr>
          <a:xfrm>
            <a:off x="3490070" y="3168465"/>
            <a:ext cx="4898354" cy="3140854"/>
            <a:chOff x="3490070" y="3168465"/>
            <a:chExt cx="4898354" cy="3140854"/>
          </a:xfrm>
        </p:grpSpPr>
        <p:pic>
          <p:nvPicPr>
            <p:cNvPr id="8" name="図 7" descr="utokyo-account.png">
              <a:extLst>
                <a:ext uri="{FF2B5EF4-FFF2-40B4-BE49-F238E27FC236}">
                  <a16:creationId xmlns:a16="http://schemas.microsoft.com/office/drawing/2014/main" id="{B00FB3FB-81C5-4D25-B4B9-111F626E9A72}"/>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9" name="直線矢印コネクタ 8">
              <a:extLst>
                <a:ext uri="{FF2B5EF4-FFF2-40B4-BE49-F238E27FC236}">
                  <a16:creationId xmlns:a16="http://schemas.microsoft.com/office/drawing/2014/main" id="{E36F977A-CF60-4891-A15E-7C66715E77C4}"/>
                </a:ext>
              </a:extLst>
            </p:cNvPr>
            <p:cNvCxnSpPr>
              <a:cxnSpLocks/>
              <a:endCxn id="8"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A9099D19-A763-4BDA-ADC3-24C42CAC50F2}"/>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51AFFFD7-D7FB-49F9-92D3-7881EB0812C3}"/>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12" name="直線コネクタ 11">
              <a:extLst>
                <a:ext uri="{FF2B5EF4-FFF2-40B4-BE49-F238E27FC236}">
                  <a16:creationId xmlns:a16="http://schemas.microsoft.com/office/drawing/2014/main" id="{B664E1DB-5050-429A-9225-3CF9C73FFA47}"/>
                </a:ext>
              </a:extLst>
            </p:cNvPr>
            <p:cNvCxnSpPr>
              <a:stCxn id="1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AF29CA5-9901-4616-96C2-2B7B9E764FC7}"/>
              </a:ext>
            </a:extLst>
          </p:cNvPr>
          <p:cNvGrpSpPr/>
          <p:nvPr/>
        </p:nvGrpSpPr>
        <p:grpSpPr>
          <a:xfrm>
            <a:off x="251252" y="1330723"/>
            <a:ext cx="5040828" cy="1378197"/>
            <a:chOff x="251252" y="1330723"/>
            <a:chExt cx="5040828" cy="1378197"/>
          </a:xfrm>
        </p:grpSpPr>
        <p:sp>
          <p:nvSpPr>
            <p:cNvPr id="15" name="テキスト ボックス 14">
              <a:extLst>
                <a:ext uri="{FF2B5EF4-FFF2-40B4-BE49-F238E27FC236}">
                  <a16:creationId xmlns:a16="http://schemas.microsoft.com/office/drawing/2014/main" id="{5F42F6F0-BC9C-408E-ABC4-61B0108D74A5}"/>
                </a:ext>
              </a:extLst>
            </p:cNvPr>
            <p:cNvSpPr txBox="1"/>
            <p:nvPr/>
          </p:nvSpPr>
          <p:spPr>
            <a:xfrm>
              <a:off x="463602" y="2339588"/>
              <a:ext cx="4828478" cy="369332"/>
            </a:xfrm>
            <a:prstGeom prst="rect">
              <a:avLst/>
            </a:prstGeom>
            <a:noFill/>
          </p:spPr>
          <p:txBody>
            <a:bodyPr wrap="square">
              <a:spAutoFit/>
            </a:bodyPr>
            <a:lstStyle/>
            <a:p>
              <a:r>
                <a:rPr lang="en-US" altLang="ja-JP" dirty="0">
                  <a:hlinkClick r:id="rId4"/>
                </a:rPr>
                <a:t>https://sli.do</a:t>
              </a:r>
              <a:r>
                <a:rPr kumimoji="1" lang="en-US" altLang="ja-JP" dirty="0">
                  <a:hlinkClick r:id="rId4"/>
                </a:rPr>
                <a:t>/</a:t>
              </a:r>
              <a:endParaRPr lang="ja-JP" altLang="en-US" dirty="0"/>
            </a:p>
          </p:txBody>
        </p:sp>
        <p:sp>
          <p:nvSpPr>
            <p:cNvPr id="16" name="正方形/長方形 15">
              <a:extLst>
                <a:ext uri="{FF2B5EF4-FFF2-40B4-BE49-F238E27FC236}">
                  <a16:creationId xmlns:a16="http://schemas.microsoft.com/office/drawing/2014/main" id="{999F19B6-94DD-496A-99CE-9113C6957495}"/>
                </a:ext>
              </a:extLst>
            </p:cNvPr>
            <p:cNvSpPr/>
            <p:nvPr/>
          </p:nvSpPr>
          <p:spPr>
            <a:xfrm>
              <a:off x="251252" y="133072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17" name="楕円 16">
              <a:extLst>
                <a:ext uri="{FF2B5EF4-FFF2-40B4-BE49-F238E27FC236}">
                  <a16:creationId xmlns:a16="http://schemas.microsoft.com/office/drawing/2014/main" id="{BE33E7E8-FD15-4679-94B4-60A7FA0FDE16}"/>
                </a:ext>
              </a:extLst>
            </p:cNvPr>
            <p:cNvSpPr/>
            <p:nvPr/>
          </p:nvSpPr>
          <p:spPr>
            <a:xfrm>
              <a:off x="2195736" y="1490873"/>
              <a:ext cx="432048" cy="3413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descr="グラフィカル ユーザー インターフェイス, アプリケーション, Web サイト&#10;&#10;自動的に生成された説明">
            <a:extLst>
              <a:ext uri="{FF2B5EF4-FFF2-40B4-BE49-F238E27FC236}">
                <a16:creationId xmlns:a16="http://schemas.microsoft.com/office/drawing/2014/main" id="{C0E518A1-A495-42B9-BEC6-3B730F61993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839" r="7452"/>
          <a:stretch/>
        </p:blipFill>
        <p:spPr>
          <a:xfrm>
            <a:off x="2702459" y="1721412"/>
            <a:ext cx="1687315" cy="2339955"/>
          </a:xfrm>
          <a:prstGeom prst="rect">
            <a:avLst/>
          </a:prstGeom>
        </p:spPr>
      </p:pic>
      <p:grpSp>
        <p:nvGrpSpPr>
          <p:cNvPr id="18" name="グループ化 17">
            <a:extLst>
              <a:ext uri="{FF2B5EF4-FFF2-40B4-BE49-F238E27FC236}">
                <a16:creationId xmlns:a16="http://schemas.microsoft.com/office/drawing/2014/main" id="{CF86492B-17EE-4546-BAFC-32FA3858BA07}"/>
              </a:ext>
            </a:extLst>
          </p:cNvPr>
          <p:cNvGrpSpPr/>
          <p:nvPr/>
        </p:nvGrpSpPr>
        <p:grpSpPr>
          <a:xfrm>
            <a:off x="3121010" y="1268760"/>
            <a:ext cx="5453507" cy="2010114"/>
            <a:chOff x="3121010" y="1268760"/>
            <a:chExt cx="5453507" cy="2010114"/>
          </a:xfrm>
        </p:grpSpPr>
        <p:pic>
          <p:nvPicPr>
            <p:cNvPr id="19" name="図 18"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6FDE5C3C-16C0-4CD1-9F59-4B8D75A306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20" name="グループ化 19">
              <a:extLst>
                <a:ext uri="{FF2B5EF4-FFF2-40B4-BE49-F238E27FC236}">
                  <a16:creationId xmlns:a16="http://schemas.microsoft.com/office/drawing/2014/main" id="{C7789627-CE4B-41BF-8857-F1FE3BAA1B2C}"/>
                </a:ext>
              </a:extLst>
            </p:cNvPr>
            <p:cNvGrpSpPr/>
            <p:nvPr/>
          </p:nvGrpSpPr>
          <p:grpSpPr>
            <a:xfrm>
              <a:off x="3121010" y="1268760"/>
              <a:ext cx="4136472" cy="1426964"/>
              <a:chOff x="3121010" y="1268760"/>
              <a:chExt cx="4136472" cy="1426964"/>
            </a:xfrm>
          </p:grpSpPr>
          <p:sp>
            <p:nvSpPr>
              <p:cNvPr id="22" name="正方形/長方形 21">
                <a:extLst>
                  <a:ext uri="{FF2B5EF4-FFF2-40B4-BE49-F238E27FC236}">
                    <a16:creationId xmlns:a16="http://schemas.microsoft.com/office/drawing/2014/main" id="{6B94E774-80E5-407D-B9A7-094C1E6C33BB}"/>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3" name="直線コネクタ 22">
                <a:extLst>
                  <a:ext uri="{FF2B5EF4-FFF2-40B4-BE49-F238E27FC236}">
                    <a16:creationId xmlns:a16="http://schemas.microsoft.com/office/drawing/2014/main" id="{FF7715CC-CBCC-4B22-B0AA-66D53C3FB041}"/>
                  </a:ext>
                </a:extLst>
              </p:cNvPr>
              <p:cNvCxnSpPr>
                <a:cxnSpLocks/>
                <a:stCxn id="22"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0E25E91-0B51-452B-9EE8-E476DD69DEA5}"/>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F200548C-7992-471D-9D09-3952871C4C4A}"/>
                  </a:ext>
                </a:extLst>
              </p:cNvPr>
              <p:cNvCxnSpPr>
                <a:cxnSpLocks/>
              </p:cNvCxnSpPr>
              <p:nvPr/>
            </p:nvCxnSpPr>
            <p:spPr>
              <a:xfrm>
                <a:off x="4389774" y="2440649"/>
                <a:ext cx="1736767"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grpSp>
      <p:sp>
        <p:nvSpPr>
          <p:cNvPr id="35" name="楕円 34">
            <a:extLst>
              <a:ext uri="{FF2B5EF4-FFF2-40B4-BE49-F238E27FC236}">
                <a16:creationId xmlns:a16="http://schemas.microsoft.com/office/drawing/2014/main" id="{FB22D433-CDB8-4818-ACF9-10426D430B7F}"/>
              </a:ext>
            </a:extLst>
          </p:cNvPr>
          <p:cNvSpPr/>
          <p:nvPr/>
        </p:nvSpPr>
        <p:spPr>
          <a:xfrm>
            <a:off x="2927620" y="2584729"/>
            <a:ext cx="1140324" cy="2682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87E4F4EE-5D54-4D61-8E8E-FE7874EBE1CF}"/>
              </a:ext>
            </a:extLst>
          </p:cNvPr>
          <p:cNvCxnSpPr>
            <a:cxnSpLocks/>
          </p:cNvCxnSpPr>
          <p:nvPr/>
        </p:nvCxnSpPr>
        <p:spPr>
          <a:xfrm>
            <a:off x="2590800" y="1763902"/>
            <a:ext cx="906982" cy="80882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nvGrpSpPr>
          <p:cNvPr id="3" name="グループ化 2">
            <a:extLst>
              <a:ext uri="{FF2B5EF4-FFF2-40B4-BE49-F238E27FC236}">
                <a16:creationId xmlns:a16="http://schemas.microsoft.com/office/drawing/2014/main" id="{56EE76AB-0BFF-4224-A77D-2F91D7441579}"/>
              </a:ext>
            </a:extLst>
          </p:cNvPr>
          <p:cNvGrpSpPr/>
          <p:nvPr/>
        </p:nvGrpSpPr>
        <p:grpSpPr>
          <a:xfrm>
            <a:off x="179513" y="4077072"/>
            <a:ext cx="5947028" cy="1944372"/>
            <a:chOff x="179513" y="4077072"/>
            <a:chExt cx="5947028" cy="1944372"/>
          </a:xfrm>
        </p:grpSpPr>
        <p:grpSp>
          <p:nvGrpSpPr>
            <p:cNvPr id="14" name="グループ化 13">
              <a:extLst>
                <a:ext uri="{FF2B5EF4-FFF2-40B4-BE49-F238E27FC236}">
                  <a16:creationId xmlns:a16="http://schemas.microsoft.com/office/drawing/2014/main" id="{C5245628-BD83-4244-A2E4-037EF35C9EAA}"/>
                </a:ext>
              </a:extLst>
            </p:cNvPr>
            <p:cNvGrpSpPr/>
            <p:nvPr/>
          </p:nvGrpSpPr>
          <p:grpSpPr>
            <a:xfrm>
              <a:off x="179513" y="4077072"/>
              <a:ext cx="5947028" cy="1880327"/>
              <a:chOff x="179513" y="4077072"/>
              <a:chExt cx="5947028" cy="1880327"/>
            </a:xfrm>
          </p:grpSpPr>
          <p:pic>
            <p:nvPicPr>
              <p:cNvPr id="13" name="図 12" descr="グラフィカル ユーザー インターフェイス, アプリケーション, Web サイト&#10;&#10;自動的に生成された説明">
                <a:extLst>
                  <a:ext uri="{FF2B5EF4-FFF2-40B4-BE49-F238E27FC236}">
                    <a16:creationId xmlns:a16="http://schemas.microsoft.com/office/drawing/2014/main" id="{4641215A-F8AD-4222-A91C-76CCEBBC09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362" y="4293096"/>
                <a:ext cx="2071438" cy="1664303"/>
              </a:xfrm>
              <a:prstGeom prst="rect">
                <a:avLst/>
              </a:prstGeom>
            </p:spPr>
          </p:pic>
          <p:grpSp>
            <p:nvGrpSpPr>
              <p:cNvPr id="25" name="グループ化 24">
                <a:extLst>
                  <a:ext uri="{FF2B5EF4-FFF2-40B4-BE49-F238E27FC236}">
                    <a16:creationId xmlns:a16="http://schemas.microsoft.com/office/drawing/2014/main" id="{13C9E723-CB1F-4318-8F14-677EE734E395}"/>
                  </a:ext>
                </a:extLst>
              </p:cNvPr>
              <p:cNvGrpSpPr/>
              <p:nvPr/>
            </p:nvGrpSpPr>
            <p:grpSpPr>
              <a:xfrm>
                <a:off x="179513" y="4077072"/>
                <a:ext cx="5947028" cy="1211185"/>
                <a:chOff x="179513" y="4077072"/>
                <a:chExt cx="5947028" cy="1211185"/>
              </a:xfrm>
            </p:grpSpPr>
            <p:cxnSp>
              <p:nvCxnSpPr>
                <p:cNvPr id="27" name="直線矢印コネクタ 26">
                  <a:extLst>
                    <a:ext uri="{FF2B5EF4-FFF2-40B4-BE49-F238E27FC236}">
                      <a16:creationId xmlns:a16="http://schemas.microsoft.com/office/drawing/2014/main" id="{39E4EE31-733E-4FDB-8B5E-192408E3C097}"/>
                    </a:ext>
                  </a:extLst>
                </p:cNvPr>
                <p:cNvCxnSpPr>
                  <a:stCxn id="8"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CEA63F2E-43E9-4480-8E3D-316AA535B927}"/>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grpSp>
          <p:nvGrpSpPr>
            <p:cNvPr id="32" name="グループ化 31">
              <a:extLst>
                <a:ext uri="{FF2B5EF4-FFF2-40B4-BE49-F238E27FC236}">
                  <a16:creationId xmlns:a16="http://schemas.microsoft.com/office/drawing/2014/main" id="{180B541A-D691-47BD-AABF-25668CE2611B}"/>
                </a:ext>
              </a:extLst>
            </p:cNvPr>
            <p:cNvGrpSpPr/>
            <p:nvPr/>
          </p:nvGrpSpPr>
          <p:grpSpPr>
            <a:xfrm>
              <a:off x="3743727" y="5082796"/>
              <a:ext cx="1332329" cy="938648"/>
              <a:chOff x="3743727" y="5082796"/>
              <a:chExt cx="1332329" cy="938648"/>
            </a:xfrm>
          </p:grpSpPr>
          <p:sp>
            <p:nvSpPr>
              <p:cNvPr id="34" name="テキスト ボックス 33">
                <a:extLst>
                  <a:ext uri="{FF2B5EF4-FFF2-40B4-BE49-F238E27FC236}">
                    <a16:creationId xmlns:a16="http://schemas.microsoft.com/office/drawing/2014/main" id="{0E7D8451-F583-46B8-ADCE-D61ECFA3BC17}"/>
                  </a:ext>
                </a:extLst>
              </p:cNvPr>
              <p:cNvSpPr txBox="1"/>
              <p:nvPr/>
            </p:nvSpPr>
            <p:spPr>
              <a:xfrm>
                <a:off x="3743727" y="5682025"/>
                <a:ext cx="1332329" cy="339419"/>
              </a:xfrm>
              <a:prstGeom prst="rect">
                <a:avLst/>
              </a:prstGeom>
              <a:noFill/>
            </p:spPr>
            <p:txBody>
              <a:bodyPr wrap="square" rtlCol="0">
                <a:spAutoFit/>
              </a:bodyPr>
              <a:lstStyle/>
              <a:p>
                <a:r>
                  <a:rPr kumimoji="1" lang="ja-JP" altLang="en-US" sz="1600" dirty="0"/>
                  <a:t>多要素認証</a:t>
                </a:r>
              </a:p>
            </p:txBody>
          </p:sp>
          <p:pic>
            <p:nvPicPr>
              <p:cNvPr id="37" name="図 36" descr="ノートパソコン, コンピュータ が含まれている画像&#10;&#10;自動的に生成された説明">
                <a:extLst>
                  <a:ext uri="{FF2B5EF4-FFF2-40B4-BE49-F238E27FC236}">
                    <a16:creationId xmlns:a16="http://schemas.microsoft.com/office/drawing/2014/main" id="{B92C7B81-C6C5-4CDB-87F1-8810A2257F2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14185" y="5082796"/>
                <a:ext cx="514573" cy="514573"/>
              </a:xfrm>
              <a:prstGeom prst="rect">
                <a:avLst/>
              </a:prstGeom>
            </p:spPr>
          </p:pic>
        </p:grpSp>
      </p:grpSp>
    </p:spTree>
    <p:extLst>
      <p:ext uri="{BB962C8B-B14F-4D97-AF65-F5344CB8AC3E}">
        <p14:creationId xmlns:p14="http://schemas.microsoft.com/office/powerpoint/2010/main" val="32032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2022/3/16</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FCFD2-0D8D-41AB-83B4-243351A4720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8137C69-E387-4805-803B-93F982C9B926}"/>
              </a:ext>
            </a:extLst>
          </p:cNvPr>
          <p:cNvSpPr>
            <a:spLocks noGrp="1"/>
          </p:cNvSpPr>
          <p:nvPr>
            <p:ph idx="1"/>
          </p:nvPr>
        </p:nvSpPr>
        <p:spPr/>
        <p:txBody>
          <a:bodyPr>
            <a:normAutofit/>
          </a:bodyPr>
          <a:lstStyle/>
          <a:p>
            <a:r>
              <a:rPr kumimoji="1" lang="ja-JP" altLang="en-US" dirty="0"/>
              <a:t>多くのシステムが</a:t>
            </a:r>
            <a:r>
              <a:rPr kumimoji="1" lang="en-US" altLang="ja-JP" dirty="0"/>
              <a:t>UTokyo Account</a:t>
            </a:r>
            <a:r>
              <a:rPr kumimoji="1" lang="ja-JP" altLang="en-US" dirty="0"/>
              <a:t>だけでつかえます</a:t>
            </a:r>
            <a:endParaRPr kumimoji="1" lang="en-US" altLang="ja-JP" dirty="0"/>
          </a:p>
          <a:p>
            <a:r>
              <a:rPr kumimoji="1" lang="ja-JP" altLang="en-US" dirty="0"/>
              <a:t>システムごとに異なる</a:t>
            </a:r>
            <a:r>
              <a:rPr lang="ja-JP" altLang="en-US" dirty="0"/>
              <a:t>名前や</a:t>
            </a:r>
            <a:r>
              <a:rPr kumimoji="1" lang="en-US" altLang="ja-JP" dirty="0"/>
              <a:t>PW</a:t>
            </a:r>
            <a:r>
              <a:rPr lang="ja-JP" altLang="en-US" dirty="0"/>
              <a:t>が不要</a:t>
            </a:r>
            <a:endParaRPr lang="en-US" altLang="ja-JP" dirty="0"/>
          </a:p>
          <a:p>
            <a:r>
              <a:rPr lang="ja-JP" altLang="en-US" dirty="0"/>
              <a:t>聞かれたら以下を覚えておくのが〇</a:t>
            </a:r>
            <a:endParaRPr lang="en-US" altLang="ja-JP" dirty="0"/>
          </a:p>
          <a:p>
            <a:pPr lvl="1"/>
            <a:r>
              <a:rPr lang="ja-JP" altLang="en-US" dirty="0"/>
              <a:t>ユーザ名：</a:t>
            </a:r>
            <a:r>
              <a:rPr lang="en-US" altLang="ja-JP" dirty="0">
                <a:hlinkClick r:id="rId2"/>
              </a:rPr>
              <a:t>10</a:t>
            </a:r>
            <a:r>
              <a:rPr lang="ja-JP" altLang="en-US" dirty="0">
                <a:hlinkClick r:id="rId2"/>
              </a:rPr>
              <a:t>桁</a:t>
            </a:r>
            <a:r>
              <a:rPr lang="en-US" altLang="ja-JP" dirty="0">
                <a:hlinkClick r:id="rId2"/>
              </a:rPr>
              <a:t>@utac.u-tokyo.ac.jp</a:t>
            </a:r>
            <a:endParaRPr lang="en-US" altLang="ja-JP" dirty="0"/>
          </a:p>
          <a:p>
            <a:pPr lvl="1"/>
            <a:r>
              <a:rPr kumimoji="1" lang="en-US" altLang="ja-JP" dirty="0"/>
              <a:t>Zoom</a:t>
            </a:r>
            <a:r>
              <a:rPr kumimoji="1" lang="ja-JP" altLang="en-US" dirty="0"/>
              <a:t>ドメイン名：</a:t>
            </a:r>
            <a:r>
              <a:rPr kumimoji="1" lang="en-US" altLang="ja-JP" dirty="0"/>
              <a:t>u-</a:t>
            </a:r>
            <a:r>
              <a:rPr kumimoji="1" lang="en-US" altLang="ja-JP" dirty="0" err="1"/>
              <a:t>tokyo</a:t>
            </a:r>
            <a:r>
              <a:rPr kumimoji="1" lang="en-US" altLang="ja-JP" dirty="0"/>
              <a:t>-ac-</a:t>
            </a:r>
            <a:r>
              <a:rPr kumimoji="1" lang="en-US" altLang="ja-JP" dirty="0" err="1"/>
              <a:t>jp</a:t>
            </a:r>
            <a:endParaRPr kumimoji="1" lang="ja-JP" altLang="en-US" dirty="0"/>
          </a:p>
        </p:txBody>
      </p:sp>
      <p:sp>
        <p:nvSpPr>
          <p:cNvPr id="4" name="日付プレースホルダー 3">
            <a:extLst>
              <a:ext uri="{FF2B5EF4-FFF2-40B4-BE49-F238E27FC236}">
                <a16:creationId xmlns:a16="http://schemas.microsoft.com/office/drawing/2014/main" id="{18B53097-9048-462E-B48F-244DF299B15C}"/>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D44A2D6-5981-4C04-8E46-96DD4F2F3B85}"/>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21FB97D-8CEE-458A-9228-835604CFAA6F}"/>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extLst>
      <p:ext uri="{BB962C8B-B14F-4D97-AF65-F5344CB8AC3E}">
        <p14:creationId xmlns:p14="http://schemas.microsoft.com/office/powerpoint/2010/main" val="386420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lnSpcReduction="10000"/>
          </a:bodyPr>
          <a:lstStyle/>
          <a:p>
            <a:r>
              <a:rPr lang="ja-JP" altLang="en-US" dirty="0"/>
              <a:t>サインイン</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ja-JP" altLang="en-US" dirty="0">
                <a:solidFill>
                  <a:srgbClr val="00B050"/>
                </a:solidFill>
              </a:rPr>
              <a:t>シングルサインオン（</a:t>
            </a:r>
            <a:r>
              <a:rPr lang="en-US" altLang="ja-JP" dirty="0">
                <a:solidFill>
                  <a:srgbClr val="00B050"/>
                </a:solidFill>
              </a:rPr>
              <a:t>SSO</a:t>
            </a:r>
            <a:r>
              <a:rPr lang="ja-JP" altLang="en-US" dirty="0">
                <a:solidFill>
                  <a:srgbClr val="00B050"/>
                </a:solidFill>
              </a:rPr>
              <a:t>）</a:t>
            </a:r>
            <a:endParaRPr lang="en-US" altLang="ja-JP" dirty="0">
              <a:solidFill>
                <a:srgbClr val="00B050"/>
              </a:solidFill>
            </a:endParaRP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8B5532DB-62FD-4AEB-B2FB-5C9A1B43309A}"/>
              </a:ext>
            </a:extLst>
          </p:cNvPr>
          <p:cNvGrpSpPr/>
          <p:nvPr/>
        </p:nvGrpSpPr>
        <p:grpSpPr>
          <a:xfrm>
            <a:off x="179513" y="3961374"/>
            <a:ext cx="2788708" cy="2347946"/>
            <a:chOff x="179513" y="3961374"/>
            <a:chExt cx="278870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04341" y="3429000"/>
            <a:ext cx="4984083" cy="2880319"/>
            <a:chOff x="3404341" y="3429000"/>
            <a:chExt cx="4984083"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04341" y="3979194"/>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cxnSpLocks/>
              <a:stCxn id="36" idx="3"/>
            </p:cNvCxnSpPr>
            <p:nvPr/>
          </p:nvCxnSpPr>
          <p:spPr>
            <a:xfrm>
              <a:off x="5739658" y="4234269"/>
              <a:ext cx="1856678" cy="94033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8C63C4F7-8386-46E5-99BB-90B3AF024499}"/>
              </a:ext>
            </a:extLst>
          </p:cNvPr>
          <p:cNvGrpSpPr/>
          <p:nvPr/>
        </p:nvGrpSpPr>
        <p:grpSpPr>
          <a:xfrm>
            <a:off x="3239671" y="5082796"/>
            <a:ext cx="2488315" cy="1184005"/>
            <a:chOff x="3239671" y="5082796"/>
            <a:chExt cx="2488315" cy="1184005"/>
          </a:xfrm>
        </p:grpSpPr>
        <p:sp>
          <p:nvSpPr>
            <p:cNvPr id="26" name="テキスト ボックス 25">
              <a:extLst>
                <a:ext uri="{FF2B5EF4-FFF2-40B4-BE49-F238E27FC236}">
                  <a16:creationId xmlns:a16="http://schemas.microsoft.com/office/drawing/2014/main" id="{7481C0F3-7548-4AF2-AAD8-92C18C024E21}"/>
                </a:ext>
              </a:extLst>
            </p:cNvPr>
            <p:cNvSpPr txBox="1"/>
            <p:nvPr/>
          </p:nvSpPr>
          <p:spPr>
            <a:xfrm>
              <a:off x="3239671" y="5682026"/>
              <a:ext cx="2488315" cy="584775"/>
            </a:xfrm>
            <a:prstGeom prst="rect">
              <a:avLst/>
            </a:prstGeom>
            <a:noFill/>
          </p:spPr>
          <p:txBody>
            <a:bodyPr wrap="square" rtlCol="0">
              <a:spAutoFit/>
            </a:bodyPr>
            <a:lstStyle/>
            <a:p>
              <a:r>
                <a:rPr kumimoji="1" lang="ja-JP" altLang="en-US" sz="1600" dirty="0"/>
                <a:t>多要素認証を設定している人はここで求められる</a:t>
              </a:r>
            </a:p>
          </p:txBody>
        </p:sp>
        <p:pic>
          <p:nvPicPr>
            <p:cNvPr id="7" name="図 6" descr="ノートパソコン, コンピュータ が含まれている画像&#10;&#10;自動的に生成された説明">
              <a:extLst>
                <a:ext uri="{FF2B5EF4-FFF2-40B4-BE49-F238E27FC236}">
                  <a16:creationId xmlns:a16="http://schemas.microsoft.com/office/drawing/2014/main" id="{C51A8981-51DA-4A3D-8A48-76071CB3DA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4185" y="5082796"/>
              <a:ext cx="514573" cy="514573"/>
            </a:xfrm>
            <a:prstGeom prst="rect">
              <a:avLst/>
            </a:prstGeom>
          </p:spPr>
        </p:pic>
      </p:gr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077072"/>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cxnSpLocks/>
            <a:stCxn id="21" idx="3"/>
          </p:cNvCxnSpPr>
          <p:nvPr/>
        </p:nvCxnSpPr>
        <p:spPr>
          <a:xfrm>
            <a:off x="5825387" y="4332147"/>
            <a:ext cx="1766817" cy="8159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grpSp>
        <p:nvGrpSpPr>
          <p:cNvPr id="23" name="グループ化 22">
            <a:extLst>
              <a:ext uri="{FF2B5EF4-FFF2-40B4-BE49-F238E27FC236}">
                <a16:creationId xmlns:a16="http://schemas.microsoft.com/office/drawing/2014/main" id="{40C8FF69-97BB-4D0B-93E7-C98B5AA89C72}"/>
              </a:ext>
            </a:extLst>
          </p:cNvPr>
          <p:cNvGrpSpPr/>
          <p:nvPr/>
        </p:nvGrpSpPr>
        <p:grpSpPr>
          <a:xfrm>
            <a:off x="3743727" y="5082796"/>
            <a:ext cx="1332329" cy="938648"/>
            <a:chOff x="3743727" y="5082796"/>
            <a:chExt cx="1332329" cy="938648"/>
          </a:xfrm>
        </p:grpSpPr>
        <p:sp>
          <p:nvSpPr>
            <p:cNvPr id="25" name="テキスト ボックス 24">
              <a:extLst>
                <a:ext uri="{FF2B5EF4-FFF2-40B4-BE49-F238E27FC236}">
                  <a16:creationId xmlns:a16="http://schemas.microsoft.com/office/drawing/2014/main" id="{D9A69BEA-0A80-4482-926C-5CD470F86091}"/>
                </a:ext>
              </a:extLst>
            </p:cNvPr>
            <p:cNvSpPr txBox="1"/>
            <p:nvPr/>
          </p:nvSpPr>
          <p:spPr>
            <a:xfrm>
              <a:off x="3743727" y="5682025"/>
              <a:ext cx="1332329" cy="339419"/>
            </a:xfrm>
            <a:prstGeom prst="rect">
              <a:avLst/>
            </a:prstGeom>
            <a:noFill/>
          </p:spPr>
          <p:txBody>
            <a:bodyPr wrap="square" rtlCol="0">
              <a:spAutoFit/>
            </a:bodyPr>
            <a:lstStyle/>
            <a:p>
              <a:r>
                <a:rPr kumimoji="1" lang="ja-JP" altLang="en-US" sz="1600" dirty="0"/>
                <a:t>多要素認証</a:t>
              </a:r>
            </a:p>
          </p:txBody>
        </p:sp>
        <p:pic>
          <p:nvPicPr>
            <p:cNvPr id="26" name="図 25" descr="ノートパソコン, コンピュータ が含まれている画像&#10;&#10;自動的に生成された説明">
              <a:extLst>
                <a:ext uri="{FF2B5EF4-FFF2-40B4-BE49-F238E27FC236}">
                  <a16:creationId xmlns:a16="http://schemas.microsoft.com/office/drawing/2014/main" id="{9A56B659-C3AB-4107-BA8F-98B9EB065E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185" y="5082796"/>
              <a:ext cx="514573" cy="514573"/>
            </a:xfrm>
            <a:prstGeom prst="rect">
              <a:avLst/>
            </a:prstGeom>
          </p:spPr>
        </p:pic>
      </p:gr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B8845A-63C9-4306-B646-E4DDEB83118C}"/>
              </a:ext>
            </a:extLst>
          </p:cNvPr>
          <p:cNvSpPr>
            <a:spLocks noGrp="1"/>
          </p:cNvSpPr>
          <p:nvPr>
            <p:ph type="title"/>
          </p:nvPr>
        </p:nvSpPr>
        <p:spPr/>
        <p:txBody>
          <a:bodyPr>
            <a:normAutofit fontScale="90000"/>
          </a:bodyPr>
          <a:lstStyle/>
          <a:p>
            <a:r>
              <a:rPr kumimoji="1" lang="ja-JP" altLang="en-US" dirty="0"/>
              <a:t>サインインでありがちなトラブル</a:t>
            </a:r>
          </a:p>
        </p:txBody>
      </p:sp>
      <p:sp>
        <p:nvSpPr>
          <p:cNvPr id="3" name="コンテンツ プレースホルダー 2">
            <a:extLst>
              <a:ext uri="{FF2B5EF4-FFF2-40B4-BE49-F238E27FC236}">
                <a16:creationId xmlns:a16="http://schemas.microsoft.com/office/drawing/2014/main" id="{2CFDEF53-0203-4BC0-8C2F-BCEAA0069C0A}"/>
              </a:ext>
            </a:extLst>
          </p:cNvPr>
          <p:cNvSpPr>
            <a:spLocks noGrp="1"/>
          </p:cNvSpPr>
          <p:nvPr>
            <p:ph idx="1"/>
          </p:nvPr>
        </p:nvSpPr>
        <p:spPr/>
        <p:txBody>
          <a:bodyPr>
            <a:normAutofit/>
          </a:bodyPr>
          <a:lstStyle/>
          <a:p>
            <a:r>
              <a:rPr kumimoji="1" lang="ja-JP" altLang="en-US" dirty="0"/>
              <a:t>個人</a:t>
            </a:r>
            <a:r>
              <a:rPr lang="ja-JP" altLang="en-US" dirty="0"/>
              <a:t>や別組織の</a:t>
            </a:r>
            <a:r>
              <a:rPr kumimoji="1" lang="en-US" altLang="ja-JP" dirty="0"/>
              <a:t>MS</a:t>
            </a:r>
            <a:r>
              <a:rPr kumimoji="1" lang="ja-JP" altLang="en-US" dirty="0"/>
              <a:t>アカウントをすでに利用して（させられて）いるかも</a:t>
            </a:r>
            <a:endParaRPr kumimoji="1" lang="en-US" altLang="ja-JP" dirty="0"/>
          </a:p>
          <a:p>
            <a:pPr lvl="1"/>
            <a:r>
              <a:rPr lang="ja-JP" altLang="en-US" dirty="0">
                <a:sym typeface="Symbol" panose="05050102010706020507" pitchFamily="18" charset="2"/>
              </a:rPr>
              <a:t> 本学</a:t>
            </a:r>
            <a:r>
              <a:rPr lang="ja-JP" altLang="en-US" dirty="0"/>
              <a:t>の</a:t>
            </a:r>
            <a:r>
              <a:rPr lang="en-US" altLang="ja-JP" dirty="0"/>
              <a:t>MS</a:t>
            </a:r>
            <a:r>
              <a:rPr lang="ja-JP" altLang="en-US" dirty="0"/>
              <a:t>アカウント（</a:t>
            </a:r>
            <a:r>
              <a:rPr lang="en-US" altLang="ja-JP" dirty="0"/>
              <a:t>=10</a:t>
            </a:r>
            <a:r>
              <a:rPr lang="ja-JP" altLang="en-US" dirty="0"/>
              <a:t>桁</a:t>
            </a:r>
            <a:r>
              <a:rPr lang="en-US" altLang="ja-JP" dirty="0"/>
              <a:t>@utac.u-tokyo.ac.jp</a:t>
            </a:r>
            <a:r>
              <a:rPr lang="ja-JP" altLang="en-US" dirty="0"/>
              <a:t>）を使う場面で知らぬ間に前者を使っているかも</a:t>
            </a:r>
            <a:endParaRPr lang="en-US" altLang="ja-JP" dirty="0"/>
          </a:p>
          <a:p>
            <a:r>
              <a:rPr lang="ja-JP" altLang="en-US" dirty="0"/>
              <a:t>ブラウザは以前のサインイン情報を覚えていることが多い</a:t>
            </a:r>
            <a:endParaRPr lang="en-US" altLang="ja-JP" dirty="0"/>
          </a:p>
          <a:p>
            <a:pPr lvl="1"/>
            <a:r>
              <a:rPr lang="ja-JP" altLang="en-US" dirty="0">
                <a:sym typeface="Symbol" panose="05050102010706020507" pitchFamily="18" charset="2"/>
              </a:rPr>
              <a:t> </a:t>
            </a:r>
            <a:r>
              <a:rPr lang="ja-JP" altLang="en-US" dirty="0"/>
              <a:t>（原因追及が難しい）トラブルが生じがち</a:t>
            </a:r>
            <a:endParaRPr lang="en-US" altLang="ja-JP" dirty="0"/>
          </a:p>
        </p:txBody>
      </p:sp>
      <p:sp>
        <p:nvSpPr>
          <p:cNvPr id="4" name="日付プレースホルダー 3">
            <a:extLst>
              <a:ext uri="{FF2B5EF4-FFF2-40B4-BE49-F238E27FC236}">
                <a16:creationId xmlns:a16="http://schemas.microsoft.com/office/drawing/2014/main" id="{179E1651-8DB3-431C-B0DF-AADC94E13A18}"/>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FACA16E4-6D17-4FE0-AF48-69BEBB1F64DF}"/>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157FD1F-C05F-4849-8AC2-1D5A8AE63773}"/>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99745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9C7CFC-E967-4B18-BAFF-5652779C6D05}"/>
              </a:ext>
            </a:extLst>
          </p:cNvPr>
          <p:cNvSpPr>
            <a:spLocks noGrp="1"/>
          </p:cNvSpPr>
          <p:nvPr>
            <p:ph type="title"/>
          </p:nvPr>
        </p:nvSpPr>
        <p:spPr/>
        <p:txBody>
          <a:bodyPr>
            <a:normAutofit fontScale="90000"/>
          </a:bodyPr>
          <a:lstStyle/>
          <a:p>
            <a:r>
              <a:rPr lang="ja-JP" altLang="en-US" dirty="0"/>
              <a:t>サインイントラブル</a:t>
            </a:r>
            <a:br>
              <a:rPr lang="en-US" altLang="ja-JP" dirty="0"/>
            </a:br>
            <a:r>
              <a:rPr lang="ja-JP" altLang="en-US" dirty="0"/>
              <a:t>脱出に有用な処世術</a:t>
            </a:r>
            <a:endParaRPr kumimoji="1" lang="ja-JP" altLang="en-US" dirty="0"/>
          </a:p>
        </p:txBody>
      </p:sp>
      <p:sp>
        <p:nvSpPr>
          <p:cNvPr id="3" name="コンテンツ プレースホルダー 2">
            <a:extLst>
              <a:ext uri="{FF2B5EF4-FFF2-40B4-BE49-F238E27FC236}">
                <a16:creationId xmlns:a16="http://schemas.microsoft.com/office/drawing/2014/main" id="{0CEBCA7A-A9B4-450B-BD3C-823A46B1A197}"/>
              </a:ext>
            </a:extLst>
          </p:cNvPr>
          <p:cNvSpPr>
            <a:spLocks noGrp="1"/>
          </p:cNvSpPr>
          <p:nvPr>
            <p:ph idx="1"/>
          </p:nvPr>
        </p:nvSpPr>
        <p:spPr/>
        <p:txBody>
          <a:bodyPr/>
          <a:lstStyle/>
          <a:p>
            <a:r>
              <a:rPr lang="ja-JP" altLang="en-US" dirty="0"/>
              <a:t>ど</a:t>
            </a:r>
            <a:r>
              <a:rPr kumimoji="1" lang="ja-JP" altLang="en-US" dirty="0"/>
              <a:t>のアカウント（個人</a:t>
            </a:r>
            <a:r>
              <a:rPr kumimoji="1" lang="en-US" altLang="ja-JP" dirty="0"/>
              <a:t>? </a:t>
            </a:r>
            <a:r>
              <a:rPr kumimoji="1" lang="ja-JP" altLang="en-US" dirty="0"/>
              <a:t>大学</a:t>
            </a:r>
            <a:r>
              <a:rPr kumimoji="1" lang="en-US" altLang="ja-JP" dirty="0"/>
              <a:t>?</a:t>
            </a:r>
            <a:r>
              <a:rPr kumimoji="1" lang="ja-JP" altLang="en-US" dirty="0"/>
              <a:t>）を使っているか確認・切り替え</a:t>
            </a:r>
            <a:endParaRPr kumimoji="1" lang="en-US" altLang="ja-JP" dirty="0"/>
          </a:p>
          <a:p>
            <a:r>
              <a:rPr lang="ja-JP" altLang="en-US" dirty="0"/>
              <a:t>「何も覚えていない」まっさらな状態のブラウザ</a:t>
            </a:r>
            <a:endParaRPr lang="en-US" altLang="ja-JP" dirty="0"/>
          </a:p>
        </p:txBody>
      </p:sp>
      <p:sp>
        <p:nvSpPr>
          <p:cNvPr id="4" name="日付プレースホルダー 3">
            <a:extLst>
              <a:ext uri="{FF2B5EF4-FFF2-40B4-BE49-F238E27FC236}">
                <a16:creationId xmlns:a16="http://schemas.microsoft.com/office/drawing/2014/main" id="{3165CA03-287B-4356-A37B-880C8430BD1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4FE11852-F92D-4B51-874F-5D5E1FF8F0FE}"/>
              </a:ext>
            </a:extLst>
          </p:cNvPr>
          <p:cNvSpPr>
            <a:spLocks noGrp="1"/>
          </p:cNvSpPr>
          <p:nvPr>
            <p:ph type="ftr" sz="quarter" idx="11"/>
          </p:nvPr>
        </p:nvSpPr>
        <p:spPr/>
        <p:txBody>
          <a:bodyPr/>
          <a:lstStyle/>
          <a:p>
            <a:r>
              <a:rPr kumimoji="1" lang="en-US" altLang="ja-JP"/>
              <a:t>2022S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D4097E-FDAC-4BA1-A52C-2C609A768BF6}"/>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4330417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6231</TotalTime>
  <Words>2834</Words>
  <Application>Microsoft Office PowerPoint</Application>
  <PresentationFormat>画面に合わせる (4:3)</PresentationFormat>
  <Paragraphs>489</Paragraphs>
  <Slides>40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40</vt:i4>
      </vt:variant>
    </vt:vector>
  </HeadingPairs>
  <TitlesOfParts>
    <vt:vector size="45" baseType="lpstr">
      <vt:lpstr>Meiryo UI</vt:lpstr>
      <vt:lpstr>Calibri</vt:lpstr>
      <vt:lpstr>Cambria</vt:lpstr>
      <vt:lpstr>Wingdings</vt:lpstr>
      <vt:lpstr>雪藤</vt:lpstr>
      <vt:lpstr>全学サービスの全体像</vt:lpstr>
      <vt:lpstr>ICTシステム概要（再）</vt:lpstr>
      <vt:lpstr>以降の内容</vt:lpstr>
      <vt:lpstr>Microsoft 365</vt:lpstr>
      <vt:lpstr>Microsoft 365</vt:lpstr>
      <vt:lpstr>Microsoftサインイン全パターン</vt:lpstr>
      <vt:lpstr>これはSSOする際の共通パターン</vt:lpstr>
      <vt:lpstr>サインインでありがちなトラブル</vt:lpstr>
      <vt:lpstr>サインイントラブル 脱出に有用な処世術</vt:lpstr>
      <vt:lpstr>MSアカウント確認・切り替え</vt:lpstr>
      <vt:lpstr>「何も覚えていない」まっさらなブラウザ</vt:lpstr>
      <vt:lpstr>Google Workspace</vt:lpstr>
      <vt:lpstr>Google Workspace</vt:lpstr>
      <vt:lpstr>Google Workspaceサインイン時の罠</vt:lpstr>
      <vt:lpstr>Google Workspace機能</vt:lpstr>
      <vt:lpstr>M と G 整理</vt:lpstr>
      <vt:lpstr>MとG大学組織契約の存在価値</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Zoomに関する追加情報</vt:lpstr>
      <vt:lpstr>ウェビナー・大規模ミーティング</vt:lpstr>
      <vt:lpstr>申請に当たってのお願い</vt:lpstr>
      <vt:lpstr>本学での「正しい」 Zoomユーザ名</vt:lpstr>
      <vt:lpstr>自分が「正しい」ユーザ名を使っているかわからないのですが…</vt:lpstr>
      <vt:lpstr>Zoom最近の機能追加</vt:lpstr>
      <vt:lpstr>古いZoomクライアントはアップデートしないと使えなくなる件</vt:lpstr>
      <vt:lpstr>最新版にする方法</vt:lpstr>
      <vt:lpstr>Webex</vt:lpstr>
      <vt:lpstr>Webex</vt:lpstr>
      <vt:lpstr>サインイン: 流れ</vt:lpstr>
      <vt:lpstr>Web会議比較</vt:lpstr>
      <vt:lpstr>sli.do</vt:lpstr>
      <vt:lpstr>サインイン方法</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501</cp:revision>
  <dcterms:created xsi:type="dcterms:W3CDTF">2020-09-08T15:01:11Z</dcterms:created>
  <dcterms:modified xsi:type="dcterms:W3CDTF">2022-03-14T15:56:12Z</dcterms:modified>
</cp:coreProperties>
</file>