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1224" r:id="rId3"/>
    <p:sldId id="1216" r:id="rId4"/>
    <p:sldId id="1231" r:id="rId5"/>
    <p:sldId id="1196" r:id="rId6"/>
    <p:sldId id="365" r:id="rId7"/>
    <p:sldId id="386" r:id="rId8"/>
    <p:sldId id="1229" r:id="rId9"/>
    <p:sldId id="387" r:id="rId10"/>
    <p:sldId id="374" r:id="rId11"/>
    <p:sldId id="1209" r:id="rId12"/>
    <p:sldId id="1197" r:id="rId13"/>
    <p:sldId id="1210" r:id="rId14"/>
    <p:sldId id="1198" r:id="rId15"/>
    <p:sldId id="1241" r:id="rId16"/>
    <p:sldId id="1242" r:id="rId17"/>
    <p:sldId id="1243" r:id="rId18"/>
    <p:sldId id="1251" r:id="rId19"/>
    <p:sldId id="1244" r:id="rId20"/>
    <p:sldId id="1245" r:id="rId21"/>
    <p:sldId id="1246" r:id="rId22"/>
    <p:sldId id="1247" r:id="rId23"/>
    <p:sldId id="1248" r:id="rId24"/>
    <p:sldId id="1249" r:id="rId25"/>
    <p:sldId id="1282" r:id="rId26"/>
    <p:sldId id="1213" r:id="rId27"/>
    <p:sldId id="1252" r:id="rId28"/>
    <p:sldId id="1253" r:id="rId29"/>
    <p:sldId id="1283" r:id="rId30"/>
    <p:sldId id="1233" r:id="rId31"/>
    <p:sldId id="1255" r:id="rId32"/>
    <p:sldId id="1236" r:id="rId33"/>
    <p:sldId id="1257" r:id="rId34"/>
    <p:sldId id="1234" r:id="rId35"/>
    <p:sldId id="1279" r:id="rId36"/>
    <p:sldId id="1278" r:id="rId37"/>
    <p:sldId id="1280" r:id="rId38"/>
    <p:sldId id="1275" r:id="rId39"/>
    <p:sldId id="1276" r:id="rId40"/>
    <p:sldId id="1206" r:id="rId41"/>
    <p:sldId id="1208" r:id="rId42"/>
    <p:sldId id="1218" r:id="rId43"/>
    <p:sldId id="382" r:id="rId44"/>
    <p:sldId id="1271" r:id="rId45"/>
    <p:sldId id="385" r:id="rId46"/>
    <p:sldId id="1277" r:id="rId47"/>
    <p:sldId id="1281" r:id="rId48"/>
    <p:sldId id="1273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81" autoAdjust="0"/>
  </p:normalViewPr>
  <p:slideViewPr>
    <p:cSldViewPr>
      <p:cViewPr varScale="1">
        <p:scale>
          <a:sx n="77" d="100"/>
          <a:sy n="77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as.adm.u-tokyo.ac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tc-lms.ecc.u-tokyo.ac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elecon.adm.u-tokyo.ac.jp/oc/#googl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-ac-jp.zoom.us/profi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-tokyo-ac-jp.zoom.us/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zoom.us/hc/ja/articles/360059429231-9-%E3%81%8B%E6%9C%88%E3%81%AE%E3%83%AA%E3%83%AA%E3%83%BC%E3%82%B9%E6%9C%9F%E9%96%9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1234567890@g.ecc.u-tokyo.a.jp" TargetMode="External"/><Relationship Id="rId2" Type="http://schemas.openxmlformats.org/officeDocument/2006/relationships/hyperlink" Target="mailto:tau@g.ecc.u-tokyo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34567890@utac.u-Tokyo.ac.j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notice/zoom-address-n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notice/zoom-webinar.html" TargetMode="External"/><Relationship Id="rId2" Type="http://schemas.openxmlformats.org/officeDocument/2006/relationships/hyperlink" Target="https://utelecon.github.io/notice/webmeetingaccount2020091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telecon.webex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utelecon.webex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hyperlink" Target="https://sli.do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@utac.u-tokyo.ac.j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46DAE-56ED-4D96-98F6-2FF1A29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新入生への発行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E8E3A-D7F0-46EB-A55A-990E6E5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研究科・専攻事務の皆様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秋学期からの新入生が</a:t>
            </a:r>
            <a:r>
              <a:rPr kumimoji="1" lang="en-US" altLang="ja-JP" dirty="0"/>
              <a:t>UTAS, ITC-LMS, Zoom</a:t>
            </a:r>
            <a:r>
              <a:rPr kumimoji="1" lang="ja-JP" altLang="en-US" dirty="0"/>
              <a:t>などの利用準備ができるよう、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の早めの発行と通知</a:t>
            </a:r>
            <a:r>
              <a:rPr kumimoji="1" lang="ja-JP" altLang="en-US" dirty="0"/>
              <a:t>をお願いします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FA3DB-F7B0-4267-85D4-65280C5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BDEB2-2638-4069-9F94-20247B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A659-1D62-428B-B6F3-BDF99E4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2C-E0A8-47D0-9332-B73CC5B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3E4A-8756-40F5-BEF3-7D3554E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B066-8677-492B-BEB7-B2ADCA5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8583-018A-40F3-BF70-BD081480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A0D-50B3-4D59-BB78-B5B8D43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28AD7A0-520D-46AA-A362-0B969674060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70FE5BD4-9AEE-46D2-9181-1FD6AB900915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A942EB16-E318-438E-A036-5C666F406782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435B1D1F-BD7E-45FE-B6AF-14396EB21081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065A99F3-4F2A-462E-A588-55BBDBC2F511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04B084BA-866F-46A6-9E7D-09457208BA5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E02A2D45-7210-42D4-8314-1E3874B7BFDC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B87FE145-DC86-4782-B9DE-ED73D9D4B1E9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D76F9CD3-0975-4B07-8E69-0FDB2E2C6D92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F54D91DF-EE40-4D6D-85A4-AAAD79BF1CB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B2C84555-BEB7-40C1-ACF3-194D30D345E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D509482B-88C6-429A-B2AD-6F88D8D45FB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E63B3434-F625-4336-B5E7-3A40CBAFD5B9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30E6002C-5EC6-4063-BFCD-3E885492D0FD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38C68DA2-DDC7-4A85-80B4-076478131553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5F3B7679-7B51-4D50-999E-1BD5260BBD4F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82673E-F4A2-4E5C-B2D9-116E28E255D7}"/>
              </a:ext>
            </a:extLst>
          </p:cNvPr>
          <p:cNvSpPr/>
          <p:nvPr/>
        </p:nvSpPr>
        <p:spPr>
          <a:xfrm>
            <a:off x="1173765" y="2860130"/>
            <a:ext cx="1172383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07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74860-B568-45EA-816C-7B778469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7EF-1D2B-42B5-8ED5-1708A249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学務システム</a:t>
            </a:r>
            <a:endParaRPr kumimoji="1" lang="en-US" altLang="ja-JP" dirty="0"/>
          </a:p>
          <a:p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https://utas.adm.u-tokyo.ac.jp/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で</a:t>
            </a:r>
            <a:endParaRPr lang="en-US" altLang="ja-JP" dirty="0"/>
          </a:p>
          <a:p>
            <a:r>
              <a:rPr kumimoji="1" lang="ja-JP" altLang="en-US" dirty="0"/>
              <a:t>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シラバス登録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成績登録</a:t>
            </a:r>
            <a:endParaRPr kumimoji="1" lang="en-US" altLang="ja-JP" dirty="0"/>
          </a:p>
          <a:p>
            <a:r>
              <a:rPr lang="ja-JP" altLang="en-US" dirty="0"/>
              <a:t>学生</a:t>
            </a:r>
            <a:endParaRPr lang="en-US" altLang="ja-JP" dirty="0"/>
          </a:p>
          <a:p>
            <a:pPr lvl="1"/>
            <a:r>
              <a:rPr kumimoji="1" lang="ja-JP" altLang="en-US" dirty="0"/>
              <a:t>シラバス検索・閲覧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履修登録</a:t>
            </a:r>
            <a:endParaRPr kumimoji="1" lang="en-US" altLang="ja-JP" dirty="0"/>
          </a:p>
          <a:p>
            <a:pPr lvl="1"/>
            <a:r>
              <a:rPr lang="ja-JP" altLang="en-US" dirty="0"/>
              <a:t>成績確認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13430-E868-48DD-88F8-20FBBC3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77827-9CFE-47F1-B6E7-DAC4EAA1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D3D6C-EED6-457C-AEB1-E223DFC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 descr="utas.png">
            <a:extLst>
              <a:ext uri="{FF2B5EF4-FFF2-40B4-BE49-F238E27FC236}">
                <a16:creationId xmlns:a16="http://schemas.microsoft.com/office/drawing/2014/main" id="{A6E4FCE5-8DC0-4D56-B4CF-EEBDE146C0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118788"/>
            <a:ext cx="3888432" cy="30166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DC38ADF-75E7-4E35-925F-E31032EF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93" y="2638053"/>
            <a:ext cx="993502" cy="813246"/>
          </a:xfrm>
          <a:prstGeom prst="rect">
            <a:avLst/>
          </a:prstGeom>
          <a:noFill/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85849A-4435-4E23-8600-04E3EAA6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486C49-77F4-4C91-B5C2-2DDAE942509C}"/>
              </a:ext>
            </a:extLst>
          </p:cNvPr>
          <p:cNvSpPr/>
          <p:nvPr/>
        </p:nvSpPr>
        <p:spPr>
          <a:xfrm>
            <a:off x="6804248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2775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CF2-1DE1-4F16-A375-C1CB6BB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75DD-951E-4ACD-9040-964ABFBD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3A91-D884-4A88-9072-7DC3E290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C130-8AFB-443D-8B81-FA1A5C54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32C5-FB97-42DC-AFB6-08E2F84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05213C8-428B-44E3-881B-70E0CB45707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3EE35B74-2ED4-4DCB-A067-CB6086B648A6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3354ED8-7F21-442F-9C9B-2B3D69687FA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CED21F5D-9A13-49DA-B5B3-04D46036726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D2B00A93-FE09-409B-9EB4-CD0E427E7AFE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9CDE8B24-A54A-4BB9-9913-532445029E1D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177E262D-4D73-4996-9B01-88951E27041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1976E35E-A1B5-439A-B21B-E01A18356CB4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4CF3A332-1981-4BE8-A1C7-CDCA53392E5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4D045263-45CC-4BDA-A902-EFD4F36973B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DF0BD743-7569-4DD3-9497-5D730FD960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04261482-DE44-4A0B-8B16-DBEA1171A177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1DB2374-5618-4145-B57C-FCA6FBAD5D35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C08D3C6D-EFF4-47EB-90BC-8A53B30839D8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8AACE8F3-BDC7-4632-992B-969CE5BF3334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06CE8A45-2BB0-4AB5-B877-B9DCB406AC64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BEEFC1-149A-49DD-829F-D8B3E7345BCE}"/>
              </a:ext>
            </a:extLst>
          </p:cNvPr>
          <p:cNvSpPr/>
          <p:nvPr/>
        </p:nvSpPr>
        <p:spPr>
          <a:xfrm>
            <a:off x="2418318" y="2860130"/>
            <a:ext cx="111275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9876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FCCCE-83F2-4D9E-9DD1-60843EA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2639E-6E4D-4F98-9696-E9A95D0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19492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学習管理システム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https://itc-lms.ecc.u-tokyo.ac.jp/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 で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kumimoji="1" lang="ja-JP" altLang="en-US" dirty="0"/>
              <a:t>出席管理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学生と教員、学生同士のやり取り</a:t>
            </a:r>
            <a:endParaRPr kumimoji="1" lang="en-US" altLang="ja-JP" dirty="0"/>
          </a:p>
          <a:p>
            <a:pPr lvl="1"/>
            <a:r>
              <a:rPr lang="ja-JP" altLang="en-US" dirty="0"/>
              <a:t>課題を出してレポート回収</a:t>
            </a:r>
            <a:endParaRPr lang="en-US" altLang="ja-JP" dirty="0"/>
          </a:p>
          <a:p>
            <a:pPr lvl="1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lvl="1"/>
            <a:r>
              <a:rPr lang="ja-JP" altLang="en-US" dirty="0"/>
              <a:t>授業</a:t>
            </a:r>
            <a:r>
              <a:rPr lang="en-US" altLang="ja-JP" dirty="0"/>
              <a:t>URL</a:t>
            </a:r>
            <a:r>
              <a:rPr lang="ja-JP" altLang="en-US" dirty="0"/>
              <a:t>を知らせる</a:t>
            </a:r>
            <a:endParaRPr lang="en-US" altLang="ja-JP" dirty="0"/>
          </a:p>
          <a:p>
            <a:r>
              <a:rPr kumimoji="1" lang="ja-JP" altLang="en-US" dirty="0"/>
              <a:t>詳しくは</a:t>
            </a:r>
            <a:r>
              <a:rPr kumimoji="1" lang="en-US" altLang="ja-JP" dirty="0"/>
              <a:t>Chapter 4</a:t>
            </a:r>
            <a:r>
              <a:rPr lang="ja-JP" altLang="en-US" dirty="0"/>
              <a:t>（柴山）</a:t>
            </a:r>
            <a:r>
              <a:rPr kumimoji="1" lang="ja-JP" altLang="en-US" dirty="0"/>
              <a:t>で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2B078-BA8F-479B-9268-BCFB3EE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02714-3DFE-40DD-AE42-29B42DB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055B2-6A7C-41F9-9FE3-CF67E35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11" name="図 10" descr="itc-lms-login.png">
            <a:extLst>
              <a:ext uri="{FF2B5EF4-FFF2-40B4-BE49-F238E27FC236}">
                <a16:creationId xmlns:a16="http://schemas.microsoft.com/office/drawing/2014/main" id="{C85D3AD0-5F94-4AB0-BEA3-6806EEC2C7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208" y="2269877"/>
            <a:ext cx="3171824" cy="274319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A73503-A306-4CA7-A76F-D76EFD4A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615754"/>
            <a:ext cx="993502" cy="813246"/>
          </a:xfrm>
          <a:prstGeom prst="rect">
            <a:avLst/>
          </a:prstGeom>
          <a:noFill/>
        </p:spPr>
      </p:pic>
      <p:pic>
        <p:nvPicPr>
          <p:cNvPr id="13" name="図 12" descr="itc-lms-time-table.png">
            <a:extLst>
              <a:ext uri="{FF2B5EF4-FFF2-40B4-BE49-F238E27FC236}">
                <a16:creationId xmlns:a16="http://schemas.microsoft.com/office/drawing/2014/main" id="{EC8CC277-BD5F-47E3-8159-E8D60D559C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19" y="3510739"/>
            <a:ext cx="3152601" cy="272657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8CB714-8FFF-4C48-B55B-4C8C6C8E3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07C0EFA-00BC-4252-8FCF-8A9822F94BDC}"/>
              </a:ext>
            </a:extLst>
          </p:cNvPr>
          <p:cNvSpPr/>
          <p:nvPr/>
        </p:nvSpPr>
        <p:spPr>
          <a:xfrm>
            <a:off x="723629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09292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7A4-F4F6-44D7-9219-F768D1F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37E-B442-4BF4-B709-75C30E7C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3871-9D0B-4666-ADCB-E70957D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0D9-8FBC-4157-A5C0-1AB2B0B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4D5B-0F1A-460F-8530-34B4888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B80D9B7-7638-4397-98F0-3C624D1E792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EE537932-4BA4-4E88-B4F3-BF1F86F58DA8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0119CF3-A981-41B1-A0DC-A7CF0438297E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641A3FDC-D1FE-4F7C-97F7-2F03FBAA2D7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C458B394-AC6F-4AB1-8659-204C332893F8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68536D88-C5E1-44C4-866C-87D96B180D69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A408CBBE-E016-49A3-9AA4-B23B83F437DA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D9D2E1F7-60F4-443F-A257-4727836BC1F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877130E5-B59E-47B6-8AA8-55E7CC4165D4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6408327F-88EC-472D-8FBD-A7E31E9052B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0FD7C605-9B70-446F-8F2A-F2FCD594C83C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C8F8608B-B89B-422D-A611-A4FC591631D9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E5F36D2-6DE8-4D13-8337-283DCD20A58A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A4462718-E200-4B36-A859-5F5D7715FA55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A0286B1B-F6B4-4D30-9760-DC6F94642E22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DAC9A1A8-EE12-47D9-84FD-958E5EDD2E40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B48B238-8C48-45DD-8275-577E79A0CCBA}"/>
              </a:ext>
            </a:extLst>
          </p:cNvPr>
          <p:cNvSpPr/>
          <p:nvPr/>
        </p:nvSpPr>
        <p:spPr>
          <a:xfrm>
            <a:off x="3635895" y="2860130"/>
            <a:ext cx="1277141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9522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B983-B683-4A16-9AF1-E54A078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A241F-42B7-40C6-A5E5-142B36F0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6096000" cy="4525963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https://www.office.com/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</a:p>
          <a:p>
            <a:r>
              <a:rPr lang="ja-JP" altLang="en-US" sz="3100" dirty="0"/>
              <a:t>機能</a:t>
            </a:r>
            <a:endParaRPr lang="en-US" altLang="ja-JP" sz="3100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OneDrive</a:t>
            </a:r>
          </a:p>
          <a:p>
            <a:pPr lvl="1"/>
            <a:r>
              <a:rPr kumimoji="1" lang="ja-JP" altLang="en-US" dirty="0"/>
              <a:t>文書作成</a:t>
            </a:r>
            <a:r>
              <a:rPr lang="en-US" altLang="ja-JP" dirty="0"/>
              <a:t>: </a:t>
            </a:r>
            <a:r>
              <a:rPr kumimoji="1" lang="en-US" altLang="ja-JP" dirty="0"/>
              <a:t>Wor</a:t>
            </a:r>
            <a:r>
              <a:rPr lang="en-US" altLang="ja-JP" dirty="0"/>
              <a:t>d, Excel, PowerPoint</a:t>
            </a:r>
          </a:p>
          <a:p>
            <a:pPr lvl="1"/>
            <a:r>
              <a:rPr kumimoji="1" lang="ja-JP" altLang="en-US" dirty="0"/>
              <a:t>アンケート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Forms</a:t>
            </a:r>
          </a:p>
          <a:p>
            <a:pPr lvl="1"/>
            <a:r>
              <a:rPr lang="en-US" altLang="ja-JP" dirty="0">
                <a:solidFill>
                  <a:srgbClr val="00B050"/>
                </a:solidFill>
              </a:rPr>
              <a:t>Web</a:t>
            </a:r>
            <a:r>
              <a:rPr lang="ja-JP" altLang="en-US" dirty="0">
                <a:solidFill>
                  <a:srgbClr val="00B050"/>
                </a:solidFill>
              </a:rPr>
              <a:t>会議</a:t>
            </a:r>
            <a:r>
              <a:rPr lang="en-US" altLang="ja-JP" dirty="0">
                <a:solidFill>
                  <a:srgbClr val="00B050"/>
                </a:solidFill>
              </a:rPr>
              <a:t>, chat, etc.: Teams</a:t>
            </a:r>
          </a:p>
          <a:p>
            <a:pPr lvl="1"/>
            <a:r>
              <a:rPr lang="en-US" altLang="ja-JP" sz="2900" dirty="0"/>
              <a:t>LMS</a:t>
            </a:r>
            <a:r>
              <a:rPr lang="ja-JP" altLang="en-US" sz="2900" dirty="0"/>
              <a:t>的機能</a:t>
            </a:r>
            <a:r>
              <a:rPr lang="en-US" altLang="ja-JP" sz="2900" dirty="0"/>
              <a:t>: Class Notebook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6E5FC-AC2C-4168-9226-0D8BCFD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AF6E2-A8DE-4E4D-9297-08D1C07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04F67-5F4E-4D3A-AB70-F73010B3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2F10944-6CDE-4F28-B3D4-C411FC4C7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63155"/>
            <a:ext cx="2771800" cy="25905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CE96FB-55C0-4CD3-AA61-2FA37EB0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8B7EC3-0CDF-4716-B825-7B03C8E9686E}"/>
              </a:ext>
            </a:extLst>
          </p:cNvPr>
          <p:cNvSpPr/>
          <p:nvPr/>
        </p:nvSpPr>
        <p:spPr>
          <a:xfrm>
            <a:off x="759633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5959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Microsoft</a:t>
            </a:r>
            <a:r>
              <a:rPr kumimoji="1" lang="ja-JP" altLang="en-US" dirty="0"/>
              <a:t>サインイン全パターン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屋内, コンピュータ, モニター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10E61ABC-1239-49A1-90DA-3CC460582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86875"/>
            <a:ext cx="2664296" cy="2042125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777455A-53FC-4142-8E79-2B36BA2FC084}"/>
              </a:ext>
            </a:extLst>
          </p:cNvPr>
          <p:cNvSpPr/>
          <p:nvPr/>
        </p:nvSpPr>
        <p:spPr>
          <a:xfrm>
            <a:off x="179513" y="1213849"/>
            <a:ext cx="2304255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(www.office.com)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F011607-CF0B-474D-87F4-D810C1FDE6C1}"/>
              </a:ext>
            </a:extLst>
          </p:cNvPr>
          <p:cNvGrpSpPr/>
          <p:nvPr/>
        </p:nvGrpSpPr>
        <p:grpSpPr>
          <a:xfrm>
            <a:off x="179513" y="3961374"/>
            <a:ext cx="5947028" cy="2347946"/>
            <a:chOff x="179513" y="3961374"/>
            <a:chExt cx="5947028" cy="2347946"/>
          </a:xfrm>
        </p:grpSpPr>
        <p:pic>
          <p:nvPicPr>
            <p:cNvPr id="15" name="図 1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296ACD5F-935C-4FE5-840F-E3DEA113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4267195"/>
              <a:ext cx="2788708" cy="2042125"/>
            </a:xfrm>
            <a:prstGeom prst="rect">
              <a:avLst/>
            </a:prstGeom>
          </p:spPr>
        </p:pic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53169F80-0719-4F62-9D84-97896FAE3F8D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2968221" y="5288257"/>
              <a:ext cx="3158320" cy="1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1D747-0290-4496-9D3C-C0DB362C5C0D}"/>
                </a:ext>
              </a:extLst>
            </p:cNvPr>
            <p:cNvSpPr/>
            <p:nvPr/>
          </p:nvSpPr>
          <p:spPr>
            <a:xfrm>
              <a:off x="179513" y="3961374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ECF5BA6-E1FF-4319-912B-87A93762E64F}"/>
              </a:ext>
            </a:extLst>
          </p:cNvPr>
          <p:cNvSpPr/>
          <p:nvPr/>
        </p:nvSpPr>
        <p:spPr>
          <a:xfrm>
            <a:off x="3113875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EFDD5D-B1E2-4829-8504-8925A8A5D470}"/>
              </a:ext>
            </a:extLst>
          </p:cNvPr>
          <p:cNvGrpSpPr/>
          <p:nvPr/>
        </p:nvGrpSpPr>
        <p:grpSpPr>
          <a:xfrm>
            <a:off x="2843809" y="1236049"/>
            <a:ext cx="5480841" cy="2192951"/>
            <a:chOff x="2843809" y="1236049"/>
            <a:chExt cx="5480841" cy="2192951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F2DE7594-FF7C-4907-8EAA-0CC765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580" y="1386875"/>
              <a:ext cx="2126070" cy="2042125"/>
            </a:xfrm>
            <a:prstGeom prst="rect">
              <a:avLst/>
            </a:prstGeom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D7BD32A-F046-421B-964F-90E1383B6ECB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2843809" y="2407938"/>
              <a:ext cx="3354771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96BA00-492A-4F91-A4F7-21D204A705EC}"/>
                </a:ext>
              </a:extLst>
            </p:cNvPr>
            <p:cNvSpPr/>
            <p:nvPr/>
          </p:nvSpPr>
          <p:spPr>
            <a:xfrm>
              <a:off x="6022991" y="123604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CB410CF-5986-464A-AD93-9E89D270C5E6}"/>
                </a:ext>
              </a:extLst>
            </p:cNvPr>
            <p:cNvSpPr/>
            <p:nvPr/>
          </p:nvSpPr>
          <p:spPr>
            <a:xfrm>
              <a:off x="3121010" y="1339844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12266-2EE5-426F-9865-083365C34F29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4657729" y="1849993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1C0C4A-7652-46B5-8166-DFA7469D36A2}"/>
              </a:ext>
            </a:extLst>
          </p:cNvPr>
          <p:cNvGrpSpPr/>
          <p:nvPr/>
        </p:nvGrpSpPr>
        <p:grpSpPr>
          <a:xfrm>
            <a:off x="3490070" y="3429000"/>
            <a:ext cx="4898354" cy="2880319"/>
            <a:chOff x="3490070" y="3429000"/>
            <a:chExt cx="4898354" cy="2880319"/>
          </a:xfrm>
        </p:grpSpPr>
        <p:pic>
          <p:nvPicPr>
            <p:cNvPr id="14" name="図 13" descr="utokyo-account.png">
              <a:extLst>
                <a:ext uri="{FF2B5EF4-FFF2-40B4-BE49-F238E27FC236}">
                  <a16:creationId xmlns:a16="http://schemas.microsoft.com/office/drawing/2014/main" id="{4ACED1F7-31B2-4263-BFF2-2DD74E12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3B5CDF6-0F1A-4B3B-BD82-D3A6C73FD3F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7257483" y="3429000"/>
              <a:ext cx="4132" cy="83819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7D6A1B0-B1D2-4EF7-B7EF-97752D1BCB43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6D5A4E3-0CB7-4ECF-8E6C-8327FA478C9B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 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89FF196-1E12-4CC9-84B2-4C54871D1024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97EBC7-B1D4-43E8-A424-427A790AAFFD}"/>
              </a:ext>
            </a:extLst>
          </p:cNvPr>
          <p:cNvSpPr/>
          <p:nvPr/>
        </p:nvSpPr>
        <p:spPr>
          <a:xfrm>
            <a:off x="323528" y="2636913"/>
            <a:ext cx="495822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これは</a:t>
            </a:r>
            <a:r>
              <a:rPr lang="en-US" altLang="ja-JP" dirty="0"/>
              <a:t>SSO</a:t>
            </a:r>
            <a:r>
              <a:rPr lang="ja-JP" altLang="en-US" dirty="0"/>
              <a:t>する際の共通パターン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C722379-3808-4358-BFC4-AEA938966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80" y="1225762"/>
            <a:ext cx="2126070" cy="2042125"/>
          </a:xfrm>
          <a:prstGeom prst="rect">
            <a:avLst/>
          </a:prstGeom>
        </p:spPr>
      </p:pic>
      <p:pic>
        <p:nvPicPr>
          <p:cNvPr id="9" name="図 8" descr="utokyo-account.png">
            <a:extLst>
              <a:ext uri="{FF2B5EF4-FFF2-40B4-BE49-F238E27FC236}">
                <a16:creationId xmlns:a16="http://schemas.microsoft.com/office/drawing/2014/main" id="{C42FED07-DA39-4947-86DF-6BA7E24092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6541" y="4267195"/>
            <a:ext cx="2261883" cy="204212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2861A13-4B45-4A6C-894A-10722AE7198E}"/>
              </a:ext>
            </a:extLst>
          </p:cNvPr>
          <p:cNvCxnSpPr>
            <a:endCxn id="8" idx="1"/>
          </p:cNvCxnSpPr>
          <p:nvPr/>
        </p:nvCxnSpPr>
        <p:spPr>
          <a:xfrm flipV="1">
            <a:off x="2758860" y="2246825"/>
            <a:ext cx="3439720" cy="854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0D8726-438E-4652-8A0B-346334C9189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257483" y="3267887"/>
            <a:ext cx="4132" cy="99930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981480-5951-4A30-B001-8DE24C58E8C6}"/>
              </a:ext>
            </a:extLst>
          </p:cNvPr>
          <p:cNvSpPr/>
          <p:nvPr/>
        </p:nvSpPr>
        <p:spPr>
          <a:xfrm>
            <a:off x="6022991" y="1074936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582A6F-5E6C-4084-94DB-7ECB9E7429AF}"/>
              </a:ext>
            </a:extLst>
          </p:cNvPr>
          <p:cNvSpPr/>
          <p:nvPr/>
        </p:nvSpPr>
        <p:spPr>
          <a:xfrm>
            <a:off x="6022991" y="3995988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982005-3475-4E37-907A-A7238FFE668E}"/>
              </a:ext>
            </a:extLst>
          </p:cNvPr>
          <p:cNvCxnSpPr>
            <a:stCxn id="9" idx="1"/>
            <a:endCxn id="24" idx="3"/>
          </p:cNvCxnSpPr>
          <p:nvPr/>
        </p:nvCxnSpPr>
        <p:spPr>
          <a:xfrm flipH="1" flipV="1">
            <a:off x="2758860" y="5261718"/>
            <a:ext cx="3367681" cy="2653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5D5127B-A578-4CD2-8968-ECAB5B2F75FD}"/>
              </a:ext>
            </a:extLst>
          </p:cNvPr>
          <p:cNvSpPr/>
          <p:nvPr/>
        </p:nvSpPr>
        <p:spPr>
          <a:xfrm>
            <a:off x="3143784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F1199F-BF64-4BDA-96D0-3C327F35065C}"/>
              </a:ext>
            </a:extLst>
          </p:cNvPr>
          <p:cNvSpPr/>
          <p:nvPr/>
        </p:nvSpPr>
        <p:spPr>
          <a:xfrm>
            <a:off x="3121010" y="1178731"/>
            <a:ext cx="3073438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…</a:t>
            </a:r>
            <a:r>
              <a:rPr kumimoji="1" lang="en-US" altLang="ja-JP" sz="1600" dirty="0">
                <a:solidFill>
                  <a:srgbClr val="00B050"/>
                </a:solidFill>
              </a:rPr>
              <a:t>@utac.u-tokyo.ac.jp</a:t>
            </a:r>
          </a:p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（所属組織を明示）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BDB61F-4C94-464D-A076-EDB073D9570C}"/>
              </a:ext>
            </a:extLst>
          </p:cNvPr>
          <p:cNvCxnSpPr>
            <a:stCxn id="19" idx="2"/>
          </p:cNvCxnSpPr>
          <p:nvPr/>
        </p:nvCxnSpPr>
        <p:spPr>
          <a:xfrm>
            <a:off x="4657729" y="1688880"/>
            <a:ext cx="1988347" cy="5269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221000-4681-45D1-B38F-70D5AA41FD55}"/>
              </a:ext>
            </a:extLst>
          </p:cNvPr>
          <p:cNvSpPr/>
          <p:nvPr/>
        </p:nvSpPr>
        <p:spPr>
          <a:xfrm>
            <a:off x="3490070" y="4443203"/>
            <a:ext cx="2335317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rgbClr val="7030A0"/>
                </a:solidFill>
              </a:rPr>
              <a:t>入力</a:t>
            </a:r>
            <a:r>
              <a:rPr kumimoji="1" lang="en-US" altLang="ja-JP" sz="1600" dirty="0">
                <a:solidFill>
                  <a:srgbClr val="7030A0"/>
                </a:solidFill>
              </a:rPr>
              <a:t>: </a:t>
            </a:r>
            <a:r>
              <a:rPr kumimoji="1" lang="en-US" altLang="ja-JP" sz="1600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sz="1600" dirty="0">
                <a:solidFill>
                  <a:srgbClr val="00B050"/>
                </a:solidFill>
              </a:rPr>
              <a:t>名、パスワード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4F97E5-7060-4F8B-9023-65953F6B0848}"/>
              </a:ext>
            </a:extLst>
          </p:cNvPr>
          <p:cNvCxnSpPr>
            <a:stCxn id="21" idx="3"/>
          </p:cNvCxnSpPr>
          <p:nvPr/>
        </p:nvCxnSpPr>
        <p:spPr>
          <a:xfrm>
            <a:off x="5825387" y="4698278"/>
            <a:ext cx="1770949" cy="470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179513" y="1708058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0C7B903-0E3B-4786-A422-4136B3D3BAFE}"/>
              </a:ext>
            </a:extLst>
          </p:cNvPr>
          <p:cNvSpPr/>
          <p:nvPr/>
        </p:nvSpPr>
        <p:spPr>
          <a:xfrm>
            <a:off x="179513" y="4304115"/>
            <a:ext cx="2579347" cy="1915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目的ページ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AD5101-6786-48E3-9FB0-44A326F7E7DD}"/>
              </a:ext>
            </a:extLst>
          </p:cNvPr>
          <p:cNvSpPr/>
          <p:nvPr/>
        </p:nvSpPr>
        <p:spPr>
          <a:xfrm>
            <a:off x="179513" y="4077072"/>
            <a:ext cx="1995563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D. (sign in</a:t>
            </a:r>
            <a:r>
              <a:rPr kumimoji="1" lang="ja-JP" altLang="en-US" dirty="0">
                <a:solidFill>
                  <a:schemeClr val="tx1"/>
                </a:solidFill>
              </a:rPr>
              <a:t>成功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-143920" y="2094971"/>
            <a:ext cx="3073438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https://</a:t>
            </a:r>
            <a:r>
              <a:rPr lang="ja-JP" altLang="en-US" sz="1600" dirty="0">
                <a:solidFill>
                  <a:srgbClr val="00B050"/>
                </a:solidFill>
              </a:rPr>
              <a:t>目的ページ</a:t>
            </a:r>
            <a:r>
              <a:rPr lang="en-US" altLang="ja-JP" sz="1600" dirty="0">
                <a:solidFill>
                  <a:srgbClr val="00B050"/>
                </a:solidFill>
              </a:rPr>
              <a:t>/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D5572A-F3F7-4339-9CF0-B0FCA69935B2}"/>
              </a:ext>
            </a:extLst>
          </p:cNvPr>
          <p:cNvSpPr/>
          <p:nvPr/>
        </p:nvSpPr>
        <p:spPr>
          <a:xfrm>
            <a:off x="4602148" y="154540"/>
            <a:ext cx="4084652" cy="45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Zoom</a:t>
            </a:r>
            <a:r>
              <a:rPr lang="ja-JP" altLang="en-US" dirty="0">
                <a:solidFill>
                  <a:schemeClr val="accent1"/>
                </a:solidFill>
              </a:rPr>
              <a:t>でも似たパターンが出てきます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354-62E1-4FCF-917D-BA6BAA2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E0E1-72F3-48C3-8A3F-0AFD594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B83C-DA60-42E5-8779-B74CD6DB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8154-793E-42F6-81DF-7663CC2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FBBC-83F6-4DCA-8634-801BB8C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164DAF7-EF2A-4F3D-8D78-DB33ED50BF6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2EF9E38D-DBD3-4AD5-A4CB-FB7407A1D937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4A7D5C00-A0EB-4B81-8090-4330676F070D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2EBEF95C-3984-441C-B52B-B2AE5AF7006D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B7A2D4A8-FE36-40EF-8D24-7BA98C6A2672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10A5B04D-703E-4CF8-8DA3-171743EBBBC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6172AAA0-32EA-4069-B0FD-D51DD0B70FF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3619E9F8-54FA-4CE8-BE0B-BC07F0F5B80C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679C3BE2-DE40-4262-8420-1B49C61824F8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E52D5858-25B7-4188-94CF-8C9A3D40473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7EE1CFA0-377F-402E-ADB0-898C376944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12A3D676-4FD8-428D-B94C-8935E46F797D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EF93CF7A-BA22-4E35-BE9E-8770EF481C8E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741AFF9F-8519-44F8-9C1C-7F3F195C9972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691C9DFF-FD9F-40DE-BDF4-65CCF3CEBEFB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2A5D1501-2EC1-408C-A40A-E142F3BCE84C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D6A6F7-FC39-4020-8696-DE003D9A23EB}"/>
              </a:ext>
            </a:extLst>
          </p:cNvPr>
          <p:cNvSpPr/>
          <p:nvPr/>
        </p:nvSpPr>
        <p:spPr>
          <a:xfrm>
            <a:off x="5004048" y="2860130"/>
            <a:ext cx="115457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44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BC1F-6268-42C1-BCE7-32B687FA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授業関連</a:t>
            </a:r>
            <a:r>
              <a:rPr lang="en-US" altLang="ja-JP" dirty="0"/>
              <a:t>ICT</a:t>
            </a:r>
            <a:r>
              <a:rPr lang="ja-JP" altLang="en-US" dirty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7455E-5326-4A0E-BD77-253A5EEE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以外は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だけで使える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/>
              <a:t>= </a:t>
            </a:r>
            <a:r>
              <a:rPr kumimoji="1" lang="ja-JP" altLang="en-US" dirty="0"/>
              <a:t>認証の統一・連携</a:t>
            </a:r>
            <a:r>
              <a:rPr lang="ja-JP" altLang="en-US" dirty="0"/>
              <a:t>（</a:t>
            </a:r>
            <a:r>
              <a:rPr kumimoji="1" lang="ja-JP" altLang="en-US" dirty="0"/>
              <a:t>シングルサインオン、</a:t>
            </a:r>
            <a:r>
              <a:rPr kumimoji="1" lang="en-US" altLang="ja-JP" dirty="0"/>
              <a:t>Single Sign-On, </a:t>
            </a:r>
            <a:r>
              <a:rPr kumimoji="1" lang="en-US" altLang="ja-JP" dirty="0">
                <a:solidFill>
                  <a:srgbClr val="00B050"/>
                </a:solidFill>
              </a:rPr>
              <a:t>SSO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B133B-3415-4596-8A8F-25F87D3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25095-7EE2-452C-988D-2AD6A3C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35F17-86F4-49BB-BFE5-AE92629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06BFB7A-4152-4FFC-BB71-133EA9B7E575}"/>
              </a:ext>
            </a:extLst>
          </p:cNvPr>
          <p:cNvGrpSpPr/>
          <p:nvPr/>
        </p:nvGrpSpPr>
        <p:grpSpPr>
          <a:xfrm>
            <a:off x="1173765" y="4104083"/>
            <a:ext cx="7286315" cy="2133229"/>
            <a:chOff x="1173765" y="3823228"/>
            <a:chExt cx="7286315" cy="2133229"/>
          </a:xfrm>
        </p:grpSpPr>
        <p:grpSp>
          <p:nvGrpSpPr>
            <p:cNvPr id="7" name="グループ化 39">
              <a:extLst>
                <a:ext uri="{FF2B5EF4-FFF2-40B4-BE49-F238E27FC236}">
                  <a16:creationId xmlns:a16="http://schemas.microsoft.com/office/drawing/2014/main" id="{35457BD8-17C8-4085-8C7F-3C13A9586052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8" name="正方形/長方形 4">
                <a:extLst>
                  <a:ext uri="{FF2B5EF4-FFF2-40B4-BE49-F238E27FC236}">
                    <a16:creationId xmlns:a16="http://schemas.microsoft.com/office/drawing/2014/main" id="{BD72615A-82C7-4BC3-9356-C7A81A1E1D9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" name="正方形/長方形 5">
                <a:extLst>
                  <a:ext uri="{FF2B5EF4-FFF2-40B4-BE49-F238E27FC236}">
                    <a16:creationId xmlns:a16="http://schemas.microsoft.com/office/drawing/2014/main" id="{2B15E6E8-4E98-46AF-8687-138F046880D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7992FB06-C374-4B3F-B4E4-7331B12A4F07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矢印: 上 11">
                <a:extLst>
                  <a:ext uri="{FF2B5EF4-FFF2-40B4-BE49-F238E27FC236}">
                    <a16:creationId xmlns:a16="http://schemas.microsoft.com/office/drawing/2014/main" id="{42680443-C122-46E0-98D7-E3780861AF4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2" name="矢印: 上 12">
                <a:extLst>
                  <a:ext uri="{FF2B5EF4-FFF2-40B4-BE49-F238E27FC236}">
                    <a16:creationId xmlns:a16="http://schemas.microsoft.com/office/drawing/2014/main" id="{F3330AE5-64BC-4D94-8208-054DE9BDDFC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3" name="矢印: 上 13">
                <a:extLst>
                  <a:ext uri="{FF2B5EF4-FFF2-40B4-BE49-F238E27FC236}">
                    <a16:creationId xmlns:a16="http://schemas.microsoft.com/office/drawing/2014/main" id="{8BAECA23-97E5-4F6F-99DF-437411697E23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4">
                <a:extLst>
                  <a:ext uri="{FF2B5EF4-FFF2-40B4-BE49-F238E27FC236}">
                    <a16:creationId xmlns:a16="http://schemas.microsoft.com/office/drawing/2014/main" id="{37640649-2B3A-4532-9FD1-AD4C7287AF9F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5">
                <a:extLst>
                  <a:ext uri="{FF2B5EF4-FFF2-40B4-BE49-F238E27FC236}">
                    <a16:creationId xmlns:a16="http://schemas.microsoft.com/office/drawing/2014/main" id="{28A2FA35-5D78-4A54-B8CA-80B7A41E4C86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正方形/長方形 9">
                <a:extLst>
                  <a:ext uri="{FF2B5EF4-FFF2-40B4-BE49-F238E27FC236}">
                    <a16:creationId xmlns:a16="http://schemas.microsoft.com/office/drawing/2014/main" id="{6A300C59-D434-4420-867B-0C48F100AC6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正方形/長方形 7">
                <a:extLst>
                  <a:ext uri="{FF2B5EF4-FFF2-40B4-BE49-F238E27FC236}">
                    <a16:creationId xmlns:a16="http://schemas.microsoft.com/office/drawing/2014/main" id="{D361EA88-D800-41CD-90A8-345968CD21CE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正方形/長方形 8">
                <a:extLst>
                  <a:ext uri="{FF2B5EF4-FFF2-40B4-BE49-F238E27FC236}">
                    <a16:creationId xmlns:a16="http://schemas.microsoft.com/office/drawing/2014/main" id="{939D03DF-ADD8-40A5-BDCC-EAF51CF4ED37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矢印: 上 34">
                <a:extLst>
                  <a:ext uri="{FF2B5EF4-FFF2-40B4-BE49-F238E27FC236}">
                    <a16:creationId xmlns:a16="http://schemas.microsoft.com/office/drawing/2014/main" id="{A6B02B68-EA0F-4A89-ABEB-C639C3E10A8B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0" name="正方形/長方形 36">
                <a:extLst>
                  <a:ext uri="{FF2B5EF4-FFF2-40B4-BE49-F238E27FC236}">
                    <a16:creationId xmlns:a16="http://schemas.microsoft.com/office/drawing/2014/main" id="{C057FD8B-6EF2-4CE2-B8CF-917B7F4B559A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四角形: 角を丸くする 26">
              <a:extLst>
                <a:ext uri="{FF2B5EF4-FFF2-40B4-BE49-F238E27FC236}">
                  <a16:creationId xmlns:a16="http://schemas.microsoft.com/office/drawing/2014/main" id="{5A459DFA-A292-4CCC-B19F-92732FBC5EDB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9F187FA-005A-49EF-81C9-2AB7298A4721}"/>
              </a:ext>
            </a:extLst>
          </p:cNvPr>
          <p:cNvGrpSpPr/>
          <p:nvPr/>
        </p:nvGrpSpPr>
        <p:grpSpPr>
          <a:xfrm>
            <a:off x="1192334" y="4149080"/>
            <a:ext cx="6893096" cy="1984439"/>
            <a:chOff x="1192334" y="4149080"/>
            <a:chExt cx="6893096" cy="1984439"/>
          </a:xfrm>
        </p:grpSpPr>
        <p:pic>
          <p:nvPicPr>
            <p:cNvPr id="54" name="図 53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2156905-F1E3-4790-9B80-CA919C55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334" y="4149080"/>
              <a:ext cx="633110" cy="194946"/>
            </a:xfrm>
            <a:prstGeom prst="rect">
              <a:avLst/>
            </a:prstGeom>
          </p:spPr>
        </p:pic>
        <p:pic>
          <p:nvPicPr>
            <p:cNvPr id="57" name="図 56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30762AC2-96A0-4F57-ABF8-65A1082F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149080"/>
              <a:ext cx="633110" cy="194946"/>
            </a:xfrm>
            <a:prstGeom prst="rect">
              <a:avLst/>
            </a:prstGeom>
          </p:spPr>
        </p:pic>
        <p:pic>
          <p:nvPicPr>
            <p:cNvPr id="58" name="図 57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416A7193-132E-402A-9263-9B3A66CB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149080"/>
              <a:ext cx="633110" cy="194946"/>
            </a:xfrm>
            <a:prstGeom prst="rect">
              <a:avLst/>
            </a:prstGeom>
          </p:spPr>
        </p:pic>
        <p:pic>
          <p:nvPicPr>
            <p:cNvPr id="59" name="図 58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EC7394E0-3292-4A16-B062-1955001B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154" y="4149080"/>
              <a:ext cx="633110" cy="194946"/>
            </a:xfrm>
            <a:prstGeom prst="rect">
              <a:avLst/>
            </a:prstGeom>
          </p:spPr>
        </p:pic>
        <p:pic>
          <p:nvPicPr>
            <p:cNvPr id="60" name="図 59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374F872-4D05-42E9-A181-4C440193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149080"/>
              <a:ext cx="633110" cy="194946"/>
            </a:xfrm>
            <a:prstGeom prst="rect">
              <a:avLst/>
            </a:prstGeom>
          </p:spPr>
        </p:pic>
        <p:pic>
          <p:nvPicPr>
            <p:cNvPr id="62" name="図 61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73D9B717-49DF-4150-9D15-3672240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5938573"/>
              <a:ext cx="633110" cy="19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1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BD1B4-0F61-4879-B423-A2E78733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F659E-082A-4FEC-B440-2F4B2C56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48531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/>
              <a:t>Google Workspace</a:t>
            </a:r>
            <a:r>
              <a:rPr kumimoji="1" lang="ja-JP" altLang="en-US" dirty="0"/>
              <a:t> </a:t>
            </a:r>
            <a:r>
              <a:rPr kumimoji="1" lang="ja-JP" altLang="en-US" dirty="0">
                <a:sym typeface="Symbol" panose="05050102010706020507" pitchFamily="18" charset="2"/>
              </a:rPr>
              <a:t></a:t>
            </a:r>
            <a:r>
              <a:rPr kumimoji="1" lang="ja-JP" altLang="en-US" dirty="0"/>
              <a:t> 組織契約する</a:t>
            </a:r>
            <a:r>
              <a:rPr kumimoji="1" lang="en-US" altLang="ja-JP" dirty="0"/>
              <a:t>Google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旧称 </a:t>
            </a:r>
            <a:r>
              <a:rPr lang="en-US" altLang="ja-JP" dirty="0"/>
              <a:t>G Suite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本</a:t>
            </a:r>
            <a:r>
              <a:rPr kumimoji="1" lang="ja-JP" altLang="en-US" dirty="0"/>
              <a:t>学が契約している</a:t>
            </a:r>
            <a:r>
              <a:rPr kumimoji="1" lang="en-US" altLang="ja-JP" dirty="0"/>
              <a:t>Google Workspace = </a:t>
            </a:r>
            <a:r>
              <a:rPr kumimoji="1" lang="en-US" altLang="ja-JP" dirty="0">
                <a:solidFill>
                  <a:srgbClr val="00B050"/>
                </a:solidFill>
              </a:rPr>
              <a:t>ECCS</a:t>
            </a:r>
            <a:r>
              <a:rPr kumimoji="1" lang="ja-JP" altLang="en-US" dirty="0">
                <a:solidFill>
                  <a:srgbClr val="00B050"/>
                </a:solidFill>
              </a:rPr>
              <a:t>クラウドメール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dirty="0"/>
              <a:t>様々なアプリが含まれるので〇〇メールという呼び方はやや誤解を招く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ja-JP" altLang="en-US" dirty="0"/>
              <a:t>有効化（初めての方）、パスワード変更</a:t>
            </a:r>
            <a:endParaRPr lang="en-US" altLang="ja-JP" dirty="0"/>
          </a:p>
          <a:p>
            <a:pPr lvl="1"/>
            <a:r>
              <a:rPr lang="en-US" altLang="ja-JP" sz="1800" dirty="0">
                <a:hlinkClick r:id="rId2"/>
              </a:rPr>
              <a:t>https://utelecon.adm.u-tokyo.ac.jp/oc/#google</a:t>
            </a:r>
            <a:endParaRPr lang="en-US" altLang="ja-JP" sz="1800" dirty="0"/>
          </a:p>
          <a:p>
            <a:pPr>
              <a:lnSpc>
                <a:spcPct val="90000"/>
              </a:lnSpc>
            </a:pPr>
            <a:r>
              <a:rPr lang="ja-JP" altLang="en-US" dirty="0"/>
              <a:t>サインイン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1: </a:t>
            </a:r>
            <a:r>
              <a:rPr lang="ja-JP" altLang="en-US" sz="1800" dirty="0"/>
              <a:t>普通の</a:t>
            </a:r>
            <a:r>
              <a:rPr lang="en-US" altLang="ja-JP" sz="1800" dirty="0"/>
              <a:t>Google</a:t>
            </a:r>
            <a:r>
              <a:rPr lang="ja-JP" altLang="en-US" sz="1800" dirty="0"/>
              <a:t>ページでアカウント名 </a:t>
            </a:r>
            <a:r>
              <a:rPr lang="en-US" altLang="ja-JP" sz="1800" i="1" dirty="0">
                <a:solidFill>
                  <a:srgbClr val="00B050"/>
                </a:solidFill>
              </a:rPr>
              <a:t>xxxx</a:t>
            </a:r>
            <a:r>
              <a:rPr lang="en-US" altLang="ja-JP" sz="1800" dirty="0">
                <a:solidFill>
                  <a:srgbClr val="00B050"/>
                </a:solidFill>
              </a:rPr>
              <a:t>@g.ecc.u-tokyo.ac.jp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2: </a:t>
            </a:r>
            <a:r>
              <a:rPr lang="ja-JP" altLang="en-US" sz="1800" dirty="0"/>
              <a:t>専用サインインページ</a:t>
            </a:r>
            <a:r>
              <a:rPr lang="en-US" altLang="ja-JP" sz="1800" dirty="0">
                <a:hlinkClick r:id="rId3"/>
              </a:rPr>
              <a:t>https://mail.google.com/a/g.ecc.u-tokyo.ac.jp</a:t>
            </a:r>
            <a:endParaRPr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EDD0E-AD3E-4E37-9BB0-9A783D5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82A7D-05D0-443A-87C0-FCDAFB8D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AA413-3F47-4E62-842D-82EC78C3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04BE31-6682-4C20-9E2E-18AB7DCD3F08}"/>
              </a:ext>
            </a:extLst>
          </p:cNvPr>
          <p:cNvSpPr/>
          <p:nvPr/>
        </p:nvSpPr>
        <p:spPr>
          <a:xfrm>
            <a:off x="4107730" y="3501536"/>
            <a:ext cx="9285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🙇‍♂️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17B3CD-B505-49CF-9FB5-27673E28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BD458E-BE49-4E2A-809E-70579510CEDA}"/>
              </a:ext>
            </a:extLst>
          </p:cNvPr>
          <p:cNvSpPr/>
          <p:nvPr/>
        </p:nvSpPr>
        <p:spPr>
          <a:xfrm>
            <a:off x="802838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420607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9A8B4-EC08-41E7-9F08-1086A5D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500174"/>
            <a:ext cx="8964487" cy="452596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有効化してから実際にサインイン可能になるまで少々</a:t>
            </a:r>
            <a:r>
              <a:rPr lang="en-US" altLang="ja-JP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最大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時間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お待ち</a:t>
            </a:r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ください</a:t>
            </a:r>
            <a:endParaRPr lang="en-US" altLang="ja-JP" sz="28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1"/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正確には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毎時 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(00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分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に有効化が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Google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のシステムに反映されます</a:t>
            </a:r>
            <a:endParaRPr lang="en-US" altLang="ja-JP" sz="24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Google Workspace</a:t>
            </a:r>
            <a:r>
              <a:rPr kumimoji="1" lang="ja-JP" altLang="en-US" dirty="0"/>
              <a:t>サインイン時の罠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16FD94-1D2B-40C2-BA5B-6E3BA45E2BC7}"/>
              </a:ext>
            </a:extLst>
          </p:cNvPr>
          <p:cNvSpPr/>
          <p:nvPr/>
        </p:nvSpPr>
        <p:spPr>
          <a:xfrm>
            <a:off x="-7070" y="12356"/>
            <a:ext cx="928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36263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Workspace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698976" cy="4525963"/>
          </a:xfrm>
        </p:spPr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Google Drive</a:t>
            </a:r>
          </a:p>
          <a:p>
            <a:r>
              <a:rPr kumimoji="1" lang="ja-JP" altLang="en-US" dirty="0"/>
              <a:t>文書作成</a:t>
            </a:r>
            <a:r>
              <a:rPr kumimoji="1" lang="en-US" altLang="ja-JP" dirty="0"/>
              <a:t>: Google Document, Spreadsheet, Presentation</a:t>
            </a:r>
          </a:p>
          <a:p>
            <a:r>
              <a:rPr lang="ja-JP" altLang="en-US" dirty="0"/>
              <a:t>アンケート</a:t>
            </a:r>
            <a:r>
              <a:rPr lang="en-US" altLang="ja-JP" dirty="0"/>
              <a:t>: Google </a:t>
            </a:r>
            <a:r>
              <a:rPr lang="ja-JP" altLang="en-US" dirty="0"/>
              <a:t>フォーム</a:t>
            </a:r>
            <a:endParaRPr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会議</a:t>
            </a:r>
            <a:r>
              <a:rPr kumimoji="1" lang="en-US" altLang="ja-JP" dirty="0"/>
              <a:t>: Google Meet</a:t>
            </a:r>
          </a:p>
          <a:p>
            <a:r>
              <a:rPr lang="en-US" altLang="ja-JP" dirty="0"/>
              <a:t>LMS</a:t>
            </a:r>
            <a:r>
              <a:rPr lang="ja-JP" altLang="en-US" dirty="0"/>
              <a:t>的機能</a:t>
            </a:r>
            <a:r>
              <a:rPr lang="en-US" altLang="ja-JP" dirty="0"/>
              <a:t>: Google Classroom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D9F5EA4-6E11-48EA-B4CD-16DB2DC58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22" y="3692525"/>
            <a:ext cx="3687950" cy="2765963"/>
          </a:xfrm>
          <a:prstGeom prst="rect">
            <a:avLst/>
          </a:prstGeom>
          <a:noFill/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C7F5E5-A79C-41F1-B65A-761C74F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7879"/>
            <a:ext cx="2267744" cy="6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562B-BDD4-4191-A244-5A0D45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lang="ja-JP" altLang="en-US" dirty="0"/>
              <a:t> と </a:t>
            </a:r>
            <a:r>
              <a:rPr lang="en-US" altLang="ja-JP" dirty="0"/>
              <a:t>G </a:t>
            </a:r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C0DA-F7B2-4B78-BADD-A9E3EE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73C1B-AACC-45E8-B0BC-5E45B90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994DB-B8C9-43B0-BA43-7E92A50D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4687996-0552-4AB0-91EF-E0D8337ABE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500188"/>
          <a:ext cx="88569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44">
                  <a:extLst>
                    <a:ext uri="{9D8B030D-6E8A-4147-A177-3AD203B41FA5}">
                      <a16:colId xmlns:a16="http://schemas.microsoft.com/office/drawing/2014/main" val="3502619273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417132235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35521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OneDrive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Drive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オフィス系ソフト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Word, Excel, PowerPoint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ドキュメント、スプレッドシート、スライド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（教職員のみ）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Meet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アンケート・クイズ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 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LMS</a:t>
                      </a:r>
                      <a:r>
                        <a:rPr kumimoji="1" lang="ja-JP" altLang="en-US" dirty="0"/>
                        <a:t>相当機能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 Notebook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Classroom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本学アカウント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@utac.u-tokyo.ac.jp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1828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F7F4-FF8E-45C9-8F46-4044A9A726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4509120"/>
            <a:ext cx="8229600" cy="11430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知っておくべき大きな違いは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サービスが中国からアクセスできないこと</a:t>
            </a:r>
          </a:p>
        </p:txBody>
      </p:sp>
    </p:spTree>
    <p:extLst>
      <p:ext uri="{BB962C8B-B14F-4D97-AF65-F5344CB8AC3E}">
        <p14:creationId xmlns:p14="http://schemas.microsoft.com/office/powerpoint/2010/main" val="14942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0431-FEB3-4FC2-9E10-62EB9DB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</a:t>
            </a:r>
            <a:r>
              <a:rPr kumimoji="1" lang="ja-JP" altLang="en-US" dirty="0"/>
              <a:t>大学組織契約の存在価値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E22C3-A1D7-46EE-8BBF-C71E4F0E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大学内の不特定多数の人と情報を共有</a:t>
            </a:r>
            <a:endParaRPr kumimoji="1" lang="en-US" altLang="ja-JP" dirty="0"/>
          </a:p>
          <a:p>
            <a:r>
              <a:rPr lang="ja-JP" altLang="en-US" dirty="0"/>
              <a:t>ファイル共有を安全に、うまく使えば授業以外の業務効率化もできます</a:t>
            </a:r>
            <a:endParaRPr lang="en-US" altLang="ja-JP" dirty="0"/>
          </a:p>
          <a:p>
            <a:pPr lvl="1"/>
            <a:r>
              <a:rPr lang="ja-JP" altLang="en-US" dirty="0"/>
              <a:t>共有範囲</a:t>
            </a:r>
            <a:endParaRPr lang="en-US" altLang="ja-JP" dirty="0"/>
          </a:p>
          <a:p>
            <a:pPr lvl="2"/>
            <a:r>
              <a:rPr kumimoji="1" lang="ja-JP" altLang="en-US" dirty="0"/>
              <a:t>特定の人を名指しして共有</a:t>
            </a:r>
            <a:endParaRPr kumimoji="1" lang="en-US" altLang="ja-JP" dirty="0"/>
          </a:p>
          <a:p>
            <a:pPr lvl="2"/>
            <a:r>
              <a:rPr lang="ja-JP" altLang="en-US" dirty="0"/>
              <a:t>組織内なら誰でも</a:t>
            </a:r>
            <a:endParaRPr lang="en-US" altLang="ja-JP" dirty="0"/>
          </a:p>
          <a:p>
            <a:pPr lvl="2"/>
            <a:r>
              <a:rPr kumimoji="1" lang="ja-JP" altLang="en-US" dirty="0"/>
              <a:t>誰でも</a:t>
            </a:r>
            <a:endParaRPr kumimoji="1" lang="en-US" altLang="ja-JP" dirty="0"/>
          </a:p>
          <a:p>
            <a:pPr lvl="1"/>
            <a:r>
              <a:rPr lang="ja-JP" altLang="en-US" dirty="0"/>
              <a:t>検索で見つかるか否か </a:t>
            </a:r>
            <a:r>
              <a:rPr lang="en-US" altLang="ja-JP" dirty="0"/>
              <a:t>(Google)</a:t>
            </a:r>
          </a:p>
          <a:p>
            <a:pPr lvl="1"/>
            <a:r>
              <a:rPr kumimoji="1" lang="ja-JP" altLang="en-US" dirty="0"/>
              <a:t>ダウンロード</a:t>
            </a:r>
            <a:r>
              <a:rPr lang="ja-JP" altLang="en-US" dirty="0"/>
              <a:t>可・不可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E6A55-4B54-4371-96AD-D1ED159A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83184-B540-4A03-9909-C196C85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75339-2FA0-4D82-AC04-682FC9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5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E8706-A47F-4338-94A0-49163065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も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へ統合予定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0E9DB-B314-48FA-9E24-B17EBD5D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月ごろを予定しています</a:t>
            </a:r>
            <a:endParaRPr kumimoji="1" lang="en-US" altLang="ja-JP" dirty="0"/>
          </a:p>
          <a:p>
            <a:r>
              <a:rPr lang="en-US" altLang="ja-JP" dirty="0"/>
              <a:t>Email</a:t>
            </a:r>
            <a:r>
              <a:rPr lang="ja-JP" altLang="en-US" dirty="0"/>
              <a:t>アドレスはこれまで通り使えます</a:t>
            </a:r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 dirty="0"/>
              <a:t>用のパスワードが不要になります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DF6FF-73C9-4A7D-98FF-614CE61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0F80F-E5DF-4E60-B60D-1A6ED81E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455EE-0B18-4E8C-9828-36AC112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83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C8C0-9E2C-4A43-AD66-0E5C2867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098-339F-4381-A46E-CBC362C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ja-JP" altLang="en-US" dirty="0"/>
              <a:t>どれも意味的には同じことをやっています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1</a:t>
            </a:r>
            <a:r>
              <a:rPr kumimoji="1" lang="ja-JP" altLang="en-US" dirty="0"/>
              <a:t>がどう見ても簡単ですが、どうなっても戸惑わないよう</a:t>
            </a:r>
            <a:r>
              <a:rPr kumimoji="1" lang="en-US" altLang="ja-JP" dirty="0"/>
              <a:t>3</a:t>
            </a:r>
            <a:r>
              <a:rPr kumimoji="1" lang="ja-JP" altLang="en-US" dirty="0"/>
              <a:t>パターン説明します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2879-2CB7-4EB4-9A9C-D5E56BA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3F20-8BB0-4900-AF09-F7CDD595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DC97-D1CC-4E21-A099-3A143E7F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36FBDF0-73DD-41A1-8A11-A387CEFC3B2C}"/>
              </a:ext>
            </a:extLst>
          </p:cNvPr>
          <p:cNvGrpSpPr/>
          <p:nvPr/>
        </p:nvGrpSpPr>
        <p:grpSpPr>
          <a:xfrm>
            <a:off x="1173765" y="396006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0EC42D0F-9F2D-46A0-BB01-3ACC8A4DA174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6D6C0748-D2B5-4750-A945-CCDFDB171B2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48C62AF1-7087-497D-98AA-668D8F345C8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06FB86F4-AA57-4F14-87C8-F1B258CDCED3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CDA1D6D8-7D60-4CE6-9ACA-AF09E98653F1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3EDD854F-6949-446E-B3C0-F3583D447FB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EDCF136E-3765-4C02-B2BC-CF3A3108E52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D356014B-7C88-4674-80EB-33A3D7D7A32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1C00BDF0-9043-419A-B9FC-D977CE2ECD6E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50AA3302-B267-44DA-9CF1-8E216A5816C0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5A78162F-2CF7-4885-AE8B-63712DCABB04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059B0FB0-CE2C-457B-9A67-D9E4C0DF2634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E2EDB6F8-E4FC-4ABA-ADB2-A246C8D8B803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212CCCE2-CC3B-424A-8C7E-AB4AA73225D8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B5B78D3B-216A-43E9-9704-3CE86D7FF0D5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2B86460-D30E-4342-AD89-EEE2638A49D5}"/>
              </a:ext>
            </a:extLst>
          </p:cNvPr>
          <p:cNvSpPr/>
          <p:nvPr/>
        </p:nvSpPr>
        <p:spPr>
          <a:xfrm>
            <a:off x="6267556" y="394025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413534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594B2-D527-4849-8D84-713EFD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サインイン方法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157A6-6C29-4DA3-9852-3457455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東大用</a:t>
            </a:r>
            <a:r>
              <a:rPr kumimoji="1" lang="en-US" altLang="ja-JP" dirty="0"/>
              <a:t>Zoom</a:t>
            </a:r>
            <a:r>
              <a:rPr lang="ja-JP" altLang="en-US" dirty="0"/>
              <a:t>ページ </a:t>
            </a:r>
            <a:r>
              <a:rPr kumimoji="1" lang="en-US" altLang="ja-JP" dirty="0">
                <a:hlinkClick r:id="rId2"/>
              </a:rPr>
              <a:t>https://u-tokyo-ac-jp.zoom.us/profile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にアクセス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注：すでに別のアカウントで</a:t>
            </a:r>
            <a:r>
              <a:rPr kumimoji="1" lang="en-US" altLang="ja-JP" dirty="0"/>
              <a:t>sign in</a:t>
            </a:r>
            <a:r>
              <a:rPr kumimoji="1" lang="ja-JP" altLang="en-US" dirty="0"/>
              <a:t>していたら一度</a:t>
            </a:r>
            <a:r>
              <a:rPr kumimoji="1" lang="en-US" altLang="ja-JP" dirty="0"/>
              <a:t>sign out</a:t>
            </a:r>
            <a:r>
              <a:rPr kumimoji="1" lang="ja-JP" altLang="en-US" dirty="0"/>
              <a:t>してやり直し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D22E0-ACA5-4520-AAEA-D591779C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6185A-A639-4B04-B96B-DC12C42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1661C-1675-484F-90B7-DD169A95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4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3A51E72-38AF-4DC3-805F-B20F4823380D}"/>
              </a:ext>
            </a:extLst>
          </p:cNvPr>
          <p:cNvGrpSpPr/>
          <p:nvPr/>
        </p:nvGrpSpPr>
        <p:grpSpPr>
          <a:xfrm>
            <a:off x="3490070" y="3461711"/>
            <a:ext cx="4898354" cy="2847608"/>
            <a:chOff x="3490070" y="3461711"/>
            <a:chExt cx="4898354" cy="2847608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461711"/>
              <a:ext cx="4132" cy="805484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3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424C875-16A4-44B3-8782-2EBB2F38B118}"/>
              </a:ext>
            </a:extLst>
          </p:cNvPr>
          <p:cNvGrpSpPr/>
          <p:nvPr/>
        </p:nvGrpSpPr>
        <p:grpSpPr>
          <a:xfrm>
            <a:off x="3121010" y="1268760"/>
            <a:ext cx="5267413" cy="2343212"/>
            <a:chOff x="3121010" y="1268760"/>
            <a:chExt cx="5267413" cy="234321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2440649"/>
              <a:ext cx="2130636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121010" y="137255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ABDB61F-4C94-464D-A076-EDB073D9570C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4657729" y="1882704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B1FD9E5-D3BF-45E0-A88B-4079FE7A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540" y="1340768"/>
              <a:ext cx="2261883" cy="227120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022991" y="126876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6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2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7B0C468-8AD6-4D54-9B2D-7C3D8FC07138}"/>
              </a:ext>
            </a:extLst>
          </p:cNvPr>
          <p:cNvGrpSpPr/>
          <p:nvPr/>
        </p:nvGrpSpPr>
        <p:grpSpPr>
          <a:xfrm>
            <a:off x="3490070" y="2440649"/>
            <a:ext cx="4898354" cy="3868670"/>
            <a:chOff x="3490070" y="2440649"/>
            <a:chExt cx="4898354" cy="3868670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3A51E72-38AF-4DC3-805F-B20F4823380D}"/>
                </a:ext>
              </a:extLst>
            </p:cNvPr>
            <p:cNvGrpSpPr/>
            <p:nvPr/>
          </p:nvGrpSpPr>
          <p:grpSpPr>
            <a:xfrm>
              <a:off x="3490070" y="3995988"/>
              <a:ext cx="4898354" cy="2313331"/>
              <a:chOff x="3490070" y="3995988"/>
              <a:chExt cx="4898354" cy="2313331"/>
            </a:xfrm>
          </p:grpSpPr>
          <p:pic>
            <p:nvPicPr>
              <p:cNvPr id="9" name="図 8" descr="utokyo-account.png">
                <a:extLst>
                  <a:ext uri="{FF2B5EF4-FFF2-40B4-BE49-F238E27FC236}">
                    <a16:creationId xmlns:a16="http://schemas.microsoft.com/office/drawing/2014/main" id="{C42FED07-DA39-4947-86DF-6BA7E2409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26541" y="4267195"/>
                <a:ext cx="2261883" cy="2042124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3582A6F-5E6C-4084-94DB-7ECB9E7429AF}"/>
                  </a:ext>
                </a:extLst>
              </p:cNvPr>
              <p:cNvSpPr/>
              <p:nvPr/>
            </p:nvSpPr>
            <p:spPr>
              <a:xfrm>
                <a:off x="6022991" y="3995988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7221000-4681-45D1-B38F-70D5AA41FD55}"/>
                  </a:ext>
                </a:extLst>
              </p:cNvPr>
              <p:cNvSpPr/>
              <p:nvPr/>
            </p:nvSpPr>
            <p:spPr>
              <a:xfrm>
                <a:off x="3490070" y="4443203"/>
                <a:ext cx="2335317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UTokyo Account</a:t>
                </a:r>
                <a:r>
                  <a:rPr kumimoji="1" lang="ja-JP" altLang="en-US" sz="1600" dirty="0">
                    <a:solidFill>
                      <a:srgbClr val="00B050"/>
                    </a:solidFill>
                  </a:rPr>
                  <a:t>名、パスワード</a:t>
                </a:r>
                <a:endParaRPr kumimoji="1" lang="en-US" altLang="ja-JP" sz="16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734F97E5-7060-4F8B-9023-65953F6B0848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5825387" y="4698278"/>
                <a:ext cx="1770949" cy="47084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067944" y="2440649"/>
              <a:ext cx="1955047" cy="174776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5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AFA71-7064-4C33-99DD-74B0866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疑問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</a:t>
            </a:r>
            <a:r>
              <a:rPr lang="ja-JP" altLang="en-US" dirty="0">
                <a:sym typeface="Symbol" panose="05050102010706020507" pitchFamily="18" charset="2"/>
              </a:rPr>
              <a:t>まずは</a:t>
            </a:r>
            <a:r>
              <a:rPr lang="en-US" altLang="ja-JP" dirty="0" err="1"/>
              <a:t>utelecon</a:t>
            </a:r>
            <a:r>
              <a:rPr kumimoji="1" lang="ja-JP" altLang="en-US" dirty="0"/>
              <a:t>をご覧ください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E9-05EF-40E1-B940-E6A01D68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様々な情報</a:t>
            </a:r>
            <a:r>
              <a:rPr lang="ja-JP" altLang="en-US" dirty="0"/>
              <a:t>を</a:t>
            </a:r>
            <a:r>
              <a:rPr kumimoji="1" lang="ja-JP" altLang="en-US" dirty="0"/>
              <a:t> </a:t>
            </a:r>
            <a:r>
              <a:rPr kumimoji="1" lang="en-US" altLang="ja-JP" sz="2400" dirty="0">
                <a:hlinkClick r:id="rId2"/>
              </a:rPr>
              <a:t>https://utelecon.adm.u-tokyo.ac.jp/</a:t>
            </a:r>
            <a:r>
              <a:rPr kumimoji="1" lang="ja-JP" altLang="en-US" dirty="0"/>
              <a:t> へ集約しています</a:t>
            </a:r>
            <a:endParaRPr kumimoji="1" lang="en-US" altLang="ja-JP" dirty="0"/>
          </a:p>
          <a:p>
            <a:r>
              <a:rPr lang="ja-JP" altLang="en-US" dirty="0"/>
              <a:t>あれどうすんだっけ</a:t>
            </a:r>
            <a:r>
              <a:rPr lang="en-US" altLang="ja-JP" dirty="0"/>
              <a:t>?</a:t>
            </a:r>
            <a:r>
              <a:rPr lang="ja-JP" altLang="en-US" dirty="0"/>
              <a:t>は</a:t>
            </a:r>
            <a:r>
              <a:rPr lang="ja-JP" altLang="en-US" u="sng" dirty="0"/>
              <a:t>検索ボックス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初めての先生必見</a:t>
            </a:r>
          </a:p>
          <a:p>
            <a:r>
              <a:rPr kumimoji="1" lang="ja-JP" altLang="en-US" dirty="0"/>
              <a:t>学期開始前にチェック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FE44D-C723-4763-B9A3-831D30F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A1FAE-8E0A-457D-A838-6DC5165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8DA91-BF54-4C68-B65D-F7807BF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71AED5D-9DE5-4266-B3B6-FE1535D8A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13" y="3140967"/>
            <a:ext cx="3171377" cy="37167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49B623-8448-46D2-BF32-C19A4A9B38B5}"/>
              </a:ext>
            </a:extLst>
          </p:cNvPr>
          <p:cNvSpPr/>
          <p:nvPr/>
        </p:nvSpPr>
        <p:spPr>
          <a:xfrm>
            <a:off x="7956376" y="3603038"/>
            <a:ext cx="875409" cy="25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E0E0C75-B1D5-451A-BD95-C85295B521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19800" y="2996952"/>
            <a:ext cx="1936576" cy="733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6BAD10-8C3A-4906-A782-FED575A43C78}"/>
              </a:ext>
            </a:extLst>
          </p:cNvPr>
          <p:cNvSpPr/>
          <p:nvPr/>
        </p:nvSpPr>
        <p:spPr>
          <a:xfrm>
            <a:off x="6132660" y="3980411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788117-29E7-49B9-BAFC-D96BA0684E52}"/>
              </a:ext>
            </a:extLst>
          </p:cNvPr>
          <p:cNvCxnSpPr>
            <a:cxnSpLocks/>
          </p:cNvCxnSpPr>
          <p:nvPr/>
        </p:nvCxnSpPr>
        <p:spPr>
          <a:xfrm>
            <a:off x="4211960" y="3429000"/>
            <a:ext cx="1920700" cy="67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9F3FD1-4A5E-4A62-92C8-0B3A30D2E824}"/>
              </a:ext>
            </a:extLst>
          </p:cNvPr>
          <p:cNvSpPr/>
          <p:nvPr/>
        </p:nvSpPr>
        <p:spPr>
          <a:xfrm>
            <a:off x="6132660" y="5230316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81FF0ED-E55D-48F3-B92D-E14A2BE9588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66975" y="4270096"/>
            <a:ext cx="2065685" cy="1087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Zoom</a:t>
            </a:r>
            <a:r>
              <a:rPr lang="ja-JP" altLang="en-US" dirty="0"/>
              <a:t>ページ </a:t>
            </a:r>
            <a:r>
              <a:rPr lang="en-US" altLang="ja-JP" dirty="0">
                <a:hlinkClick r:id="rId2"/>
              </a:rPr>
              <a:t>https://zoom.us/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必要ならばいったん</a:t>
            </a:r>
            <a:r>
              <a:rPr lang="en-US" altLang="ja-JP" dirty="0"/>
              <a:t>sign out</a:t>
            </a:r>
            <a:r>
              <a:rPr lang="ja-JP" altLang="en-US" dirty="0"/>
              <a:t>）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/>
              <a:t> </a:t>
            </a:r>
            <a:r>
              <a:rPr lang="en-US" altLang="ja-JP" dirty="0"/>
              <a:t>sign in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ページ下部</a:t>
            </a:r>
            <a:r>
              <a:rPr lang="en-US" altLang="ja-JP" dirty="0">
                <a:solidFill>
                  <a:srgbClr val="00B050"/>
                </a:solidFill>
              </a:rPr>
              <a:t>SSO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「会社のドメイン」に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r>
              <a:rPr kumimoji="1" lang="en-US" altLang="ja-JP" dirty="0"/>
              <a:t> </a:t>
            </a:r>
            <a:r>
              <a:rPr kumimoji="1" lang="ja-JP" altLang="en-US" dirty="0"/>
              <a:t>入力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5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2: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567052A-44A9-43CF-91A0-1E0DCADCC2F2}"/>
              </a:ext>
            </a:extLst>
          </p:cNvPr>
          <p:cNvGrpSpPr/>
          <p:nvPr/>
        </p:nvGrpSpPr>
        <p:grpSpPr>
          <a:xfrm>
            <a:off x="3490070" y="3267887"/>
            <a:ext cx="4898354" cy="3041432"/>
            <a:chOff x="3490070" y="3267887"/>
            <a:chExt cx="4898354" cy="3041432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267887"/>
              <a:ext cx="4132" cy="99930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6CF7CF4-3BC3-4A32-B369-D197A41E8FB5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AAA64C-C5C1-4A80-9713-B56453A89A14}"/>
              </a:ext>
            </a:extLst>
          </p:cNvPr>
          <p:cNvSpPr/>
          <p:nvPr/>
        </p:nvSpPr>
        <p:spPr>
          <a:xfrm>
            <a:off x="2751949" y="2712380"/>
            <a:ext cx="2635423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7030A0"/>
                </a:solidFill>
              </a:rPr>
              <a:t>Zoom </a:t>
            </a:r>
            <a:r>
              <a:rPr lang="ja-JP" altLang="en-US" sz="1600" dirty="0">
                <a:solidFill>
                  <a:srgbClr val="7030A0"/>
                </a:solidFill>
              </a:rPr>
              <a:t>サインインページで</a:t>
            </a:r>
            <a:r>
              <a:rPr lang="en-US" altLang="ja-JP" sz="1600" dirty="0">
                <a:solidFill>
                  <a:srgbClr val="00B050"/>
                </a:solidFill>
              </a:rPr>
              <a:t>SSO</a:t>
            </a:r>
            <a:r>
              <a:rPr lang="ja-JP" altLang="en-US" sz="1600" dirty="0">
                <a:solidFill>
                  <a:srgbClr val="7030A0"/>
                </a:solidFill>
              </a:rPr>
              <a:t>ボタンを押す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1E73-D7FB-4805-BC13-38457AF7757C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 flipV="1">
            <a:off x="1389802" y="2967455"/>
            <a:ext cx="1362147" cy="315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7CDD8F-64E3-461F-B6E4-6BEF5563DBDF}"/>
              </a:ext>
            </a:extLst>
          </p:cNvPr>
          <p:cNvGrpSpPr/>
          <p:nvPr/>
        </p:nvGrpSpPr>
        <p:grpSpPr>
          <a:xfrm>
            <a:off x="2446866" y="1308057"/>
            <a:ext cx="5639756" cy="2192951"/>
            <a:chOff x="2446866" y="1308057"/>
            <a:chExt cx="5639756" cy="2192951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446866" y="2456430"/>
              <a:ext cx="3751714" cy="23516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2758860" y="1411852"/>
              <a:ext cx="343558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ja-JP" altLang="en-US" sz="1600" dirty="0">
                  <a:solidFill>
                    <a:srgbClr val="7030A0"/>
                  </a:solidFill>
                </a:rPr>
                <a:t>会社ドメインに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tokyo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-ac-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jp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22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156176" y="1308057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lang="ja-JP" altLang="en-US" dirty="0"/>
              <a:t>途中まで方法</a:t>
            </a:r>
            <a:r>
              <a:rPr lang="en-US" altLang="ja-JP" dirty="0"/>
              <a:t>2</a:t>
            </a:r>
            <a:r>
              <a:rPr lang="ja-JP" altLang="en-US" dirty="0"/>
              <a:t>と同じ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「会社のドメインを知らない」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「会社の</a:t>
            </a:r>
            <a:r>
              <a:rPr lang="en-US" altLang="ja-JP" dirty="0"/>
              <a:t>Email</a:t>
            </a:r>
            <a:r>
              <a:rPr lang="ja-JP" altLang="en-US" dirty="0"/>
              <a:t>」に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8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09602B5-8305-4A7C-934E-183038A93D3A}"/>
              </a:ext>
            </a:extLst>
          </p:cNvPr>
          <p:cNvGrpSpPr/>
          <p:nvPr/>
        </p:nvGrpSpPr>
        <p:grpSpPr>
          <a:xfrm>
            <a:off x="3490070" y="3496735"/>
            <a:ext cx="5288029" cy="2812584"/>
            <a:chOff x="3490070" y="3496735"/>
            <a:chExt cx="5288029" cy="281258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216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stCxn id="31" idx="2"/>
              <a:endCxn id="9" idx="0"/>
            </p:cNvCxnSpPr>
            <p:nvPr/>
          </p:nvCxnSpPr>
          <p:spPr>
            <a:xfrm flipH="1">
              <a:off x="7647158" y="3496735"/>
              <a:ext cx="7356" cy="77046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516216" y="419627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A41242C-1CA6-4F0F-855C-7527040F34ED}"/>
              </a:ext>
            </a:extLst>
          </p:cNvPr>
          <p:cNvGrpSpPr/>
          <p:nvPr/>
        </p:nvGrpSpPr>
        <p:grpSpPr>
          <a:xfrm>
            <a:off x="179513" y="4077072"/>
            <a:ext cx="6336703" cy="2232248"/>
            <a:chOff x="179513" y="4077072"/>
            <a:chExt cx="6336703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819549" y="5288257"/>
              <a:ext cx="3696667" cy="31522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009EA8A-0278-4DCC-B613-118564BD018D}"/>
              </a:ext>
            </a:extLst>
          </p:cNvPr>
          <p:cNvGrpSpPr/>
          <p:nvPr/>
        </p:nvGrpSpPr>
        <p:grpSpPr>
          <a:xfrm>
            <a:off x="2446866" y="1341219"/>
            <a:ext cx="3421278" cy="2159789"/>
            <a:chOff x="2446866" y="1341219"/>
            <a:chExt cx="3421278" cy="2159789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  <a:endCxn id="39" idx="1"/>
            </p:cNvCxnSpPr>
            <p:nvPr/>
          </p:nvCxnSpPr>
          <p:spPr>
            <a:xfrm>
              <a:off x="2446866" y="2456430"/>
              <a:ext cx="1186738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604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3633604" y="134121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B1.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2C6DCFC-3204-4F18-A017-CF61A78A8F4F}"/>
                </a:ext>
              </a:extLst>
            </p:cNvPr>
            <p:cNvCxnSpPr/>
            <p:nvPr/>
          </p:nvCxnSpPr>
          <p:spPr>
            <a:xfrm>
              <a:off x="4207768" y="2654009"/>
              <a:ext cx="7284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203847" y="2713960"/>
              <a:ext cx="266429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00B050"/>
                  </a:solidFill>
                </a:rPr>
                <a:t>会社ドメインはわからない</a:t>
              </a:r>
              <a:endParaRPr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kumimoji="1" lang="ja-JP" altLang="en-US" sz="1600" dirty="0">
                  <a:solidFill>
                    <a:schemeClr val="accent1"/>
                  </a:solidFill>
                </a:rPr>
                <a:t>をクリック</a:t>
              </a:r>
              <a:endParaRPr kumimoji="1" lang="en-US" altLang="ja-JP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5ECE4BC-1B73-43EF-805F-72579E651193}"/>
              </a:ext>
            </a:extLst>
          </p:cNvPr>
          <p:cNvGrpSpPr/>
          <p:nvPr/>
        </p:nvGrpSpPr>
        <p:grpSpPr>
          <a:xfrm>
            <a:off x="5508104" y="1345013"/>
            <a:ext cx="3744416" cy="2151722"/>
            <a:chOff x="5508104" y="1345013"/>
            <a:chExt cx="3744416" cy="2151722"/>
          </a:xfrm>
        </p:grpSpPr>
        <p:pic>
          <p:nvPicPr>
            <p:cNvPr id="31" name="図 30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22F4BB45-B854-4417-85FB-7E4F46B4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1407578"/>
              <a:ext cx="1844548" cy="2089157"/>
            </a:xfrm>
            <a:prstGeom prst="rect">
              <a:avLst/>
            </a:prstGeom>
          </p:spPr>
        </p:pic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4AE737FC-9054-47CD-85EF-EE613121E11C}"/>
                </a:ext>
              </a:extLst>
            </p:cNvPr>
            <p:cNvCxnSpPr>
              <a:stCxn id="39" idx="3"/>
              <a:endCxn id="31" idx="1"/>
            </p:cNvCxnSpPr>
            <p:nvPr/>
          </p:nvCxnSpPr>
          <p:spPr>
            <a:xfrm flipV="1">
              <a:off x="5508104" y="2452157"/>
              <a:ext cx="1224136" cy="427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85AFF1A-58D6-491A-B145-413F7A13DAEC}"/>
                </a:ext>
              </a:extLst>
            </p:cNvPr>
            <p:cNvSpPr/>
            <p:nvPr/>
          </p:nvSpPr>
          <p:spPr>
            <a:xfrm>
              <a:off x="6179082" y="269612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938CAEC-C9FB-4E18-9337-CBD4A9790A4E}"/>
                </a:ext>
              </a:extLst>
            </p:cNvPr>
            <p:cNvSpPr/>
            <p:nvPr/>
          </p:nvSpPr>
          <p:spPr>
            <a:xfrm>
              <a:off x="6712905" y="1345013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B2.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D1C2A-DDDB-4795-87BC-EF551869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69741-6508-4D23-B033-4F0CAC20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方法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ja-JP" altLang="en-US" dirty="0">
                <a:solidFill>
                  <a:srgbClr val="00B050"/>
                </a:solidFill>
              </a:rPr>
              <a:t>で</a:t>
            </a:r>
            <a:r>
              <a:rPr lang="en-US" altLang="ja-JP" dirty="0">
                <a:solidFill>
                  <a:srgbClr val="00B050"/>
                </a:solidFill>
              </a:rPr>
              <a:t>URL</a:t>
            </a:r>
            <a:r>
              <a:rPr lang="ja-JP" altLang="en-US" dirty="0">
                <a:solidFill>
                  <a:srgbClr val="00B050"/>
                </a:solidFill>
              </a:rPr>
              <a:t>を</a:t>
            </a:r>
            <a:r>
              <a:rPr lang="en-US" altLang="ja-JP" dirty="0">
                <a:solidFill>
                  <a:srgbClr val="00B050"/>
                </a:solidFill>
              </a:rPr>
              <a:t>bookmark</a:t>
            </a:r>
            <a:r>
              <a:rPr lang="ja-JP" altLang="en-US" dirty="0">
                <a:solidFill>
                  <a:srgbClr val="00B050"/>
                </a:solidFill>
              </a:rPr>
              <a:t>しておく</a:t>
            </a:r>
            <a:r>
              <a:rPr lang="ja-JP" altLang="en-US" dirty="0"/>
              <a:t>がお勧め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https://u-tokyo-ac-jp.zoom.us/profile</a:t>
            </a:r>
            <a:endParaRPr lang="en-US" altLang="ja-JP" dirty="0"/>
          </a:p>
          <a:p>
            <a:r>
              <a:rPr lang="ja-JP" altLang="en-US" dirty="0"/>
              <a:t>変な所へ連れ込まれた時のため以下を覚えておくとよい</a:t>
            </a:r>
            <a:endParaRPr lang="en-US" altLang="ja-JP" dirty="0"/>
          </a:p>
          <a:p>
            <a:pPr lvl="1"/>
            <a:r>
              <a:rPr kumimoji="1" lang="ja-JP" altLang="en-US" dirty="0"/>
              <a:t>（方法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）会社のドメイン名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（方法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ユーザ名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04E3D-12B5-4F59-BF0A-C053ED7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B2C1-1339-4736-9EF3-C96325F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2B896-2177-40FF-9032-034186B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4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D801-8871-4F0C-8B5C-63CBC571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lang="ja-JP" altLang="en-US" dirty="0"/>
              <a:t>に関する重要アナウンス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EBFB5-DAD0-423B-AED5-1DFA3799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  <a:endParaRPr kumimoji="1" lang="en-US" altLang="ja-JP" dirty="0"/>
          </a:p>
          <a:p>
            <a:r>
              <a:rPr lang="ja-JP" altLang="en-US" dirty="0"/>
              <a:t>本学での「正しい」</a:t>
            </a:r>
            <a:r>
              <a:rPr lang="en-US" altLang="ja-JP" dirty="0"/>
              <a:t>Zoom </a:t>
            </a:r>
            <a:r>
              <a:rPr lang="ja-JP" altLang="en-US" dirty="0"/>
              <a:t>ユーザ名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DAE2A-9C58-4431-AEC1-B96338F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224DC-07C2-4057-B6D2-A4AF59B7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064D9-4EFA-43B4-9F50-2CC8C23D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8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D6DCF-FBFF-41FD-94A8-E8024FC4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9B7B4-763E-4593-9395-4D3D5F0C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</a:t>
            </a:r>
            <a:r>
              <a:rPr kumimoji="1" lang="ja-JP" altLang="en-US" dirty="0">
                <a:hlinkClick r:id="rId2"/>
              </a:rPr>
              <a:t>アナウンス</a:t>
            </a:r>
            <a:endParaRPr kumimoji="1" lang="en-US" altLang="ja-JP" dirty="0"/>
          </a:p>
          <a:p>
            <a:r>
              <a:rPr kumimoji="1" lang="ja-JP" altLang="en-US" dirty="0"/>
              <a:t>要約：</a:t>
            </a:r>
            <a:r>
              <a:rPr kumimoji="1" lang="en-US" altLang="ja-JP" dirty="0"/>
              <a:t>2021/11/1 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pPr lvl="1"/>
            <a:r>
              <a:rPr lang="ja-JP" altLang="en-US" dirty="0"/>
              <a:t>ある程度以上古い</a:t>
            </a:r>
            <a:r>
              <a:rPr lang="en-US" altLang="ja-JP" dirty="0"/>
              <a:t>Zoom</a:t>
            </a:r>
            <a:r>
              <a:rPr lang="ja-JP" altLang="en-US" dirty="0"/>
              <a:t>クライアントは使えなくなる（接続時に更新を要求される）</a:t>
            </a:r>
            <a:endParaRPr lang="en-US" altLang="ja-JP" dirty="0"/>
          </a:p>
          <a:p>
            <a:pPr lvl="1"/>
            <a:r>
              <a:rPr lang="ja-JP" altLang="en-US" dirty="0"/>
              <a:t>ある程度以上古い＝最新版リリースより</a:t>
            </a:r>
            <a:r>
              <a:rPr lang="en-US" altLang="ja-JP" dirty="0"/>
              <a:t>9</a:t>
            </a:r>
            <a:r>
              <a:rPr lang="ja-JP" altLang="en-US" dirty="0"/>
              <a:t>か月以上経過したもの</a:t>
            </a:r>
            <a:endParaRPr lang="en-US" altLang="ja-JP" dirty="0"/>
          </a:p>
          <a:p>
            <a:pPr lvl="1"/>
            <a:r>
              <a:rPr lang="ja-JP" altLang="en-US" dirty="0"/>
              <a:t>接続時に慌てないようこまめな更新が必要</a:t>
            </a:r>
            <a:endParaRPr lang="en-US" altLang="ja-JP" dirty="0"/>
          </a:p>
          <a:p>
            <a:r>
              <a:rPr lang="en-US" altLang="ja-JP" dirty="0"/>
              <a:t>2021/11/1 </a:t>
            </a:r>
            <a:r>
              <a:rPr lang="ja-JP" altLang="en-US" dirty="0"/>
              <a:t>の時点ではバージョン</a:t>
            </a:r>
            <a:r>
              <a:rPr lang="en-US" altLang="ja-JP" dirty="0"/>
              <a:t>5.5</a:t>
            </a:r>
            <a:r>
              <a:rPr lang="ja-JP" altLang="en-US" dirty="0"/>
              <a:t>以上が必要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5C68E-B77C-4EB7-93FD-E31B1AF5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109F4-9400-4C35-8CB6-401A620B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7F4E6-E8F7-43FC-9D91-CEF9188A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1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F600-7CFB-44B2-A79F-80E8083B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最新版にする</a:t>
            </a:r>
            <a:r>
              <a:rPr kumimoji="1" lang="ja-JP" altLang="en-US" dirty="0"/>
              <a:t>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C9B9B-F1DD-4AE3-9482-08DF2E06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C5429-1E78-4AA5-94AD-76374EC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A54B2-15E2-4C8C-BCF4-163B9EE8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4B44F2-155C-40FC-B826-4E78BB39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06236"/>
            <a:ext cx="4880448" cy="40478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9333A-A1E1-47A3-9D50-98A633D7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" y="1495325"/>
            <a:ext cx="7067128" cy="45259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の「アプリ」を立ち上げ</a:t>
            </a:r>
            <a:endParaRPr kumimoji="1" lang="en-US" altLang="ja-JP" dirty="0"/>
          </a:p>
          <a:p>
            <a:pPr lvl="1"/>
            <a:r>
              <a:rPr kumimoji="1" lang="ja-JP" altLang="en-US" sz="2000" dirty="0"/>
              <a:t>ブラウザで</a:t>
            </a:r>
            <a:r>
              <a:rPr kumimoji="1" lang="en-US" altLang="ja-JP" sz="2000" dirty="0"/>
              <a:t>URL</a:t>
            </a:r>
            <a:r>
              <a:rPr kumimoji="1" lang="ja-JP" altLang="en-US" sz="2000" dirty="0"/>
              <a:t>クリックではなく、</a:t>
            </a:r>
            <a:r>
              <a:rPr kumimoji="1" lang="en-US" altLang="ja-JP" sz="2000" dirty="0"/>
              <a:t>Windows</a:t>
            </a:r>
            <a:r>
              <a:rPr kumimoji="1" lang="ja-JP" altLang="en-US" sz="2000" dirty="0"/>
              <a:t>スタートメニューなどから</a:t>
            </a:r>
            <a:r>
              <a:rPr kumimoji="1" lang="en-US" altLang="ja-JP" sz="2000" dirty="0"/>
              <a:t>Zoom</a:t>
            </a:r>
            <a:r>
              <a:rPr kumimoji="1" lang="ja-JP" altLang="en-US" sz="2000" dirty="0"/>
              <a:t>を立ち上げ</a:t>
            </a:r>
            <a:endParaRPr kumimoji="1" lang="en-US" altLang="ja-JP" dirty="0"/>
          </a:p>
          <a:p>
            <a:r>
              <a:rPr kumimoji="1" lang="ja-JP" altLang="en-US" dirty="0"/>
              <a:t>サインイン（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を選択）</a:t>
            </a:r>
            <a:endParaRPr kumimoji="1" lang="en-US" altLang="ja-JP" dirty="0"/>
          </a:p>
          <a:p>
            <a:r>
              <a:rPr kumimoji="1" lang="ja-JP" altLang="en-US" dirty="0"/>
              <a:t>右上の</a:t>
            </a:r>
            <a:r>
              <a:rPr kumimoji="1" lang="ja-JP" altLang="en-US" u="sng" dirty="0"/>
              <a:t>自分のアイコン</a:t>
            </a:r>
            <a:r>
              <a:rPr kumimoji="1" lang="ja-JP" altLang="en-US" dirty="0"/>
              <a:t> </a:t>
            </a:r>
            <a:br>
              <a:rPr kumimoji="1" lang="en-US" altLang="ja-JP" dirty="0"/>
            </a:br>
            <a:r>
              <a:rPr kumimoji="1" lang="ja-JP" altLang="en-US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</a:t>
            </a:r>
            <a:r>
              <a:rPr kumimoji="1" lang="ja-JP" altLang="en-US" u="sng" dirty="0"/>
              <a:t>アップデートを確認</a:t>
            </a:r>
            <a:endParaRPr kumimoji="1" lang="en-US" altLang="ja-JP" u="sng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B39C5C-1A3B-4487-8C26-E2891D76F557}"/>
              </a:ext>
            </a:extLst>
          </p:cNvPr>
          <p:cNvCxnSpPr>
            <a:cxnSpLocks/>
          </p:cNvCxnSpPr>
          <p:nvPr/>
        </p:nvCxnSpPr>
        <p:spPr>
          <a:xfrm flipV="1">
            <a:off x="4572000" y="3068960"/>
            <a:ext cx="4248472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A3049B-4666-442D-B646-EF2F304C7830}"/>
              </a:ext>
            </a:extLst>
          </p:cNvPr>
          <p:cNvCxnSpPr>
            <a:cxnSpLocks/>
          </p:cNvCxnSpPr>
          <p:nvPr/>
        </p:nvCxnSpPr>
        <p:spPr>
          <a:xfrm>
            <a:off x="1691680" y="4293096"/>
            <a:ext cx="5616624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C92E7-ACEE-44E7-AEA6-ADC4D35D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本学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の「正しい」ユーザ名は</a:t>
            </a:r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@utac.. </a:t>
            </a:r>
            <a:r>
              <a:rPr lang="ja-JP" altLang="en-US" dirty="0"/>
              <a:t>のみ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8BD6-36D4-4411-88B3-06D9870D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歴史的な経緯で色々な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ユーザ名が混在しています</a:t>
            </a:r>
            <a:endParaRPr kumimoji="1" lang="en-US" altLang="ja-JP" dirty="0"/>
          </a:p>
          <a:p>
            <a:pPr lvl="1"/>
            <a:r>
              <a:rPr lang="en-US" altLang="ja-JP" sz="2400" dirty="0">
                <a:hlinkClick r:id="rId2"/>
              </a:rPr>
              <a:t>tau@g.ecc.u-tokyo.ac.jp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ja-JP" altLang="en-US" sz="2400" dirty="0">
                <a:solidFill>
                  <a:srgbClr val="FF0000"/>
                </a:solidFill>
              </a:rPr>
              <a:t>任意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3"/>
              </a:rPr>
              <a:t>1234567890@g.ecc.u-tokyo.a.jp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桁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4"/>
              </a:rPr>
              <a:t>1234567890@utac.u-tokyo.ac.jp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00B050"/>
                </a:solidFill>
              </a:rPr>
              <a:t>10</a:t>
            </a:r>
            <a:r>
              <a:rPr lang="ja-JP" altLang="en-US" sz="2400" dirty="0">
                <a:solidFill>
                  <a:srgbClr val="00B050"/>
                </a:solidFill>
              </a:rPr>
              <a:t>桁</a:t>
            </a:r>
            <a:r>
              <a:rPr lang="en-US" altLang="ja-JP" sz="2400" dirty="0">
                <a:solidFill>
                  <a:srgbClr val="00B050"/>
                </a:solidFill>
              </a:rPr>
              <a:t>@utac</a:t>
            </a:r>
            <a:r>
              <a:rPr lang="en-US" altLang="ja-JP" sz="2400" dirty="0"/>
              <a:t>)</a:t>
            </a:r>
            <a:endParaRPr lang="en-US" altLang="ja-JP" dirty="0"/>
          </a:p>
          <a:p>
            <a:r>
              <a:rPr lang="ja-JP" altLang="en-US" dirty="0"/>
              <a:t>今後は 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ja-JP" altLang="en-US" dirty="0">
                <a:solidFill>
                  <a:srgbClr val="00B050"/>
                </a:solidFill>
              </a:rPr>
              <a:t>桁</a:t>
            </a:r>
            <a:r>
              <a:rPr lang="en-US" altLang="ja-JP" dirty="0">
                <a:solidFill>
                  <a:srgbClr val="00B050"/>
                </a:solidFill>
              </a:rPr>
              <a:t>@utac </a:t>
            </a:r>
            <a:r>
              <a:rPr lang="ja-JP" altLang="en-US" dirty="0"/>
              <a:t>のみに整理していきます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2B92AE-F0A9-416B-B676-57A3BC6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BE727-25F0-46C8-B4E3-FDCC8C1A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2A705-83F4-451D-B359-7194C03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76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D58F-6454-42A8-ABB1-53E9767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自分が「正しい」ユーザ名を使っているかわからないのですが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A873-3AE4-4717-849C-8E701AA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説明した方法</a:t>
            </a:r>
            <a:r>
              <a:rPr lang="ja-JP" altLang="en-US" dirty="0"/>
              <a:t>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）でサインインしてみる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rgbClr val="00B050"/>
                </a:solidFill>
              </a:rPr>
              <a:t>Case 1:</a:t>
            </a:r>
            <a:r>
              <a:rPr lang="ja-JP" altLang="en-US" dirty="0"/>
              <a:t> </a:t>
            </a:r>
            <a:r>
              <a:rPr kumimoji="1" lang="ja-JP" altLang="en-US" dirty="0"/>
              <a:t>普段使っている</a:t>
            </a:r>
            <a:r>
              <a:rPr lang="ja-JP" altLang="en-US" dirty="0"/>
              <a:t>ものである</a:t>
            </a:r>
            <a:r>
              <a:rPr kumimoji="1" lang="ja-JP" altLang="en-US" dirty="0"/>
              <a:t>（たとえば予定している授業やミーティングが表示できる）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</a:p>
          <a:p>
            <a:r>
              <a:rPr kumimoji="1" lang="en-US" altLang="ja-JP" dirty="0">
                <a:solidFill>
                  <a:srgbClr val="00B050"/>
                </a:solidFill>
              </a:rPr>
              <a:t>Case 2:</a:t>
            </a:r>
            <a:r>
              <a:rPr kumimoji="1" lang="en-US" altLang="ja-JP" dirty="0"/>
              <a:t> </a:t>
            </a:r>
            <a:r>
              <a:rPr kumimoji="1" lang="ja-JP" altLang="en-US" dirty="0"/>
              <a:t>普段使っているものと違う気がする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普段のもの（ミーティングスケジュールや録画など）が特段不要 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  <a:endParaRPr lang="en-US" altLang="ja-JP" dirty="0"/>
          </a:p>
          <a:p>
            <a:pPr lvl="1"/>
            <a:r>
              <a:rPr lang="ja-JP" altLang="en-US" dirty="0"/>
              <a:t>普段のものから内容を引き継ぎたい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>
                <a:hlinkClick r:id="rId2"/>
              </a:rPr>
              <a:t>https://utelecon.adm.u-tokyo.ac.jp/notice/zoom-address-new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3F301-7C1E-4852-AD80-3E55FE8F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8754A-6DAE-42E1-ADED-F36963F3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6BE42-A87A-41E1-9193-05284E8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C695-0C61-4F3B-AE57-FD77EE77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質問</a:t>
            </a:r>
            <a:r>
              <a:rPr kumimoji="1" lang="en-US" altLang="ja-JP" dirty="0"/>
              <a:t>?</a:t>
            </a:r>
            <a:br>
              <a:rPr kumimoji="1" lang="en-US" altLang="ja-JP" dirty="0"/>
            </a:br>
            <a:r>
              <a:rPr kumimoji="1" lang="ja-JP" altLang="en-US" dirty="0"/>
              <a:t>サポート窓口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CEFE6-8EAA-4628-BA93-2FBC5937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チャット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フォーム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フォーラム</a:t>
            </a:r>
            <a:r>
              <a:rPr lang="ja-JP" altLang="en-US" dirty="0"/>
              <a:t>で質問できます</a:t>
            </a:r>
            <a:endParaRPr kumimoji="1" lang="en-US" altLang="ja-JP" dirty="0"/>
          </a:p>
          <a:p>
            <a:r>
              <a:rPr kumimoji="1" lang="ja-JP" altLang="en-US" dirty="0"/>
              <a:t>学生サポータが活躍しています</a:t>
            </a:r>
          </a:p>
          <a:p>
            <a:pPr lvl="1"/>
            <a:r>
              <a:rPr lang="ja-JP" altLang="en-US" dirty="0"/>
              <a:t>内容上</a:t>
            </a:r>
            <a:r>
              <a:rPr lang="en-US" altLang="ja-JP" dirty="0"/>
              <a:t>, </a:t>
            </a:r>
            <a:r>
              <a:rPr lang="ja-JP" altLang="en-US" dirty="0"/>
              <a:t>学生への相談が適切でない場合</a:t>
            </a:r>
            <a:r>
              <a:rPr lang="en-US" altLang="ja-JP" dirty="0"/>
              <a:t>, </a:t>
            </a:r>
            <a:r>
              <a:rPr lang="ja-JP" altLang="en-US" dirty="0"/>
              <a:t>フォームで「教職員による対応希望」にチェック（</a:t>
            </a:r>
            <a:r>
              <a:rPr lang="en-US" altLang="ja-JP" dirty="0"/>
              <a:t>※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3FE70-6D43-4E19-917C-3693EC4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5EE95-85B2-4218-93E9-9D3E571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DE164-6EB3-456C-8F99-84751A88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D6863E-6A9A-45DA-BD87-2B7449E8258F}"/>
              </a:ext>
            </a:extLst>
          </p:cNvPr>
          <p:cNvGrpSpPr/>
          <p:nvPr/>
        </p:nvGrpSpPr>
        <p:grpSpPr>
          <a:xfrm>
            <a:off x="6732240" y="12670"/>
            <a:ext cx="2267744" cy="1544122"/>
            <a:chOff x="6228555" y="44624"/>
            <a:chExt cx="2879949" cy="1960977"/>
          </a:xfrm>
        </p:grpSpPr>
        <p:pic>
          <p:nvPicPr>
            <p:cNvPr id="8" name="図 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5119D5B-CD9E-45A7-945A-E84812849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55" y="44624"/>
              <a:ext cx="2879949" cy="1960977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FB5170B-C5B4-43EC-9BB7-8B9A015C3583}"/>
                </a:ext>
              </a:extLst>
            </p:cNvPr>
            <p:cNvSpPr/>
            <p:nvPr/>
          </p:nvSpPr>
          <p:spPr>
            <a:xfrm>
              <a:off x="8508962" y="475840"/>
              <a:ext cx="504056" cy="2111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960B7B-056B-4405-ADEC-E9C1CEA63847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4674840" y="435362"/>
            <a:ext cx="3853050" cy="106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F799D-73E3-4BAA-B099-46C9C49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大規模会議、ウェビナーの運用（割り当てポリシー）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3631F-6569-438E-B2AB-5AF218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大規模会議（</a:t>
            </a:r>
            <a:r>
              <a:rPr kumimoji="1" lang="en-US" altLang="ja-JP" dirty="0"/>
              <a:t>300</a:t>
            </a:r>
            <a:r>
              <a:rPr kumimoji="1" lang="ja-JP" altLang="en-US" dirty="0"/>
              <a:t>人超え）：授業に必要な先生のアカウントには常時割り当てる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2"/>
              </a:rPr>
              <a:t>説明</a:t>
            </a:r>
            <a:endParaRPr kumimoji="1" lang="en-US" altLang="ja-JP" dirty="0"/>
          </a:p>
          <a:p>
            <a:r>
              <a:rPr lang="ja-JP" altLang="en-US" dirty="0"/>
              <a:t>ウェビナー：必要なイベントに、必要な期間中のみ割り当てる</a:t>
            </a:r>
            <a:endParaRPr lang="en-US" altLang="ja-JP" dirty="0"/>
          </a:p>
          <a:p>
            <a:pPr lvl="1"/>
            <a:r>
              <a:rPr lang="ja-JP" altLang="en-US" dirty="0">
                <a:hlinkClick r:id="rId3"/>
              </a:rPr>
              <a:t>説明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EFEAC-4F95-452D-B246-1D7D3B5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5F021-09CF-4B2D-997B-C0854CCE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C05ED-8F95-4676-9A17-354AE14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0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FEC8B-403E-4387-BA5E-A73E2D50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FAQ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CF1F5-D834-4FC7-8A13-38E4A5BE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を授業以外のことに使ってもよいか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授業に限定していません</a:t>
            </a:r>
            <a:endParaRPr lang="en-US" altLang="ja-JP" dirty="0"/>
          </a:p>
          <a:p>
            <a:pPr lvl="1"/>
            <a:r>
              <a:rPr kumimoji="1" lang="ja-JP" altLang="en-US" dirty="0"/>
              <a:t>本学の教育研究、本学構成員としての職務のためであれば</a:t>
            </a:r>
            <a:r>
              <a:rPr kumimoji="1" lang="en-US" altLang="ja-JP" dirty="0"/>
              <a:t>OK</a:t>
            </a:r>
          </a:p>
          <a:p>
            <a:pPr lvl="1"/>
            <a:r>
              <a:rPr lang="ja-JP" altLang="en-US" dirty="0"/>
              <a:t>明文化された利用規定は今後</a:t>
            </a:r>
            <a:endParaRPr lang="en-US" altLang="ja-JP" dirty="0"/>
          </a:p>
          <a:p>
            <a:r>
              <a:rPr lang="ja-JP" altLang="en-US" dirty="0"/>
              <a:t>大規模会議ライセンスは授業以外にも割り当ててもらえるのか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ウェビナー同様一時的に割り当てます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の利用もご検討</a:t>
            </a:r>
            <a:r>
              <a:rPr lang="ja-JP" altLang="en-US" dirty="0"/>
              <a:t>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68BFA-A040-487F-A75C-DC16AF8B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B9EF5-E759-4283-9AFB-9C084D1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C7F51-43C0-4D24-80FE-9ED62AF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09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54EA-0CAB-4EC3-AD70-2737FC0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7E5-9488-4B4A-BD98-69A06810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2F8C-4C87-4F67-B146-E5B9E8B1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4565-E225-4AB8-917E-4FA7A01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A71B-4156-4047-8683-1CE960C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3D724AE-28EE-4062-90BA-E7C863CDE699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13467701-7673-4811-B883-74D24A56F23B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ED6D0961-6086-40B7-969A-32CC80BB3D3A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34EB467A-F561-4317-B473-9FC1CF7CD6E8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7B3754E9-2932-4D68-B294-FA49ABC98CE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7B54D443-B67F-44DE-981E-0BE1E34AC9A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DB33768C-4CE7-4091-9EC7-0546078ADFCB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5474423B-3FD0-4772-B204-3BC6625EC9F0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8FB99009-4D2C-4672-AEEA-1E424BFBA711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394975EC-0226-432B-8B5B-D1397948405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C473AEBA-DBCC-4768-911E-D6EA74F2C65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21D48552-BF14-4504-B3C7-D104BB61C5F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7832AF69-EBCD-458A-9417-05280B7A37AB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65D64D38-71DE-4425-AEA3-5CDC7159FD49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E29D36A0-53D3-450E-88B6-410103428B6D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AF44D2BC-E1DF-4E97-840F-0E550815E2E1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BF43D5A-9120-468B-A6AC-1CF056A319A5}"/>
              </a:ext>
            </a:extLst>
          </p:cNvPr>
          <p:cNvSpPr/>
          <p:nvPr/>
        </p:nvSpPr>
        <p:spPr>
          <a:xfrm>
            <a:off x="7409432" y="286013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90507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596E0-4A93-4F4F-9495-EF4F820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1EEC-A0F4-4F09-9A1C-49D61749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</a:t>
            </a:r>
            <a:r>
              <a:rPr kumimoji="1" lang="en-US" altLang="ja-JP" dirty="0">
                <a:hlinkClick r:id="rId2"/>
              </a:rPr>
              <a:t>telecon.webex.com/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lang="en-US" altLang="ja-JP" dirty="0" err="1"/>
              <a:t>Webex</a:t>
            </a:r>
            <a:r>
              <a:rPr lang="en-US" altLang="ja-JP" dirty="0"/>
              <a:t> Meeting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Meeting</a:t>
            </a:r>
          </a:p>
          <a:p>
            <a:pPr lvl="1"/>
            <a:r>
              <a:rPr kumimoji="1" lang="en-US" altLang="ja-JP" dirty="0" err="1"/>
              <a:t>Webex</a:t>
            </a:r>
            <a:r>
              <a:rPr kumimoji="1" lang="en-US" altLang="ja-JP" dirty="0"/>
              <a:t> Events</a:t>
            </a:r>
            <a:r>
              <a:rPr kumimoji="1" lang="ja-JP" altLang="en-US" dirty="0"/>
              <a:t>（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kumimoji="1"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Webinar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5F4B-C642-4861-BB93-9948EB1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5D2-01ED-40EB-A8F1-E43E729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444B-7C3C-4058-9802-1B6629A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16F8D9A-2032-43C7-ABFF-AD64C60A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5A77F-4C99-48CB-B538-F2C3D8778D7E}"/>
              </a:ext>
            </a:extLst>
          </p:cNvPr>
          <p:cNvSpPr/>
          <p:nvPr/>
        </p:nvSpPr>
        <p:spPr>
          <a:xfrm>
            <a:off x="874846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68615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r>
              <a:rPr lang="en-US" altLang="ja-JP" dirty="0"/>
              <a:t>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7B8C75D-65D8-4737-A82F-5F98890D7D65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B620733-E05E-4A0F-9DFE-ABDF2D27EB6D}"/>
              </a:ext>
            </a:extLst>
          </p:cNvPr>
          <p:cNvGrpSpPr/>
          <p:nvPr/>
        </p:nvGrpSpPr>
        <p:grpSpPr>
          <a:xfrm>
            <a:off x="201939" y="1330723"/>
            <a:ext cx="4828478" cy="1922379"/>
            <a:chOff x="179513" y="1866643"/>
            <a:chExt cx="4828478" cy="1922379"/>
          </a:xfrm>
        </p:grpSpPr>
        <p:pic>
          <p:nvPicPr>
            <p:cNvPr id="18" name="図 1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2712117-DE04-4F46-B9C5-48911F3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87" y="1882704"/>
              <a:ext cx="2239240" cy="1906318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ADF2270-DC5F-4E2A-B401-263938910AA9}"/>
                </a:ext>
              </a:extLst>
            </p:cNvPr>
            <p:cNvSpPr txBox="1"/>
            <p:nvPr/>
          </p:nvSpPr>
          <p:spPr>
            <a:xfrm>
              <a:off x="179513" y="2527762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https://u</a:t>
              </a:r>
              <a:r>
                <a:rPr kumimoji="1" lang="en-US" altLang="ja-JP" dirty="0">
                  <a:hlinkClick r:id="rId4"/>
                </a:rPr>
                <a:t>telecon.webex.com/</a:t>
              </a:r>
              <a:endParaRPr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617501F-1DE2-4206-AEF3-605AFAFB51B3}"/>
                </a:ext>
              </a:extLst>
            </p:cNvPr>
            <p:cNvSpPr/>
            <p:nvPr/>
          </p:nvSpPr>
          <p:spPr>
            <a:xfrm>
              <a:off x="228826" y="186664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0CDA87D-F040-4C9C-8BCA-08CB3798EF1F}"/>
                </a:ext>
              </a:extLst>
            </p:cNvPr>
            <p:cNvSpPr/>
            <p:nvPr/>
          </p:nvSpPr>
          <p:spPr>
            <a:xfrm>
              <a:off x="2013620" y="2179824"/>
              <a:ext cx="539080" cy="4259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99C154-DC3E-45C7-9672-CA57F680146B}"/>
              </a:ext>
            </a:extLst>
          </p:cNvPr>
          <p:cNvGrpSpPr/>
          <p:nvPr/>
        </p:nvGrpSpPr>
        <p:grpSpPr>
          <a:xfrm>
            <a:off x="2758860" y="1268760"/>
            <a:ext cx="5815657" cy="2010114"/>
            <a:chOff x="2758860" y="1268760"/>
            <a:chExt cx="5815657" cy="2010114"/>
          </a:xfrm>
        </p:grpSpPr>
        <p:pic>
          <p:nvPicPr>
            <p:cNvPr id="31" name="図 30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CB23499-AFA2-49C4-B135-E23797858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424C875-16A4-44B3-8782-2EBB2F38B118}"/>
                </a:ext>
              </a:extLst>
            </p:cNvPr>
            <p:cNvGrpSpPr/>
            <p:nvPr/>
          </p:nvGrpSpPr>
          <p:grpSpPr>
            <a:xfrm>
              <a:off x="2758860" y="1268760"/>
              <a:ext cx="4498622" cy="1426964"/>
              <a:chOff x="2758860" y="1268760"/>
              <a:chExt cx="4498622" cy="1426964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2861A13-4B45-4A6C-894A-10722AE7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8860" y="2440649"/>
                <a:ext cx="3367681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3F1199F-BF64-4BDA-96D0-3C327F35065C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ABDB61F-4C94-464D-A076-EDB073D9570C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981480-5951-4A30-B001-8DE24C58E8C6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21FD6A-132D-4DE1-856F-82F7535EDEED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38" name="図 37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8BD2225D-CCA8-48BA-BC87-CECB1A2A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1764-EA19-425F-AA42-42A4B98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会議比較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B48D0-57D6-4428-A9F5-B74FBE1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FCDA-C409-4467-AAEF-9E826C9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34887-D5F2-4C4A-9EC6-EA4C99E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ADEF1B-3A5D-45B5-8CB3-B852AF6D2B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00174"/>
            <a:ext cx="8435280" cy="4525963"/>
          </a:xfrm>
        </p:spPr>
        <p:txBody>
          <a:bodyPr>
            <a:normAutofit fontScale="70000" lnSpcReduction="20000"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人数の大きい会議には</a:t>
            </a:r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も</a:t>
            </a:r>
            <a:r>
              <a:rPr lang="ja-JP" altLang="en-US" dirty="0"/>
              <a:t>お考え下さい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機密性が重要な会議</a:t>
            </a:r>
            <a:r>
              <a:rPr lang="ja-JP" altLang="en-US" dirty="0"/>
              <a:t>にも</a:t>
            </a:r>
            <a:r>
              <a:rPr lang="en-US" altLang="ja-JP" dirty="0" err="1"/>
              <a:t>Webex</a:t>
            </a:r>
            <a:r>
              <a:rPr lang="ja-JP" altLang="en-US" dirty="0"/>
              <a:t>（</a:t>
            </a:r>
            <a:r>
              <a:rPr lang="en-US" altLang="ja-JP" dirty="0"/>
              <a:t>Encrypted Meeting</a:t>
            </a:r>
            <a:r>
              <a:rPr lang="ja-JP" altLang="en-US" dirty="0"/>
              <a:t>）をお考え下さい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9A5C4A1-60C5-4CDD-A9D4-CEE05B18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55550"/>
              </p:ext>
            </p:extLst>
          </p:nvPr>
        </p:nvGraphicFramePr>
        <p:xfrm>
          <a:off x="1403648" y="1196752"/>
          <a:ext cx="7056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662081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23581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91800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740479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39433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デフォルト収容人数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国境問題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中国でアプリ提供停止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中国から使えない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E2E </a:t>
                      </a:r>
                      <a:r>
                        <a:rPr kumimoji="1" lang="ja-JP" altLang="en-US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同時に複数参加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まで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待機室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手上げ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40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9A33F-140E-4BEE-96DD-041E1BE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li.do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C24CF-E82D-437C-9EAB-424F7F8B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Q&amp;A</a:t>
            </a:r>
            <a:r>
              <a:rPr lang="ja-JP" altLang="en-US" dirty="0"/>
              <a:t>、アンケート</a:t>
            </a:r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lvl="1"/>
            <a:r>
              <a:rPr lang="ja-JP" altLang="en-US" dirty="0"/>
              <a:t>これをすると学生がよく</a:t>
            </a:r>
            <a:r>
              <a:rPr lang="en-US" altLang="ja-JP" dirty="0"/>
              <a:t>Q</a:t>
            </a:r>
            <a:r>
              <a:rPr lang="ja-JP" altLang="en-US" dirty="0"/>
              <a:t>をするようになるという噂です</a:t>
            </a:r>
            <a:endParaRPr kumimoji="1" lang="en-US" altLang="ja-JP" dirty="0"/>
          </a:p>
          <a:p>
            <a:r>
              <a:rPr lang="ja-JP" altLang="en-US" dirty="0"/>
              <a:t>このたび</a:t>
            </a:r>
            <a:r>
              <a:rPr lang="en-US" altLang="ja-JP" dirty="0"/>
              <a:t>UTokyo Account</a:t>
            </a:r>
            <a:r>
              <a:rPr lang="ja-JP" altLang="en-US" dirty="0"/>
              <a:t>で有料機能が使えるようになりました</a:t>
            </a:r>
            <a:endParaRPr lang="en-US" altLang="ja-JP" dirty="0"/>
          </a:p>
          <a:p>
            <a:r>
              <a:rPr kumimoji="1" lang="ja-JP" altLang="en-US" dirty="0"/>
              <a:t>サインイン方法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Log in </a:t>
            </a:r>
            <a:r>
              <a:rPr kumimoji="1" lang="en-US" altLang="ja-JP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                                    を選択</a:t>
            </a:r>
            <a:endParaRPr kumimoji="1" lang="en-US" altLang="ja-JP" dirty="0"/>
          </a:p>
          <a:p>
            <a:pPr lvl="1"/>
            <a:r>
              <a:rPr lang="ja-JP" altLang="en-US" dirty="0"/>
              <a:t>あとは</a:t>
            </a:r>
            <a:r>
              <a:rPr lang="en-US" altLang="ja-JP" dirty="0" err="1"/>
              <a:t>Webex</a:t>
            </a:r>
            <a:r>
              <a:rPr lang="ja-JP" altLang="en-US" dirty="0"/>
              <a:t>同様（</a:t>
            </a:r>
            <a:r>
              <a:rPr lang="en-US" altLang="ja-JP" dirty="0"/>
              <a:t>UTokyo Account</a:t>
            </a:r>
            <a:r>
              <a:rPr lang="ja-JP" altLang="en-US" dirty="0"/>
              <a:t>を利用）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11BCD-F0E5-4CDD-811F-87C304A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A6012-C4DB-42F2-998A-94B85101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30B10-9CF0-448D-BF8B-1EE00D2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042E7BE-64E3-428F-B8AA-65300D18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16667" r="14421" b="16667"/>
          <a:stretch/>
        </p:blipFill>
        <p:spPr>
          <a:xfrm>
            <a:off x="2699792" y="4581128"/>
            <a:ext cx="27363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5FCE7-C2A7-48F9-BEF7-B8B35E40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endParaRPr kumimoji="1" lang="ja-JP" altLang="en-US" dirty="0"/>
          </a:p>
        </p:txBody>
      </p:sp>
      <p:pic>
        <p:nvPicPr>
          <p:cNvPr id="30" name="コンテンツ プレースホルダー 29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CDC6C55E-D285-4D20-9C90-9A77E4CF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7" y="1372554"/>
            <a:ext cx="2599753" cy="190031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A42B0-30AE-4182-BBEB-E787C361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1B3DC-50C4-40A9-AF72-F68FE770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90983-6937-464B-823C-A3A281CA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8EAAE2B-B9C8-4453-8147-9CEB9273BD92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8" name="図 7" descr="utokyo-account.png">
              <a:extLst>
                <a:ext uri="{FF2B5EF4-FFF2-40B4-BE49-F238E27FC236}">
                  <a16:creationId xmlns:a16="http://schemas.microsoft.com/office/drawing/2014/main" id="{B00FB3FB-81C5-4D25-B4B9-111F626E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36F977A-CF60-4891-A15E-7C66715E77C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099D19-A763-4BDA-ADC3-24C42CAC50F2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AFFFD7-D7FB-49F9-92D3-7881EB0812C3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664E1DB-5050-429A-9225-3CF9C73FFA47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AF29CA5-9901-4616-96C2-2B7B9E764FC7}"/>
              </a:ext>
            </a:extLst>
          </p:cNvPr>
          <p:cNvGrpSpPr/>
          <p:nvPr/>
        </p:nvGrpSpPr>
        <p:grpSpPr>
          <a:xfrm>
            <a:off x="251252" y="1330723"/>
            <a:ext cx="5040828" cy="1378197"/>
            <a:chOff x="251252" y="1330723"/>
            <a:chExt cx="5040828" cy="1378197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F42F6F0-BC9C-408E-ABC4-61B0108D74A5}"/>
                </a:ext>
              </a:extLst>
            </p:cNvPr>
            <p:cNvSpPr txBox="1"/>
            <p:nvPr/>
          </p:nvSpPr>
          <p:spPr>
            <a:xfrm>
              <a:off x="463602" y="2339588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https://sli.do</a:t>
              </a:r>
              <a:r>
                <a:rPr kumimoji="1" lang="en-US" altLang="ja-JP" dirty="0">
                  <a:hlinkClick r:id="rId4"/>
                </a:rPr>
                <a:t>/</a:t>
              </a:r>
              <a:endParaRPr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9F19B6-94DD-496A-99CE-9113C6957495}"/>
                </a:ext>
              </a:extLst>
            </p:cNvPr>
            <p:cNvSpPr/>
            <p:nvPr/>
          </p:nvSpPr>
          <p:spPr>
            <a:xfrm>
              <a:off x="251252" y="133072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E33E7E8-FD15-4679-94B4-60A7FA0FDE16}"/>
                </a:ext>
              </a:extLst>
            </p:cNvPr>
            <p:cNvSpPr/>
            <p:nvPr/>
          </p:nvSpPr>
          <p:spPr>
            <a:xfrm>
              <a:off x="2195736" y="1490873"/>
              <a:ext cx="432048" cy="3413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3C9E723-CB1F-4318-8F14-677EE734E395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26" name="図 25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FE511E4-45DF-4E87-ABBF-0CBC9E8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9E4EE31-733E-4FDB-8B5E-192408E3C0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A63F2E-43E9-4480-8E3D-316AA535B927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図 32" descr="グラフィカル ユーザー インターフェイス, アプリケーション, Web サイト&#10;&#10;自動的に生成された説明">
            <a:extLst>
              <a:ext uri="{FF2B5EF4-FFF2-40B4-BE49-F238E27FC236}">
                <a16:creationId xmlns:a16="http://schemas.microsoft.com/office/drawing/2014/main" id="{C0E518A1-A495-42B9-BEC6-3B730F6199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r="7452"/>
          <a:stretch/>
        </p:blipFill>
        <p:spPr>
          <a:xfrm>
            <a:off x="2702459" y="1721412"/>
            <a:ext cx="1687315" cy="2339955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F86492B-17EE-4546-BAFC-32FA3858BA07}"/>
              </a:ext>
            </a:extLst>
          </p:cNvPr>
          <p:cNvGrpSpPr/>
          <p:nvPr/>
        </p:nvGrpSpPr>
        <p:grpSpPr>
          <a:xfrm>
            <a:off x="3121010" y="1268760"/>
            <a:ext cx="5453507" cy="2010114"/>
            <a:chOff x="3121010" y="1268760"/>
            <a:chExt cx="5453507" cy="2010114"/>
          </a:xfrm>
        </p:grpSpPr>
        <p:pic>
          <p:nvPicPr>
            <p:cNvPr id="19" name="図 18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6FDE5C3C-16C0-4CD1-9F59-4B8D75A3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7789627-CE4B-41BF-8857-F1FE3BAA1B2C}"/>
                </a:ext>
              </a:extLst>
            </p:cNvPr>
            <p:cNvGrpSpPr/>
            <p:nvPr/>
          </p:nvGrpSpPr>
          <p:grpSpPr>
            <a:xfrm>
              <a:off x="3121010" y="1268760"/>
              <a:ext cx="4136472" cy="1426964"/>
              <a:chOff x="3121010" y="1268760"/>
              <a:chExt cx="4136472" cy="142696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B94E774-80E5-407D-B9A7-094C1E6C33BB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FF7715CC-CBCC-4B22-B0AA-66D53C3FB041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0E25E91-0B51-452B-9EE8-E476DD69DEA5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F200548C-7992-471D-9D09-3952871C4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774" y="2440649"/>
                <a:ext cx="1736767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楕円 34">
            <a:extLst>
              <a:ext uri="{FF2B5EF4-FFF2-40B4-BE49-F238E27FC236}">
                <a16:creationId xmlns:a16="http://schemas.microsoft.com/office/drawing/2014/main" id="{FB22D433-CDB8-4818-ACF9-10426D430B7F}"/>
              </a:ext>
            </a:extLst>
          </p:cNvPr>
          <p:cNvSpPr/>
          <p:nvPr/>
        </p:nvSpPr>
        <p:spPr>
          <a:xfrm>
            <a:off x="2927620" y="2584729"/>
            <a:ext cx="1140324" cy="268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E4F4EE-5D54-4D61-8E8E-FE7874EBE1CF}"/>
              </a:ext>
            </a:extLst>
          </p:cNvPr>
          <p:cNvCxnSpPr>
            <a:cxnSpLocks/>
          </p:cNvCxnSpPr>
          <p:nvPr/>
        </p:nvCxnSpPr>
        <p:spPr>
          <a:xfrm>
            <a:off x="2590800" y="1763902"/>
            <a:ext cx="906982" cy="80882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FCFD2-0D8D-41AB-83B4-243351A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37C69-E387-4805-803B-93F982C9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多くのシステムが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だけでつかえます</a:t>
            </a:r>
            <a:endParaRPr kumimoji="1" lang="en-US" altLang="ja-JP" dirty="0"/>
          </a:p>
          <a:p>
            <a:r>
              <a:rPr kumimoji="1" lang="ja-JP" altLang="en-US" dirty="0"/>
              <a:t>システムごとに異なる</a:t>
            </a:r>
            <a:r>
              <a:rPr lang="ja-JP" altLang="en-US" dirty="0"/>
              <a:t>名前や</a:t>
            </a:r>
            <a:r>
              <a:rPr kumimoji="1" lang="en-US" altLang="ja-JP" dirty="0"/>
              <a:t>PW</a:t>
            </a:r>
            <a:r>
              <a:rPr lang="ja-JP" altLang="en-US" dirty="0"/>
              <a:t>が不要</a:t>
            </a:r>
            <a:endParaRPr lang="en-US" altLang="ja-JP" dirty="0"/>
          </a:p>
          <a:p>
            <a:r>
              <a:rPr lang="ja-JP" altLang="en-US" dirty="0"/>
              <a:t>ユーザ名：</a:t>
            </a:r>
            <a:r>
              <a:rPr lang="en-US" altLang="ja-JP" dirty="0">
                <a:hlinkClick r:id="rId2"/>
              </a:rPr>
              <a:t>10</a:t>
            </a:r>
            <a:r>
              <a:rPr lang="ja-JP" altLang="en-US" dirty="0">
                <a:hlinkClick r:id="rId2"/>
              </a:rPr>
              <a:t>桁</a:t>
            </a:r>
            <a:r>
              <a:rPr lang="en-US" altLang="ja-JP" dirty="0">
                <a:hlinkClick r:id="rId2"/>
              </a:rPr>
              <a:t>@utac.u-tokyo.ac.jp</a:t>
            </a:r>
            <a:endParaRPr lang="en-US" altLang="ja-JP" dirty="0"/>
          </a:p>
          <a:p>
            <a:r>
              <a:rPr kumimoji="1" lang="ja-JP" altLang="en-US" dirty="0"/>
              <a:t>ドメイン名：</a:t>
            </a:r>
            <a:r>
              <a:rPr kumimoji="1" lang="en-US" altLang="ja-JP" dirty="0"/>
              <a:t>u-</a:t>
            </a:r>
            <a:r>
              <a:rPr kumimoji="1" lang="en-US" altLang="ja-JP" dirty="0" err="1"/>
              <a:t>tokyo</a:t>
            </a:r>
            <a:r>
              <a:rPr kumimoji="1" lang="en-US" altLang="ja-JP" dirty="0"/>
              <a:t>-ac-</a:t>
            </a:r>
            <a:r>
              <a:rPr kumimoji="1" lang="en-US" altLang="ja-JP" dirty="0" err="1"/>
              <a:t>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53097-9048-462E-B48F-244DF29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4A2D6-5981-4C04-8E46-96DD4F2F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FB97D-8CEE-458A-9228-835604C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541633-4C49-4734-82A5-F793FF42F483}"/>
              </a:ext>
            </a:extLst>
          </p:cNvPr>
          <p:cNvSpPr/>
          <p:nvPr/>
        </p:nvSpPr>
        <p:spPr>
          <a:xfrm>
            <a:off x="8041314" y="3039880"/>
            <a:ext cx="1290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8642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460F8-7AB9-4D0D-8BFD-309002E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57DA4-8C42-4EDF-A41B-F47C8FB3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</a:p>
          <a:p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UTAS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と</a:t>
            </a:r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ITC-LMS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（柴山）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/>
              <a:t>Microsoft 365</a:t>
            </a:r>
            <a:r>
              <a:rPr lang="ja-JP" altLang="en-US" dirty="0"/>
              <a:t>と</a:t>
            </a:r>
            <a:r>
              <a:rPr kumimoji="1" lang="en-US" altLang="ja-JP" dirty="0"/>
              <a:t>Google Workspace</a:t>
            </a:r>
          </a:p>
          <a:p>
            <a:r>
              <a:rPr kumimoji="1" lang="en-US" altLang="ja-JP" dirty="0"/>
              <a:t>Zoom</a:t>
            </a:r>
            <a:r>
              <a:rPr kumimoji="1" lang="ja-JP" altLang="en-US" dirty="0"/>
              <a:t>と</a:t>
            </a:r>
            <a:r>
              <a:rPr lang="en-US" altLang="ja-JP" dirty="0"/>
              <a:t>WebEx</a:t>
            </a:r>
          </a:p>
          <a:p>
            <a:r>
              <a:rPr kumimoji="1" lang="en-US" altLang="ja-JP" dirty="0"/>
              <a:t>Sli.do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119D-7447-4627-8D69-8314F9CF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74F5E-E062-45BB-9375-9678532E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5AC50-8E6D-4A35-B9D7-CDC6CE8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7A210760-10ED-44E3-8C40-400F56489DE0}"/>
              </a:ext>
            </a:extLst>
          </p:cNvPr>
          <p:cNvSpPr/>
          <p:nvPr/>
        </p:nvSpPr>
        <p:spPr>
          <a:xfrm>
            <a:off x="1972072" y="3792091"/>
            <a:ext cx="1152128" cy="7680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2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UTokyo Account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DBC51CD-88A3-412E-B0DB-143B3210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52" y="3020017"/>
            <a:ext cx="4079902" cy="3339667"/>
          </a:xfrm>
          <a:prstGeom prst="rect">
            <a:avLst/>
          </a:prstGeom>
          <a:noFill/>
        </p:spPr>
      </p:pic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229BFF4-CE3F-40E7-849D-5016E28D1434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8686800" cy="374441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kern="0" dirty="0"/>
              <a:t>「はじめに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ありき」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/>
              <a:t>どこかにサインインしようとしてこの画面になったらそれは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でサインイン（</a:t>
            </a:r>
            <a:r>
              <a:rPr lang="en-US" altLang="ja-JP" sz="2400" kern="0" dirty="0"/>
              <a:t>SSO</a:t>
            </a:r>
            <a:r>
              <a:rPr lang="ja-JP" altLang="en-US" sz="2400" kern="0" dirty="0"/>
              <a:t>）しようとしている印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>
                <a:solidFill>
                  <a:srgbClr val="00B050"/>
                </a:solidFill>
              </a:rPr>
              <a:t>通称「安田講堂」</a:t>
            </a:r>
            <a:endParaRPr lang="en-US" altLang="ja-JP" sz="24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画面</a:t>
            </a:r>
            <a:endParaRPr lang="en-US" altLang="ja-JP" sz="2000" kern="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に飛ばされる</a:t>
            </a:r>
            <a:endParaRPr lang="en-US" altLang="ja-JP" sz="20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sz="1600" kern="0" dirty="0"/>
              <a:t>スマホだと安田講堂の絵は出ませんが</a:t>
            </a:r>
            <a:endParaRPr lang="en-US" altLang="ja-JP" kern="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6D25624-D202-4D56-B564-184B80AF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8830F5-25F6-438C-8669-B681C460429C}"/>
              </a:ext>
            </a:extLst>
          </p:cNvPr>
          <p:cNvSpPr/>
          <p:nvPr/>
        </p:nvSpPr>
        <p:spPr>
          <a:xfrm>
            <a:off x="6804248" y="541001"/>
            <a:ext cx="2279038" cy="15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76BE7-B176-4296-99B8-C72C76B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84A56-C03E-4053-B7DF-4D86145D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数字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ja-JP" altLang="en-US" dirty="0"/>
              <a:t>です</a:t>
            </a:r>
            <a:endParaRPr kumimoji="1" lang="en-US" altLang="ja-JP" dirty="0"/>
          </a:p>
          <a:p>
            <a:pPr lvl="1"/>
            <a:r>
              <a:rPr lang="en-US" altLang="ja-JP" dirty="0"/>
              <a:t>2519285617 </a:t>
            </a:r>
            <a:r>
              <a:rPr lang="ja-JP" altLang="en-US" dirty="0"/>
              <a:t>みたいな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桁は</a:t>
            </a:r>
            <a:r>
              <a:rPr kumimoji="1" lang="ja-JP" altLang="en-US" dirty="0"/>
              <a:t>常勤教職員の場合、</a:t>
            </a:r>
            <a:r>
              <a:rPr lang="ja-JP" altLang="en-US" dirty="0"/>
              <a:t>職員</a:t>
            </a:r>
            <a:r>
              <a:rPr kumimoji="1" lang="ja-JP" altLang="en-US" dirty="0"/>
              <a:t>証に書かれています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767D1-68B5-47D3-9C0F-4A4068E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A7371-CA7D-4F4A-A81D-05282B7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D002-458D-437A-85D3-8E6EDD1A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599C180-003B-47F7-BF28-34784A9760CA}"/>
              </a:ext>
            </a:extLst>
          </p:cNvPr>
          <p:cNvGrpSpPr/>
          <p:nvPr/>
        </p:nvGrpSpPr>
        <p:grpSpPr>
          <a:xfrm>
            <a:off x="6037264" y="4149080"/>
            <a:ext cx="2943027" cy="2207270"/>
            <a:chOff x="5292080" y="3463206"/>
            <a:chExt cx="3637384" cy="2728038"/>
          </a:xfrm>
        </p:grpSpPr>
        <p:pic>
          <p:nvPicPr>
            <p:cNvPr id="10" name="図 9" descr="文字の書かれた紙&#10;&#10;自動的に生成された説明">
              <a:extLst>
                <a:ext uri="{FF2B5EF4-FFF2-40B4-BE49-F238E27FC236}">
                  <a16:creationId xmlns:a16="http://schemas.microsoft.com/office/drawing/2014/main" id="{245F307D-8D0E-412D-96F1-849CE1B52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46753" y="3008533"/>
              <a:ext cx="2728038" cy="3637384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E79E380-2727-4589-8AA4-FD2708D58BE5}"/>
                </a:ext>
              </a:extLst>
            </p:cNvPr>
            <p:cNvSpPr/>
            <p:nvPr/>
          </p:nvSpPr>
          <p:spPr>
            <a:xfrm>
              <a:off x="7956376" y="5568944"/>
              <a:ext cx="973088" cy="3754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F059376-8C23-4CF4-8870-A3210B351E8A}"/>
                </a:ext>
              </a:extLst>
            </p:cNvPr>
            <p:cNvSpPr txBox="1"/>
            <p:nvPr/>
          </p:nvSpPr>
          <p:spPr>
            <a:xfrm>
              <a:off x="7886109" y="5229200"/>
              <a:ext cx="798822" cy="45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00B050"/>
                  </a:solidFill>
                </a:rPr>
                <a:t>ココ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D91655F-EBAD-4547-A4ED-EC2ECDF0809A}"/>
              </a:ext>
            </a:extLst>
          </p:cNvPr>
          <p:cNvCxnSpPr>
            <a:cxnSpLocks/>
          </p:cNvCxnSpPr>
          <p:nvPr/>
        </p:nvCxnSpPr>
        <p:spPr>
          <a:xfrm>
            <a:off x="6553200" y="3068960"/>
            <a:ext cx="1979240" cy="28078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6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89913-07BD-433E-958F-569E0C2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1AFEE-6CF4-49D6-A01B-3810A5FF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実は正式には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>
                <a:solidFill>
                  <a:srgbClr val="00B050"/>
                </a:solidFill>
              </a:rPr>
              <a:t>@</a:t>
            </a:r>
            <a:r>
              <a:rPr lang="en-US" altLang="ja-JP" u="sng" dirty="0">
                <a:solidFill>
                  <a:srgbClr val="00B050"/>
                </a:solidFill>
              </a:rPr>
              <a:t>utac</a:t>
            </a:r>
            <a:r>
              <a:rPr lang="en-US" altLang="ja-JP" dirty="0">
                <a:solidFill>
                  <a:srgbClr val="00B050"/>
                </a:solidFill>
              </a:rPr>
              <a:t>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7CCA6-0F8A-4975-B415-204F86E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C4F56-AE1E-4F8A-9C9B-1769C5E1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1F194-5C70-4BEE-A0F8-9B1E1AC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AC596E-55F6-4D94-BA04-2B49F373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54" y="2372160"/>
            <a:ext cx="2895600" cy="2985666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FA069BA-43EB-4727-A879-8CCF1C34A438}"/>
              </a:ext>
            </a:extLst>
          </p:cNvPr>
          <p:cNvSpPr txBox="1">
            <a:spLocks/>
          </p:cNvSpPr>
          <p:nvPr/>
        </p:nvSpPr>
        <p:spPr>
          <a:xfrm>
            <a:off x="457200" y="3151509"/>
            <a:ext cx="5842992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>
                <a:solidFill>
                  <a:srgbClr val="00B050"/>
                </a:solidFill>
              </a:rPr>
              <a:t>@</a:t>
            </a:r>
            <a:r>
              <a:rPr lang="ja-JP" altLang="en-US" kern="0" dirty="0">
                <a:solidFill>
                  <a:srgbClr val="00B050"/>
                </a:solidFill>
              </a:rPr>
              <a:t>以降が必要なとき</a:t>
            </a:r>
            <a:endParaRPr lang="en-US" altLang="ja-JP" kern="0" dirty="0">
              <a:solidFill>
                <a:srgbClr val="00B050"/>
              </a:solidFill>
            </a:endParaRPr>
          </a:p>
          <a:p>
            <a:pPr lvl="1"/>
            <a:r>
              <a:rPr lang="en-US" altLang="ja-JP" kern="0" dirty="0"/>
              <a:t>Microsoft</a:t>
            </a:r>
            <a:r>
              <a:rPr lang="ja-JP" altLang="en-US" kern="0" dirty="0"/>
              <a:t>のような、「東大外も対象のサービス」にサインインするときのように「自分は東大のアカウントを使います」と明示しなくてはならないとき</a:t>
            </a:r>
            <a:endParaRPr lang="en-US" altLang="ja-JP" kern="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C37CB9-D973-45AB-9D53-8EA15A552B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99792" y="2492896"/>
            <a:ext cx="4994234" cy="3040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E0C179-0941-47D8-8EAE-8B13B95FBD5B}"/>
              </a:ext>
            </a:extLst>
          </p:cNvPr>
          <p:cNvSpPr txBox="1"/>
          <p:nvPr/>
        </p:nvSpPr>
        <p:spPr>
          <a:xfrm>
            <a:off x="6145854" y="55330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ちなみに</a:t>
            </a:r>
            <a:r>
              <a:rPr lang="en-US" altLang="ja-JP" dirty="0" err="1">
                <a:solidFill>
                  <a:srgbClr val="00B050"/>
                </a:solidFill>
              </a:rPr>
              <a:t>ut</a:t>
            </a:r>
            <a:r>
              <a:rPr lang="en-US" altLang="ja-JP" dirty="0" err="1"/>
              <a:t>okyo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50"/>
                </a:solidFill>
              </a:rPr>
              <a:t>ac</a:t>
            </a:r>
            <a:r>
              <a:rPr lang="en-US" altLang="ja-JP" dirty="0"/>
              <a:t>count</a:t>
            </a:r>
            <a:r>
              <a:rPr lang="ja-JP" altLang="en-US" dirty="0"/>
              <a:t>の略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2BC5-0A3C-4503-B203-3CC3A4B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非常勤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6F663-E579-471F-815B-BD64D4B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常勤・非常勤問わず、</a:t>
            </a:r>
            <a:r>
              <a:rPr lang="ja-JP" altLang="en-US" dirty="0">
                <a:solidFill>
                  <a:srgbClr val="00B050"/>
                </a:solidFill>
              </a:rPr>
              <a:t>授業に必要ならば割り当てるのが基本</a:t>
            </a:r>
            <a:r>
              <a:rPr lang="ja-JP" altLang="en-US" dirty="0"/>
              <a:t>です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非常勤（又はアレンジご担当）の先生へ：</a:t>
            </a:r>
            <a:r>
              <a:rPr lang="ja-JP" altLang="en-US" dirty="0"/>
              <a:t>必要なのに割り当てられていないということがあったら、事務へご連絡ください</a:t>
            </a:r>
            <a:endParaRPr lang="en-US" altLang="ja-JP" dirty="0"/>
          </a:p>
          <a:p>
            <a:pPr lvl="1"/>
            <a:r>
              <a:rPr lang="ja-JP" altLang="en-US" dirty="0"/>
              <a:t>必要な例：シラバス登録、成績をつける、</a:t>
            </a:r>
            <a:r>
              <a:rPr lang="en-US" altLang="ja-JP" dirty="0"/>
              <a:t>LMS</a:t>
            </a:r>
            <a:r>
              <a:rPr lang="ja-JP" altLang="en-US" dirty="0"/>
              <a:t>で課題を出す、</a:t>
            </a:r>
            <a:r>
              <a:rPr lang="en-US" altLang="ja-JP" dirty="0"/>
              <a:t>Zoom</a:t>
            </a:r>
            <a:r>
              <a:rPr lang="ja-JP" altLang="en-US" dirty="0"/>
              <a:t>授業をホストする、</a:t>
            </a:r>
            <a:r>
              <a:rPr lang="en-US" altLang="ja-JP" dirty="0"/>
              <a:t>etc.</a:t>
            </a:r>
          </a:p>
          <a:p>
            <a:pPr lvl="1"/>
            <a:r>
              <a:rPr lang="ja-JP" altLang="en-US" dirty="0"/>
              <a:t>不要な例：ホストの先生に招かれてゲスト講演をする（だけ）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00B050"/>
                </a:solidFill>
              </a:rPr>
              <a:t>専攻・部局事務のみなさま：</a:t>
            </a:r>
            <a:r>
              <a:rPr kumimoji="1" lang="ja-JP" altLang="en-US" dirty="0"/>
              <a:t>必要な先生には割り当てるようお願いします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0F8C6-1D7E-486C-9AEC-25042B8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8B6CA-1FE0-45D4-884D-82B3D68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C96E1-96FC-49BF-BB3B-6BBC776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3085</Words>
  <Application>Microsoft Office PowerPoint</Application>
  <PresentationFormat>画面に合わせる (4:3)</PresentationFormat>
  <Paragraphs>540</Paragraphs>
  <Slides>48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Meiryo UI</vt:lpstr>
      <vt:lpstr>Calibri</vt:lpstr>
      <vt:lpstr>Cambria</vt:lpstr>
      <vt:lpstr>Wingdings</vt:lpstr>
      <vt:lpstr>雪藤</vt:lpstr>
      <vt:lpstr>授業に必要なICTシステムの概要</vt:lpstr>
      <vt:lpstr>授業関連ICTシステム概要</vt:lpstr>
      <vt:lpstr>疑問?  まずはuteleconをご覧ください</vt:lpstr>
      <vt:lpstr>質問? サポート窓口</vt:lpstr>
      <vt:lpstr>以降の内容</vt:lpstr>
      <vt:lpstr>UTokyo Account</vt:lpstr>
      <vt:lpstr>UTokyo Accountの正体(1)</vt:lpstr>
      <vt:lpstr>UTokyo Accountの正体(2)</vt:lpstr>
      <vt:lpstr>非常勤の場合</vt:lpstr>
      <vt:lpstr>新入生への発行</vt:lpstr>
      <vt:lpstr>UTAS</vt:lpstr>
      <vt:lpstr>UTAS</vt:lpstr>
      <vt:lpstr>ITC-LMS</vt:lpstr>
      <vt:lpstr>ITC-LMS</vt:lpstr>
      <vt:lpstr>Microsoft 365</vt:lpstr>
      <vt:lpstr>Microsoft 365</vt:lpstr>
      <vt:lpstr>Microsoftサインイン全パターン</vt:lpstr>
      <vt:lpstr>これはSSOする際の共通パターン</vt:lpstr>
      <vt:lpstr>Google Workspace</vt:lpstr>
      <vt:lpstr>Google Workspace</vt:lpstr>
      <vt:lpstr>Google Workspaceサインイン時の罠</vt:lpstr>
      <vt:lpstr>Google Workspace機能</vt:lpstr>
      <vt:lpstr>M と G 整理</vt:lpstr>
      <vt:lpstr>MとG大学組織契約の存在価値</vt:lpstr>
      <vt:lpstr>GoogleもUTokyo Accountへ統合予定</vt:lpstr>
      <vt:lpstr>Zoom</vt:lpstr>
      <vt:lpstr>Zoomサインイン方法1</vt:lpstr>
      <vt:lpstr>サインイン方法1: 流れ</vt:lpstr>
      <vt:lpstr>サインイン方法1: 流れ</vt:lpstr>
      <vt:lpstr>サインイン方法2</vt:lpstr>
      <vt:lpstr>サインイン方法2: 流れ</vt:lpstr>
      <vt:lpstr>サインイン方法3</vt:lpstr>
      <vt:lpstr>サインイン方法3: 流れ</vt:lpstr>
      <vt:lpstr>まとめ</vt:lpstr>
      <vt:lpstr>Zoomに関する重要アナウンス</vt:lpstr>
      <vt:lpstr>9か月のリリース期間</vt:lpstr>
      <vt:lpstr>最新版にする方法</vt:lpstr>
      <vt:lpstr>本学におけるZoomの「正しい」ユーザ名は10桁@utac.. のみ</vt:lpstr>
      <vt:lpstr>自分が「正しい」ユーザ名を使っているかわからないのですが…</vt:lpstr>
      <vt:lpstr>大規模会議、ウェビナーの運用（割り当てポリシー）</vt:lpstr>
      <vt:lpstr>FAQ</vt:lpstr>
      <vt:lpstr>Webex</vt:lpstr>
      <vt:lpstr>Webex</vt:lpstr>
      <vt:lpstr>サインイン: 流れ</vt:lpstr>
      <vt:lpstr>Web会議比較</vt:lpstr>
      <vt:lpstr>sli.do</vt:lpstr>
      <vt:lpstr>サインイン方法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383</cp:revision>
  <dcterms:created xsi:type="dcterms:W3CDTF">2020-09-08T15:01:11Z</dcterms:created>
  <dcterms:modified xsi:type="dcterms:W3CDTF">2021-09-14T14:59:01Z</dcterms:modified>
</cp:coreProperties>
</file>