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1224" r:id="rId3"/>
    <p:sldId id="1216" r:id="rId4"/>
    <p:sldId id="1231" r:id="rId5"/>
    <p:sldId id="1196" r:id="rId6"/>
    <p:sldId id="365" r:id="rId7"/>
    <p:sldId id="386" r:id="rId8"/>
    <p:sldId id="1229" r:id="rId9"/>
    <p:sldId id="387" r:id="rId10"/>
    <p:sldId id="374" r:id="rId11"/>
    <p:sldId id="1209" r:id="rId12"/>
    <p:sldId id="1197" r:id="rId13"/>
    <p:sldId id="1210" r:id="rId14"/>
    <p:sldId id="1198" r:id="rId15"/>
    <p:sldId id="1201" r:id="rId16"/>
    <p:sldId id="1241" r:id="rId17"/>
    <p:sldId id="1242" r:id="rId18"/>
    <p:sldId id="1243" r:id="rId19"/>
    <p:sldId id="1251" r:id="rId20"/>
    <p:sldId id="1244" r:id="rId21"/>
    <p:sldId id="1245" r:id="rId22"/>
    <p:sldId id="1246" r:id="rId23"/>
    <p:sldId id="1247" r:id="rId24"/>
    <p:sldId id="1248" r:id="rId25"/>
    <p:sldId id="1249" r:id="rId26"/>
    <p:sldId id="1282" r:id="rId27"/>
    <p:sldId id="1213" r:id="rId28"/>
    <p:sldId id="1252" r:id="rId29"/>
    <p:sldId id="1283" r:id="rId30"/>
    <p:sldId id="1233" r:id="rId31"/>
    <p:sldId id="1255" r:id="rId32"/>
    <p:sldId id="1236" r:id="rId33"/>
    <p:sldId id="1257" r:id="rId34"/>
    <p:sldId id="1234" r:id="rId35"/>
    <p:sldId id="1279" r:id="rId36"/>
    <p:sldId id="1278" r:id="rId37"/>
    <p:sldId id="1280" r:id="rId38"/>
    <p:sldId id="1275" r:id="rId39"/>
    <p:sldId id="1276" r:id="rId40"/>
    <p:sldId id="1218" r:id="rId41"/>
    <p:sldId id="382" r:id="rId42"/>
    <p:sldId id="1271" r:id="rId43"/>
    <p:sldId id="385" r:id="rId44"/>
    <p:sldId id="1277" r:id="rId45"/>
    <p:sldId id="1281" r:id="rId46"/>
    <p:sldId id="1273"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1" autoAdjust="0"/>
    <p:restoredTop sz="95186" autoAdjust="0"/>
  </p:normalViewPr>
  <p:slideViewPr>
    <p:cSldViewPr>
      <p:cViewPr varScale="1">
        <p:scale>
          <a:sx n="58" d="100"/>
          <a:sy n="58" d="100"/>
        </p:scale>
        <p:origin x="78" y="414"/>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20219;&#24847;@g.ecc.u-Tokyo.ac.j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5" Type="http://schemas.openxmlformats.org/officeDocument/2006/relationships/hyperlink" Target="https://u-tokyo-ac-jp.zoom.us/"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upport.zoom.us/hc/ja/articles/360059429231-9-%E3%81%8B%E6%9C%88%E3%81%AE%E3%83%AA%E3%83%AA%E3%83%BC%E3%82%B9%E6%9C%9F%E9%96%9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1234567890@g.ecc.u-tokyo.a.jp" TargetMode="External"/><Relationship Id="rId2" Type="http://schemas.openxmlformats.org/officeDocument/2006/relationships/hyperlink" Target="mailto:tau@g.ecc.u-tokyo.ac.jp" TargetMode="External"/><Relationship Id="rId1" Type="http://schemas.openxmlformats.org/officeDocument/2006/relationships/slideLayout" Target="../slideLayouts/slideLayout2.xml"/><Relationship Id="rId4" Type="http://schemas.openxmlformats.org/officeDocument/2006/relationships/hyperlink" Target="mailto:1234567890@utac.u-Tokyo.ac.jp"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utelecon.adm.u-tokyo.ac.jp/notice/zoom-address-n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utelecon.webex.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upport.zoom.us/hc/ja/articles/360048660871-%E3%83%9F%E3%83%BC%E3%83%86%E3%82%A3%E3%83%B3%E3%82%B0%E3%81%A7%E3%81%AE%E3%82%A8%E3%83%B3%E3%83%89%E3%83%84%E3%83%BC%E3%82%A8%E3%83%B3%E3%83%89%E6%9A%97%E5%8F%B7%E5%8C%96-E2EE-" TargetMode="External"/><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 Id="rId4" Type="http://schemas.openxmlformats.org/officeDocument/2006/relationships/hyperlink" Target="https://support.zoom.us/hc/ja/articles/360001120743-%E3%83%87%E3%82%B9%E3%82%AF%E3%83%88%E3%83%83%E3%83%97%E4%B8%8A%E3%81%A7%E5%90%8C%E6%99%82%E3%81%AB%E5%88%A5%E3%81%AE%E3%83%9F%E3%83%BC%E3%83%86%E3%82%A3%E3%83%B3%E3%82%B0%E3%81%AB%E5%8F%82%E5%8A%A0%E3%81%99%E3%82%8B"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telecon.adm.u-tokyo.ac.jp/slid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hyperlink" Target="https://sli.do/"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kumimoji="1" lang="ja-JP" altLang="en-US" dirty="0"/>
              <a:t>秋学期からの新入生が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の早めの発行と通知</a:t>
            </a:r>
            <a:r>
              <a:rPr kumimoji="1" lang="ja-JP" altLang="en-US" dirty="0"/>
              <a:t>をお願いします</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4</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授業関連</a:t>
            </a:r>
            <a:r>
              <a:rPr lang="en-US" altLang="ja-JP" dirty="0"/>
              <a:t>ICT</a:t>
            </a:r>
            <a:r>
              <a:rPr lang="ja-JP" altLang="en-US" dirty="0"/>
              <a:t>システム概要</a:t>
            </a:r>
            <a:endParaRPr kumimoji="1" lang="ja-JP" altLang="en-US" dirty="0"/>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学での呼び名</a:t>
            </a:r>
            <a:r>
              <a:rPr kumimoji="1" lang="en-US" altLang="ja-JP" dirty="0"/>
              <a:t>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solidFill>
                  <a:srgbClr val="00B050"/>
                </a:solidFill>
              </a:rPr>
              <a:t>なんとか</a:t>
            </a:r>
            <a:r>
              <a:rPr lang="en-US" altLang="ja-JP" dirty="0">
                <a:solidFill>
                  <a:srgbClr val="00B050"/>
                </a:solidFill>
              </a:rPr>
              <a:t>@g.ecc.u-tokyo.ac.jp</a:t>
            </a:r>
            <a:r>
              <a:rPr lang="ja-JP" altLang="en-US" dirty="0"/>
              <a:t> という</a:t>
            </a:r>
            <a:r>
              <a:rPr lang="en-US" altLang="ja-JP" dirty="0"/>
              <a:t>Google</a:t>
            </a:r>
            <a:r>
              <a:rPr lang="ja-JP" altLang="en-US" dirty="0"/>
              <a:t>アカウント</a:t>
            </a:r>
            <a:endParaRPr lang="en-US" altLang="ja-JP" dirty="0"/>
          </a:p>
          <a:p>
            <a:pPr lvl="1">
              <a:lnSpc>
                <a:spcPct val="90000"/>
              </a:lnSpc>
            </a:pPr>
            <a:r>
              <a:rPr lang="ja-JP" altLang="en-US" dirty="0"/>
              <a:t>メールだけではなく様々なアプリが含まれるので〇〇メールという呼び方はやや誤解を招く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21</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6370442" y="352986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3E8706-A47F-4338-94A0-49163065567F}"/>
              </a:ext>
            </a:extLst>
          </p:cNvPr>
          <p:cNvSpPr>
            <a:spLocks noGrp="1"/>
          </p:cNvSpPr>
          <p:nvPr>
            <p:ph type="title"/>
          </p:nvPr>
        </p:nvSpPr>
        <p:spPr>
          <a:xfrm>
            <a:off x="457200" y="274638"/>
            <a:ext cx="8435280" cy="1143000"/>
          </a:xfrm>
        </p:spPr>
        <p:txBody>
          <a:bodyPr>
            <a:normAutofit fontScale="90000"/>
          </a:bodyPr>
          <a:lstStyle/>
          <a:p>
            <a:r>
              <a:rPr kumimoji="1" lang="en-US" altLang="ja-JP" dirty="0"/>
              <a:t>Google</a:t>
            </a:r>
            <a:r>
              <a:rPr kumimoji="1" lang="ja-JP" altLang="en-US" dirty="0"/>
              <a:t>も</a:t>
            </a:r>
            <a:r>
              <a:rPr kumimoji="1" lang="en-US" altLang="ja-JP" dirty="0"/>
              <a:t>UTokyo Account</a:t>
            </a:r>
            <a:r>
              <a:rPr kumimoji="1" lang="ja-JP" altLang="en-US" dirty="0"/>
              <a:t>へ統合予定</a:t>
            </a:r>
          </a:p>
        </p:txBody>
      </p:sp>
      <p:sp>
        <p:nvSpPr>
          <p:cNvPr id="3" name="コンテンツ プレースホルダー 2">
            <a:extLst>
              <a:ext uri="{FF2B5EF4-FFF2-40B4-BE49-F238E27FC236}">
                <a16:creationId xmlns:a16="http://schemas.microsoft.com/office/drawing/2014/main" id="{CC10E9DB-B314-48FA-9E24-B17EBD5D8DA4}"/>
              </a:ext>
            </a:extLst>
          </p:cNvPr>
          <p:cNvSpPr>
            <a:spLocks noGrp="1"/>
          </p:cNvSpPr>
          <p:nvPr>
            <p:ph idx="1"/>
          </p:nvPr>
        </p:nvSpPr>
        <p:spPr/>
        <p:txBody>
          <a:bodyPr/>
          <a:lstStyle/>
          <a:p>
            <a:r>
              <a:rPr kumimoji="1" lang="en-US" altLang="ja-JP" dirty="0"/>
              <a:t>12</a:t>
            </a:r>
            <a:r>
              <a:rPr kumimoji="1" lang="ja-JP" altLang="en-US" dirty="0"/>
              <a:t>月ごろを予定しています</a:t>
            </a:r>
            <a:endParaRPr kumimoji="1" lang="en-US" altLang="ja-JP" dirty="0"/>
          </a:p>
          <a:p>
            <a:r>
              <a:rPr lang="en-US" altLang="ja-JP" dirty="0"/>
              <a:t>Email</a:t>
            </a:r>
            <a:r>
              <a:rPr lang="ja-JP" altLang="en-US" dirty="0"/>
              <a:t>アドレスはこれまで通り自分で設定したもの（</a:t>
            </a:r>
            <a:r>
              <a:rPr lang="ja-JP" altLang="en-US" dirty="0">
                <a:hlinkClick r:id="rId2"/>
              </a:rPr>
              <a:t>任意</a:t>
            </a:r>
            <a:r>
              <a:rPr lang="en-US" altLang="ja-JP" dirty="0">
                <a:hlinkClick r:id="rId2"/>
              </a:rPr>
              <a:t>@g.ecc.u-tokyo.ac.jp</a:t>
            </a:r>
            <a:r>
              <a:rPr lang="ja-JP" altLang="en-US" dirty="0"/>
              <a:t>）が使えます</a:t>
            </a:r>
            <a:endParaRPr lang="en-US" altLang="ja-JP" dirty="0"/>
          </a:p>
          <a:p>
            <a:r>
              <a:rPr kumimoji="1" lang="en-US" altLang="ja-JP" dirty="0"/>
              <a:t>Google</a:t>
            </a:r>
            <a:r>
              <a:rPr kumimoji="1" lang="ja-JP" altLang="en-US" dirty="0"/>
              <a:t>用のパスワードが不要になります</a:t>
            </a:r>
            <a:endParaRPr kumimoji="1" lang="en-US" altLang="ja-JP" dirty="0"/>
          </a:p>
          <a:p>
            <a:r>
              <a:rPr lang="ja-JP" altLang="en-US" dirty="0"/>
              <a:t>有効化作業が不要になります</a:t>
            </a:r>
            <a:endParaRPr lang="en-US" altLang="ja-JP" dirty="0"/>
          </a:p>
        </p:txBody>
      </p:sp>
      <p:sp>
        <p:nvSpPr>
          <p:cNvPr id="4" name="日付プレースホルダー 3">
            <a:extLst>
              <a:ext uri="{FF2B5EF4-FFF2-40B4-BE49-F238E27FC236}">
                <a16:creationId xmlns:a16="http://schemas.microsoft.com/office/drawing/2014/main" id="{E2CDF6FF-73C9-4A7D-98FF-614CE6179339}"/>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EB0F80F-E5DF-4E60-B60D-1A6ED81E0A3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79455EE-0B18-4E8C-9828-36AC11204F07}"/>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02283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dirty="0"/>
              <a:t>サインイン方法</a:t>
            </a:r>
            <a:r>
              <a:rPr lang="en-US" altLang="ja-JP" dirty="0"/>
              <a:t>3</a:t>
            </a:r>
            <a:r>
              <a:rPr lang="ja-JP" altLang="en-US" dirty="0"/>
              <a:t>つ</a:t>
            </a:r>
            <a:endParaRPr lang="en-US" altLang="ja-JP" dirty="0"/>
          </a:p>
          <a:p>
            <a:pPr lvl="1"/>
            <a:r>
              <a:rPr kumimoji="1" lang="ja-JP" altLang="en-US" dirty="0"/>
              <a:t>どれも意味的には同じことをやっています</a:t>
            </a:r>
            <a:endParaRPr kumimoji="1" lang="en-US" altLang="ja-JP" dirty="0"/>
          </a:p>
          <a:p>
            <a:pPr lvl="1"/>
            <a:r>
              <a:rPr kumimoji="1" lang="ja-JP" altLang="en-US" dirty="0"/>
              <a:t>方法</a:t>
            </a:r>
            <a:r>
              <a:rPr kumimoji="1" lang="en-US" altLang="ja-JP" dirty="0"/>
              <a:t>1</a:t>
            </a:r>
            <a:r>
              <a:rPr kumimoji="1" lang="ja-JP" altLang="en-US" dirty="0"/>
              <a:t>がどう見ても簡単ですが、どうなっても戸惑わないよう</a:t>
            </a:r>
            <a:r>
              <a:rPr kumimoji="1" lang="en-US" altLang="ja-JP" dirty="0"/>
              <a:t>3</a:t>
            </a:r>
            <a:r>
              <a:rPr kumimoji="1" lang="ja-JP" altLang="en-US" dirty="0"/>
              <a:t>パターン説明します</a:t>
            </a:r>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4"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5"/>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r>
              <a:rPr lang="ja-JP" altLang="en-US" dirty="0"/>
              <a:t>あれどうすんだっけ</a:t>
            </a:r>
            <a:r>
              <a:rPr lang="en-US" altLang="ja-JP" dirty="0"/>
              <a:t>?</a:t>
            </a:r>
            <a:r>
              <a:rPr lang="ja-JP" altLang="en-US" dirty="0"/>
              <a:t>は</a:t>
            </a:r>
            <a:r>
              <a:rPr lang="ja-JP" altLang="en-US" u="sng" dirty="0"/>
              <a:t>検索ボックス</a:t>
            </a:r>
            <a:r>
              <a:rPr lang="ja-JP" altLang="en-US" dirty="0"/>
              <a:t>で</a:t>
            </a:r>
            <a:endParaRPr lang="en-US" altLang="ja-JP" dirty="0"/>
          </a:p>
          <a:p>
            <a:r>
              <a:rPr lang="ja-JP" altLang="en-US" dirty="0"/>
              <a:t>初めての先生必見</a:t>
            </a:r>
          </a:p>
          <a:p>
            <a:r>
              <a:rPr kumimoji="1" lang="ja-JP" altLang="en-US" dirty="0"/>
              <a:t>学期開始前にチェック</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グラフィカル ユーザー インターフェイス&#10;&#10;自動的に生成された説明">
            <a:extLst>
              <a:ext uri="{FF2B5EF4-FFF2-40B4-BE49-F238E27FC236}">
                <a16:creationId xmlns:a16="http://schemas.microsoft.com/office/drawing/2014/main" id="{071AED5D-9DE5-4266-B3B6-FE1535D8A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8113" y="3140967"/>
            <a:ext cx="3171377" cy="3716753"/>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956376" y="3603038"/>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6019800" y="2996952"/>
            <a:ext cx="1936576" cy="733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132660" y="3980411"/>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211960" y="3429000"/>
            <a:ext cx="1920700" cy="678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89F3FD1-4A5E-4A62-92C8-0B3A30D2E824}"/>
              </a:ext>
            </a:extLst>
          </p:cNvPr>
          <p:cNvSpPr/>
          <p:nvPr/>
        </p:nvSpPr>
        <p:spPr>
          <a:xfrm>
            <a:off x="6132660" y="5230316"/>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1FF0ED-E55D-48F3-B92D-E14A2BE95883}"/>
              </a:ext>
            </a:extLst>
          </p:cNvPr>
          <p:cNvCxnSpPr>
            <a:cxnSpLocks/>
            <a:endCxn id="18" idx="1"/>
          </p:cNvCxnSpPr>
          <p:nvPr/>
        </p:nvCxnSpPr>
        <p:spPr>
          <a:xfrm>
            <a:off x="4066975" y="4270096"/>
            <a:ext cx="2065685" cy="1087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cxnSpLocks/>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a:bodyPr>
          <a:lstStyle/>
          <a:p>
            <a:r>
              <a:rPr lang="ja-JP" altLang="en-US" dirty="0">
                <a:solidFill>
                  <a:srgbClr val="00B050"/>
                </a:solidFill>
              </a:rPr>
              <a:t>方法</a:t>
            </a:r>
            <a:r>
              <a:rPr lang="en-US" altLang="ja-JP" dirty="0">
                <a:solidFill>
                  <a:srgbClr val="00B050"/>
                </a:solidFill>
              </a:rPr>
              <a:t>1</a:t>
            </a:r>
            <a:r>
              <a:rPr lang="ja-JP" altLang="en-US" dirty="0">
                <a:solidFill>
                  <a:srgbClr val="00B050"/>
                </a:solidFill>
              </a:rPr>
              <a:t>で</a:t>
            </a:r>
            <a:r>
              <a:rPr lang="en-US" altLang="ja-JP" dirty="0">
                <a:solidFill>
                  <a:srgbClr val="00B050"/>
                </a:solidFill>
              </a:rPr>
              <a:t>URL</a:t>
            </a:r>
            <a:r>
              <a:rPr lang="ja-JP" altLang="en-US" dirty="0">
                <a:solidFill>
                  <a:srgbClr val="00B050"/>
                </a:solidFill>
              </a:rPr>
              <a:t>を</a:t>
            </a:r>
            <a:r>
              <a:rPr lang="en-US" altLang="ja-JP" dirty="0">
                <a:solidFill>
                  <a:srgbClr val="00B050"/>
                </a:solidFill>
              </a:rPr>
              <a:t>bookmark</a:t>
            </a:r>
            <a:r>
              <a:rPr lang="ja-JP" altLang="en-US" dirty="0">
                <a:solidFill>
                  <a:srgbClr val="00B050"/>
                </a:solidFill>
              </a:rPr>
              <a:t>しておく</a:t>
            </a:r>
            <a:r>
              <a:rPr lang="ja-JP" altLang="en-US" dirty="0"/>
              <a:t>がお勧め</a:t>
            </a:r>
            <a:endParaRPr lang="en-US" altLang="ja-JP" dirty="0"/>
          </a:p>
          <a:p>
            <a:pPr lvl="1"/>
            <a:r>
              <a:rPr lang="ja-JP" altLang="en-US" dirty="0">
                <a:hlinkClick r:id="rId2"/>
              </a:rPr>
              <a:t>https://u-tokyo-ac-jp.zoom.us/profile</a:t>
            </a:r>
            <a:endParaRPr lang="en-US" altLang="ja-JP" dirty="0"/>
          </a:p>
          <a:p>
            <a:r>
              <a:rPr lang="ja-JP" altLang="en-US" dirty="0"/>
              <a:t>変な所へ連れ込まれた時のため以下を覚えておくとよい</a:t>
            </a:r>
            <a:endParaRPr lang="en-US" altLang="ja-JP" dirty="0"/>
          </a:p>
          <a:p>
            <a:pPr lvl="1"/>
            <a:r>
              <a:rPr kumimoji="1" lang="ja-JP" altLang="en-US" dirty="0"/>
              <a:t>（方法</a:t>
            </a:r>
            <a:r>
              <a:rPr kumimoji="1" lang="en-US" altLang="ja-JP" dirty="0"/>
              <a:t>2</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a:t>
            </a:r>
            <a:r>
              <a:rPr kumimoji="1" lang="ja-JP" altLang="en-US" dirty="0"/>
              <a:t>）</a:t>
            </a:r>
            <a:r>
              <a:rPr kumimoji="1" lang="en-US" altLang="ja-JP" dirty="0"/>
              <a:t>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801-8871-4F0C-8B5C-63CBC5719F71}"/>
              </a:ext>
            </a:extLst>
          </p:cNvPr>
          <p:cNvSpPr>
            <a:spLocks noGrp="1"/>
          </p:cNvSpPr>
          <p:nvPr>
            <p:ph type="title"/>
          </p:nvPr>
        </p:nvSpPr>
        <p:spPr/>
        <p:txBody>
          <a:bodyPr/>
          <a:lstStyle/>
          <a:p>
            <a:r>
              <a:rPr kumimoji="1" lang="en-US" altLang="ja-JP" dirty="0"/>
              <a:t>Zoom</a:t>
            </a:r>
            <a:r>
              <a:rPr lang="ja-JP" altLang="en-US" dirty="0"/>
              <a:t>に関する重要アナウンス</a:t>
            </a:r>
            <a:endParaRPr kumimoji="1" lang="ja-JP" altLang="en-US" dirty="0"/>
          </a:p>
        </p:txBody>
      </p:sp>
      <p:sp>
        <p:nvSpPr>
          <p:cNvPr id="3" name="コンテンツ プレースホルダー 2">
            <a:extLst>
              <a:ext uri="{FF2B5EF4-FFF2-40B4-BE49-F238E27FC236}">
                <a16:creationId xmlns:a16="http://schemas.microsoft.com/office/drawing/2014/main" id="{B5CEBFB5-DAD0-423B-AED5-1DFA37999F91}"/>
              </a:ext>
            </a:extLst>
          </p:cNvPr>
          <p:cNvSpPr>
            <a:spLocks noGrp="1"/>
          </p:cNvSpPr>
          <p:nvPr>
            <p:ph idx="1"/>
          </p:nvPr>
        </p:nvSpPr>
        <p:spPr/>
        <p:txBody>
          <a:bodyPr/>
          <a:lstStyle/>
          <a:p>
            <a:r>
              <a:rPr kumimoji="1" lang="en-US" altLang="ja-JP" dirty="0"/>
              <a:t>9</a:t>
            </a:r>
            <a:r>
              <a:rPr kumimoji="1" lang="ja-JP" altLang="en-US" dirty="0"/>
              <a:t>か月のリリース期間</a:t>
            </a:r>
            <a:endParaRPr kumimoji="1" lang="en-US" altLang="ja-JP" dirty="0"/>
          </a:p>
          <a:p>
            <a:r>
              <a:rPr lang="ja-JP" altLang="en-US" dirty="0"/>
              <a:t>本学での「正しい」</a:t>
            </a:r>
            <a:r>
              <a:rPr lang="en-US" altLang="ja-JP" dirty="0"/>
              <a:t>Zoom </a:t>
            </a:r>
            <a:r>
              <a:rPr lang="ja-JP" altLang="en-US" dirty="0"/>
              <a:t>ユーザ名</a:t>
            </a:r>
            <a:endParaRPr kumimoji="1" lang="ja-JP" altLang="en-US" dirty="0"/>
          </a:p>
        </p:txBody>
      </p:sp>
      <p:sp>
        <p:nvSpPr>
          <p:cNvPr id="4" name="日付プレースホルダー 3">
            <a:extLst>
              <a:ext uri="{FF2B5EF4-FFF2-40B4-BE49-F238E27FC236}">
                <a16:creationId xmlns:a16="http://schemas.microsoft.com/office/drawing/2014/main" id="{06EDAE2A-9C58-4431-AEC1-B96338F4A8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4AF224DC-07C2-4057-B6D2-A4AF59B783C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12064D9-4EFA-43B4-9F50-2CC8C23D8515}"/>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2506586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D6DCF-FBFF-41FD-94A8-E8024FC43E1D}"/>
              </a:ext>
            </a:extLst>
          </p:cNvPr>
          <p:cNvSpPr>
            <a:spLocks noGrp="1"/>
          </p:cNvSpPr>
          <p:nvPr>
            <p:ph type="title"/>
          </p:nvPr>
        </p:nvSpPr>
        <p:spPr/>
        <p:txBody>
          <a:bodyPr/>
          <a:lstStyle/>
          <a:p>
            <a:r>
              <a:rPr kumimoji="1" lang="en-US" altLang="ja-JP" dirty="0"/>
              <a:t>9</a:t>
            </a:r>
            <a:r>
              <a:rPr kumimoji="1" lang="ja-JP" altLang="en-US" dirty="0"/>
              <a:t>か月のリリース期間</a:t>
            </a:r>
          </a:p>
        </p:txBody>
      </p:sp>
      <p:sp>
        <p:nvSpPr>
          <p:cNvPr id="3" name="コンテンツ プレースホルダー 2">
            <a:extLst>
              <a:ext uri="{FF2B5EF4-FFF2-40B4-BE49-F238E27FC236}">
                <a16:creationId xmlns:a16="http://schemas.microsoft.com/office/drawing/2014/main" id="{9C49B7B4-763E-4593-9395-4D3D5F0C7701}"/>
              </a:ext>
            </a:extLst>
          </p:cNvPr>
          <p:cNvSpPr>
            <a:spLocks noGrp="1"/>
          </p:cNvSpPr>
          <p:nvPr>
            <p:ph idx="1"/>
          </p:nvPr>
        </p:nvSpPr>
        <p:spPr/>
        <p:txBody>
          <a:bodyPr>
            <a:normAutofit lnSpcReduction="10000"/>
          </a:bodyPr>
          <a:lstStyle/>
          <a:p>
            <a:r>
              <a:rPr kumimoji="1" lang="en-US" altLang="ja-JP" dirty="0"/>
              <a:t>Zoom</a:t>
            </a:r>
            <a:r>
              <a:rPr kumimoji="1" lang="ja-JP" altLang="en-US" dirty="0"/>
              <a:t>の</a:t>
            </a:r>
            <a:r>
              <a:rPr kumimoji="1" lang="ja-JP" altLang="en-US" dirty="0">
                <a:hlinkClick r:id="rId2"/>
              </a:rPr>
              <a:t>アナウンス</a:t>
            </a:r>
            <a:endParaRPr kumimoji="1" lang="en-US" altLang="ja-JP" dirty="0"/>
          </a:p>
          <a:p>
            <a:r>
              <a:rPr kumimoji="1" lang="ja-JP" altLang="en-US" dirty="0"/>
              <a:t>要約：</a:t>
            </a:r>
            <a:r>
              <a:rPr kumimoji="1" lang="en-US" altLang="ja-JP" dirty="0"/>
              <a:t>2021/11/1 </a:t>
            </a:r>
            <a:r>
              <a:rPr kumimoji="1" lang="ja-JP" altLang="en-US" dirty="0"/>
              <a:t>から</a:t>
            </a:r>
            <a:endParaRPr kumimoji="1" lang="en-US" altLang="ja-JP" dirty="0"/>
          </a:p>
          <a:p>
            <a:pPr lvl="1"/>
            <a:r>
              <a:rPr lang="ja-JP" altLang="en-US" dirty="0">
                <a:solidFill>
                  <a:srgbClr val="FF0000"/>
                </a:solidFill>
              </a:rPr>
              <a:t>ある程度以上古い</a:t>
            </a:r>
            <a:r>
              <a:rPr lang="en-US" altLang="ja-JP" dirty="0">
                <a:solidFill>
                  <a:srgbClr val="FF0000"/>
                </a:solidFill>
              </a:rPr>
              <a:t>Zoom</a:t>
            </a:r>
            <a:r>
              <a:rPr lang="ja-JP" altLang="en-US" dirty="0">
                <a:solidFill>
                  <a:srgbClr val="FF0000"/>
                </a:solidFill>
              </a:rPr>
              <a:t>クライアントは使えなくなる</a:t>
            </a:r>
            <a:r>
              <a:rPr lang="ja-JP" altLang="en-US" dirty="0"/>
              <a:t>（接続時に更新を要求される）</a:t>
            </a:r>
            <a:endParaRPr lang="en-US" altLang="ja-JP" dirty="0"/>
          </a:p>
          <a:p>
            <a:pPr lvl="1"/>
            <a:r>
              <a:rPr lang="ja-JP" altLang="en-US" dirty="0"/>
              <a:t>ある程度以上古い＝最新版リリースより</a:t>
            </a:r>
            <a:r>
              <a:rPr lang="en-US" altLang="ja-JP" dirty="0"/>
              <a:t>9</a:t>
            </a:r>
            <a:r>
              <a:rPr lang="ja-JP" altLang="en-US" dirty="0"/>
              <a:t>か月以上経過したもの</a:t>
            </a:r>
            <a:endParaRPr lang="en-US" altLang="ja-JP" dirty="0"/>
          </a:p>
          <a:p>
            <a:pPr lvl="1"/>
            <a:r>
              <a:rPr lang="ja-JP" altLang="en-US" dirty="0"/>
              <a:t>接続時に慌てないようこまめな更新が必要</a:t>
            </a:r>
            <a:endParaRPr lang="en-US" altLang="ja-JP" dirty="0"/>
          </a:p>
          <a:p>
            <a:r>
              <a:rPr lang="en-US" altLang="ja-JP" dirty="0"/>
              <a:t>2021/11/1 </a:t>
            </a:r>
            <a:r>
              <a:rPr lang="ja-JP" altLang="en-US" dirty="0"/>
              <a:t>の時点ではバージョン</a:t>
            </a:r>
            <a:r>
              <a:rPr lang="en-US" altLang="ja-JP" dirty="0"/>
              <a:t>5.5</a:t>
            </a:r>
            <a:r>
              <a:rPr lang="ja-JP" altLang="en-US" dirty="0"/>
              <a:t>以上が必要</a:t>
            </a:r>
            <a:endParaRPr lang="en-US" altLang="ja-JP" dirty="0"/>
          </a:p>
        </p:txBody>
      </p:sp>
      <p:sp>
        <p:nvSpPr>
          <p:cNvPr id="4" name="日付プレースホルダー 3">
            <a:extLst>
              <a:ext uri="{FF2B5EF4-FFF2-40B4-BE49-F238E27FC236}">
                <a16:creationId xmlns:a16="http://schemas.microsoft.com/office/drawing/2014/main" id="{0135C68E-B77C-4EB7-93FD-E31B1AF5837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BE109F4-9400-4C35-8CB6-401A620B2BB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F7F4E6-E8F7-43FC-9D91-CEF9188AB76D}"/>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3934912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8F600-7CFB-44B2-A79F-80E8083B1F39}"/>
              </a:ext>
            </a:extLst>
          </p:cNvPr>
          <p:cNvSpPr>
            <a:spLocks noGrp="1"/>
          </p:cNvSpPr>
          <p:nvPr>
            <p:ph type="title"/>
          </p:nvPr>
        </p:nvSpPr>
        <p:spPr/>
        <p:txBody>
          <a:bodyPr/>
          <a:lstStyle/>
          <a:p>
            <a:r>
              <a:rPr lang="ja-JP" altLang="en-US" dirty="0"/>
              <a:t>最新版にする</a:t>
            </a:r>
            <a:r>
              <a:rPr kumimoji="1" lang="ja-JP" altLang="en-US" dirty="0"/>
              <a:t>方法</a:t>
            </a:r>
          </a:p>
        </p:txBody>
      </p:sp>
      <p:sp>
        <p:nvSpPr>
          <p:cNvPr id="4" name="日付プレースホルダー 3">
            <a:extLst>
              <a:ext uri="{FF2B5EF4-FFF2-40B4-BE49-F238E27FC236}">
                <a16:creationId xmlns:a16="http://schemas.microsoft.com/office/drawing/2014/main" id="{D3BC9B9B-F1DD-4AE3-9482-08DF2E06231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9FC5429-1E78-4AA5-94AD-76374EC497F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3A54B2-15E2-4C8C-BCF4-163B9EE8EA4D}"/>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74B44F2-155C-40FC-B826-4E78BB396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06236"/>
            <a:ext cx="4880448" cy="4047825"/>
          </a:xfrm>
          <a:prstGeom prst="rect">
            <a:avLst/>
          </a:prstGeom>
        </p:spPr>
      </p:pic>
      <p:sp>
        <p:nvSpPr>
          <p:cNvPr id="3" name="コンテンツ プレースホルダー 2">
            <a:extLst>
              <a:ext uri="{FF2B5EF4-FFF2-40B4-BE49-F238E27FC236}">
                <a16:creationId xmlns:a16="http://schemas.microsoft.com/office/drawing/2014/main" id="{27B9333A-A1E1-47A3-9D50-98A633D71AF8}"/>
              </a:ext>
            </a:extLst>
          </p:cNvPr>
          <p:cNvSpPr>
            <a:spLocks noGrp="1"/>
          </p:cNvSpPr>
          <p:nvPr>
            <p:ph idx="1"/>
          </p:nvPr>
        </p:nvSpPr>
        <p:spPr>
          <a:xfrm>
            <a:off x="97160" y="1495325"/>
            <a:ext cx="7067128" cy="4525963"/>
          </a:xfrm>
          <a:solidFill>
            <a:srgbClr val="FFFFFF">
              <a:alpha val="50196"/>
            </a:srgbClr>
          </a:solidFill>
        </p:spPr>
        <p:txBody>
          <a:bodyPr/>
          <a:lstStyle/>
          <a:p>
            <a:r>
              <a:rPr kumimoji="1" lang="en-US" altLang="ja-JP" dirty="0"/>
              <a:t>Zoom</a:t>
            </a:r>
            <a:r>
              <a:rPr kumimoji="1" lang="ja-JP" altLang="en-US" dirty="0"/>
              <a:t>の「アプリ」を立ち上げ</a:t>
            </a:r>
            <a:endParaRPr kumimoji="1" lang="en-US" altLang="ja-JP" dirty="0"/>
          </a:p>
          <a:p>
            <a:pPr lvl="1"/>
            <a:r>
              <a:rPr kumimoji="1" lang="ja-JP" altLang="en-US" sz="2000" dirty="0"/>
              <a:t>ブラウザで</a:t>
            </a:r>
            <a:r>
              <a:rPr kumimoji="1" lang="en-US" altLang="ja-JP" sz="2000" dirty="0"/>
              <a:t>URL</a:t>
            </a:r>
            <a:r>
              <a:rPr kumimoji="1" lang="ja-JP" altLang="en-US" sz="2000" dirty="0"/>
              <a:t>クリックではなく、</a:t>
            </a:r>
            <a:r>
              <a:rPr kumimoji="1" lang="en-US" altLang="ja-JP" sz="2000" dirty="0"/>
              <a:t>Windows</a:t>
            </a:r>
            <a:r>
              <a:rPr kumimoji="1" lang="ja-JP" altLang="en-US" sz="2000" dirty="0"/>
              <a:t>スタートメニューなどから</a:t>
            </a:r>
            <a:r>
              <a:rPr kumimoji="1" lang="en-US" altLang="ja-JP" sz="2000" dirty="0"/>
              <a:t>Zoom</a:t>
            </a:r>
            <a:r>
              <a:rPr kumimoji="1" lang="ja-JP" altLang="en-US" sz="2000" dirty="0"/>
              <a:t>を立ち上げ</a:t>
            </a:r>
            <a:endParaRPr kumimoji="1" lang="en-US" altLang="ja-JP" dirty="0"/>
          </a:p>
          <a:p>
            <a:r>
              <a:rPr kumimoji="1" lang="ja-JP" altLang="en-US" dirty="0"/>
              <a:t>サインイン（</a:t>
            </a:r>
            <a:r>
              <a:rPr kumimoji="1" lang="en-US" altLang="ja-JP" dirty="0"/>
              <a:t>SSO</a:t>
            </a:r>
            <a:r>
              <a:rPr kumimoji="1" lang="ja-JP" altLang="en-US" dirty="0"/>
              <a:t>を選択）</a:t>
            </a:r>
            <a:endParaRPr kumimoji="1" lang="en-US" altLang="ja-JP" dirty="0"/>
          </a:p>
          <a:p>
            <a:r>
              <a:rPr kumimoji="1" lang="ja-JP" altLang="en-US" dirty="0"/>
              <a:t>右上の</a:t>
            </a:r>
            <a:r>
              <a:rPr kumimoji="1" lang="ja-JP" altLang="en-US" u="sng" dirty="0"/>
              <a:t>自分のアイコン</a:t>
            </a:r>
            <a:r>
              <a:rPr kumimoji="1" lang="ja-JP" altLang="en-US" dirty="0"/>
              <a:t> </a:t>
            </a:r>
            <a:br>
              <a:rPr kumimoji="1" lang="en-US" altLang="ja-JP" dirty="0"/>
            </a:br>
            <a:r>
              <a:rPr kumimoji="1" lang="ja-JP" altLang="en-US" dirty="0">
                <a:sym typeface="Symbol" panose="05050102010706020507" pitchFamily="18" charset="2"/>
              </a:rPr>
              <a:t></a:t>
            </a:r>
            <a:r>
              <a:rPr kumimoji="1" lang="ja-JP" altLang="en-US" dirty="0"/>
              <a:t> </a:t>
            </a:r>
            <a:r>
              <a:rPr kumimoji="1" lang="ja-JP" altLang="en-US" u="sng" dirty="0"/>
              <a:t>アップデートを確認</a:t>
            </a:r>
            <a:endParaRPr kumimoji="1" lang="en-US" altLang="ja-JP" u="sng" dirty="0"/>
          </a:p>
        </p:txBody>
      </p:sp>
      <p:cxnSp>
        <p:nvCxnSpPr>
          <p:cNvPr id="10" name="直線コネクタ 9">
            <a:extLst>
              <a:ext uri="{FF2B5EF4-FFF2-40B4-BE49-F238E27FC236}">
                <a16:creationId xmlns:a16="http://schemas.microsoft.com/office/drawing/2014/main" id="{04B39C5C-1A3B-4487-8C26-E2891D76F557}"/>
              </a:ext>
            </a:extLst>
          </p:cNvPr>
          <p:cNvCxnSpPr>
            <a:cxnSpLocks/>
          </p:cNvCxnSpPr>
          <p:nvPr/>
        </p:nvCxnSpPr>
        <p:spPr>
          <a:xfrm flipV="1">
            <a:off x="4572000" y="3068960"/>
            <a:ext cx="4248472"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A3049B-4666-442D-B646-EF2F304C7830}"/>
              </a:ext>
            </a:extLst>
          </p:cNvPr>
          <p:cNvCxnSpPr>
            <a:cxnSpLocks/>
          </p:cNvCxnSpPr>
          <p:nvPr/>
        </p:nvCxnSpPr>
        <p:spPr>
          <a:xfrm>
            <a:off x="1691680" y="4293096"/>
            <a:ext cx="5616624" cy="144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59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C92E7-ACEE-44E7-AEA6-ADC4D35D3390}"/>
              </a:ext>
            </a:extLst>
          </p:cNvPr>
          <p:cNvSpPr>
            <a:spLocks noGrp="1"/>
          </p:cNvSpPr>
          <p:nvPr>
            <p:ph type="title"/>
          </p:nvPr>
        </p:nvSpPr>
        <p:spPr/>
        <p:txBody>
          <a:bodyPr>
            <a:normAutofit fontScale="90000"/>
          </a:bodyPr>
          <a:lstStyle/>
          <a:p>
            <a:r>
              <a:rPr lang="ja-JP" altLang="en-US" dirty="0"/>
              <a:t>本学</a:t>
            </a:r>
            <a:r>
              <a:rPr kumimoji="1" lang="ja-JP" altLang="en-US" dirty="0"/>
              <a:t>における</a:t>
            </a:r>
            <a:r>
              <a:rPr kumimoji="1" lang="en-US" altLang="ja-JP" dirty="0"/>
              <a:t>Zoom</a:t>
            </a:r>
            <a:r>
              <a:rPr kumimoji="1" lang="ja-JP" altLang="en-US" dirty="0"/>
              <a:t>の「正しい」ユーザ名は</a:t>
            </a:r>
            <a:r>
              <a:rPr lang="en-US" altLang="ja-JP" dirty="0"/>
              <a:t>10</a:t>
            </a:r>
            <a:r>
              <a:rPr lang="ja-JP" altLang="en-US" dirty="0"/>
              <a:t>桁</a:t>
            </a:r>
            <a:r>
              <a:rPr lang="en-US" altLang="ja-JP" dirty="0"/>
              <a:t>@utac.. </a:t>
            </a:r>
            <a:r>
              <a:rPr lang="ja-JP" altLang="en-US" dirty="0"/>
              <a:t>のみ</a:t>
            </a:r>
            <a:endParaRPr kumimoji="1" lang="ja-JP" altLang="en-US" dirty="0"/>
          </a:p>
        </p:txBody>
      </p:sp>
      <p:sp>
        <p:nvSpPr>
          <p:cNvPr id="3" name="コンテンツ プレースホルダー 2">
            <a:extLst>
              <a:ext uri="{FF2B5EF4-FFF2-40B4-BE49-F238E27FC236}">
                <a16:creationId xmlns:a16="http://schemas.microsoft.com/office/drawing/2014/main" id="{D79B8BD6-36D4-4411-88B3-06D9870DDA6F}"/>
              </a:ext>
            </a:extLst>
          </p:cNvPr>
          <p:cNvSpPr>
            <a:spLocks noGrp="1"/>
          </p:cNvSpPr>
          <p:nvPr>
            <p:ph idx="1"/>
          </p:nvPr>
        </p:nvSpPr>
        <p:spPr>
          <a:xfrm>
            <a:off x="457200" y="1500174"/>
            <a:ext cx="8363272" cy="4525963"/>
          </a:xfrm>
        </p:spPr>
        <p:txBody>
          <a:bodyPr>
            <a:normAutofit/>
          </a:bodyPr>
          <a:lstStyle/>
          <a:p>
            <a:r>
              <a:rPr kumimoji="1" lang="ja-JP" altLang="en-US" dirty="0"/>
              <a:t>歴史的な経緯で色々な</a:t>
            </a:r>
            <a:r>
              <a:rPr kumimoji="1" lang="en-US" altLang="ja-JP" dirty="0"/>
              <a:t>Zoom</a:t>
            </a:r>
            <a:r>
              <a:rPr kumimoji="1" lang="ja-JP" altLang="en-US" dirty="0"/>
              <a:t>ユーザ名が混在しています</a:t>
            </a:r>
            <a:endParaRPr kumimoji="1" lang="en-US" altLang="ja-JP" dirty="0"/>
          </a:p>
          <a:p>
            <a:pPr lvl="1"/>
            <a:r>
              <a:rPr lang="en-US" altLang="ja-JP" sz="2400" dirty="0">
                <a:hlinkClick r:id="rId2"/>
              </a:rPr>
              <a:t>tau@g.ecc.u-tokyo.ac.jp</a:t>
            </a:r>
            <a:r>
              <a:rPr lang="en-US" altLang="ja-JP" sz="2400" dirty="0"/>
              <a:t> (</a:t>
            </a:r>
            <a:r>
              <a:rPr lang="ja-JP" altLang="en-US" sz="2400" dirty="0"/>
              <a:t>通称：</a:t>
            </a:r>
            <a:r>
              <a:rPr lang="ja-JP" altLang="en-US" sz="2400" dirty="0">
                <a:solidFill>
                  <a:srgbClr val="FF0000"/>
                </a:solidFill>
              </a:rPr>
              <a:t>任意</a:t>
            </a:r>
            <a:r>
              <a:rPr lang="en-US" altLang="ja-JP" sz="2400" dirty="0">
                <a:solidFill>
                  <a:srgbClr val="FF0000"/>
                </a:solidFill>
              </a:rPr>
              <a:t>@g.ecc</a:t>
            </a:r>
            <a:r>
              <a:rPr lang="en-US" altLang="ja-JP" sz="2400" dirty="0"/>
              <a:t>)</a:t>
            </a:r>
          </a:p>
          <a:p>
            <a:pPr lvl="1"/>
            <a:r>
              <a:rPr lang="en-US" altLang="ja-JP" sz="2400" dirty="0">
                <a:hlinkClick r:id="rId3"/>
              </a:rPr>
              <a:t>1234567890@g.ecc.u-tokyo.a.jp</a:t>
            </a:r>
            <a:r>
              <a:rPr lang="en-US" altLang="ja-JP" sz="2400" dirty="0"/>
              <a:t> (</a:t>
            </a:r>
            <a:r>
              <a:rPr lang="ja-JP" altLang="en-US" sz="2400" dirty="0"/>
              <a:t>通称：</a:t>
            </a:r>
            <a:r>
              <a:rPr lang="en-US" altLang="ja-JP" sz="2400" dirty="0">
                <a:solidFill>
                  <a:srgbClr val="FF0000"/>
                </a:solidFill>
              </a:rPr>
              <a:t>10</a:t>
            </a:r>
            <a:r>
              <a:rPr lang="ja-JP" altLang="en-US" sz="2400" dirty="0">
                <a:solidFill>
                  <a:srgbClr val="FF0000"/>
                </a:solidFill>
              </a:rPr>
              <a:t>桁</a:t>
            </a:r>
            <a:r>
              <a:rPr lang="en-US" altLang="ja-JP" sz="2400" dirty="0">
                <a:solidFill>
                  <a:srgbClr val="FF0000"/>
                </a:solidFill>
              </a:rPr>
              <a:t>@g.ecc</a:t>
            </a:r>
            <a:r>
              <a:rPr lang="en-US" altLang="ja-JP" sz="2400" dirty="0"/>
              <a:t>)</a:t>
            </a:r>
          </a:p>
          <a:p>
            <a:pPr lvl="1"/>
            <a:r>
              <a:rPr lang="en-US" altLang="ja-JP" sz="2400" dirty="0">
                <a:hlinkClick r:id="rId4"/>
              </a:rPr>
              <a:t>1234567890@utac.u-tokyo.ac.jp</a:t>
            </a:r>
            <a:r>
              <a:rPr lang="en-US" altLang="ja-JP" sz="2400" dirty="0"/>
              <a:t> (</a:t>
            </a:r>
            <a:r>
              <a:rPr lang="ja-JP" altLang="en-US" sz="2400" dirty="0"/>
              <a:t>通称：</a:t>
            </a:r>
            <a:r>
              <a:rPr lang="en-US" altLang="ja-JP" sz="2400" dirty="0">
                <a:solidFill>
                  <a:srgbClr val="00B050"/>
                </a:solidFill>
              </a:rPr>
              <a:t>10</a:t>
            </a:r>
            <a:r>
              <a:rPr lang="ja-JP" altLang="en-US" sz="2400" dirty="0">
                <a:solidFill>
                  <a:srgbClr val="00B050"/>
                </a:solidFill>
              </a:rPr>
              <a:t>桁</a:t>
            </a:r>
            <a:r>
              <a:rPr lang="en-US" altLang="ja-JP" sz="2400" dirty="0">
                <a:solidFill>
                  <a:srgbClr val="00B050"/>
                </a:solidFill>
              </a:rPr>
              <a:t>@utac</a:t>
            </a:r>
            <a:r>
              <a:rPr lang="en-US" altLang="ja-JP" sz="2400" dirty="0"/>
              <a:t>)</a:t>
            </a:r>
            <a:endParaRPr lang="en-US" altLang="ja-JP" dirty="0"/>
          </a:p>
          <a:p>
            <a:r>
              <a:rPr lang="ja-JP" altLang="en-US" dirty="0"/>
              <a:t>今後は </a:t>
            </a:r>
            <a:r>
              <a:rPr lang="en-US" altLang="ja-JP" dirty="0">
                <a:solidFill>
                  <a:srgbClr val="00B050"/>
                </a:solidFill>
              </a:rPr>
              <a:t>10</a:t>
            </a:r>
            <a:r>
              <a:rPr lang="ja-JP" altLang="en-US" dirty="0">
                <a:solidFill>
                  <a:srgbClr val="00B050"/>
                </a:solidFill>
              </a:rPr>
              <a:t>桁</a:t>
            </a:r>
            <a:r>
              <a:rPr lang="en-US" altLang="ja-JP" dirty="0">
                <a:solidFill>
                  <a:srgbClr val="00B050"/>
                </a:solidFill>
              </a:rPr>
              <a:t>@utac </a:t>
            </a:r>
            <a:r>
              <a:rPr lang="ja-JP" altLang="en-US" dirty="0"/>
              <a:t>のみに整理していきます</a:t>
            </a:r>
            <a:endParaRPr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2E2B92AE-F0A9-416B-B676-57A3BC68430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B3BE727-25F0-46C8-B4E3-FDCC8C1A49A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D2A705-83F4-451D-B359-7194C03C1965}"/>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1296776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6D58F-6454-42A8-ABB1-53E9767C0D5F}"/>
              </a:ext>
            </a:extLst>
          </p:cNvPr>
          <p:cNvSpPr>
            <a:spLocks noGrp="1"/>
          </p:cNvSpPr>
          <p:nvPr>
            <p:ph type="title"/>
          </p:nvPr>
        </p:nvSpPr>
        <p:spPr/>
        <p:txBody>
          <a:bodyPr>
            <a:normAutofit fontScale="90000"/>
          </a:bodyPr>
          <a:lstStyle/>
          <a:p>
            <a:r>
              <a:rPr kumimoji="1" lang="ja-JP" altLang="en-US" dirty="0"/>
              <a:t>自分が「正しい」ユーザ名を使っているかわからないのですが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DF9A873-3AE4-4717-849C-8E701AA9D8BC}"/>
              </a:ext>
            </a:extLst>
          </p:cNvPr>
          <p:cNvSpPr>
            <a:spLocks noGrp="1"/>
          </p:cNvSpPr>
          <p:nvPr>
            <p:ph idx="1"/>
          </p:nvPr>
        </p:nvSpPr>
        <p:spPr/>
        <p:txBody>
          <a:bodyPr>
            <a:normAutofit fontScale="92500" lnSpcReduction="10000"/>
          </a:bodyPr>
          <a:lstStyle/>
          <a:p>
            <a:r>
              <a:rPr kumimoji="1" lang="ja-JP" altLang="en-US" dirty="0"/>
              <a:t>説明した方法</a:t>
            </a:r>
            <a:r>
              <a:rPr lang="ja-JP" altLang="en-US" dirty="0"/>
              <a:t>（</a:t>
            </a:r>
            <a:r>
              <a:rPr kumimoji="1" lang="en-US" altLang="ja-JP" dirty="0"/>
              <a:t>SSO</a:t>
            </a:r>
            <a:r>
              <a:rPr kumimoji="1" lang="ja-JP" altLang="en-US" dirty="0"/>
              <a:t>）でサインインしてみる</a:t>
            </a:r>
            <a:endParaRPr kumimoji="1" lang="en-US" altLang="ja-JP" dirty="0"/>
          </a:p>
          <a:p>
            <a:r>
              <a:rPr kumimoji="1" lang="en-US" altLang="ja-JP" dirty="0">
                <a:solidFill>
                  <a:srgbClr val="00B050"/>
                </a:solidFill>
              </a:rPr>
              <a:t>Case 1:</a:t>
            </a:r>
            <a:r>
              <a:rPr lang="ja-JP" altLang="en-US" dirty="0"/>
              <a:t> </a:t>
            </a:r>
            <a:r>
              <a:rPr kumimoji="1" lang="ja-JP" altLang="en-US" dirty="0"/>
              <a:t>普段使っている</a:t>
            </a:r>
            <a:r>
              <a:rPr lang="ja-JP" altLang="en-US" dirty="0"/>
              <a:t>ものである</a:t>
            </a:r>
            <a:r>
              <a:rPr kumimoji="1" lang="ja-JP" altLang="en-US" dirty="0"/>
              <a:t>（たとえば予定している授業やミーティングが表示できる）</a:t>
            </a:r>
            <a:r>
              <a:rPr kumimoji="1" lang="ja-JP" altLang="en-US" dirty="0">
                <a:sym typeface="Symbol" panose="05050102010706020507" pitchFamily="18" charset="2"/>
              </a:rPr>
              <a:t> </a:t>
            </a:r>
            <a:r>
              <a:rPr kumimoji="1" lang="en-US" altLang="ja-JP" dirty="0"/>
              <a:t>done!</a:t>
            </a:r>
          </a:p>
          <a:p>
            <a:r>
              <a:rPr kumimoji="1" lang="en-US" altLang="ja-JP" dirty="0">
                <a:solidFill>
                  <a:srgbClr val="00B050"/>
                </a:solidFill>
              </a:rPr>
              <a:t>Case 2:</a:t>
            </a:r>
            <a:r>
              <a:rPr kumimoji="1" lang="en-US" altLang="ja-JP" dirty="0"/>
              <a:t> </a:t>
            </a:r>
            <a:r>
              <a:rPr kumimoji="1" lang="ja-JP" altLang="en-US" dirty="0"/>
              <a:t>普段使っているものと違う気がする</a:t>
            </a:r>
            <a:r>
              <a:rPr kumimoji="1" lang="en-US" altLang="ja-JP" dirty="0"/>
              <a:t>…</a:t>
            </a:r>
          </a:p>
          <a:p>
            <a:pPr lvl="1"/>
            <a:r>
              <a:rPr lang="ja-JP" altLang="en-US" dirty="0"/>
              <a:t>普段のもの（ミーティングスケジュールや録画など）が特段不要 </a:t>
            </a:r>
            <a:r>
              <a:rPr kumimoji="1" lang="ja-JP" altLang="en-US" dirty="0">
                <a:sym typeface="Symbol" panose="05050102010706020507" pitchFamily="18" charset="2"/>
              </a:rPr>
              <a:t> </a:t>
            </a:r>
            <a:r>
              <a:rPr kumimoji="1" lang="en-US" altLang="ja-JP" dirty="0"/>
              <a:t>done!</a:t>
            </a:r>
            <a:endParaRPr lang="en-US" altLang="ja-JP" dirty="0"/>
          </a:p>
          <a:p>
            <a:pPr lvl="1"/>
            <a:r>
              <a:rPr lang="ja-JP" altLang="en-US" dirty="0"/>
              <a:t>普段のものから内容を引き継ぎたい </a:t>
            </a:r>
            <a:r>
              <a:rPr lang="ja-JP" altLang="en-US" dirty="0">
                <a:sym typeface="Symbol" panose="05050102010706020507" pitchFamily="18" charset="2"/>
              </a:rPr>
              <a:t> </a:t>
            </a:r>
            <a:r>
              <a:rPr lang="en-US" altLang="ja-JP" dirty="0">
                <a:hlinkClick r:id="rId2"/>
              </a:rPr>
              <a:t>https://utelecon.adm.u-tokyo.ac.jp/notice/zoom-address-new</a:t>
            </a:r>
            <a:endParaRPr lang="en-US" altLang="ja-JP" dirty="0"/>
          </a:p>
        </p:txBody>
      </p:sp>
      <p:sp>
        <p:nvSpPr>
          <p:cNvPr id="4" name="日付プレースホルダー 3">
            <a:extLst>
              <a:ext uri="{FF2B5EF4-FFF2-40B4-BE49-F238E27FC236}">
                <a16:creationId xmlns:a16="http://schemas.microsoft.com/office/drawing/2014/main" id="{18A3F301-7C1E-4852-AD80-3E55FE8FCBA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CC8754A-6DAE-42E1-ADED-F36963F3906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536BE42-A87A-41E1-9193-05284E829C29}"/>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extLst>
      <p:ext uri="{BB962C8B-B14F-4D97-AF65-F5344CB8AC3E}">
        <p14:creationId xmlns:p14="http://schemas.microsoft.com/office/powerpoint/2010/main" val="6633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a:bodyPr>
          <a:lstStyle/>
          <a:p>
            <a:r>
              <a:rPr kumimoji="1" lang="ja-JP" altLang="en-US" dirty="0">
                <a:solidFill>
                  <a:srgbClr val="00B050"/>
                </a:solidFill>
              </a:rPr>
              <a:t>チャット</a:t>
            </a:r>
            <a:r>
              <a:rPr kumimoji="1" lang="en-US" altLang="ja-JP" dirty="0">
                <a:solidFill>
                  <a:srgbClr val="00B050"/>
                </a:solidFill>
              </a:rPr>
              <a:t>, Zoom, </a:t>
            </a:r>
            <a:r>
              <a:rPr kumimoji="1" lang="ja-JP" altLang="en-US" dirty="0">
                <a:solidFill>
                  <a:srgbClr val="00B050"/>
                </a:solidFill>
              </a:rPr>
              <a:t>メール送信フォーム</a:t>
            </a:r>
            <a:r>
              <a:rPr lang="ja-JP" altLang="en-US" dirty="0"/>
              <a:t>で質問できます</a:t>
            </a:r>
            <a:endParaRPr kumimoji="1" lang="en-US" altLang="ja-JP" dirty="0"/>
          </a:p>
          <a:p>
            <a:r>
              <a:rPr kumimoji="1" lang="ja-JP" altLang="en-US" dirty="0"/>
              <a:t>学生サポータが活躍しています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endParaRPr lang="en-US" altLang="ja-JP"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err="1"/>
              <a:t>Webex</a:t>
            </a:r>
            <a:r>
              <a:rPr lang="en-US" altLang="ja-JP" dirty="0"/>
              <a:t>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err="1"/>
              <a:t>Webex</a:t>
            </a:r>
            <a:r>
              <a:rPr kumimoji="1" lang="en-US" altLang="ja-JP" dirty="0"/>
              <a:t>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844824"/>
            <a:ext cx="8435280" cy="4737138"/>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r>
              <a:rPr lang="en-US" altLang="ja-JP" dirty="0">
                <a:solidFill>
                  <a:srgbClr val="00B050"/>
                </a:solidFill>
              </a:rPr>
              <a:t>(*) </a:t>
            </a:r>
            <a:r>
              <a:rPr lang="ja-JP" altLang="en-US" dirty="0"/>
              <a:t>こちらの</a:t>
            </a:r>
            <a:r>
              <a:rPr lang="ja-JP" altLang="en-US" dirty="0">
                <a:hlinkClick r:id="rId2"/>
              </a:rPr>
              <a:t>フォーム</a:t>
            </a:r>
            <a:r>
              <a:rPr lang="ja-JP" altLang="en-US" dirty="0"/>
              <a:t>から申し込んで</a:t>
            </a:r>
            <a:r>
              <a:rPr lang="en-US" altLang="ja-JP" dirty="0"/>
              <a:t>300</a:t>
            </a:r>
            <a:r>
              <a:rPr lang="ja-JP" altLang="en-US" dirty="0"/>
              <a:t>を超える会議やウェビナーを開催できますが数に限りがあるので、</a:t>
            </a:r>
            <a:r>
              <a:rPr lang="en-US" altLang="ja-JP" dirty="0" err="1"/>
              <a:t>Webex</a:t>
            </a:r>
            <a:r>
              <a:rPr lang="ja-JP" altLang="en-US" dirty="0"/>
              <a:t>もお考え下さい</a:t>
            </a:r>
            <a:endParaRPr lang="en-US" altLang="ja-JP" dirty="0"/>
          </a:p>
          <a:p>
            <a:r>
              <a:rPr lang="en-US" altLang="ja-JP" dirty="0">
                <a:solidFill>
                  <a:srgbClr val="00B050"/>
                </a:solidFill>
              </a:rPr>
              <a:t>(※) </a:t>
            </a:r>
            <a:r>
              <a:rPr lang="ja-JP" altLang="en-US" dirty="0"/>
              <a:t>現在有効化されていません。動作確認が済み次第有効化予定</a:t>
            </a:r>
            <a:endParaRPr lang="en-US" altLang="ja-JP" dirty="0"/>
          </a:p>
          <a:p>
            <a:r>
              <a:rPr lang="en-US" altLang="ja-JP" dirty="0">
                <a:solidFill>
                  <a:srgbClr val="00B050"/>
                </a:solidFill>
              </a:rPr>
              <a:t>(</a:t>
            </a:r>
            <a:r>
              <a:rPr lang="ja-JP" altLang="en-US" dirty="0">
                <a:solidFill>
                  <a:srgbClr val="00B050"/>
                </a:solidFill>
              </a:rPr>
              <a:t>☆</a:t>
            </a:r>
            <a:r>
              <a:rPr lang="en-US" altLang="ja-JP" dirty="0">
                <a:solidFill>
                  <a:srgbClr val="00B050"/>
                </a:solidFill>
              </a:rPr>
              <a:t>)</a:t>
            </a:r>
            <a:r>
              <a:rPr lang="ja-JP" altLang="en-US" dirty="0">
                <a:solidFill>
                  <a:srgbClr val="00B050"/>
                </a:solidFill>
              </a:rPr>
              <a:t> </a:t>
            </a:r>
            <a:r>
              <a:rPr lang="ja-JP" altLang="en-US" dirty="0"/>
              <a:t>ブラウザで複数参加は従来より可能。デスクトップアプリでも動作確認が済み次第有効化予定（現在有効化されていません）</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1414077228"/>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err="1"/>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r>
                        <a:rPr kumimoji="1" lang="ja-JP" altLang="en-US" dirty="0"/>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B050"/>
                          </a:solidFill>
                          <a:hlinkClick r:id="rId3"/>
                        </a:rPr>
                        <a:t>〇</a:t>
                      </a:r>
                      <a:r>
                        <a:rPr kumimoji="1" lang="ja-JP" altLang="en-US" dirty="0">
                          <a:solidFill>
                            <a:srgbClr val="00B050"/>
                          </a:solidFill>
                        </a:rPr>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r>
                        <a:rPr kumimoji="1" lang="ja-JP" altLang="en-US" dirty="0">
                          <a:hlinkClick r:id="rId4"/>
                        </a:rPr>
                        <a:t>〇</a:t>
                      </a:r>
                      <a:r>
                        <a:rPr kumimoji="1" lang="ja-JP" altLang="en-US" dirty="0"/>
                        <a:t> </a:t>
                      </a:r>
                      <a:r>
                        <a:rPr kumimoji="1" lang="en-US" altLang="ja-JP" dirty="0">
                          <a:solidFill>
                            <a:srgbClr val="00B050"/>
                          </a:solidFill>
                        </a:rPr>
                        <a:t>(</a:t>
                      </a:r>
                      <a:r>
                        <a:rPr kumimoji="1" lang="ja-JP" altLang="en-US" dirty="0">
                          <a:solidFill>
                            <a:srgbClr val="00B050"/>
                          </a:solidFill>
                        </a:rPr>
                        <a:t>☆</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9A33F-140E-4BEE-96DD-041E1BE126C2}"/>
              </a:ext>
            </a:extLst>
          </p:cNvPr>
          <p:cNvSpPr>
            <a:spLocks noGrp="1"/>
          </p:cNvSpPr>
          <p:nvPr>
            <p:ph type="title"/>
          </p:nvPr>
        </p:nvSpPr>
        <p:spPr/>
        <p:txBody>
          <a:bodyPr/>
          <a:lstStyle/>
          <a:p>
            <a:r>
              <a:rPr lang="en-US" altLang="ja-JP" dirty="0"/>
              <a:t>s</a:t>
            </a:r>
            <a:r>
              <a:rPr kumimoji="1" lang="en-US" altLang="ja-JP" dirty="0"/>
              <a:t>li.do</a:t>
            </a:r>
            <a:endParaRPr kumimoji="1" lang="ja-JP" altLang="en-US" dirty="0"/>
          </a:p>
        </p:txBody>
      </p:sp>
      <p:sp>
        <p:nvSpPr>
          <p:cNvPr id="3" name="コンテンツ プレースホルダー 2">
            <a:extLst>
              <a:ext uri="{FF2B5EF4-FFF2-40B4-BE49-F238E27FC236}">
                <a16:creationId xmlns:a16="http://schemas.microsoft.com/office/drawing/2014/main" id="{61CC24CF-E82D-437C-9EAB-424F7F8B9580}"/>
              </a:ext>
            </a:extLst>
          </p:cNvPr>
          <p:cNvSpPr>
            <a:spLocks noGrp="1"/>
          </p:cNvSpPr>
          <p:nvPr>
            <p:ph idx="1"/>
          </p:nvPr>
        </p:nvSpPr>
        <p:spPr/>
        <p:txBody>
          <a:bodyPr/>
          <a:lstStyle/>
          <a:p>
            <a:r>
              <a:rPr lang="en-US" altLang="ja-JP" dirty="0"/>
              <a:t>Q&amp;A</a:t>
            </a:r>
            <a:r>
              <a:rPr lang="ja-JP" altLang="en-US" dirty="0"/>
              <a:t>、アンケート</a:t>
            </a:r>
            <a:r>
              <a:rPr kumimoji="1" lang="ja-JP" altLang="en-US" dirty="0"/>
              <a:t>ツール</a:t>
            </a:r>
            <a:endParaRPr kumimoji="1" lang="en-US" altLang="ja-JP" dirty="0"/>
          </a:p>
          <a:p>
            <a:pPr lvl="1"/>
            <a:r>
              <a:rPr lang="ja-JP" altLang="en-US" dirty="0"/>
              <a:t>これをすると学生がよく</a:t>
            </a:r>
            <a:r>
              <a:rPr lang="en-US" altLang="ja-JP" dirty="0"/>
              <a:t>Q</a:t>
            </a:r>
            <a:r>
              <a:rPr lang="ja-JP" altLang="en-US" dirty="0"/>
              <a:t>をするようになるという噂です</a:t>
            </a:r>
            <a:endParaRPr kumimoji="1" lang="en-US" altLang="ja-JP" dirty="0"/>
          </a:p>
          <a:p>
            <a:r>
              <a:rPr lang="ja-JP" altLang="en-US" dirty="0"/>
              <a:t>このたび</a:t>
            </a:r>
            <a:r>
              <a:rPr lang="en-US" altLang="ja-JP" dirty="0"/>
              <a:t>UTokyo Account</a:t>
            </a:r>
            <a:r>
              <a:rPr lang="ja-JP" altLang="en-US" dirty="0"/>
              <a:t>で有料機能が使えるようになりました（</a:t>
            </a:r>
            <a:r>
              <a:rPr lang="ja-JP" altLang="en-US" dirty="0">
                <a:hlinkClick r:id="rId2"/>
              </a:rPr>
              <a:t>説明</a:t>
            </a:r>
            <a:r>
              <a:rPr lang="ja-JP" altLang="en-US" dirty="0"/>
              <a:t>）</a:t>
            </a:r>
            <a:endParaRPr lang="en-US" altLang="ja-JP" dirty="0"/>
          </a:p>
          <a:p>
            <a:r>
              <a:rPr kumimoji="1" lang="ja-JP" altLang="en-US" dirty="0"/>
              <a:t>サインイン方法</a:t>
            </a:r>
            <a:endParaRPr kumimoji="1" lang="en-US" altLang="ja-JP" dirty="0"/>
          </a:p>
          <a:p>
            <a:pPr lvl="1"/>
            <a:r>
              <a:rPr kumimoji="1" lang="en-US" altLang="ja-JP" dirty="0"/>
              <a:t>Log in </a:t>
            </a:r>
            <a:r>
              <a:rPr kumimoji="1" lang="en-US" altLang="ja-JP" dirty="0">
                <a:sym typeface="Symbol" panose="05050102010706020507" pitchFamily="18" charset="2"/>
              </a:rPr>
              <a:t></a:t>
            </a:r>
            <a:r>
              <a:rPr kumimoji="1" lang="ja-JP" altLang="en-US" dirty="0"/>
              <a:t>                                     を選択</a:t>
            </a:r>
            <a:endParaRPr kumimoji="1" lang="en-US" altLang="ja-JP" dirty="0"/>
          </a:p>
          <a:p>
            <a:pPr lvl="1"/>
            <a:r>
              <a:rPr lang="ja-JP" altLang="en-US" dirty="0"/>
              <a:t>あとは</a:t>
            </a:r>
            <a:r>
              <a:rPr lang="en-US" altLang="ja-JP" dirty="0" err="1"/>
              <a:t>Webex</a:t>
            </a:r>
            <a:r>
              <a:rPr lang="ja-JP" altLang="en-US" dirty="0"/>
              <a:t>同様（</a:t>
            </a:r>
            <a:r>
              <a:rPr lang="en-US" altLang="ja-JP" dirty="0"/>
              <a:t>UTokyo Account</a:t>
            </a:r>
            <a:r>
              <a:rPr lang="ja-JP" altLang="en-US" dirty="0"/>
              <a:t>を利用）</a:t>
            </a:r>
            <a:endParaRPr kumimoji="1" lang="ja-JP" altLang="en-US" dirty="0"/>
          </a:p>
        </p:txBody>
      </p:sp>
      <p:sp>
        <p:nvSpPr>
          <p:cNvPr id="4" name="日付プレースホルダー 3">
            <a:extLst>
              <a:ext uri="{FF2B5EF4-FFF2-40B4-BE49-F238E27FC236}">
                <a16:creationId xmlns:a16="http://schemas.microsoft.com/office/drawing/2014/main" id="{98B11BCD-F0E5-4CDD-811F-87C304ACD22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59A6012-C4DB-42F2-998A-94B85101F54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7F30B10-9CF0-448D-BF8B-1EE00D2AA3B6}"/>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1042E7BE-64E3-428F-B8AA-65300D18F1D5}"/>
              </a:ext>
            </a:extLst>
          </p:cNvPr>
          <p:cNvPicPr>
            <a:picLocks noChangeAspect="1"/>
          </p:cNvPicPr>
          <p:nvPr/>
        </p:nvPicPr>
        <p:blipFill rotWithShape="1">
          <a:blip r:embed="rId3">
            <a:extLst>
              <a:ext uri="{28A0092B-C50C-407E-A947-70E740481C1C}">
                <a14:useLocalDpi xmlns:a14="http://schemas.microsoft.com/office/drawing/2010/main" val="0"/>
              </a:ext>
            </a:extLst>
          </a:blip>
          <a:srcRect l="18287" t="16667" r="14421" b="16667"/>
          <a:stretch/>
        </p:blipFill>
        <p:spPr>
          <a:xfrm>
            <a:off x="2699792" y="4581128"/>
            <a:ext cx="2736304" cy="576064"/>
          </a:xfrm>
          <a:prstGeom prst="rect">
            <a:avLst/>
          </a:prstGeom>
        </p:spPr>
      </p:pic>
    </p:spTree>
    <p:extLst>
      <p:ext uri="{BB962C8B-B14F-4D97-AF65-F5344CB8AC3E}">
        <p14:creationId xmlns:p14="http://schemas.microsoft.com/office/powerpoint/2010/main" val="10099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5FCE7-C2A7-48F9-BEF7-B8B35E40A71D}"/>
              </a:ext>
            </a:extLst>
          </p:cNvPr>
          <p:cNvSpPr>
            <a:spLocks noGrp="1"/>
          </p:cNvSpPr>
          <p:nvPr>
            <p:ph type="title"/>
          </p:nvPr>
        </p:nvSpPr>
        <p:spPr/>
        <p:txBody>
          <a:bodyPr/>
          <a:lstStyle/>
          <a:p>
            <a:r>
              <a:rPr lang="ja-JP" altLang="en-US" dirty="0"/>
              <a:t>サインイン方法</a:t>
            </a:r>
            <a:endParaRPr kumimoji="1" lang="ja-JP" altLang="en-US" dirty="0"/>
          </a:p>
        </p:txBody>
      </p:sp>
      <p:pic>
        <p:nvPicPr>
          <p:cNvPr id="30" name="コンテンツ プレースホルダー 29" descr="グラフィカル ユーザー インターフェイス, Web サイト&#10;&#10;自動的に生成された説明">
            <a:extLst>
              <a:ext uri="{FF2B5EF4-FFF2-40B4-BE49-F238E27FC236}">
                <a16:creationId xmlns:a16="http://schemas.microsoft.com/office/drawing/2014/main" id="{CDC6C55E-D285-4D20-9C90-9A77E4CF6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137" y="1372554"/>
            <a:ext cx="2599753" cy="1900317"/>
          </a:xfrm>
        </p:spPr>
      </p:pic>
      <p:sp>
        <p:nvSpPr>
          <p:cNvPr id="4" name="日付プレースホルダー 3">
            <a:extLst>
              <a:ext uri="{FF2B5EF4-FFF2-40B4-BE49-F238E27FC236}">
                <a16:creationId xmlns:a16="http://schemas.microsoft.com/office/drawing/2014/main" id="{28AA42B0-30AE-4182-BBEB-E787C361E26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1171B3DC-50C4-40A9-AF72-F68FE770A24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2C90983-6937-464B-823C-A3A281CA1F2C}"/>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grpSp>
        <p:nvGrpSpPr>
          <p:cNvPr id="7" name="グループ化 6">
            <a:extLst>
              <a:ext uri="{FF2B5EF4-FFF2-40B4-BE49-F238E27FC236}">
                <a16:creationId xmlns:a16="http://schemas.microsoft.com/office/drawing/2014/main" id="{88EAAE2B-B9C8-4453-8147-9CEB9273BD92}"/>
              </a:ext>
            </a:extLst>
          </p:cNvPr>
          <p:cNvGrpSpPr/>
          <p:nvPr/>
        </p:nvGrpSpPr>
        <p:grpSpPr>
          <a:xfrm>
            <a:off x="3490070" y="3168465"/>
            <a:ext cx="4898354" cy="3140854"/>
            <a:chOff x="3490070" y="3168465"/>
            <a:chExt cx="4898354" cy="3140854"/>
          </a:xfrm>
        </p:grpSpPr>
        <p:pic>
          <p:nvPicPr>
            <p:cNvPr id="8" name="図 7" descr="utokyo-account.png">
              <a:extLst>
                <a:ext uri="{FF2B5EF4-FFF2-40B4-BE49-F238E27FC236}">
                  <a16:creationId xmlns:a16="http://schemas.microsoft.com/office/drawing/2014/main" id="{B00FB3FB-81C5-4D25-B4B9-111F626E9A72}"/>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9" name="直線矢印コネクタ 8">
              <a:extLst>
                <a:ext uri="{FF2B5EF4-FFF2-40B4-BE49-F238E27FC236}">
                  <a16:creationId xmlns:a16="http://schemas.microsoft.com/office/drawing/2014/main" id="{E36F977A-CF60-4891-A15E-7C66715E77C4}"/>
                </a:ext>
              </a:extLst>
            </p:cNvPr>
            <p:cNvCxnSpPr>
              <a:cxnSpLocks/>
              <a:endCxn id="8"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9099D19-A763-4BDA-ADC3-24C42CAC50F2}"/>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51AFFFD7-D7FB-49F9-92D3-7881EB0812C3}"/>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12" name="直線コネクタ 11">
              <a:extLst>
                <a:ext uri="{FF2B5EF4-FFF2-40B4-BE49-F238E27FC236}">
                  <a16:creationId xmlns:a16="http://schemas.microsoft.com/office/drawing/2014/main" id="{B664E1DB-5050-429A-9225-3CF9C73FFA47}"/>
                </a:ext>
              </a:extLst>
            </p:cNvPr>
            <p:cNvCxnSpPr>
              <a:stCxn id="1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AF29CA5-9901-4616-96C2-2B7B9E764FC7}"/>
              </a:ext>
            </a:extLst>
          </p:cNvPr>
          <p:cNvGrpSpPr/>
          <p:nvPr/>
        </p:nvGrpSpPr>
        <p:grpSpPr>
          <a:xfrm>
            <a:off x="251252" y="1330723"/>
            <a:ext cx="5040828" cy="1378197"/>
            <a:chOff x="251252" y="1330723"/>
            <a:chExt cx="5040828" cy="1378197"/>
          </a:xfrm>
        </p:grpSpPr>
        <p:sp>
          <p:nvSpPr>
            <p:cNvPr id="15" name="テキスト ボックス 14">
              <a:extLst>
                <a:ext uri="{FF2B5EF4-FFF2-40B4-BE49-F238E27FC236}">
                  <a16:creationId xmlns:a16="http://schemas.microsoft.com/office/drawing/2014/main" id="{5F42F6F0-BC9C-408E-ABC4-61B0108D74A5}"/>
                </a:ext>
              </a:extLst>
            </p:cNvPr>
            <p:cNvSpPr txBox="1"/>
            <p:nvPr/>
          </p:nvSpPr>
          <p:spPr>
            <a:xfrm>
              <a:off x="463602" y="2339588"/>
              <a:ext cx="4828478" cy="369332"/>
            </a:xfrm>
            <a:prstGeom prst="rect">
              <a:avLst/>
            </a:prstGeom>
            <a:noFill/>
          </p:spPr>
          <p:txBody>
            <a:bodyPr wrap="square">
              <a:spAutoFit/>
            </a:bodyPr>
            <a:lstStyle/>
            <a:p>
              <a:r>
                <a:rPr lang="en-US" altLang="ja-JP" dirty="0">
                  <a:hlinkClick r:id="rId4"/>
                </a:rPr>
                <a:t>https://sli.do</a:t>
              </a:r>
              <a:r>
                <a:rPr kumimoji="1" lang="en-US" altLang="ja-JP" dirty="0">
                  <a:hlinkClick r:id="rId4"/>
                </a:rPr>
                <a:t>/</a:t>
              </a:r>
              <a:endParaRPr lang="ja-JP" altLang="en-US" dirty="0"/>
            </a:p>
          </p:txBody>
        </p:sp>
        <p:sp>
          <p:nvSpPr>
            <p:cNvPr id="16" name="正方形/長方形 15">
              <a:extLst>
                <a:ext uri="{FF2B5EF4-FFF2-40B4-BE49-F238E27FC236}">
                  <a16:creationId xmlns:a16="http://schemas.microsoft.com/office/drawing/2014/main" id="{999F19B6-94DD-496A-99CE-9113C6957495}"/>
                </a:ext>
              </a:extLst>
            </p:cNvPr>
            <p:cNvSpPr/>
            <p:nvPr/>
          </p:nvSpPr>
          <p:spPr>
            <a:xfrm>
              <a:off x="251252" y="133072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17" name="楕円 16">
              <a:extLst>
                <a:ext uri="{FF2B5EF4-FFF2-40B4-BE49-F238E27FC236}">
                  <a16:creationId xmlns:a16="http://schemas.microsoft.com/office/drawing/2014/main" id="{BE33E7E8-FD15-4679-94B4-60A7FA0FDE16}"/>
                </a:ext>
              </a:extLst>
            </p:cNvPr>
            <p:cNvSpPr/>
            <p:nvPr/>
          </p:nvSpPr>
          <p:spPr>
            <a:xfrm>
              <a:off x="2195736" y="1490873"/>
              <a:ext cx="432048" cy="3413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descr="グラフィカル ユーザー インターフェイス, アプリケーション, Web サイト&#10;&#10;自動的に生成された説明">
            <a:extLst>
              <a:ext uri="{FF2B5EF4-FFF2-40B4-BE49-F238E27FC236}">
                <a16:creationId xmlns:a16="http://schemas.microsoft.com/office/drawing/2014/main" id="{C0E518A1-A495-42B9-BEC6-3B730F61993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839" r="7452"/>
          <a:stretch/>
        </p:blipFill>
        <p:spPr>
          <a:xfrm>
            <a:off x="2702459" y="1721412"/>
            <a:ext cx="1687315" cy="2339955"/>
          </a:xfrm>
          <a:prstGeom prst="rect">
            <a:avLst/>
          </a:prstGeom>
        </p:spPr>
      </p:pic>
      <p:grpSp>
        <p:nvGrpSpPr>
          <p:cNvPr id="18" name="グループ化 17">
            <a:extLst>
              <a:ext uri="{FF2B5EF4-FFF2-40B4-BE49-F238E27FC236}">
                <a16:creationId xmlns:a16="http://schemas.microsoft.com/office/drawing/2014/main" id="{CF86492B-17EE-4546-BAFC-32FA3858BA07}"/>
              </a:ext>
            </a:extLst>
          </p:cNvPr>
          <p:cNvGrpSpPr/>
          <p:nvPr/>
        </p:nvGrpSpPr>
        <p:grpSpPr>
          <a:xfrm>
            <a:off x="3121010" y="1268760"/>
            <a:ext cx="5453507" cy="2010114"/>
            <a:chOff x="3121010" y="1268760"/>
            <a:chExt cx="5453507" cy="2010114"/>
          </a:xfrm>
        </p:grpSpPr>
        <p:pic>
          <p:nvPicPr>
            <p:cNvPr id="19" name="図 18"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DE5C3C-16C0-4CD1-9F59-4B8D75A306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20" name="グループ化 19">
              <a:extLst>
                <a:ext uri="{FF2B5EF4-FFF2-40B4-BE49-F238E27FC236}">
                  <a16:creationId xmlns:a16="http://schemas.microsoft.com/office/drawing/2014/main" id="{C7789627-CE4B-41BF-8857-F1FE3BAA1B2C}"/>
                </a:ext>
              </a:extLst>
            </p:cNvPr>
            <p:cNvGrpSpPr/>
            <p:nvPr/>
          </p:nvGrpSpPr>
          <p:grpSpPr>
            <a:xfrm>
              <a:off x="3121010" y="1268760"/>
              <a:ext cx="4136472" cy="1426964"/>
              <a:chOff x="3121010" y="1268760"/>
              <a:chExt cx="4136472" cy="1426964"/>
            </a:xfrm>
          </p:grpSpPr>
          <p:sp>
            <p:nvSpPr>
              <p:cNvPr id="22" name="正方形/長方形 21">
                <a:extLst>
                  <a:ext uri="{FF2B5EF4-FFF2-40B4-BE49-F238E27FC236}">
                    <a16:creationId xmlns:a16="http://schemas.microsoft.com/office/drawing/2014/main" id="{6B94E774-80E5-407D-B9A7-094C1E6C33BB}"/>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3" name="直線コネクタ 22">
                <a:extLst>
                  <a:ext uri="{FF2B5EF4-FFF2-40B4-BE49-F238E27FC236}">
                    <a16:creationId xmlns:a16="http://schemas.microsoft.com/office/drawing/2014/main" id="{FF7715CC-CBCC-4B22-B0AA-66D53C3FB041}"/>
                  </a:ext>
                </a:extLst>
              </p:cNvPr>
              <p:cNvCxnSpPr>
                <a:cxnSpLocks/>
                <a:stCxn id="22"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0E25E91-0B51-452B-9EE8-E476DD69DEA5}"/>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F200548C-7992-471D-9D09-3952871C4C4A}"/>
                  </a:ext>
                </a:extLst>
              </p:cNvPr>
              <p:cNvCxnSpPr>
                <a:cxnSpLocks/>
              </p:cNvCxnSpPr>
              <p:nvPr/>
            </p:nvCxnSpPr>
            <p:spPr>
              <a:xfrm>
                <a:off x="4389774" y="2440649"/>
                <a:ext cx="1736767"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grpSp>
      <p:sp>
        <p:nvSpPr>
          <p:cNvPr id="35" name="楕円 34">
            <a:extLst>
              <a:ext uri="{FF2B5EF4-FFF2-40B4-BE49-F238E27FC236}">
                <a16:creationId xmlns:a16="http://schemas.microsoft.com/office/drawing/2014/main" id="{FB22D433-CDB8-4818-ACF9-10426D430B7F}"/>
              </a:ext>
            </a:extLst>
          </p:cNvPr>
          <p:cNvSpPr/>
          <p:nvPr/>
        </p:nvSpPr>
        <p:spPr>
          <a:xfrm>
            <a:off x="2927620" y="2584729"/>
            <a:ext cx="1140324" cy="2682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7E4F4EE-5D54-4D61-8E8E-FE7874EBE1CF}"/>
              </a:ext>
            </a:extLst>
          </p:cNvPr>
          <p:cNvCxnSpPr>
            <a:cxnSpLocks/>
          </p:cNvCxnSpPr>
          <p:nvPr/>
        </p:nvCxnSpPr>
        <p:spPr>
          <a:xfrm>
            <a:off x="2590800" y="1763902"/>
            <a:ext cx="906982" cy="80882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C5245628-BD83-4244-A2E4-037EF35C9EAA}"/>
              </a:ext>
            </a:extLst>
          </p:cNvPr>
          <p:cNvGrpSpPr/>
          <p:nvPr/>
        </p:nvGrpSpPr>
        <p:grpSpPr>
          <a:xfrm>
            <a:off x="179513" y="4077072"/>
            <a:ext cx="5947028" cy="1880327"/>
            <a:chOff x="179513" y="4077072"/>
            <a:chExt cx="5947028" cy="1880327"/>
          </a:xfrm>
        </p:grpSpPr>
        <p:pic>
          <p:nvPicPr>
            <p:cNvPr id="13" name="図 12" descr="グラフィカル ユーザー インターフェイス, アプリケーション, Web サイト&#10;&#10;自動的に生成された説明">
              <a:extLst>
                <a:ext uri="{FF2B5EF4-FFF2-40B4-BE49-F238E27FC236}">
                  <a16:creationId xmlns:a16="http://schemas.microsoft.com/office/drawing/2014/main" id="{4641215A-F8AD-4222-A91C-76CCEBBC09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362" y="4293096"/>
              <a:ext cx="2071438" cy="1664303"/>
            </a:xfrm>
            <a:prstGeom prst="rect">
              <a:avLst/>
            </a:prstGeom>
          </p:spPr>
        </p:pic>
        <p:grpSp>
          <p:nvGrpSpPr>
            <p:cNvPr id="25" name="グループ化 24">
              <a:extLst>
                <a:ext uri="{FF2B5EF4-FFF2-40B4-BE49-F238E27FC236}">
                  <a16:creationId xmlns:a16="http://schemas.microsoft.com/office/drawing/2014/main" id="{13C9E723-CB1F-4318-8F14-677EE734E395}"/>
                </a:ext>
              </a:extLst>
            </p:cNvPr>
            <p:cNvGrpSpPr/>
            <p:nvPr/>
          </p:nvGrpSpPr>
          <p:grpSpPr>
            <a:xfrm>
              <a:off x="179513" y="4077072"/>
              <a:ext cx="5947028" cy="1211185"/>
              <a:chOff x="179513" y="4077072"/>
              <a:chExt cx="5947028" cy="1211185"/>
            </a:xfrm>
          </p:grpSpPr>
          <p:cxnSp>
            <p:nvCxnSpPr>
              <p:cNvPr id="27" name="直線矢印コネクタ 26">
                <a:extLst>
                  <a:ext uri="{FF2B5EF4-FFF2-40B4-BE49-F238E27FC236}">
                    <a16:creationId xmlns:a16="http://schemas.microsoft.com/office/drawing/2014/main" id="{39E4EE31-733E-4FDB-8B5E-192408E3C097}"/>
                  </a:ext>
                </a:extLst>
              </p:cNvPr>
              <p:cNvCxnSpPr>
                <a:stCxn id="8"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CEA63F2E-43E9-4480-8E3D-316AA535B927}"/>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spTree>
    <p:extLst>
      <p:ext uri="{BB962C8B-B14F-4D97-AF65-F5344CB8AC3E}">
        <p14:creationId xmlns:p14="http://schemas.microsoft.com/office/powerpoint/2010/main" val="32032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a:bodyPr>
          <a:lstStyle/>
          <a:p>
            <a:r>
              <a:rPr kumimoji="1" lang="ja-JP" altLang="en-US" dirty="0"/>
              <a:t>多くのシステムが</a:t>
            </a:r>
            <a:r>
              <a:rPr kumimoji="1" lang="en-US" altLang="ja-JP" dirty="0"/>
              <a:t>UTokyo Account</a:t>
            </a:r>
            <a:r>
              <a:rPr kumimoji="1" lang="ja-JP" altLang="en-US" dirty="0"/>
              <a:t>だけでつかえます</a:t>
            </a:r>
            <a:endParaRPr kumimoji="1" lang="en-US" altLang="ja-JP" dirty="0"/>
          </a:p>
          <a:p>
            <a:r>
              <a:rPr kumimoji="1" lang="ja-JP" altLang="en-US" dirty="0"/>
              <a:t>システムごとに異なる</a:t>
            </a:r>
            <a:r>
              <a:rPr lang="ja-JP" altLang="en-US" dirty="0"/>
              <a:t>名前や</a:t>
            </a:r>
            <a:r>
              <a:rPr kumimoji="1" lang="en-US" altLang="ja-JP" dirty="0"/>
              <a:t>PW</a:t>
            </a:r>
            <a:r>
              <a:rPr lang="ja-JP" altLang="en-US" dirty="0"/>
              <a:t>が不要</a:t>
            </a:r>
            <a:endParaRPr lang="en-US" altLang="ja-JP" dirty="0"/>
          </a:p>
          <a:p>
            <a:r>
              <a:rPr lang="ja-JP" altLang="en-US" dirty="0"/>
              <a:t>聞かれたら以下を覚えておくのが〇</a:t>
            </a:r>
            <a:endParaRPr lang="en-US" altLang="ja-JP" dirty="0"/>
          </a:p>
          <a:p>
            <a:pPr lvl="1"/>
            <a:r>
              <a:rPr lang="ja-JP" altLang="en-US" dirty="0"/>
              <a:t>ユーザ名：</a:t>
            </a:r>
            <a:r>
              <a:rPr lang="en-US" altLang="ja-JP" dirty="0">
                <a:hlinkClick r:id="rId2"/>
              </a:rPr>
              <a:t>10</a:t>
            </a:r>
            <a:r>
              <a:rPr lang="ja-JP" altLang="en-US" dirty="0">
                <a:hlinkClick r:id="rId2"/>
              </a:rPr>
              <a:t>桁</a:t>
            </a:r>
            <a:r>
              <a:rPr lang="en-US" altLang="ja-JP" dirty="0">
                <a:hlinkClick r:id="rId2"/>
              </a:rPr>
              <a:t>@utac.u-tokyo.ac.jp</a:t>
            </a:r>
            <a:endParaRPr lang="en-US" altLang="ja-JP" dirty="0"/>
          </a:p>
          <a:p>
            <a:pPr lvl="1"/>
            <a:r>
              <a:rPr kumimoji="1" lang="en-US" altLang="ja-JP" dirty="0"/>
              <a:t>Zoom</a:t>
            </a:r>
            <a:r>
              <a:rPr kumimoji="1" lang="ja-JP" altLang="en-US" dirty="0"/>
              <a:t>ドメイン名：</a:t>
            </a:r>
            <a:r>
              <a:rPr kumimoji="1" lang="en-US" altLang="ja-JP" dirty="0"/>
              <a:t>u-</a:t>
            </a:r>
            <a:r>
              <a:rPr kumimoji="1" lang="en-US" altLang="ja-JP" dirty="0" err="1"/>
              <a:t>tokyo</a:t>
            </a:r>
            <a:r>
              <a:rPr kumimoji="1" lang="en-US" altLang="ja-JP" dirty="0"/>
              <a:t>-ac-</a:t>
            </a:r>
            <a:r>
              <a:rPr kumimoji="1" lang="en-US" altLang="ja-JP" dirty="0" err="1"/>
              <a:t>jp</a:t>
            </a:r>
            <a:endParaRPr kumimoji="1" lang="ja-JP" altLang="en-US" dirty="0"/>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Tree>
    <p:extLst>
      <p:ext uri="{BB962C8B-B14F-4D97-AF65-F5344CB8AC3E}">
        <p14:creationId xmlns:p14="http://schemas.microsoft.com/office/powerpoint/2010/main" val="38642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t>WebEx</a:t>
            </a:r>
          </a:p>
          <a:p>
            <a:r>
              <a:rPr kumimoji="1" lang="en-US" altLang="ja-JP" dirty="0"/>
              <a:t>Sli.do</a:t>
            </a:r>
            <a:endParaRPr lang="en-US" altLang="ja-JP" dirty="0">
              <a:solidFill>
                <a:schemeClr val="bg2">
                  <a:lumMod val="75000"/>
                </a:schemeClr>
              </a:solidFill>
            </a:endParaRP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爆発: 8 pt 6">
            <a:extLst>
              <a:ext uri="{FF2B5EF4-FFF2-40B4-BE49-F238E27FC236}">
                <a16:creationId xmlns:a16="http://schemas.microsoft.com/office/drawing/2014/main" id="{7A210760-10ED-44E3-8C40-400F56489DE0}"/>
              </a:ext>
            </a:extLst>
          </p:cNvPr>
          <p:cNvSpPr/>
          <p:nvPr/>
        </p:nvSpPr>
        <p:spPr>
          <a:xfrm>
            <a:off x="1972072" y="3792091"/>
            <a:ext cx="1152128" cy="76808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new</a:t>
            </a:r>
            <a:endParaRPr kumimoji="1" lang="ja-JP" altLang="en-US" dirty="0"/>
          </a:p>
        </p:txBody>
      </p:sp>
    </p:spTree>
    <p:extLst>
      <p:ext uri="{BB962C8B-B14F-4D97-AF65-F5344CB8AC3E}">
        <p14:creationId xmlns:p14="http://schemas.microsoft.com/office/powerpoint/2010/main" val="422824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6</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5555</TotalTime>
  <Words>3055</Words>
  <Application>Microsoft Office PowerPoint</Application>
  <PresentationFormat>画面に合わせる (4:3)</PresentationFormat>
  <Paragraphs>525</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Meiryo UI</vt:lpstr>
      <vt:lpstr>Calibri</vt:lpstr>
      <vt:lpstr>Cambria</vt:lpstr>
      <vt:lpstr>Wingdings</vt:lpstr>
      <vt:lpstr>雪藤</vt:lpstr>
      <vt:lpstr>授業に必要なICTシステムの概要</vt:lpstr>
      <vt:lpstr>授業関連ICTシステム概要</vt:lpstr>
      <vt:lpstr>疑問?  まずはuteleconをご覧ください</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GoogleもUTokyo Accountへ統合予定</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Zoomに関する重要アナウンス</vt:lpstr>
      <vt:lpstr>9か月のリリース期間</vt:lpstr>
      <vt:lpstr>最新版にする方法</vt:lpstr>
      <vt:lpstr>本学におけるZoomの「正しい」ユーザ名は10桁@utac.. のみ</vt:lpstr>
      <vt:lpstr>自分が「正しい」ユーザ名を使っているかわからないのですが…</vt:lpstr>
      <vt:lpstr>Webex</vt:lpstr>
      <vt:lpstr>Webex</vt:lpstr>
      <vt:lpstr>サインイン: 流れ</vt:lpstr>
      <vt:lpstr>Web会議比較</vt:lpstr>
      <vt:lpstr>sli.do</vt:lpstr>
      <vt:lpstr>サインイン方法</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407</cp:revision>
  <dcterms:created xsi:type="dcterms:W3CDTF">2020-09-08T15:01:11Z</dcterms:created>
  <dcterms:modified xsi:type="dcterms:W3CDTF">2021-09-15T05:04:13Z</dcterms:modified>
</cp:coreProperties>
</file>