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78" r:id="rId3"/>
    <p:sldId id="258" r:id="rId4"/>
    <p:sldId id="257" r:id="rId5"/>
    <p:sldId id="259" r:id="rId6"/>
    <p:sldId id="260" r:id="rId7"/>
    <p:sldId id="266" r:id="rId8"/>
    <p:sldId id="261" r:id="rId9"/>
    <p:sldId id="267" r:id="rId10"/>
    <p:sldId id="262" r:id="rId11"/>
    <p:sldId id="263" r:id="rId12"/>
    <p:sldId id="268" r:id="rId13"/>
    <p:sldId id="265" r:id="rId14"/>
    <p:sldId id="272" r:id="rId15"/>
    <p:sldId id="273" r:id="rId16"/>
    <p:sldId id="274" r:id="rId17"/>
    <p:sldId id="275" r:id="rId18"/>
    <p:sldId id="270" r:id="rId19"/>
    <p:sldId id="271" r:id="rId20"/>
    <p:sldId id="277" r:id="rId21"/>
    <p:sldId id="264" r:id="rId22"/>
    <p:sldId id="269" r:id="rId23"/>
    <p:sldId id="279"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170" y="-2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2020/3/11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2020/3/13</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2020/3/13</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2020/3/13</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2020/3/13</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mailto:xxxx@g.ecc.u-tokyo.ac.jp"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hyperlink" Target="https://edu.google.com/intl/ja/products/gsuite-for-education/?modal_active=none" TargetMode="Externa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ecc.u-tokyo.ac.jp/announcement/2016/04/01_2159.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xxxx@gmail.com"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xxxx@gmail.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tokyo.ac.jp/adm/dics/ja/accoun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tc-lms.ecc.u-tokyo.ac.jp/login"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85720" y="2500306"/>
            <a:ext cx="6950576" cy="1512888"/>
          </a:xfrm>
        </p:spPr>
        <p:txBody>
          <a:bodyPr>
            <a:normAutofit fontScale="90000"/>
          </a:bodyPr>
          <a:lstStyle/>
          <a:p>
            <a:r>
              <a:rPr lang="ja-JP" altLang="en-US" sz="3600" dirty="0" smtClean="0"/>
              <a:t>授業のオンライン化を念頭に置いた</a:t>
            </a:r>
            <a:r>
              <a:rPr lang="en-US" altLang="ja-JP" dirty="0" smtClean="0"/>
              <a:t>TV</a:t>
            </a:r>
            <a:r>
              <a:rPr lang="ja-JP" altLang="en-US" dirty="0" smtClean="0"/>
              <a:t>会議ツールと使い方説明会</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情報基盤センター 田浦健次朗</a:t>
            </a:r>
            <a:endParaRPr kumimoji="1" lang="ja-JP" altLang="en-US" dirty="0"/>
          </a:p>
        </p:txBody>
      </p:sp>
      <p:sp>
        <p:nvSpPr>
          <p:cNvPr id="4" name="タイトル 1"/>
          <p:cNvSpPr txBox="1">
            <a:spLocks/>
          </p:cNvSpPr>
          <p:nvPr/>
        </p:nvSpPr>
        <p:spPr>
          <a:xfrm>
            <a:off x="1115616" y="5085184"/>
            <a:ext cx="6950576" cy="1512888"/>
          </a:xfrm>
          <a:prstGeom prst="rect">
            <a:avLst/>
          </a:prstGeom>
        </p:spPr>
        <p:txBody>
          <a:bodyPr vert="horz" rtlCol="0"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200" b="0" i="0" u="none" strike="noStrike" kern="0" cap="none" spc="0" normalizeH="0" baseline="0" noProof="0" dirty="0" smtClean="0">
                <a:ln>
                  <a:noFill/>
                </a:ln>
                <a:solidFill>
                  <a:srgbClr val="FF0000"/>
                </a:solidFill>
                <a:effectLst>
                  <a:outerShdw blurRad="127000" algn="tl" rotWithShape="0">
                    <a:schemeClr val="bg1">
                      <a:alpha val="90000"/>
                    </a:schemeClr>
                  </a:outerShdw>
                </a:effectLst>
                <a:uLnTx/>
                <a:uFillTx/>
                <a:latin typeface="+mj-lt"/>
                <a:ea typeface="+mj-ea"/>
                <a:cs typeface="+mj-cs"/>
              </a:rPr>
              <a:t>執筆中（完成度</a:t>
            </a:r>
            <a:r>
              <a:rPr kumimoji="1" lang="en-US" altLang="ja-JP" sz="3200" b="0" i="0" u="none" strike="noStrike" kern="0" cap="none" spc="0" normalizeH="0" baseline="0" noProof="0" dirty="0" smtClean="0">
                <a:ln>
                  <a:noFill/>
                </a:ln>
                <a:solidFill>
                  <a:srgbClr val="FF0000"/>
                </a:solidFill>
                <a:effectLst>
                  <a:outerShdw blurRad="127000" algn="tl" rotWithShape="0">
                    <a:schemeClr val="bg1">
                      <a:alpha val="90000"/>
                    </a:schemeClr>
                  </a:outerShdw>
                </a:effectLst>
                <a:uLnTx/>
                <a:uFillTx/>
                <a:latin typeface="+mj-lt"/>
                <a:ea typeface="+mj-ea"/>
                <a:cs typeface="+mj-cs"/>
              </a:rPr>
              <a:t>40%</a:t>
            </a:r>
            <a:r>
              <a:rPr kumimoji="1" lang="ja-JP" altLang="en-US" sz="3200" b="0" i="0" u="none" strike="noStrike" kern="0" cap="none" spc="0" normalizeH="0" baseline="0" noProof="0" dirty="0" smtClean="0">
                <a:ln>
                  <a:noFill/>
                </a:ln>
                <a:solidFill>
                  <a:srgbClr val="FF0000"/>
                </a:solidFill>
                <a:effectLst>
                  <a:outerShdw blurRad="127000" algn="tl" rotWithShape="0">
                    <a:schemeClr val="bg1">
                      <a:alpha val="90000"/>
                    </a:schemeClr>
                  </a:outerShdw>
                </a:effectLst>
                <a:uLnTx/>
                <a:uFillTx/>
                <a:latin typeface="+mj-lt"/>
                <a:ea typeface="+mj-ea"/>
                <a:cs typeface="+mj-cs"/>
              </a:rPr>
              <a:t>）の資料です</a:t>
            </a:r>
            <a:endParaRPr kumimoji="1" lang="ja-JP" altLang="en-US" sz="3200" b="0" i="0" u="none" strike="noStrike" kern="0" cap="none" spc="0" normalizeH="0" baseline="0" noProof="0" dirty="0">
              <a:ln>
                <a:noFill/>
              </a:ln>
              <a:solidFill>
                <a:srgbClr val="FF0000"/>
              </a:solidFill>
              <a:effectLst>
                <a:outerShdw blurRad="127000" algn="tl" rotWithShape="0">
                  <a:schemeClr val="bg1">
                    <a:alpha val="90000"/>
                  </a:schemeClr>
                </a:out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lang="ja-JP" altLang="en-US" dirty="0" smtClean="0"/>
              <a:t>お知らせ機能</a:t>
            </a:r>
            <a:endParaRPr kumimoji="1" lang="en-US" altLang="ja-JP" dirty="0" smtClean="0"/>
          </a:p>
          <a:p>
            <a:pPr lvl="1"/>
            <a:r>
              <a:rPr kumimoji="1" lang="ja-JP" altLang="en-US" dirty="0" smtClean="0"/>
              <a:t>意義：クラスの学生に（非公開）情報を送る</a:t>
            </a:r>
            <a:endParaRPr kumimoji="1" lang="en-US" altLang="ja-JP" dirty="0" smtClean="0"/>
          </a:p>
          <a:p>
            <a:pPr lvl="1"/>
            <a:r>
              <a:rPr lang="ja-JP" altLang="en-US" dirty="0" smtClean="0"/>
              <a:t>例：</a:t>
            </a:r>
            <a:r>
              <a:rPr lang="ja-JP" altLang="en-US" dirty="0" smtClean="0">
                <a:solidFill>
                  <a:srgbClr val="FF0000"/>
                </a:solidFill>
              </a:rPr>
              <a:t>オンライン授業の</a:t>
            </a:r>
            <a:r>
              <a:rPr lang="en-US" altLang="ja-JP" dirty="0" smtClean="0">
                <a:solidFill>
                  <a:srgbClr val="FF0000"/>
                </a:solidFill>
              </a:rPr>
              <a:t>URL</a:t>
            </a:r>
            <a:r>
              <a:rPr lang="ja-JP" altLang="en-US" dirty="0" err="1" smtClean="0"/>
              <a:t>、</a:t>
            </a:r>
            <a:r>
              <a:rPr kumimoji="1" lang="ja-JP" altLang="en-US" dirty="0" smtClean="0"/>
              <a:t>（非公開）講義資料</a:t>
            </a:r>
            <a:endParaRPr kumimoji="1" lang="en-US" altLang="ja-JP" dirty="0" smtClean="0"/>
          </a:p>
          <a:p>
            <a:r>
              <a:rPr lang="ja-JP" altLang="en-US" dirty="0" smtClean="0"/>
              <a:t>課題機能</a:t>
            </a:r>
            <a:endParaRPr lang="en-US" altLang="ja-JP" dirty="0" smtClean="0"/>
          </a:p>
          <a:p>
            <a:pPr lvl="1"/>
            <a:r>
              <a:rPr lang="ja-JP" altLang="en-US" dirty="0" smtClean="0"/>
              <a:t>課題レポートの（楽で確実な）回収</a:t>
            </a:r>
            <a:endParaRPr lang="en-US" altLang="ja-JP" dirty="0" smtClean="0"/>
          </a:p>
          <a:p>
            <a:pPr lvl="1"/>
            <a:r>
              <a:rPr lang="ja-JP" altLang="en-US" dirty="0" smtClean="0"/>
              <a:t>メール回収から脱却</a:t>
            </a:r>
            <a:endParaRPr lang="en-US" altLang="ja-JP" dirty="0" smtClean="0"/>
          </a:p>
          <a:p>
            <a:r>
              <a:rPr lang="ja-JP" altLang="en-US" dirty="0" smtClean="0"/>
              <a:t>課題フィードバック機能</a:t>
            </a:r>
            <a:endParaRPr lang="en-US" altLang="ja-JP" dirty="0" smtClean="0"/>
          </a:p>
          <a:p>
            <a:pPr lvl="1"/>
            <a:r>
              <a:rPr lang="en-US" altLang="ja-JP" dirty="0" smtClean="0"/>
              <a:t>Excel</a:t>
            </a:r>
            <a:r>
              <a:rPr lang="ja-JP" altLang="en-US" dirty="0" smtClean="0"/>
              <a:t>に個々の学生へのコメント記入すると個々の学生にそれらを返してくれる</a:t>
            </a:r>
            <a:endParaRPr lang="en-US" altLang="ja-JP" dirty="0" smtClean="0"/>
          </a:p>
          <a:p>
            <a:pPr lvl="2"/>
            <a:r>
              <a:rPr lang="ja-JP" altLang="en-US" dirty="0" smtClean="0"/>
              <a:t>もともとは文字通り課題のコメント・評価を返す機能</a:t>
            </a:r>
            <a:endParaRPr lang="en-US" altLang="ja-JP" dirty="0" smtClean="0"/>
          </a:p>
          <a:p>
            <a:pPr lvl="1"/>
            <a:r>
              <a:rPr lang="ja-JP" altLang="en-US" dirty="0" smtClean="0"/>
              <a:t>意義：個々の学生に秘密情報を送る</a:t>
            </a:r>
            <a:endParaRPr lang="en-US" altLang="ja-JP" dirty="0" smtClean="0"/>
          </a:p>
          <a:p>
            <a:pPr lvl="1"/>
            <a:r>
              <a:rPr lang="ja-JP" altLang="en-US" dirty="0" smtClean="0"/>
              <a:t>例：個々の学生に異なる</a:t>
            </a:r>
            <a:r>
              <a:rPr lang="en-US" altLang="ja-JP" dirty="0" smtClean="0"/>
              <a:t>URL</a:t>
            </a:r>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ITC-LMS</a:t>
            </a:r>
            <a:r>
              <a:rPr kumimoji="1" lang="ja-JP" altLang="en-US" dirty="0" smtClean="0"/>
              <a:t>の存在意義</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kumimoji="1" lang="ja-JP" altLang="en-US" dirty="0" smtClean="0"/>
              <a:t>現状個々の機能は「</a:t>
            </a:r>
            <a:r>
              <a:rPr kumimoji="1" lang="ja-JP" altLang="en-US" dirty="0" err="1" smtClean="0"/>
              <a:t>大した</a:t>
            </a:r>
            <a:r>
              <a:rPr kumimoji="1" lang="ja-JP" altLang="en-US" dirty="0" smtClean="0"/>
              <a:t>ことはない」</a:t>
            </a:r>
            <a:endParaRPr kumimoji="1" lang="en-US" altLang="ja-JP" dirty="0" smtClean="0"/>
          </a:p>
          <a:p>
            <a:pPr lvl="1"/>
            <a:r>
              <a:rPr lang="ja-JP" altLang="en-US" dirty="0" smtClean="0"/>
              <a:t>お知らせ、レポート受信、</a:t>
            </a:r>
            <a:r>
              <a:rPr lang="en-US" altLang="ja-JP" dirty="0" smtClean="0"/>
              <a:t>etc.</a:t>
            </a:r>
            <a:endParaRPr kumimoji="1" lang="en-US" altLang="ja-JP" dirty="0" smtClean="0"/>
          </a:p>
          <a:p>
            <a:r>
              <a:rPr lang="ja-JP" altLang="en-US" dirty="0" smtClean="0"/>
              <a:t>それでも</a:t>
            </a:r>
            <a:r>
              <a:rPr lang="ja-JP" altLang="en-US" dirty="0" smtClean="0">
                <a:solidFill>
                  <a:schemeClr val="bg2">
                    <a:lumMod val="50000"/>
                  </a:schemeClr>
                </a:solidFill>
              </a:rPr>
              <a:t>「クラスのメンバーを管理・認証してくれている」</a:t>
            </a:r>
            <a:r>
              <a:rPr lang="ja-JP" altLang="en-US" dirty="0" smtClean="0"/>
              <a:t>ことから生ずる意義がある</a:t>
            </a:r>
            <a:endParaRPr lang="en-US" altLang="ja-JP" dirty="0" smtClean="0"/>
          </a:p>
          <a:p>
            <a:pPr lvl="1"/>
            <a:r>
              <a:rPr lang="ja-JP" altLang="en-US" dirty="0" smtClean="0"/>
              <a:t>一度も顔を合わせた</a:t>
            </a:r>
            <a:r>
              <a:rPr kumimoji="1" lang="ja-JP" altLang="en-US" dirty="0" smtClean="0"/>
              <a:t>こと</a:t>
            </a:r>
            <a:r>
              <a:rPr lang="ja-JP" altLang="en-US" dirty="0" smtClean="0"/>
              <a:t>が</a:t>
            </a:r>
            <a:r>
              <a:rPr kumimoji="1" lang="ja-JP" altLang="en-US" dirty="0" smtClean="0"/>
              <a:t>ない学生にオンライン授業を</a:t>
            </a:r>
            <a:r>
              <a:rPr lang="ja-JP" altLang="en-US" dirty="0" smtClean="0"/>
              <a:t>する際、</a:t>
            </a:r>
            <a:r>
              <a:rPr kumimoji="1" lang="ja-JP" altLang="en-US" dirty="0" smtClean="0"/>
              <a:t>これがないと何も始められない（すべてを公開しない限り）</a:t>
            </a:r>
            <a:endParaRPr kumimoji="1" lang="en-US" altLang="ja-JP" dirty="0" smtClean="0"/>
          </a:p>
          <a:p>
            <a:r>
              <a:rPr lang="ja-JP" altLang="en-US" dirty="0" smtClean="0"/>
              <a:t>学生にとっては種々のお知らせがすべてここからきてくれればきっとわかりやすい</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endParaRPr kumimoji="1" lang="ja-JP" altLang="en-US" dirty="0"/>
          </a:p>
        </p:txBody>
      </p:sp>
      <p:sp>
        <p:nvSpPr>
          <p:cNvPr id="5" name="コンテンツ プレースホルダ 4"/>
          <p:cNvSpPr>
            <a:spLocks noGrp="1"/>
          </p:cNvSpPr>
          <p:nvPr>
            <p:ph idx="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t>Google</a:t>
            </a:r>
            <a:r>
              <a:rPr kumimoji="1" lang="ja-JP" altLang="en-US" dirty="0" smtClean="0"/>
              <a:t>のサービススイート</a:t>
            </a:r>
            <a:endParaRPr kumimoji="1" lang="en-US" altLang="ja-JP" dirty="0" smtClean="0"/>
          </a:p>
          <a:p>
            <a:pPr lvl="1"/>
            <a:r>
              <a:rPr lang="en-US" altLang="ja-JP" sz="1400" dirty="0" smtClean="0">
                <a:hlinkClick r:id="rId2"/>
              </a:rPr>
              <a:t>https://edu.google.com/intl/ja/products/gsuite-for-education/?modal_active=none</a:t>
            </a:r>
            <a:endParaRPr lang="en-US" altLang="ja-JP" dirty="0" smtClean="0"/>
          </a:p>
          <a:p>
            <a:pPr lvl="1"/>
            <a:r>
              <a:rPr kumimoji="1" lang="en-US" altLang="ja-JP" dirty="0" smtClean="0"/>
              <a:t>Gmail, </a:t>
            </a:r>
            <a:r>
              <a:rPr kumimoji="1" lang="ja-JP" altLang="en-US" dirty="0" smtClean="0"/>
              <a:t>ドライブ</a:t>
            </a:r>
            <a:r>
              <a:rPr kumimoji="1" lang="en-US" altLang="ja-JP" dirty="0" smtClean="0"/>
              <a:t>, Docs, etc.</a:t>
            </a:r>
            <a:r>
              <a:rPr lang="ja-JP" altLang="en-US" dirty="0" smtClean="0"/>
              <a:t> など見慣れたもの</a:t>
            </a:r>
            <a:endParaRPr kumimoji="1" lang="en-US" altLang="ja-JP" dirty="0" smtClean="0"/>
          </a:p>
          <a:p>
            <a:pPr lvl="1"/>
            <a:r>
              <a:rPr kumimoji="1" lang="en-US" altLang="ja-JP" dirty="0" smtClean="0"/>
              <a:t>TV</a:t>
            </a:r>
            <a:r>
              <a:rPr kumimoji="1" lang="ja-JP" altLang="en-US" dirty="0" smtClean="0"/>
              <a:t>会議</a:t>
            </a:r>
            <a:r>
              <a:rPr kumimoji="1" lang="en-US" altLang="ja-JP" dirty="0" smtClean="0">
                <a:solidFill>
                  <a:schemeClr val="bg2">
                    <a:lumMod val="50000"/>
                  </a:schemeClr>
                </a:solidFill>
              </a:rPr>
              <a:t>Google</a:t>
            </a:r>
            <a:r>
              <a:rPr kumimoji="1" lang="ja-JP" altLang="en-US" dirty="0" smtClean="0">
                <a:solidFill>
                  <a:schemeClr val="bg2">
                    <a:lumMod val="50000"/>
                  </a:schemeClr>
                </a:solidFill>
              </a:rPr>
              <a:t>ハングアウト</a:t>
            </a:r>
            <a:r>
              <a:rPr kumimoji="1" lang="en-US" altLang="ja-JP" dirty="0" smtClean="0">
                <a:solidFill>
                  <a:schemeClr val="bg2">
                    <a:lumMod val="50000"/>
                  </a:schemeClr>
                </a:solidFill>
              </a:rPr>
              <a:t>Meet</a:t>
            </a:r>
            <a:r>
              <a:rPr kumimoji="1" lang="ja-JP" altLang="en-US" dirty="0" smtClean="0">
                <a:solidFill>
                  <a:schemeClr val="bg2">
                    <a:lumMod val="50000"/>
                  </a:schemeClr>
                </a:solidFill>
              </a:rPr>
              <a:t>（以下</a:t>
            </a:r>
            <a:r>
              <a:rPr kumimoji="1" lang="en-US" altLang="ja-JP" dirty="0" smtClean="0">
                <a:solidFill>
                  <a:schemeClr val="bg2">
                    <a:lumMod val="50000"/>
                  </a:schemeClr>
                </a:solidFill>
              </a:rPr>
              <a:t>Meet</a:t>
            </a:r>
            <a:r>
              <a:rPr kumimoji="1" lang="ja-JP" altLang="en-US" dirty="0" smtClean="0">
                <a:solidFill>
                  <a:schemeClr val="bg2">
                    <a:lumMod val="50000"/>
                  </a:schemeClr>
                </a:solidFill>
              </a:rPr>
              <a:t>）</a:t>
            </a:r>
          </a:p>
          <a:p>
            <a:r>
              <a:rPr lang="ja-JP" altLang="en-US" dirty="0" smtClean="0"/>
              <a:t>東京大学は組織として加入している</a:t>
            </a:r>
            <a:endParaRPr lang="en-US" altLang="ja-JP" dirty="0" smtClean="0"/>
          </a:p>
          <a:p>
            <a:pPr lvl="1"/>
            <a:r>
              <a:rPr lang="ja-JP" altLang="en-US" dirty="0" smtClean="0"/>
              <a:t>名称：</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endParaRPr lang="en-US" altLang="ja-JP" dirty="0" smtClean="0">
              <a:solidFill>
                <a:schemeClr val="bg2">
                  <a:lumMod val="50000"/>
                </a:schemeClr>
              </a:solidFill>
            </a:endParaRPr>
          </a:p>
          <a:p>
            <a:pPr lvl="1"/>
            <a:r>
              <a:rPr lang="ja-JP" altLang="en-US" dirty="0" smtClean="0">
                <a:solidFill>
                  <a:schemeClr val="tx1"/>
                </a:solidFill>
              </a:rPr>
              <a:t>表面的には </a:t>
            </a:r>
            <a:r>
              <a:rPr lang="en-US" altLang="ja-JP" dirty="0" smtClean="0">
                <a:solidFill>
                  <a:schemeClr val="tx1"/>
                </a:solidFill>
                <a:hlinkClick r:id="rId3"/>
              </a:rPr>
              <a:t>xxxx@g.ecc.u-tokyo.ac.jp</a:t>
            </a:r>
            <a:r>
              <a:rPr lang="en-US" altLang="ja-JP" dirty="0" smtClean="0">
                <a:solidFill>
                  <a:schemeClr val="tx1"/>
                </a:solidFill>
              </a:rPr>
              <a:t> </a:t>
            </a:r>
            <a:r>
              <a:rPr lang="ja-JP" altLang="en-US" dirty="0" smtClean="0">
                <a:solidFill>
                  <a:schemeClr val="tx1"/>
                </a:solidFill>
              </a:rPr>
              <a:t>という（これで</a:t>
            </a:r>
            <a:r>
              <a:rPr lang="en-US" altLang="ja-JP" dirty="0" smtClean="0">
                <a:solidFill>
                  <a:schemeClr val="tx1"/>
                </a:solidFill>
              </a:rPr>
              <a:t>Google</a:t>
            </a:r>
            <a:r>
              <a:rPr lang="ja-JP" altLang="en-US" dirty="0" smtClean="0">
                <a:solidFill>
                  <a:schemeClr val="tx1"/>
                </a:solidFill>
              </a:rPr>
              <a:t>にログインできる）メールアドレスが割り当てられる</a:t>
            </a:r>
            <a:endParaRPr lang="en-US" altLang="ja-JP" dirty="0" smtClean="0">
              <a:solidFill>
                <a:schemeClr val="tx1"/>
              </a:solidFill>
            </a:endParaRPr>
          </a:p>
          <a:p>
            <a:pPr lvl="1"/>
            <a:r>
              <a:rPr kumimoji="1" lang="ja-JP" altLang="en-US" dirty="0" smtClean="0"/>
              <a:t>教職員・学生全員が使える</a:t>
            </a:r>
            <a:endParaRPr kumimoji="1" lang="en-US" altLang="ja-JP" dirty="0" smtClean="0"/>
          </a:p>
        </p:txBody>
      </p:sp>
      <p:grpSp>
        <p:nvGrpSpPr>
          <p:cNvPr id="14" name="グループ化 13"/>
          <p:cNvGrpSpPr/>
          <p:nvPr/>
        </p:nvGrpSpPr>
        <p:grpSpPr>
          <a:xfrm>
            <a:off x="5940152" y="5013176"/>
            <a:ext cx="3089366" cy="1844824"/>
            <a:chOff x="6012160" y="4869160"/>
            <a:chExt cx="2411710" cy="1440160"/>
          </a:xfrm>
        </p:grpSpPr>
        <p:pic>
          <p:nvPicPr>
            <p:cNvPr id="5" name="図 4" descr="gmail.png"/>
            <p:cNvPicPr>
              <a:picLocks noChangeAspect="1"/>
            </p:cNvPicPr>
            <p:nvPr/>
          </p:nvPicPr>
          <p:blipFill>
            <a:blip r:embed="rId4" cstate="print"/>
            <a:stretch>
              <a:fillRect/>
            </a:stretch>
          </p:blipFill>
          <p:spPr>
            <a:xfrm>
              <a:off x="6012160" y="4869160"/>
              <a:ext cx="355600" cy="431800"/>
            </a:xfrm>
            <a:prstGeom prst="rect">
              <a:avLst/>
            </a:prstGeom>
          </p:spPr>
        </p:pic>
        <p:pic>
          <p:nvPicPr>
            <p:cNvPr id="6" name="図 5" descr="drive.png"/>
            <p:cNvPicPr>
              <a:picLocks noChangeAspect="1"/>
            </p:cNvPicPr>
            <p:nvPr/>
          </p:nvPicPr>
          <p:blipFill>
            <a:blip r:embed="rId5" cstate="print"/>
            <a:stretch>
              <a:fillRect/>
            </a:stretch>
          </p:blipFill>
          <p:spPr>
            <a:xfrm>
              <a:off x="6372200" y="4869160"/>
              <a:ext cx="463550" cy="438150"/>
            </a:xfrm>
            <a:prstGeom prst="rect">
              <a:avLst/>
            </a:prstGeom>
          </p:spPr>
        </p:pic>
        <p:pic>
          <p:nvPicPr>
            <p:cNvPr id="7" name="図 6" descr="calendar.png"/>
            <p:cNvPicPr>
              <a:picLocks noChangeAspect="1"/>
            </p:cNvPicPr>
            <p:nvPr/>
          </p:nvPicPr>
          <p:blipFill>
            <a:blip r:embed="rId6" cstate="print"/>
            <a:stretch>
              <a:fillRect/>
            </a:stretch>
          </p:blipFill>
          <p:spPr>
            <a:xfrm>
              <a:off x="6804248" y="4869160"/>
              <a:ext cx="590550" cy="438150"/>
            </a:xfrm>
            <a:prstGeom prst="rect">
              <a:avLst/>
            </a:prstGeom>
          </p:spPr>
        </p:pic>
        <p:pic>
          <p:nvPicPr>
            <p:cNvPr id="8" name="図 7" descr="docs.png"/>
            <p:cNvPicPr>
              <a:picLocks noChangeAspect="1"/>
            </p:cNvPicPr>
            <p:nvPr/>
          </p:nvPicPr>
          <p:blipFill>
            <a:blip r:embed="rId7" cstate="print"/>
            <a:stretch>
              <a:fillRect/>
            </a:stretch>
          </p:blipFill>
          <p:spPr>
            <a:xfrm>
              <a:off x="6012160" y="5280372"/>
              <a:ext cx="1460500" cy="596900"/>
            </a:xfrm>
            <a:prstGeom prst="rect">
              <a:avLst/>
            </a:prstGeom>
          </p:spPr>
        </p:pic>
        <p:pic>
          <p:nvPicPr>
            <p:cNvPr id="9" name="図 8" descr="form.png"/>
            <p:cNvPicPr>
              <a:picLocks noChangeAspect="1"/>
            </p:cNvPicPr>
            <p:nvPr/>
          </p:nvPicPr>
          <p:blipFill>
            <a:blip r:embed="rId8" cstate="print"/>
            <a:stretch>
              <a:fillRect/>
            </a:stretch>
          </p:blipFill>
          <p:spPr>
            <a:xfrm>
              <a:off x="7452320" y="5432772"/>
              <a:ext cx="469900" cy="444500"/>
            </a:xfrm>
            <a:prstGeom prst="rect">
              <a:avLst/>
            </a:prstGeom>
          </p:spPr>
        </p:pic>
        <p:pic>
          <p:nvPicPr>
            <p:cNvPr id="10" name="図 9" descr="group.png"/>
            <p:cNvPicPr>
              <a:picLocks noChangeAspect="1"/>
            </p:cNvPicPr>
            <p:nvPr/>
          </p:nvPicPr>
          <p:blipFill>
            <a:blip r:embed="rId9" cstate="print"/>
            <a:stretch>
              <a:fillRect/>
            </a:stretch>
          </p:blipFill>
          <p:spPr>
            <a:xfrm>
              <a:off x="7452320" y="5852120"/>
              <a:ext cx="819150" cy="457200"/>
            </a:xfrm>
            <a:prstGeom prst="rect">
              <a:avLst/>
            </a:prstGeom>
          </p:spPr>
        </p:pic>
        <p:pic>
          <p:nvPicPr>
            <p:cNvPr id="11" name="図 10" descr="jamboard.png"/>
            <p:cNvPicPr>
              <a:picLocks noChangeAspect="1"/>
            </p:cNvPicPr>
            <p:nvPr/>
          </p:nvPicPr>
          <p:blipFill>
            <a:blip r:embed="rId10" cstate="print"/>
            <a:stretch>
              <a:fillRect/>
            </a:stretch>
          </p:blipFill>
          <p:spPr>
            <a:xfrm>
              <a:off x="7922220" y="5426422"/>
              <a:ext cx="501650" cy="450850"/>
            </a:xfrm>
            <a:prstGeom prst="rect">
              <a:avLst/>
            </a:prstGeom>
          </p:spPr>
        </p:pic>
        <p:pic>
          <p:nvPicPr>
            <p:cNvPr id="12" name="図 11" descr="meet.png"/>
            <p:cNvPicPr>
              <a:picLocks noChangeAspect="1"/>
            </p:cNvPicPr>
            <p:nvPr/>
          </p:nvPicPr>
          <p:blipFill>
            <a:blip r:embed="rId11" cstate="print"/>
            <a:stretch>
              <a:fillRect/>
            </a:stretch>
          </p:blipFill>
          <p:spPr>
            <a:xfrm>
              <a:off x="6732240" y="5864820"/>
              <a:ext cx="755650" cy="444500"/>
            </a:xfrm>
            <a:prstGeom prst="rect">
              <a:avLst/>
            </a:prstGeom>
          </p:spPr>
        </p:pic>
        <p:pic>
          <p:nvPicPr>
            <p:cNvPr id="13" name="図 12" descr="site.png"/>
            <p:cNvPicPr>
              <a:picLocks noChangeAspect="1"/>
            </p:cNvPicPr>
            <p:nvPr/>
          </p:nvPicPr>
          <p:blipFill>
            <a:blip r:embed="rId12" cstate="print"/>
            <a:stretch>
              <a:fillRect/>
            </a:stretch>
          </p:blipFill>
          <p:spPr>
            <a:xfrm>
              <a:off x="6012160" y="5839420"/>
              <a:ext cx="717550" cy="469900"/>
            </a:xfrm>
            <a:prstGeom prst="rect">
              <a:avLst/>
            </a:prstGeom>
          </p:spPr>
        </p:pic>
      </p:grpSp>
      <p:sp>
        <p:nvSpPr>
          <p:cNvPr id="17" name="スライド番号プレースホルダ 16"/>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18" name="フッター プレースホルダ 17"/>
          <p:cNvSpPr>
            <a:spLocks noGrp="1"/>
          </p:cNvSpPr>
          <p:nvPr>
            <p:ph type="ftr" sz="quarter" idx="11"/>
          </p:nvPr>
        </p:nvSpPr>
        <p:spPr/>
        <p:txBody>
          <a:bodyPr/>
          <a:lstStyle/>
          <a:p>
            <a:r>
              <a:rPr kumimoji="1" lang="en-US" altLang="ja-JP" smtClean="0"/>
              <a:t>utelecon.github.io</a:t>
            </a:r>
            <a:endParaRPr kumimoji="1" lang="ja-JP" altLang="en-US"/>
          </a:p>
        </p:txBody>
      </p:sp>
      <p:sp>
        <p:nvSpPr>
          <p:cNvPr id="19" name="日付プレースホルダ 1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余談：名称について</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solidFill>
                  <a:schemeClr val="bg2">
                    <a:lumMod val="50000"/>
                  </a:schemeClr>
                </a:solidFill>
              </a:rPr>
              <a:t>G Suite for Education</a:t>
            </a:r>
            <a:r>
              <a:rPr kumimoji="1" lang="ja-JP" altLang="en-US" dirty="0" smtClean="0"/>
              <a:t>を東京大学で展開するときの名前が、</a:t>
            </a:r>
            <a:r>
              <a:rPr kumimoji="1" lang="en-US" altLang="ja-JP" dirty="0" smtClean="0">
                <a:solidFill>
                  <a:schemeClr val="bg2">
                    <a:lumMod val="50000"/>
                  </a:schemeClr>
                </a:solidFill>
              </a:rPr>
              <a:t>ECCS</a:t>
            </a:r>
            <a:r>
              <a:rPr kumimoji="1" lang="ja-JP" altLang="en-US" dirty="0" smtClean="0">
                <a:solidFill>
                  <a:schemeClr val="bg2">
                    <a:lumMod val="50000"/>
                  </a:schemeClr>
                </a:solidFill>
              </a:rPr>
              <a:t>クラウドメール</a:t>
            </a:r>
            <a:endParaRPr kumimoji="1" lang="en-US" altLang="ja-JP" dirty="0" smtClean="0">
              <a:solidFill>
                <a:schemeClr val="bg2">
                  <a:lumMod val="50000"/>
                </a:schemeClr>
              </a:solidFill>
            </a:endParaRPr>
          </a:p>
          <a:p>
            <a:r>
              <a:rPr lang="ja-JP" altLang="en-US" dirty="0" smtClean="0"/>
              <a:t>名前と実態が乖離している（ので何のことか知らない人が多いかもしれない）</a:t>
            </a:r>
            <a:endParaRPr lang="en-US" altLang="ja-JP" dirty="0" smtClean="0"/>
          </a:p>
          <a:p>
            <a:r>
              <a:rPr kumimoji="1" lang="ja-JP" altLang="en-US" dirty="0" smtClean="0"/>
              <a:t>本契約が開始された当初は、多くの人にとって、</a:t>
            </a:r>
            <a:r>
              <a:rPr kumimoji="1" lang="en-US" altLang="ja-JP" dirty="0" smtClean="0"/>
              <a:t>G Suite for Education </a:t>
            </a:r>
            <a:r>
              <a:rPr kumimoji="1" lang="en-US" altLang="ja-JP" dirty="0" smtClean="0">
                <a:sym typeface="Symbol"/>
              </a:rPr>
              <a:t> </a:t>
            </a:r>
            <a:r>
              <a:rPr kumimoji="1" lang="en-US" altLang="ja-JP" dirty="0" smtClean="0"/>
              <a:t>Gmail</a:t>
            </a:r>
            <a:r>
              <a:rPr kumimoji="1" lang="ja-JP" altLang="en-US" dirty="0" smtClean="0"/>
              <a:t>のこと</a:t>
            </a:r>
            <a:r>
              <a:rPr lang="ja-JP" altLang="en-US" dirty="0" smtClean="0"/>
              <a:t>だったのでこうなった</a:t>
            </a:r>
            <a:r>
              <a:rPr lang="en-US" altLang="ja-JP" dirty="0" smtClean="0"/>
              <a:t>?</a:t>
            </a:r>
          </a:p>
          <a:p>
            <a:r>
              <a:rPr lang="ja-JP" altLang="en-US" dirty="0" smtClean="0"/>
              <a:t>本資料でも以降、</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r>
              <a:rPr lang="ja-JP" altLang="en-US" dirty="0" smtClean="0"/>
              <a:t>と呼ぶ</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ECCS</a:t>
            </a:r>
            <a:r>
              <a:rPr kumimoji="1" lang="ja-JP" altLang="en-US" dirty="0" smtClean="0"/>
              <a:t>クラウドメールを</a:t>
            </a:r>
            <a:r>
              <a:rPr lang="ja-JP" altLang="en-US" dirty="0" smtClean="0"/>
              <a:t>使う</a:t>
            </a:r>
            <a:r>
              <a:rPr kumimoji="1" lang="ja-JP" altLang="en-US" dirty="0" smtClean="0"/>
              <a:t>には</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初期設定（アドレス</a:t>
            </a:r>
            <a:r>
              <a:rPr lang="en-US" altLang="ja-JP" dirty="0" smtClean="0"/>
              <a:t>xxxx@g.ecc.u-tokyo.ac.jp</a:t>
            </a:r>
            <a:r>
              <a:rPr lang="ja-JP" altLang="en-US" dirty="0" smtClean="0"/>
              <a:t>とパスワード設定）が一度だけ必要です</a:t>
            </a:r>
            <a:endParaRPr lang="en-US" altLang="ja-JP" dirty="0" smtClean="0">
              <a:hlinkClick r:id="rId2"/>
            </a:endParaRPr>
          </a:p>
          <a:p>
            <a:pPr lvl="1"/>
            <a:r>
              <a:rPr lang="en-US" altLang="ja-JP" sz="1800" dirty="0" smtClean="0">
                <a:hlinkClick r:id="rId2"/>
              </a:rPr>
              <a:t>https://www.ecc.u-tokyo.ac.jp/announcement/2016/04/01_2159.html</a:t>
            </a:r>
            <a:endParaRPr lang="en-US" altLang="ja-JP" sz="1800" dirty="0" smtClean="0"/>
          </a:p>
          <a:p>
            <a:pPr lvl="1"/>
            <a:r>
              <a:rPr lang="ja-JP" altLang="en-US" dirty="0" smtClean="0"/>
              <a:t>または </a:t>
            </a:r>
            <a:r>
              <a:rPr lang="en-US" altLang="ja-JP" dirty="0" smtClean="0"/>
              <a:t>ECCS</a:t>
            </a:r>
            <a:r>
              <a:rPr lang="ja-JP" altLang="en-US" dirty="0" smtClean="0"/>
              <a:t>クラウドメールで検索</a:t>
            </a:r>
            <a:endParaRPr lang="en-US" altLang="ja-JP" dirty="0" smtClean="0"/>
          </a:p>
          <a:p>
            <a:r>
              <a:rPr lang="ja-JP" altLang="en-US" dirty="0" smtClean="0"/>
              <a:t>オンライン手続きで完結（紙の書類不要）ですが、設定後実際に使えるまで時間差（最大</a:t>
            </a:r>
            <a:r>
              <a:rPr lang="en-US" altLang="ja-JP" dirty="0" smtClean="0"/>
              <a:t>1</a:t>
            </a:r>
            <a:r>
              <a:rPr lang="ja-JP" altLang="en-US" dirty="0" smtClean="0"/>
              <a:t>時間）を見込んでください</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無事有効化されると</a:t>
            </a:r>
            <a:r>
              <a:rPr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普通に</a:t>
            </a:r>
            <a:r>
              <a:rPr lang="en-US" altLang="ja-JP" dirty="0" smtClean="0"/>
              <a:t>Google</a:t>
            </a:r>
            <a:r>
              <a:rPr lang="ja-JP" altLang="en-US" dirty="0" smtClean="0"/>
              <a:t>のサービス（例：</a:t>
            </a:r>
            <a:r>
              <a:rPr lang="en-US" altLang="ja-JP" dirty="0" smtClean="0"/>
              <a:t>Gmail</a:t>
            </a:r>
            <a:r>
              <a:rPr lang="ja-JP" altLang="en-US" dirty="0" smtClean="0"/>
              <a:t>）に、指定したアドレス（</a:t>
            </a:r>
            <a:r>
              <a:rPr lang="en-US" altLang="ja-JP" dirty="0" smtClean="0">
                <a:hlinkClick r:id="rId2"/>
              </a:rPr>
              <a:t>xxxx@g.ecc.u-tokyo.ac.jp</a:t>
            </a:r>
            <a:r>
              <a:rPr lang="ja-JP" altLang="en-US" dirty="0" smtClean="0"/>
              <a:t>）で</a:t>
            </a:r>
            <a:r>
              <a:rPr lang="en-US" altLang="ja-JP" dirty="0" smtClean="0"/>
              <a:t>sign in</a:t>
            </a:r>
            <a:r>
              <a:rPr lang="ja-JP" altLang="en-US" dirty="0" smtClean="0"/>
              <a:t>できます</a:t>
            </a:r>
            <a:endParaRPr lang="en-US" altLang="ja-JP" dirty="0" smtClean="0"/>
          </a:p>
          <a:p>
            <a:pPr lvl="1"/>
            <a:r>
              <a:rPr kumimoji="1" lang="en-US" altLang="ja-JP" dirty="0" smtClean="0">
                <a:hlinkClick r:id="rId3"/>
              </a:rPr>
              <a:t>xxxx@gmail.com</a:t>
            </a:r>
            <a:r>
              <a:rPr kumimoji="1" lang="en-US" altLang="ja-JP" dirty="0" smtClean="0"/>
              <a:t> </a:t>
            </a:r>
            <a:r>
              <a:rPr lang="ja-JP" altLang="en-US" dirty="0" smtClean="0"/>
              <a:t>では</a:t>
            </a:r>
            <a:r>
              <a:rPr kumimoji="1" lang="ja-JP" altLang="en-US" dirty="0" smtClean="0"/>
              <a:t>ないです</a:t>
            </a:r>
            <a:endParaRPr kumimoji="1" lang="en-US" altLang="ja-JP" dirty="0" smtClean="0"/>
          </a:p>
        </p:txBody>
      </p:sp>
      <p:pic>
        <p:nvPicPr>
          <p:cNvPr id="5" name="図 4" descr="eccs-cloud-mail-sign-in.png"/>
          <p:cNvPicPr>
            <a:picLocks noChangeAspect="1"/>
          </p:cNvPicPr>
          <p:nvPr/>
        </p:nvPicPr>
        <p:blipFill>
          <a:blip r:embed="rId4" cstate="print"/>
          <a:stretch>
            <a:fillRect/>
          </a:stretch>
        </p:blipFill>
        <p:spPr>
          <a:xfrm>
            <a:off x="395536" y="3573016"/>
            <a:ext cx="3024336" cy="3040006"/>
          </a:xfrm>
          <a:prstGeom prst="rect">
            <a:avLst/>
          </a:prstGeom>
        </p:spPr>
      </p:pic>
      <p:pic>
        <p:nvPicPr>
          <p:cNvPr id="6" name="図 5" descr="eccs-cloud-mail-sign-in-ok.png"/>
          <p:cNvPicPr>
            <a:picLocks noChangeAspect="1"/>
          </p:cNvPicPr>
          <p:nvPr/>
        </p:nvPicPr>
        <p:blipFill>
          <a:blip r:embed="rId5" cstate="print"/>
          <a:stretch>
            <a:fillRect/>
          </a:stretch>
        </p:blipFill>
        <p:spPr>
          <a:xfrm>
            <a:off x="4788024" y="4437112"/>
            <a:ext cx="4194521" cy="1317873"/>
          </a:xfrm>
          <a:prstGeom prst="rect">
            <a:avLst/>
          </a:prstGeom>
        </p:spPr>
      </p:pic>
      <p:sp>
        <p:nvSpPr>
          <p:cNvPr id="7" name="右矢印 6"/>
          <p:cNvSpPr/>
          <p:nvPr/>
        </p:nvSpPr>
        <p:spPr>
          <a:xfrm>
            <a:off x="3635896" y="5013176"/>
            <a:ext cx="1008112" cy="2880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395536" y="4697449"/>
            <a:ext cx="216024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8100392" y="4365104"/>
            <a:ext cx="72008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 11"/>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13" name="フッター プレースホルダ 12"/>
          <p:cNvSpPr>
            <a:spLocks noGrp="1"/>
          </p:cNvSpPr>
          <p:nvPr>
            <p:ph type="ftr" sz="quarter" idx="11"/>
          </p:nvPr>
        </p:nvSpPr>
        <p:spPr/>
        <p:txBody>
          <a:bodyPr/>
          <a:lstStyle/>
          <a:p>
            <a:r>
              <a:rPr kumimoji="1" lang="en-US" altLang="ja-JP" smtClean="0"/>
              <a:t>utelecon.github.io</a:t>
            </a:r>
            <a:endParaRPr kumimoji="1" lang="ja-JP" altLang="en-US"/>
          </a:p>
        </p:txBody>
      </p:sp>
      <p:sp>
        <p:nvSpPr>
          <p:cNvPr id="14" name="日付プレースホルダ 13"/>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普段</a:t>
            </a:r>
            <a:r>
              <a:rPr lang="en-US" altLang="ja-JP" dirty="0" smtClean="0"/>
              <a:t>Google</a:t>
            </a:r>
            <a:r>
              <a:rPr lang="ja-JP" altLang="en-US" dirty="0" smtClean="0"/>
              <a:t>アカウント（</a:t>
            </a:r>
            <a:r>
              <a:rPr lang="en-US" altLang="ja-JP" dirty="0" smtClean="0">
                <a:hlinkClick r:id="rId2"/>
              </a:rPr>
              <a:t>xxxx@gmail.com</a:t>
            </a:r>
            <a:r>
              <a:rPr lang="ja-JP" altLang="en-US" dirty="0" smtClean="0"/>
              <a:t>）をお使いの場合、一度ログアウト</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r>
              <a:rPr lang="ja-JP" altLang="en-US" dirty="0" smtClean="0"/>
              <a:t>アカウントの切り替えが面倒ならばブラウザのプロファイル機能や複数のブラウザ</a:t>
            </a:r>
            <a:endParaRPr lang="en-US" altLang="ja-JP" dirty="0" smtClean="0"/>
          </a:p>
          <a:p>
            <a:pPr lvl="1"/>
            <a:endParaRPr kumimoji="1" lang="ja-JP" altLang="en-US" dirty="0"/>
          </a:p>
        </p:txBody>
      </p:sp>
      <p:grpSp>
        <p:nvGrpSpPr>
          <p:cNvPr id="11" name="グループ化 10"/>
          <p:cNvGrpSpPr/>
          <p:nvPr/>
        </p:nvGrpSpPr>
        <p:grpSpPr>
          <a:xfrm>
            <a:off x="2979050" y="2420888"/>
            <a:ext cx="2601062" cy="2231536"/>
            <a:chOff x="1331640" y="3811140"/>
            <a:chExt cx="3440382" cy="2951616"/>
          </a:xfrm>
        </p:grpSpPr>
        <p:pic>
          <p:nvPicPr>
            <p:cNvPr id="5" name="図 4" descr="google-sign-out.png"/>
            <p:cNvPicPr>
              <a:picLocks noChangeAspect="1"/>
            </p:cNvPicPr>
            <p:nvPr/>
          </p:nvPicPr>
          <p:blipFill>
            <a:blip r:embed="rId3" cstate="print"/>
            <a:stretch>
              <a:fillRect/>
            </a:stretch>
          </p:blipFill>
          <p:spPr>
            <a:xfrm>
              <a:off x="1331640" y="3811140"/>
              <a:ext cx="3312367" cy="2951616"/>
            </a:xfrm>
            <a:prstGeom prst="rect">
              <a:avLst/>
            </a:prstGeom>
          </p:spPr>
        </p:pic>
        <p:sp>
          <p:nvSpPr>
            <p:cNvPr id="6" name="円/楕円 5"/>
            <p:cNvSpPr/>
            <p:nvPr/>
          </p:nvSpPr>
          <p:spPr>
            <a:xfrm>
              <a:off x="4211960" y="4509120"/>
              <a:ext cx="560062"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491880" y="5733257"/>
              <a:ext cx="64807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a:stCxn id="6" idx="4"/>
              <a:endCxn id="7" idx="7"/>
            </p:cNvCxnSpPr>
            <p:nvPr/>
          </p:nvCxnSpPr>
          <p:spPr>
            <a:xfrm flipH="1">
              <a:off x="4045044" y="5013176"/>
              <a:ext cx="446947" cy="7728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スライド番号プレースホルダ 12"/>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
        <p:nvSpPr>
          <p:cNvPr id="14" name="フッター プレースホルダ 13"/>
          <p:cNvSpPr>
            <a:spLocks noGrp="1"/>
          </p:cNvSpPr>
          <p:nvPr>
            <p:ph type="ftr" sz="quarter" idx="11"/>
          </p:nvPr>
        </p:nvSpPr>
        <p:spPr/>
        <p:txBody>
          <a:bodyPr/>
          <a:lstStyle/>
          <a:p>
            <a:r>
              <a:rPr kumimoji="1" lang="en-US" altLang="ja-JP" smtClean="0"/>
              <a:t>utelecon.github.io</a:t>
            </a:r>
            <a:endParaRPr kumimoji="1" lang="ja-JP" altLang="en-US"/>
          </a:p>
        </p:txBody>
      </p:sp>
      <p:sp>
        <p:nvSpPr>
          <p:cNvPr id="15" name="日付プレースホルダ 14"/>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Google</a:t>
            </a:r>
            <a:r>
              <a:rPr lang="ja-JP" altLang="en-US" dirty="0" smtClean="0"/>
              <a:t>ハングアウト</a:t>
            </a:r>
            <a:r>
              <a:rPr lang="en-US" altLang="ja-JP" dirty="0" smtClean="0"/>
              <a:t>Meet</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G Suite for Education</a:t>
            </a:r>
            <a:r>
              <a:rPr kumimoji="1" lang="ja-JP" altLang="en-US" dirty="0" smtClean="0"/>
              <a:t>の</a:t>
            </a:r>
            <a:r>
              <a:rPr kumimoji="1" lang="en-US" altLang="ja-JP" dirty="0" smtClean="0"/>
              <a:t>TV</a:t>
            </a:r>
            <a:r>
              <a:rPr kumimoji="1" lang="ja-JP" altLang="en-US" dirty="0" smtClean="0"/>
              <a:t>会議サービス</a:t>
            </a:r>
            <a:endParaRPr kumimoji="1" lang="en-US" altLang="ja-JP" dirty="0" smtClean="0"/>
          </a:p>
          <a:p>
            <a:r>
              <a:rPr kumimoji="1" lang="en-US" altLang="ja-JP" dirty="0" smtClean="0"/>
              <a:t>Google</a:t>
            </a:r>
            <a:r>
              <a:rPr kumimoji="1" lang="ja-JP" altLang="en-US" dirty="0" smtClean="0"/>
              <a:t>のサービス選択</a:t>
            </a:r>
            <a:r>
              <a:rPr lang="ja-JP" altLang="en-US" dirty="0" smtClean="0"/>
              <a:t>      </a:t>
            </a:r>
            <a:r>
              <a:rPr kumimoji="1" lang="ja-JP" altLang="en-US" dirty="0" smtClean="0"/>
              <a:t>メニューから</a:t>
            </a:r>
            <a:r>
              <a:rPr kumimoji="1" lang="en-US" altLang="ja-JP" dirty="0" smtClean="0"/>
              <a:t>Meet</a:t>
            </a:r>
            <a:r>
              <a:rPr lang="ja-JP" altLang="en-US" dirty="0" smtClean="0"/>
              <a:t>      </a:t>
            </a:r>
            <a:r>
              <a:rPr kumimoji="1" lang="ja-JP" altLang="en-US" dirty="0" smtClean="0"/>
              <a:t>を選択</a:t>
            </a:r>
            <a:endParaRPr kumimoji="1" lang="ja-JP" altLang="en-US" dirty="0"/>
          </a:p>
        </p:txBody>
      </p:sp>
      <p:pic>
        <p:nvPicPr>
          <p:cNvPr id="6" name="図 5" descr="service-menu-icon.png"/>
          <p:cNvPicPr>
            <a:picLocks noChangeAspect="1"/>
          </p:cNvPicPr>
          <p:nvPr/>
        </p:nvPicPr>
        <p:blipFill>
          <a:blip r:embed="rId2" cstate="print"/>
          <a:stretch>
            <a:fillRect/>
          </a:stretch>
        </p:blipFill>
        <p:spPr>
          <a:xfrm>
            <a:off x="5004048" y="2060848"/>
            <a:ext cx="504056" cy="518881"/>
          </a:xfrm>
          <a:prstGeom prst="rect">
            <a:avLst/>
          </a:prstGeom>
        </p:spPr>
      </p:pic>
      <p:pic>
        <p:nvPicPr>
          <p:cNvPr id="7" name="図 6" descr="meet-icon.png"/>
          <p:cNvPicPr>
            <a:picLocks noChangeAspect="1"/>
          </p:cNvPicPr>
          <p:nvPr/>
        </p:nvPicPr>
        <p:blipFill>
          <a:blip r:embed="rId3" cstate="print"/>
          <a:stretch>
            <a:fillRect/>
          </a:stretch>
        </p:blipFill>
        <p:spPr>
          <a:xfrm>
            <a:off x="1835696" y="2636912"/>
            <a:ext cx="432048" cy="475879"/>
          </a:xfrm>
          <a:prstGeom prst="rect">
            <a:avLst/>
          </a:prstGeom>
        </p:spPr>
      </p:pic>
      <p:grpSp>
        <p:nvGrpSpPr>
          <p:cNvPr id="12" name="グループ化 11"/>
          <p:cNvGrpSpPr/>
          <p:nvPr/>
        </p:nvGrpSpPr>
        <p:grpSpPr>
          <a:xfrm>
            <a:off x="3995936" y="2859583"/>
            <a:ext cx="3456384" cy="3881785"/>
            <a:chOff x="3779912" y="2676177"/>
            <a:chExt cx="3456384" cy="3881785"/>
          </a:xfrm>
        </p:grpSpPr>
        <p:pic>
          <p:nvPicPr>
            <p:cNvPr id="5" name="図 4" descr="select-meet.png"/>
            <p:cNvPicPr>
              <a:picLocks noChangeAspect="1"/>
            </p:cNvPicPr>
            <p:nvPr/>
          </p:nvPicPr>
          <p:blipFill>
            <a:blip r:embed="rId4" cstate="print"/>
            <a:stretch>
              <a:fillRect/>
            </a:stretch>
          </p:blipFill>
          <p:spPr>
            <a:xfrm>
              <a:off x="3779912" y="2676177"/>
              <a:ext cx="3456384" cy="3881785"/>
            </a:xfrm>
            <a:prstGeom prst="rect">
              <a:avLst/>
            </a:prstGeom>
          </p:spPr>
        </p:pic>
        <p:sp>
          <p:nvSpPr>
            <p:cNvPr id="8" name="円/楕円 7"/>
            <p:cNvSpPr/>
            <p:nvPr/>
          </p:nvSpPr>
          <p:spPr>
            <a:xfrm>
              <a:off x="6300192" y="3429000"/>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6660232" y="4653136"/>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8" idx="5"/>
              <a:endCxn id="9" idx="0"/>
            </p:cNvCxnSpPr>
            <p:nvPr/>
          </p:nvCxnSpPr>
          <p:spPr>
            <a:xfrm>
              <a:off x="6607505" y="3736313"/>
              <a:ext cx="304755" cy="9168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スライド番号プレースホルダ 14"/>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16" name="フッター プレースホルダ 15"/>
          <p:cNvSpPr>
            <a:spLocks noGrp="1"/>
          </p:cNvSpPr>
          <p:nvPr>
            <p:ph type="ftr" sz="quarter" idx="11"/>
          </p:nvPr>
        </p:nvSpPr>
        <p:spPr/>
        <p:txBody>
          <a:bodyPr/>
          <a:lstStyle/>
          <a:p>
            <a:r>
              <a:rPr kumimoji="1" lang="en-US" altLang="ja-JP" smtClean="0"/>
              <a:t>utelecon.github.io</a:t>
            </a:r>
            <a:endParaRPr kumimoji="1" lang="ja-JP" altLang="en-US"/>
          </a:p>
        </p:txBody>
      </p:sp>
      <p:sp>
        <p:nvSpPr>
          <p:cNvPr id="17" name="日付プレースホルダ 16"/>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はじめに</a:t>
            </a:r>
            <a:endParaRPr kumimoji="1" lang="ja-JP" altLang="en-US" dirty="0"/>
          </a:p>
        </p:txBody>
      </p:sp>
      <p:sp>
        <p:nvSpPr>
          <p:cNvPr id="3" name="コンテンツ プレースホルダ 2"/>
          <p:cNvSpPr>
            <a:spLocks noGrp="1"/>
          </p:cNvSpPr>
          <p:nvPr>
            <p:ph idx="1"/>
          </p:nvPr>
        </p:nvSpPr>
        <p:spPr>
          <a:xfrm>
            <a:off x="457200" y="1500175"/>
            <a:ext cx="8229600" cy="2432882"/>
          </a:xfrm>
        </p:spPr>
        <p:txBody>
          <a:bodyPr/>
          <a:lstStyle/>
          <a:p>
            <a:r>
              <a:rPr kumimoji="1" lang="ja-JP" altLang="en-US" dirty="0" smtClean="0"/>
              <a:t>本資料、</a:t>
            </a:r>
            <a:r>
              <a:rPr lang="en-US" altLang="ja-JP" dirty="0" smtClean="0"/>
              <a:t>TV</a:t>
            </a:r>
            <a:r>
              <a:rPr lang="ja-JP" altLang="en-US" dirty="0" smtClean="0"/>
              <a:t>会議ツールの情報はすべて以下にあります</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テキスト ボックス 6"/>
          <p:cNvSpPr txBox="1"/>
          <p:nvPr/>
        </p:nvSpPr>
        <p:spPr>
          <a:xfrm>
            <a:off x="1475656" y="2607295"/>
            <a:ext cx="6132128" cy="707886"/>
          </a:xfrm>
          <a:prstGeom prst="rect">
            <a:avLst/>
          </a:prstGeom>
          <a:noFill/>
        </p:spPr>
        <p:txBody>
          <a:bodyPr wrap="none" rtlCol="0">
            <a:spAutoFit/>
          </a:bodyPr>
          <a:lstStyle/>
          <a:p>
            <a:r>
              <a:rPr kumimoji="1" lang="en-US" altLang="ja-JP" sz="4000" dirty="0" smtClean="0">
                <a:hlinkClick r:id="rId2"/>
              </a:rPr>
              <a:t>https://utelecon.github.io/</a:t>
            </a:r>
            <a:endParaRPr lang="en-US" altLang="ja-JP" sz="4000" dirty="0" smtClean="0"/>
          </a:p>
        </p:txBody>
      </p:sp>
      <p:sp>
        <p:nvSpPr>
          <p:cNvPr id="8" name="テキスト ボックス 7"/>
          <p:cNvSpPr txBox="1"/>
          <p:nvPr/>
        </p:nvSpPr>
        <p:spPr>
          <a:xfrm>
            <a:off x="3203848" y="3327375"/>
            <a:ext cx="2031325" cy="461665"/>
          </a:xfrm>
          <a:prstGeom prst="rect">
            <a:avLst/>
          </a:prstGeom>
          <a:noFill/>
        </p:spPr>
        <p:txBody>
          <a:bodyPr wrap="none" rtlCol="0">
            <a:spAutoFit/>
          </a:bodyPr>
          <a:lstStyle/>
          <a:p>
            <a:r>
              <a:rPr kumimoji="1" lang="ja-JP" altLang="en-US" sz="2400" dirty="0" smtClean="0"/>
              <a:t>ユーテレコン</a:t>
            </a:r>
            <a:endParaRPr kumimoji="1" lang="ja-JP" altLang="en-US" sz="2400" dirty="0"/>
          </a:p>
        </p:txBody>
      </p:sp>
      <p:sp>
        <p:nvSpPr>
          <p:cNvPr id="9" name="コンテンツ プレースホルダ 2"/>
          <p:cNvSpPr txBox="1">
            <a:spLocks/>
          </p:cNvSpPr>
          <p:nvPr/>
        </p:nvSpPr>
        <p:spPr>
          <a:xfrm>
            <a:off x="446856" y="3948446"/>
            <a:ext cx="8229600" cy="2216858"/>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TV</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会議</a:t>
            </a:r>
            <a:r>
              <a:rPr lang="ja-JP" altLang="en-US" sz="3200" kern="0" dirty="0" smtClean="0">
                <a:solidFill>
                  <a:schemeClr val="tx2"/>
                </a:solidFill>
              </a:rPr>
              <a:t>や授業のオンライン化のノウハウなどをワンストップで</a:t>
            </a:r>
            <a:r>
              <a:rPr lang="ja-JP" altLang="en-US" sz="3200" kern="0" smtClean="0">
                <a:solidFill>
                  <a:schemeClr val="tx2"/>
                </a:solidFill>
              </a:rPr>
              <a:t>得られるサイトを目指して以降も拡充します</a:t>
            </a:r>
            <a:endParaRPr kumimoji="1" lang="ja-JP" altLang="en-US" sz="3200" b="0" i="0" u="none" strike="noStrike" kern="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smtClean="0"/>
              <a:t>ビデオ会議</a:t>
            </a:r>
            <a:endParaRPr kumimoji="1" lang="en-US" altLang="ja-JP" dirty="0" smtClean="0"/>
          </a:p>
          <a:p>
            <a:pPr lvl="1"/>
            <a:r>
              <a:rPr lang="ja-JP" altLang="en-US" dirty="0" smtClean="0"/>
              <a:t>双方向（開催者と複数の参加者）</a:t>
            </a:r>
            <a:endParaRPr lang="en-US" altLang="ja-JP" dirty="0" smtClean="0"/>
          </a:p>
          <a:p>
            <a:pPr lvl="1"/>
            <a:r>
              <a:rPr kumimoji="1" lang="ja-JP" altLang="en-US" dirty="0" smtClean="0"/>
              <a:t>最大接続数</a:t>
            </a:r>
            <a:r>
              <a:rPr kumimoji="1" lang="en-US" altLang="ja-JP" dirty="0" smtClean="0">
                <a:solidFill>
                  <a:srgbClr val="FF0000"/>
                </a:solidFill>
              </a:rPr>
              <a:t>100</a:t>
            </a:r>
            <a:r>
              <a:rPr kumimoji="1" lang="ja-JP" altLang="en-US" dirty="0" smtClean="0"/>
              <a:t>（現在コロナ対策で</a:t>
            </a:r>
            <a:r>
              <a:rPr kumimoji="1" lang="en-US" altLang="ja-JP" dirty="0" smtClean="0">
                <a:solidFill>
                  <a:srgbClr val="FF0000"/>
                </a:solidFill>
              </a:rPr>
              <a:t>250</a:t>
            </a:r>
            <a:r>
              <a:rPr kumimoji="1" lang="ja-JP" altLang="en-US" dirty="0" smtClean="0"/>
              <a:t>）</a:t>
            </a:r>
            <a:endParaRPr kumimoji="1" lang="en-US" altLang="ja-JP" dirty="0" smtClean="0"/>
          </a:p>
          <a:p>
            <a:r>
              <a:rPr lang="ja-JP" altLang="en-US" dirty="0" smtClean="0"/>
              <a:t>ライブ配信</a:t>
            </a:r>
            <a:endParaRPr lang="en-US" altLang="ja-JP" dirty="0" smtClean="0"/>
          </a:p>
          <a:p>
            <a:pPr lvl="1"/>
            <a:r>
              <a:rPr kumimoji="1" lang="ja-JP" altLang="en-US" dirty="0" smtClean="0"/>
              <a:t>一方向（開催者と多数の視聴者）</a:t>
            </a:r>
            <a:endParaRPr kumimoji="1" lang="en-US" altLang="ja-JP" dirty="0" smtClean="0"/>
          </a:p>
          <a:p>
            <a:pPr lvl="1"/>
            <a:r>
              <a:rPr lang="en-US" altLang="ja-JP" dirty="0" smtClean="0">
                <a:solidFill>
                  <a:srgbClr val="FF0000"/>
                </a:solidFill>
              </a:rPr>
              <a:t>15</a:t>
            </a:r>
            <a:r>
              <a:rPr lang="ja-JP" altLang="en-US" dirty="0" smtClean="0">
                <a:solidFill>
                  <a:srgbClr val="FF0000"/>
                </a:solidFill>
              </a:rPr>
              <a:t>秒遅れ。</a:t>
            </a:r>
            <a:r>
              <a:rPr lang="ja-JP" altLang="en-US" dirty="0" smtClean="0"/>
              <a:t>最大</a:t>
            </a:r>
            <a:r>
              <a:rPr lang="ja-JP" altLang="en-US" dirty="0" smtClean="0"/>
              <a:t>接続数</a:t>
            </a:r>
            <a:r>
              <a:rPr lang="en-US" altLang="ja-JP" dirty="0" smtClean="0"/>
              <a:t>100,000</a:t>
            </a:r>
          </a:p>
          <a:p>
            <a:r>
              <a:rPr kumimoji="1" lang="ja-JP" altLang="en-US" dirty="0" smtClean="0"/>
              <a:t>録画（ビデオ会議、ライブ配信ともに）</a:t>
            </a:r>
            <a:endParaRPr kumimoji="1" lang="en-US" altLang="ja-JP" dirty="0" smtClean="0"/>
          </a:p>
          <a:p>
            <a:r>
              <a:rPr lang="ja-JP" altLang="en-US" dirty="0" smtClean="0"/>
              <a:t>録画したものは</a:t>
            </a:r>
            <a:r>
              <a:rPr lang="en-US" altLang="ja-JP" dirty="0" smtClean="0"/>
              <a:t>Google Drive</a:t>
            </a:r>
            <a:r>
              <a:rPr lang="ja-JP" altLang="en-US" dirty="0" smtClean="0"/>
              <a:t>に自動的に保存され、あとからの配信も容易</a:t>
            </a:r>
            <a:endParaRPr lang="en-US" altLang="ja-JP" dirty="0" smtClean="0"/>
          </a:p>
          <a:p>
            <a:r>
              <a:rPr kumimoji="1" lang="ja-JP" altLang="en-US" dirty="0" smtClean="0"/>
              <a:t>詳細な手順はすべて、</a:t>
            </a:r>
            <a:r>
              <a:rPr kumimoji="1" lang="en-US" altLang="ja-JP" dirty="0" err="1" smtClean="0"/>
              <a:t>UTokyo</a:t>
            </a:r>
            <a:r>
              <a:rPr kumimoji="1" lang="en-US" altLang="ja-JP" dirty="0" smtClean="0"/>
              <a:t> TV</a:t>
            </a:r>
            <a:r>
              <a:rPr kumimoji="1" lang="ja-JP" altLang="en-US" dirty="0" smtClean="0"/>
              <a:t>会議ツールワンストップポータルで案内しています（画像入りページ、動画）</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本学で現在「全員」使える</a:t>
            </a:r>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en-US" altLang="ja-JP" dirty="0" smtClean="0"/>
          </a:p>
          <a:p>
            <a:r>
              <a:rPr lang="en-US" altLang="ja-JP" dirty="0" smtClean="0"/>
              <a:t>Meet</a:t>
            </a:r>
          </a:p>
          <a:p>
            <a:r>
              <a:rPr kumimoji="1" lang="en-US" altLang="ja-JP" dirty="0" smtClean="0"/>
              <a:t>Zoom</a:t>
            </a:r>
          </a:p>
          <a:p>
            <a:r>
              <a:rPr lang="en-US" altLang="ja-JP" dirty="0" err="1" smtClean="0"/>
              <a:t>Webex</a:t>
            </a:r>
            <a:endParaRPr kumimoji="1" lang="ja-JP" altLang="en-US" dirty="0"/>
          </a:p>
        </p:txBody>
      </p:sp>
      <p:pic>
        <p:nvPicPr>
          <p:cNvPr id="4" name="図 3" descr="zoom.png"/>
          <p:cNvPicPr>
            <a:picLocks noChangeAspect="1"/>
          </p:cNvPicPr>
          <p:nvPr/>
        </p:nvPicPr>
        <p:blipFill>
          <a:blip r:embed="rId2" cstate="print"/>
          <a:stretch>
            <a:fillRect/>
          </a:stretch>
        </p:blipFill>
        <p:spPr>
          <a:xfrm>
            <a:off x="3203847" y="4509120"/>
            <a:ext cx="2660295" cy="1080120"/>
          </a:xfrm>
          <a:prstGeom prst="rect">
            <a:avLst/>
          </a:prstGeom>
        </p:spPr>
      </p:pic>
      <p:pic>
        <p:nvPicPr>
          <p:cNvPr id="5" name="図 4" descr="webex-meetings.png"/>
          <p:cNvPicPr>
            <a:picLocks noChangeAspect="1"/>
          </p:cNvPicPr>
          <p:nvPr/>
        </p:nvPicPr>
        <p:blipFill>
          <a:blip r:embed="rId3" cstate="print"/>
          <a:stretch>
            <a:fillRect/>
          </a:stretch>
        </p:blipFill>
        <p:spPr>
          <a:xfrm>
            <a:off x="6372200" y="4293096"/>
            <a:ext cx="2038350" cy="1162050"/>
          </a:xfrm>
          <a:prstGeom prst="rect">
            <a:avLst/>
          </a:prstGeom>
        </p:spPr>
      </p:pic>
      <p:pic>
        <p:nvPicPr>
          <p:cNvPr id="6" name="図 5" descr="meet.png"/>
          <p:cNvPicPr>
            <a:picLocks noChangeAspect="1"/>
          </p:cNvPicPr>
          <p:nvPr/>
        </p:nvPicPr>
        <p:blipFill>
          <a:blip r:embed="rId4" cstate="print"/>
          <a:stretch>
            <a:fillRect/>
          </a:stretch>
        </p:blipFill>
        <p:spPr>
          <a:xfrm>
            <a:off x="755576" y="4365104"/>
            <a:ext cx="2023082" cy="1440160"/>
          </a:xfrm>
          <a:prstGeom prst="rect">
            <a:avLst/>
          </a:prstGeom>
        </p:spPr>
      </p:pic>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
        <p:nvSpPr>
          <p:cNvPr id="10" name="フッター プレースホルダ 9"/>
          <p:cNvSpPr>
            <a:spLocks noGrp="1"/>
          </p:cNvSpPr>
          <p:nvPr>
            <p:ph type="ftr" sz="quarter" idx="11"/>
          </p:nvPr>
        </p:nvSpPr>
        <p:spPr/>
        <p:txBody>
          <a:bodyPr/>
          <a:lstStyle/>
          <a:p>
            <a:r>
              <a:rPr kumimoji="1" lang="en-US" altLang="ja-JP" smtClean="0"/>
              <a:t>utelecon.github.io</a:t>
            </a:r>
            <a:endParaRPr kumimoji="1" lang="ja-JP" altLang="en-US"/>
          </a:p>
        </p:txBody>
      </p:sp>
      <p:sp>
        <p:nvSpPr>
          <p:cNvPr id="11" name="日付プレースホルダ 10"/>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ITC-LMS</a:t>
            </a:r>
            <a:r>
              <a:rPr kumimoji="1" lang="ja-JP" altLang="en-US" dirty="0" smtClean="0"/>
              <a:t>と</a:t>
            </a:r>
            <a:r>
              <a:rPr kumimoji="1" lang="en-US" altLang="ja-JP" dirty="0" smtClean="0"/>
              <a:t>TV</a:t>
            </a:r>
            <a:r>
              <a:rPr kumimoji="1" lang="ja-JP" altLang="en-US" dirty="0" smtClean="0"/>
              <a:t>会議を組み合わせたオンライン授業テンプレート</a:t>
            </a:r>
            <a:endParaRPr kumimoji="1" lang="ja-JP" altLang="en-US" dirty="0"/>
          </a:p>
        </p:txBody>
      </p:sp>
      <p:sp>
        <p:nvSpPr>
          <p:cNvPr id="3" name="コンテンツ プレースホルダ 2"/>
          <p:cNvSpPr>
            <a:spLocks noGrp="1"/>
          </p:cNvSpPr>
          <p:nvPr>
            <p:ph idx="1"/>
          </p:nvPr>
        </p:nvSpPr>
        <p:spPr/>
        <p:txBody>
          <a:bodyPr>
            <a:normAutofit fontScale="77500" lnSpcReduction="20000"/>
          </a:bodyPr>
          <a:lstStyle/>
          <a:p>
            <a:r>
              <a:rPr kumimoji="1" lang="ja-JP" altLang="en-US" dirty="0" smtClean="0">
                <a:solidFill>
                  <a:srgbClr val="FF0000"/>
                </a:solidFill>
              </a:rPr>
              <a:t>以下のようなことをもうちょっと順を追って書く</a:t>
            </a:r>
            <a:endParaRPr kumimoji="1" lang="en-US" altLang="ja-JP" dirty="0" smtClean="0">
              <a:solidFill>
                <a:srgbClr val="FF0000"/>
              </a:solidFill>
            </a:endParaRPr>
          </a:p>
          <a:p>
            <a:r>
              <a:rPr kumimoji="1" lang="en-US" altLang="ja-JP" dirty="0" smtClean="0"/>
              <a:t>ITC-LMS</a:t>
            </a:r>
            <a:r>
              <a:rPr kumimoji="1" lang="ja-JP" altLang="en-US" dirty="0" smtClean="0"/>
              <a:t>お知らせ機能でクラスの学生に（のみ）</a:t>
            </a:r>
            <a:r>
              <a:rPr kumimoji="1" lang="en-US" altLang="ja-JP" dirty="0" smtClean="0"/>
              <a:t>URL</a:t>
            </a:r>
            <a:r>
              <a:rPr kumimoji="1" lang="ja-JP" altLang="en-US" dirty="0" smtClean="0"/>
              <a:t>通知</a:t>
            </a:r>
            <a:endParaRPr kumimoji="1" lang="en-US" altLang="ja-JP" dirty="0" smtClean="0"/>
          </a:p>
          <a:p>
            <a:pPr lvl="1"/>
            <a:r>
              <a:rPr kumimoji="1" lang="en-US" altLang="ja-JP" dirty="0" smtClean="0"/>
              <a:t>Google</a:t>
            </a:r>
            <a:r>
              <a:rPr kumimoji="1" lang="ja-JP" altLang="en-US" dirty="0" smtClean="0"/>
              <a:t>ハングアウト</a:t>
            </a:r>
            <a:r>
              <a:rPr kumimoji="1" lang="en-US" altLang="ja-JP" dirty="0" smtClean="0"/>
              <a:t>Meet</a:t>
            </a:r>
            <a:r>
              <a:rPr kumimoji="1" lang="ja-JP" altLang="en-US" dirty="0" smtClean="0"/>
              <a:t>ならば「学内者のみ限定」は容易</a:t>
            </a:r>
            <a:endParaRPr kumimoji="1" lang="en-US" altLang="ja-JP" dirty="0" smtClean="0"/>
          </a:p>
          <a:p>
            <a:r>
              <a:rPr lang="en-US" altLang="ja-JP" dirty="0" smtClean="0"/>
              <a:t>TV</a:t>
            </a:r>
            <a:r>
              <a:rPr lang="ja-JP" altLang="en-US" dirty="0" smtClean="0"/>
              <a:t>会議以外の安全な保険通信手段の確保</a:t>
            </a:r>
            <a:endParaRPr lang="en-US" altLang="ja-JP" dirty="0" smtClean="0"/>
          </a:p>
          <a:p>
            <a:pPr lvl="1"/>
            <a:r>
              <a:rPr lang="en-US" altLang="ja-JP" dirty="0" smtClean="0"/>
              <a:t>Google sheet</a:t>
            </a:r>
            <a:r>
              <a:rPr lang="ja-JP" altLang="en-US" dirty="0" smtClean="0"/>
              <a:t>共有</a:t>
            </a:r>
            <a:endParaRPr lang="en-US" altLang="ja-JP" dirty="0" smtClean="0"/>
          </a:p>
          <a:p>
            <a:pPr lvl="1"/>
            <a:r>
              <a:rPr lang="ja-JP" altLang="en-US" dirty="0" smtClean="0"/>
              <a:t>途中で</a:t>
            </a:r>
            <a:r>
              <a:rPr lang="ja-JP" altLang="en-US" dirty="0" smtClean="0"/>
              <a:t>切れちゃったらあとは録画で</a:t>
            </a:r>
            <a:endParaRPr lang="en-US" altLang="ja-JP" dirty="0" smtClean="0"/>
          </a:p>
          <a:p>
            <a:r>
              <a:rPr lang="ja-JP" altLang="en-US" dirty="0" smtClean="0"/>
              <a:t>出席</a:t>
            </a:r>
            <a:r>
              <a:rPr lang="ja-JP" altLang="en-US" dirty="0" smtClean="0"/>
              <a:t>の</a:t>
            </a:r>
            <a:r>
              <a:rPr lang="ja-JP" altLang="en-US" dirty="0" smtClean="0"/>
              <a:t>取り方（性善説であっても。生徒とツナガル）</a:t>
            </a:r>
            <a:endParaRPr lang="en-US" altLang="ja-JP" dirty="0" smtClean="0"/>
          </a:p>
          <a:p>
            <a:r>
              <a:rPr lang="ja-JP" altLang="en-US" dirty="0" smtClean="0"/>
              <a:t>質問の受け方</a:t>
            </a:r>
            <a:endParaRPr lang="en-US" altLang="ja-JP" dirty="0" smtClean="0"/>
          </a:p>
          <a:p>
            <a:r>
              <a:rPr lang="ja-JP" altLang="en-US" dirty="0" smtClean="0"/>
              <a:t>全員マイク、カメラオフ</a:t>
            </a:r>
            <a:endParaRPr lang="en-US" altLang="ja-JP" dirty="0" smtClean="0"/>
          </a:p>
          <a:p>
            <a:r>
              <a:rPr lang="en-US" altLang="ja-JP" dirty="0" smtClean="0"/>
              <a:t>DEIM</a:t>
            </a:r>
            <a:r>
              <a:rPr lang="ja-JP" altLang="en-US" dirty="0" smtClean="0"/>
              <a:t>の虎の巻が大いに生かされそう</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こういうことが問題になりそう</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以下はこの場（</a:t>
            </a:r>
            <a:r>
              <a:rPr kumimoji="1" lang="en-US" altLang="ja-JP" dirty="0" smtClean="0"/>
              <a:t>NII</a:t>
            </a:r>
            <a:r>
              <a:rPr kumimoji="1" lang="ja-JP" altLang="en-US" dirty="0" smtClean="0"/>
              <a:t>）限りのメモです。</a:t>
            </a:r>
            <a:endParaRPr kumimoji="1" lang="en-US" altLang="ja-JP" dirty="0" smtClean="0"/>
          </a:p>
          <a:p>
            <a:pPr lvl="1"/>
            <a:r>
              <a:rPr kumimoji="1" lang="ja-JP" altLang="en-US" dirty="0" smtClean="0"/>
              <a:t>黒板使いたいのですが</a:t>
            </a:r>
            <a:endParaRPr kumimoji="1" lang="en-US" altLang="ja-JP" dirty="0" smtClean="0"/>
          </a:p>
          <a:p>
            <a:pPr lvl="1"/>
            <a:r>
              <a:rPr lang="ja-JP" altLang="en-US" dirty="0" smtClean="0"/>
              <a:t>語学の</a:t>
            </a:r>
            <a:r>
              <a:rPr lang="ja-JP" altLang="en-US" dirty="0" smtClean="0"/>
              <a:t>授業「はい、ここ読んで」</a:t>
            </a:r>
            <a:endParaRPr lang="en-US" altLang="ja-JP" dirty="0" smtClean="0"/>
          </a:p>
          <a:p>
            <a:pPr lvl="1"/>
            <a:r>
              <a:rPr kumimoji="1" lang="ja-JP" altLang="en-US" dirty="0" smtClean="0"/>
              <a:t>数学</a:t>
            </a:r>
            <a:r>
              <a:rPr kumimoji="1" lang="ja-JP" altLang="en-US" dirty="0" smtClean="0"/>
              <a:t>演習「黒板で問題を解かせたい」</a:t>
            </a:r>
            <a:endParaRPr kumimoji="1" lang="en-US" altLang="ja-JP" dirty="0" smtClean="0"/>
          </a:p>
          <a:p>
            <a:pPr lvl="1"/>
            <a:r>
              <a:rPr lang="ja-JP" altLang="en-US" dirty="0" smtClean="0"/>
              <a:t>（紙の）</a:t>
            </a:r>
            <a:r>
              <a:rPr lang="ja-JP" altLang="en-US" dirty="0" smtClean="0"/>
              <a:t>教科書広げた授業</a:t>
            </a:r>
            <a:endParaRPr lang="en-US" altLang="ja-JP" dirty="0" smtClean="0"/>
          </a:p>
          <a:p>
            <a:pPr lvl="1"/>
            <a:r>
              <a:rPr kumimoji="1" lang="ja-JP" altLang="en-US" smtClean="0"/>
              <a:t>ウェットな実験</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Executive Summary</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東京大学のすべての教職員・学生は、</a:t>
            </a:r>
            <a:endParaRPr lang="en-US" altLang="ja-JP" dirty="0" smtClean="0"/>
          </a:p>
          <a:p>
            <a:pPr lvl="1"/>
            <a:r>
              <a:rPr lang="en-US" altLang="ja-JP" dirty="0" smtClean="0">
                <a:solidFill>
                  <a:schemeClr val="tx2">
                    <a:lumMod val="50000"/>
                    <a:lumOff val="50000"/>
                  </a:schemeClr>
                </a:solidFill>
              </a:rPr>
              <a:t>G Suite for Education </a:t>
            </a:r>
            <a:r>
              <a:rPr lang="ja-JP" altLang="en-US" dirty="0" smtClean="0"/>
              <a:t>という</a:t>
            </a:r>
            <a:r>
              <a:rPr lang="en-US" altLang="ja-JP" dirty="0" smtClean="0"/>
              <a:t>, Google</a:t>
            </a:r>
            <a:r>
              <a:rPr lang="ja-JP" altLang="en-US" dirty="0" smtClean="0"/>
              <a:t>のサービスセットに加入している</a:t>
            </a:r>
            <a:endParaRPr lang="en-US" altLang="ja-JP" dirty="0" smtClean="0"/>
          </a:p>
          <a:p>
            <a:pPr lvl="2"/>
            <a:r>
              <a:rPr lang="ja-JP" altLang="en-US" dirty="0" smtClean="0"/>
              <a:t>その一つが</a:t>
            </a:r>
            <a:r>
              <a:rPr lang="en-US" altLang="ja-JP" dirty="0" smtClean="0">
                <a:solidFill>
                  <a:schemeClr val="tx2">
                    <a:lumMod val="50000"/>
                    <a:lumOff val="50000"/>
                  </a:schemeClr>
                </a:solidFill>
              </a:rPr>
              <a:t>Google</a:t>
            </a:r>
            <a:r>
              <a:rPr lang="ja-JP" altLang="en-US" dirty="0" smtClean="0">
                <a:solidFill>
                  <a:schemeClr val="tx2">
                    <a:lumMod val="50000"/>
                    <a:lumOff val="50000"/>
                  </a:schemeClr>
                </a:solidFill>
              </a:rPr>
              <a:t>ハングアウト</a:t>
            </a:r>
            <a:r>
              <a:rPr lang="en-US" altLang="ja-JP" dirty="0" smtClean="0">
                <a:solidFill>
                  <a:schemeClr val="tx2">
                    <a:lumMod val="50000"/>
                    <a:lumOff val="50000"/>
                  </a:schemeClr>
                </a:solidFill>
              </a:rPr>
              <a:t>Meet</a:t>
            </a:r>
            <a:r>
              <a:rPr lang="ja-JP" altLang="en-US" dirty="0" smtClean="0"/>
              <a:t>という</a:t>
            </a:r>
            <a:r>
              <a:rPr lang="en-US" altLang="ja-JP" dirty="0" smtClean="0"/>
              <a:t>TV</a:t>
            </a:r>
            <a:r>
              <a:rPr lang="ja-JP" altLang="en-US" dirty="0" smtClean="0"/>
              <a:t>会議</a:t>
            </a:r>
            <a:endParaRPr lang="en-US" altLang="ja-JP" dirty="0" smtClean="0"/>
          </a:p>
          <a:p>
            <a:pPr lvl="2"/>
            <a:r>
              <a:rPr lang="ja-JP" altLang="en-US" dirty="0" smtClean="0"/>
              <a:t>その他お馴染みの</a:t>
            </a:r>
            <a:r>
              <a:rPr lang="en-US" altLang="ja-JP" dirty="0" smtClean="0"/>
              <a:t>Gmail, </a:t>
            </a:r>
            <a:r>
              <a:rPr lang="ja-JP" altLang="en-US" dirty="0" smtClean="0"/>
              <a:t>カレンダーなど</a:t>
            </a:r>
            <a:endParaRPr lang="en-US" altLang="ja-JP" dirty="0" smtClean="0"/>
          </a:p>
          <a:p>
            <a:pPr lvl="1"/>
            <a:r>
              <a:rPr lang="en-US" altLang="ja-JP" dirty="0" smtClean="0">
                <a:solidFill>
                  <a:schemeClr val="tx2">
                    <a:lumMod val="50000"/>
                    <a:lumOff val="50000"/>
                  </a:schemeClr>
                </a:solidFill>
              </a:rPr>
              <a:t>ITC-LMS</a:t>
            </a:r>
            <a:r>
              <a:rPr lang="ja-JP" altLang="en-US" dirty="0" smtClean="0"/>
              <a:t>という学習管理システムが使える</a:t>
            </a:r>
            <a:endParaRPr lang="en-US" altLang="ja-JP" dirty="0" smtClean="0"/>
          </a:p>
          <a:p>
            <a:pPr lvl="1"/>
            <a:r>
              <a:rPr lang="ja-JP" altLang="en-US" dirty="0" smtClean="0"/>
              <a:t>加えて</a:t>
            </a:r>
            <a:r>
              <a:rPr lang="en-US" altLang="ja-JP" dirty="0" smtClean="0">
                <a:solidFill>
                  <a:schemeClr val="tx2">
                    <a:lumMod val="50000"/>
                    <a:lumOff val="50000"/>
                  </a:schemeClr>
                </a:solidFill>
              </a:rPr>
              <a:t>2</a:t>
            </a:r>
            <a:r>
              <a:rPr lang="ja-JP" altLang="en-US" dirty="0" err="1" smtClean="0">
                <a:solidFill>
                  <a:schemeClr val="tx2">
                    <a:lumMod val="50000"/>
                    <a:lumOff val="50000"/>
                  </a:schemeClr>
                </a:solidFill>
              </a:rPr>
              <a:t>つの</a:t>
            </a:r>
            <a:r>
              <a:rPr lang="en-US" altLang="ja-JP" dirty="0" smtClean="0">
                <a:solidFill>
                  <a:schemeClr val="tx2">
                    <a:lumMod val="50000"/>
                    <a:lumOff val="50000"/>
                  </a:schemeClr>
                </a:solidFill>
              </a:rPr>
              <a:t>TV</a:t>
            </a:r>
            <a:r>
              <a:rPr lang="ja-JP" altLang="en-US" dirty="0" smtClean="0">
                <a:solidFill>
                  <a:schemeClr val="tx2">
                    <a:lumMod val="50000"/>
                    <a:lumOff val="50000"/>
                  </a:schemeClr>
                </a:solidFill>
              </a:rPr>
              <a:t>会議サービス</a:t>
            </a:r>
            <a:r>
              <a:rPr lang="ja-JP" altLang="en-US" dirty="0" smtClean="0"/>
              <a:t>を期間限定で無償利用可能（</a:t>
            </a:r>
            <a:r>
              <a:rPr lang="en-US" altLang="ja-JP" dirty="0" smtClean="0">
                <a:solidFill>
                  <a:schemeClr val="tx2">
                    <a:lumMod val="50000"/>
                    <a:lumOff val="50000"/>
                  </a:schemeClr>
                </a:solidFill>
              </a:rPr>
              <a:t>Zoom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4/30, </a:t>
            </a:r>
            <a:r>
              <a:rPr lang="en-US" altLang="ja-JP" dirty="0" err="1" smtClean="0">
                <a:solidFill>
                  <a:schemeClr val="tx2">
                    <a:lumMod val="50000"/>
                    <a:lumOff val="50000"/>
                  </a:schemeClr>
                </a:solidFill>
              </a:rPr>
              <a:t>Webex</a:t>
            </a:r>
            <a:r>
              <a:rPr lang="en-US" altLang="ja-JP" dirty="0" smtClean="0">
                <a:solidFill>
                  <a:schemeClr val="tx2">
                    <a:lumMod val="50000"/>
                    <a:lumOff val="50000"/>
                  </a:schemeClr>
                </a:solidFill>
              </a:rPr>
              <a:t>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7/1</a:t>
            </a:r>
            <a:r>
              <a:rPr lang="ja-JP" altLang="en-US" dirty="0" smtClean="0"/>
              <a:t>）</a:t>
            </a:r>
            <a:endParaRPr lang="en-US" altLang="ja-JP" dirty="0" smtClean="0"/>
          </a:p>
          <a:p>
            <a:r>
              <a:rPr lang="ja-JP" altLang="en-US" dirty="0" smtClean="0"/>
              <a:t>「</a:t>
            </a:r>
            <a:r>
              <a:rPr lang="en-US" altLang="ja-JP" dirty="0" smtClean="0"/>
              <a:t>ITC-LMS</a:t>
            </a:r>
            <a:r>
              <a:rPr lang="ja-JP" altLang="en-US" dirty="0" smtClean="0"/>
              <a:t>＋</a:t>
            </a:r>
            <a:r>
              <a:rPr lang="en-US" altLang="ja-JP" dirty="0" smtClean="0"/>
              <a:t>TV</a:t>
            </a:r>
            <a:r>
              <a:rPr lang="ja-JP" altLang="en-US" dirty="0" smtClean="0"/>
              <a:t>会議」で、講義のオンライン化の基本ツールになる</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本日の会議</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solidFill>
                  <a:schemeClr val="bg2">
                    <a:lumMod val="50000"/>
                  </a:schemeClr>
                </a:solidFill>
              </a:rPr>
              <a:t>第一部：説明編</a:t>
            </a:r>
            <a:endParaRPr lang="en-US" altLang="ja-JP" dirty="0" smtClean="0">
              <a:solidFill>
                <a:schemeClr val="bg2">
                  <a:lumMod val="50000"/>
                </a:schemeClr>
              </a:solidFill>
            </a:endParaRPr>
          </a:p>
          <a:p>
            <a:pPr lvl="1"/>
            <a:r>
              <a:rPr lang="ja-JP" altLang="en-US" dirty="0" smtClean="0"/>
              <a:t>ツールでできることと今後の予定共有</a:t>
            </a:r>
            <a:endParaRPr lang="en-US" altLang="ja-JP" dirty="0" smtClean="0"/>
          </a:p>
          <a:p>
            <a:pPr lvl="1"/>
            <a:r>
              <a:rPr kumimoji="1" lang="ja-JP" altLang="en-US" dirty="0" smtClean="0"/>
              <a:t>（素直にオンライン化できる形式の講義を想定した）オンライン化「テンプレート」</a:t>
            </a:r>
            <a:endParaRPr kumimoji="1" lang="en-US" altLang="ja-JP" dirty="0" smtClean="0"/>
          </a:p>
          <a:p>
            <a:pPr lvl="2"/>
            <a:r>
              <a:rPr lang="en-US" altLang="ja-JP" dirty="0" smtClean="0"/>
              <a:t>ITC-LMS</a:t>
            </a:r>
            <a:r>
              <a:rPr lang="ja-JP" altLang="en-US" dirty="0" smtClean="0"/>
              <a:t>と</a:t>
            </a:r>
            <a:r>
              <a:rPr lang="en-US" altLang="ja-JP" dirty="0" smtClean="0"/>
              <a:t>TV</a:t>
            </a:r>
            <a:r>
              <a:rPr lang="ja-JP" altLang="en-US" dirty="0" smtClean="0"/>
              <a:t>会議（</a:t>
            </a:r>
            <a:r>
              <a:rPr lang="en-US" altLang="ja-JP" dirty="0" smtClean="0"/>
              <a:t>Meet, Zoom, </a:t>
            </a:r>
            <a:r>
              <a:rPr lang="en-US" altLang="ja-JP" dirty="0" err="1" smtClean="0"/>
              <a:t>Webex</a:t>
            </a:r>
            <a:r>
              <a:rPr lang="ja-JP" altLang="en-US" dirty="0" smtClean="0"/>
              <a:t>）をどう使ったらよいか</a:t>
            </a:r>
            <a:endParaRPr lang="en-US" altLang="ja-JP" dirty="0" smtClean="0"/>
          </a:p>
          <a:p>
            <a:r>
              <a:rPr lang="ja-JP" altLang="en-US" dirty="0" smtClean="0">
                <a:solidFill>
                  <a:schemeClr val="bg2">
                    <a:lumMod val="50000"/>
                  </a:schemeClr>
                </a:solidFill>
              </a:rPr>
              <a:t>第二部：課題共有・検討編</a:t>
            </a:r>
            <a:endParaRPr lang="en-US" altLang="ja-JP" dirty="0" smtClean="0">
              <a:solidFill>
                <a:schemeClr val="bg2">
                  <a:lumMod val="50000"/>
                </a:schemeClr>
              </a:solidFill>
            </a:endParaRPr>
          </a:p>
          <a:p>
            <a:pPr lvl="1"/>
            <a:r>
              <a:rPr kumimoji="1" lang="ja-JP" altLang="en-US" dirty="0" smtClean="0"/>
              <a:t>ツールに関する質問、要望</a:t>
            </a:r>
            <a:endParaRPr kumimoji="1" lang="en-US" altLang="ja-JP" dirty="0" smtClean="0"/>
          </a:p>
          <a:p>
            <a:pPr lvl="1"/>
            <a:r>
              <a:rPr lang="ja-JP" altLang="en-US" dirty="0" smtClean="0"/>
              <a:t>オンライン化しにくい形式：課題共有・解決策議論（黒板、板書での演習、実験、</a:t>
            </a:r>
            <a:r>
              <a:rPr lang="en-US" altLang="ja-JP" dirty="0" smtClean="0"/>
              <a:t>etc.</a:t>
            </a:r>
            <a:r>
              <a:rPr lang="ja-JP" altLang="en-US" dirty="0" smtClean="0"/>
              <a:t>）</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smtClean="0"/>
              <a:t>WebEx</a:t>
            </a:r>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UTokyo</a:t>
            </a:r>
            <a:r>
              <a:rPr kumimoji="1" lang="en-US" altLang="ja-JP" dirty="0" smtClean="0"/>
              <a:t> Account</a:t>
            </a:r>
            <a:endParaRPr kumimoji="1" lang="ja-JP" altLang="en-US" dirty="0"/>
          </a:p>
        </p:txBody>
      </p:sp>
      <p:sp>
        <p:nvSpPr>
          <p:cNvPr id="3" name="コンテンツ プレースホルダ 2"/>
          <p:cNvSpPr>
            <a:spLocks noGrp="1"/>
          </p:cNvSpPr>
          <p:nvPr>
            <p:ph idx="1"/>
          </p:nvPr>
        </p:nvSpPr>
        <p:spPr/>
        <p:txBody>
          <a:bodyPr>
            <a:normAutofit/>
          </a:bodyPr>
          <a:lstStyle/>
          <a:p>
            <a:endParaRPr kumimoji="1" lang="ja-JP" altLang="en-US" dirty="0"/>
          </a:p>
        </p:txBody>
      </p:sp>
      <p:pic>
        <p:nvPicPr>
          <p:cNvPr id="4" name="図 3" descr="utokyo-account.png"/>
          <p:cNvPicPr>
            <a:picLocks noChangeAspect="1"/>
          </p:cNvPicPr>
          <p:nvPr/>
        </p:nvPicPr>
        <p:blipFill>
          <a:blip r:embed="rId2" cstate="print"/>
          <a:stretch>
            <a:fillRect/>
          </a:stretch>
        </p:blipFill>
        <p:spPr>
          <a:xfrm>
            <a:off x="1403648" y="1340768"/>
            <a:ext cx="6444938" cy="5256584"/>
          </a:xfrm>
          <a:prstGeom prst="rect">
            <a:avLst/>
          </a:prstGeom>
        </p:spPr>
      </p:pic>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UTokyo</a:t>
            </a:r>
            <a:r>
              <a:rPr kumimoji="1" lang="en-US" altLang="ja-JP" dirty="0" smtClean="0"/>
              <a:t> Account</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教職員・学生すべてに割り当てられているアカウント・</a:t>
            </a:r>
            <a:r>
              <a:rPr kumimoji="1" lang="en-US" altLang="ja-JP" dirty="0" smtClean="0"/>
              <a:t>ID</a:t>
            </a:r>
          </a:p>
          <a:p>
            <a:r>
              <a:rPr lang="en-US" altLang="ja-JP" sz="2400" dirty="0" smtClean="0">
                <a:hlinkClick r:id="rId2"/>
              </a:rPr>
              <a:t>https://www.u-tokyo.ac.jp/adm/dics/ja/account.html</a:t>
            </a:r>
            <a:endParaRPr kumimoji="1" lang="en-US" altLang="ja-JP" dirty="0" smtClean="0"/>
          </a:p>
          <a:p>
            <a:pPr lvl="1"/>
            <a:r>
              <a:rPr lang="ja-JP" altLang="en-US" dirty="0" smtClean="0"/>
              <a:t>東京大学の様々なシステムで共通に使われる</a:t>
            </a:r>
            <a:endParaRPr lang="en-US" altLang="ja-JP" dirty="0" smtClean="0"/>
          </a:p>
          <a:p>
            <a:pPr lvl="2"/>
            <a:r>
              <a:rPr lang="ja-JP" altLang="en-US" dirty="0" smtClean="0"/>
              <a:t>経理、就労、成績（</a:t>
            </a:r>
            <a:r>
              <a:rPr lang="en-US" altLang="ja-JP" dirty="0" smtClean="0"/>
              <a:t>UTAS</a:t>
            </a:r>
            <a:r>
              <a:rPr lang="ja-JP" altLang="en-US" dirty="0" smtClean="0"/>
              <a:t>）</a:t>
            </a:r>
            <a:r>
              <a:rPr lang="en-US" altLang="ja-JP" dirty="0" smtClean="0"/>
              <a:t>, </a:t>
            </a:r>
            <a:r>
              <a:rPr lang="ja-JP" altLang="en-US" dirty="0" smtClean="0"/>
              <a:t> 授業支援（</a:t>
            </a:r>
            <a:r>
              <a:rPr lang="en-US" altLang="ja-JP" dirty="0" smtClean="0"/>
              <a:t>ITC-LMS</a:t>
            </a:r>
            <a:r>
              <a:rPr lang="ja-JP" altLang="en-US" dirty="0" smtClean="0"/>
              <a:t>）</a:t>
            </a:r>
            <a:r>
              <a:rPr lang="en-US" altLang="ja-JP" dirty="0" smtClean="0"/>
              <a:t>, MS Office, …</a:t>
            </a:r>
          </a:p>
          <a:p>
            <a:pPr lvl="1"/>
            <a:r>
              <a:rPr kumimoji="1" lang="ja-JP" altLang="en-US" dirty="0" smtClean="0"/>
              <a:t>形式は</a:t>
            </a:r>
            <a:r>
              <a:rPr kumimoji="1" lang="en-US" altLang="ja-JP" dirty="0" smtClean="0"/>
              <a:t>10</a:t>
            </a:r>
            <a:r>
              <a:rPr kumimoji="1" lang="ja-JP" altLang="en-US" dirty="0" smtClean="0"/>
              <a:t>桁の</a:t>
            </a:r>
            <a:r>
              <a:rPr lang="ja-JP" altLang="en-US" dirty="0" smtClean="0"/>
              <a:t>数字</a:t>
            </a:r>
            <a:r>
              <a:rPr lang="en-US" altLang="ja-JP" dirty="0" smtClean="0"/>
              <a:t>. </a:t>
            </a:r>
            <a:r>
              <a:rPr lang="ja-JP" altLang="en-US" dirty="0" smtClean="0"/>
              <a:t>例：</a:t>
            </a:r>
            <a:r>
              <a:rPr lang="en-US" altLang="ja-JP" dirty="0" smtClean="0"/>
              <a:t>2785214386</a:t>
            </a:r>
            <a:endParaRPr kumimoji="1" lang="ja-JP" altLang="en-US" dirty="0"/>
          </a:p>
        </p:txBody>
      </p:sp>
      <p:pic>
        <p:nvPicPr>
          <p:cNvPr id="4" name="図 3" descr="utokyo-account.png"/>
          <p:cNvPicPr>
            <a:picLocks noChangeAspect="1"/>
          </p:cNvPicPr>
          <p:nvPr/>
        </p:nvPicPr>
        <p:blipFill>
          <a:blip r:embed="rId3" cstate="print"/>
          <a:stretch>
            <a:fillRect/>
          </a:stretch>
        </p:blipFill>
        <p:spPr>
          <a:xfrm>
            <a:off x="6588224" y="4869160"/>
            <a:ext cx="2261883" cy="1844824"/>
          </a:xfrm>
          <a:prstGeom prst="rect">
            <a:avLst/>
          </a:prstGeom>
        </p:spPr>
      </p:pic>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endParaRPr kumimoji="1" lang="ja-JP" altLang="en-US" dirty="0"/>
          </a:p>
        </p:txBody>
      </p:sp>
      <p:sp>
        <p:nvSpPr>
          <p:cNvPr id="3" name="コンテンツ プレースホルダ 2"/>
          <p:cNvSpPr>
            <a:spLocks noGrp="1"/>
          </p:cNvSpPr>
          <p:nvPr>
            <p:ph idx="1"/>
          </p:nvPr>
        </p:nvSpPr>
        <p:spPr/>
        <p:txBody>
          <a:bodyPr/>
          <a:lstStyle/>
          <a:p>
            <a:endParaRPr lang="en-US" altLang="ja-JP" dirty="0" smtClean="0"/>
          </a:p>
          <a:p>
            <a:endParaRPr kumimoji="1" lang="ja-JP" altLang="en-US" dirty="0"/>
          </a:p>
        </p:txBody>
      </p:sp>
      <p:pic>
        <p:nvPicPr>
          <p:cNvPr id="5" name="図 4" descr="itc-lms-login.png"/>
          <p:cNvPicPr>
            <a:picLocks noChangeAspect="1"/>
          </p:cNvPicPr>
          <p:nvPr/>
        </p:nvPicPr>
        <p:blipFill>
          <a:blip r:embed="rId2" cstate="print"/>
          <a:stretch>
            <a:fillRect/>
          </a:stretch>
        </p:blipFill>
        <p:spPr>
          <a:xfrm>
            <a:off x="1691680" y="1340768"/>
            <a:ext cx="6124152" cy="5296564"/>
          </a:xfrm>
          <a:prstGeom prst="rect">
            <a:avLst/>
          </a:prstGeom>
        </p:spPr>
      </p:pic>
      <p:sp>
        <p:nvSpPr>
          <p:cNvPr id="8" name="スライド番号プレースホルダ 7"/>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
        <p:nvSpPr>
          <p:cNvPr id="9" name="フッター プレースホルダ 8"/>
          <p:cNvSpPr>
            <a:spLocks noGrp="1"/>
          </p:cNvSpPr>
          <p:nvPr>
            <p:ph type="ftr" sz="quarter" idx="11"/>
          </p:nvPr>
        </p:nvSpPr>
        <p:spPr/>
        <p:txBody>
          <a:bodyPr/>
          <a:lstStyle/>
          <a:p>
            <a:r>
              <a:rPr kumimoji="1" lang="en-US" altLang="ja-JP" smtClean="0"/>
              <a:t>utelecon.github.io</a:t>
            </a:r>
            <a:endParaRPr kumimoji="1" lang="ja-JP" altLang="en-US"/>
          </a:p>
        </p:txBody>
      </p:sp>
      <p:sp>
        <p:nvSpPr>
          <p:cNvPr id="10" name="日付プレースホルダ 9"/>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学習管理システム（</a:t>
            </a:r>
            <a:r>
              <a:rPr lang="en-US" altLang="ja-JP" dirty="0" smtClean="0"/>
              <a:t>Learning Management System</a:t>
            </a:r>
            <a:r>
              <a:rPr lang="ja-JP" altLang="en-US" dirty="0" smtClean="0"/>
              <a:t>）</a:t>
            </a:r>
            <a:endParaRPr lang="en-US" altLang="ja-JP" dirty="0" smtClean="0"/>
          </a:p>
          <a:p>
            <a:r>
              <a:rPr lang="en-US" altLang="ja-JP" dirty="0" smtClean="0">
                <a:hlinkClick r:id="rId2"/>
              </a:rPr>
              <a:t>https://itc-lms.ecc.u-tokyo.ac.jp/login</a:t>
            </a:r>
            <a:endParaRPr lang="en-US" altLang="ja-JP" dirty="0" smtClean="0"/>
          </a:p>
          <a:p>
            <a:r>
              <a:rPr lang="en-US" altLang="ja-JP" dirty="0" err="1" smtClean="0"/>
              <a:t>UTokyo</a:t>
            </a:r>
            <a:r>
              <a:rPr lang="en-US" altLang="ja-JP" dirty="0" smtClean="0"/>
              <a:t> Account</a:t>
            </a:r>
            <a:r>
              <a:rPr lang="ja-JP" altLang="en-US" dirty="0" smtClean="0"/>
              <a:t>でログイン</a:t>
            </a:r>
            <a:endParaRPr lang="en-US" altLang="ja-JP" dirty="0" smtClean="0"/>
          </a:p>
          <a:p>
            <a:endParaRPr lang="en-US" altLang="ja-JP" dirty="0" smtClean="0"/>
          </a:p>
          <a:p>
            <a:endParaRPr kumimoji="1" lang="ja-JP" altLang="en-US" dirty="0"/>
          </a:p>
        </p:txBody>
      </p:sp>
      <p:pic>
        <p:nvPicPr>
          <p:cNvPr id="4" name="図 3" descr="itc-lms-time-table.png"/>
          <p:cNvPicPr>
            <a:picLocks noChangeAspect="1"/>
          </p:cNvPicPr>
          <p:nvPr/>
        </p:nvPicPr>
        <p:blipFill>
          <a:blip r:embed="rId3" cstate="print"/>
          <a:stretch>
            <a:fillRect/>
          </a:stretch>
        </p:blipFill>
        <p:spPr>
          <a:xfrm>
            <a:off x="4963543" y="3933056"/>
            <a:ext cx="3152601" cy="2726573"/>
          </a:xfrm>
          <a:prstGeom prst="rect">
            <a:avLst/>
          </a:prstGeom>
        </p:spPr>
      </p:pic>
      <p:pic>
        <p:nvPicPr>
          <p:cNvPr id="5" name="図 4" descr="itc-lms-login.png"/>
          <p:cNvPicPr>
            <a:picLocks noChangeAspect="1"/>
          </p:cNvPicPr>
          <p:nvPr/>
        </p:nvPicPr>
        <p:blipFill>
          <a:blip r:embed="rId4" cstate="print"/>
          <a:stretch>
            <a:fillRect/>
          </a:stretch>
        </p:blipFill>
        <p:spPr>
          <a:xfrm>
            <a:off x="1400176" y="3933056"/>
            <a:ext cx="3171824" cy="2743199"/>
          </a:xfrm>
          <a:prstGeom prst="rect">
            <a:avLst/>
          </a:prstGeom>
        </p:spPr>
      </p:pic>
      <p:sp>
        <p:nvSpPr>
          <p:cNvPr id="8" name="スライド番号プレースホルダ 7"/>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
        <p:nvSpPr>
          <p:cNvPr id="9" name="フッター プレースホルダ 8"/>
          <p:cNvSpPr>
            <a:spLocks noGrp="1"/>
          </p:cNvSpPr>
          <p:nvPr>
            <p:ph type="ftr" sz="quarter" idx="11"/>
          </p:nvPr>
        </p:nvSpPr>
        <p:spPr/>
        <p:txBody>
          <a:bodyPr/>
          <a:lstStyle/>
          <a:p>
            <a:r>
              <a:rPr kumimoji="1" lang="en-US" altLang="ja-JP" smtClean="0"/>
              <a:t>utelecon.github.io</a:t>
            </a:r>
            <a:endParaRPr kumimoji="1" lang="ja-JP" altLang="en-US"/>
          </a:p>
        </p:txBody>
      </p:sp>
      <p:sp>
        <p:nvSpPr>
          <p:cNvPr id="10" name="日付プレースホルダ 9"/>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392</TotalTime>
  <Words>1149</Words>
  <Application>Microsoft Office PowerPoint</Application>
  <PresentationFormat>画面に合わせる (4:3)</PresentationFormat>
  <Paragraphs>196</Paragraphs>
  <Slides>23</Slides>
  <Notes>0</Notes>
  <HiddenSlides>0</HiddenSlides>
  <MMClips>0</MMClips>
  <ScaleCrop>false</ScaleCrop>
  <HeadingPairs>
    <vt:vector size="4" baseType="variant">
      <vt:variant>
        <vt:lpstr>テーマ</vt:lpstr>
      </vt:variant>
      <vt:variant>
        <vt:i4>1</vt:i4>
      </vt:variant>
      <vt:variant>
        <vt:lpstr>スライド タイトル</vt:lpstr>
      </vt:variant>
      <vt:variant>
        <vt:i4>23</vt:i4>
      </vt:variant>
    </vt:vector>
  </HeadingPairs>
  <TitlesOfParts>
    <vt:vector size="24" baseType="lpstr">
      <vt:lpstr>雪藤</vt:lpstr>
      <vt:lpstr>授業のオンライン化を念頭に置いたTV会議ツールと使い方説明会</vt:lpstr>
      <vt:lpstr>はじめに</vt:lpstr>
      <vt:lpstr>Executive Summary</vt:lpstr>
      <vt:lpstr>本日の会議</vt:lpstr>
      <vt:lpstr>以降の説明内容</vt:lpstr>
      <vt:lpstr>UTokyo Account</vt:lpstr>
      <vt:lpstr>UTokyo Accountとは</vt:lpstr>
      <vt:lpstr>ITC-LMS</vt:lpstr>
      <vt:lpstr>ITC-LMSとは</vt:lpstr>
      <vt:lpstr>ITC-LMSでできること</vt:lpstr>
      <vt:lpstr>ITC-LMSの存在意義</vt:lpstr>
      <vt:lpstr>G Suite for Education</vt:lpstr>
      <vt:lpstr>G Suite for Educationとは</vt:lpstr>
      <vt:lpstr>余談：名称について</vt:lpstr>
      <vt:lpstr>ECCSクラウドメールを使うには?</vt:lpstr>
      <vt:lpstr>無事有効化されると…</vt:lpstr>
      <vt:lpstr>注意</vt:lpstr>
      <vt:lpstr>3つのTV会議</vt:lpstr>
      <vt:lpstr>GoogleハングアウトMeet</vt:lpstr>
      <vt:lpstr>Meetでできること</vt:lpstr>
      <vt:lpstr>3つのTV会議</vt:lpstr>
      <vt:lpstr>ITC-LMSとTV会議を組み合わせたオンライン授業テンプレート</vt:lpstr>
      <vt:lpstr>こういうことが問題になりそう</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66</cp:revision>
  <dcterms:created xsi:type="dcterms:W3CDTF">2020-03-09T13:20:48Z</dcterms:created>
  <dcterms:modified xsi:type="dcterms:W3CDTF">2020-03-11T03:56:25Z</dcterms:modified>
</cp:coreProperties>
</file>