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383" r:id="rId3"/>
    <p:sldId id="386" r:id="rId4"/>
    <p:sldId id="387" r:id="rId5"/>
    <p:sldId id="388" r:id="rId6"/>
    <p:sldId id="389" r:id="rId7"/>
    <p:sldId id="384" r:id="rId8"/>
    <p:sldId id="370" r:id="rId9"/>
    <p:sldId id="385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田　塁" initials="吉田　塁" lastIdx="1" clrIdx="0">
    <p:extLst>
      <p:ext uri="{19B8F6BF-5375-455C-9EA6-DF929625EA0E}">
        <p15:presenceInfo xmlns:p15="http://schemas.microsoft.com/office/powerpoint/2012/main" userId="吉田　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2" autoAdjust="0"/>
    <p:restoredTop sz="94699" autoAdjust="0"/>
  </p:normalViewPr>
  <p:slideViewPr>
    <p:cSldViewPr>
      <p:cViewPr>
        <p:scale>
          <a:sx n="75" d="100"/>
          <a:sy n="75" d="100"/>
        </p:scale>
        <p:origin x="113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2023/3/15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r>
              <a:rPr kumimoji="1" lang="en-US" altLang="ja-JP" dirty="0"/>
              <a:t>utelecon.adm.u-tokyo.ac.jp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sound.jp/tech/2023/02/post-1249921.html" TargetMode="External"/><Relationship Id="rId7" Type="http://schemas.openxmlformats.org/officeDocument/2006/relationships/hyperlink" Target="https://openai.com/research/gpt-4" TargetMode="External"/><Relationship Id="rId2" Type="http://schemas.openxmlformats.org/officeDocument/2006/relationships/hyperlink" Target="https://japan.zdnet.com/article/351996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nforddaily.com/2023/01/22/scores-of-stanford-students-used-chatgpt-on-final-exams-survey-suggests/" TargetMode="External"/><Relationship Id="rId5" Type="http://schemas.openxmlformats.org/officeDocument/2006/relationships/hyperlink" Target="https://news.yahoo.co.jp/articles/46346ffb8919781adffe155ca2d9093eec1a769b" TargetMode="External"/><Relationship Id="rId4" Type="http://schemas.openxmlformats.org/officeDocument/2006/relationships/hyperlink" Target="https://www.nikkei.com/article/DGXZQOGN111BW0R10C23A1000000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mc/articles/PMC9939079/" TargetMode="External"/><Relationship Id="rId3" Type="http://schemas.openxmlformats.org/officeDocument/2006/relationships/hyperlink" Target="https://www.bing.com/new" TargetMode="External"/><Relationship Id="rId7" Type="http://schemas.openxmlformats.org/officeDocument/2006/relationships/hyperlink" Target="https://arxiv.org/abs/2205.11916" TargetMode="External"/><Relationship Id="rId2" Type="http://schemas.openxmlformats.org/officeDocument/2006/relationships/hyperlink" Target="https://help.openai.com/en/articles/6783457-chatgpt-general-fa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ir-ai/Prompt-Engineering-Guide" TargetMode="External"/><Relationship Id="rId11" Type="http://schemas.openxmlformats.org/officeDocument/2006/relationships/hyperlink" Target="https://twitter.com/luiyoshida/status/1635772825759002624?s=20" TargetMode="External"/><Relationship Id="rId5" Type="http://schemas.openxmlformats.org/officeDocument/2006/relationships/hyperlink" Target="https://learnprompting.org/ja/docs/intro" TargetMode="External"/><Relationship Id="rId10" Type="http://schemas.openxmlformats.org/officeDocument/2006/relationships/hyperlink" Target="https://openai.com/research/gpt-4" TargetMode="External"/><Relationship Id="rId4" Type="http://schemas.openxmlformats.org/officeDocument/2006/relationships/hyperlink" Target="https://www.perplexity.ai/" TargetMode="External"/><Relationship Id="rId9" Type="http://schemas.openxmlformats.org/officeDocument/2006/relationships/hyperlink" Target="https://cybernews.com/tech/chatgpts-bard-ai-answers-hallucin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ctl.ucf.edu/teaching-resources/promoting-academic-integrity/artificial-intelligence-writ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document/d/1cqRwcNbCSHWlvpL3Nr-R0wqSUDHuV_AXWfzcmeSD3SU/edit" TargetMode="External"/><Relationship Id="rId3" Type="http://schemas.openxmlformats.org/officeDocument/2006/relationships/hyperlink" Target="https://note.com/api/v2/attachments/download/a29a2e6b5b35b75baf42a8025d68c175" TargetMode="External"/><Relationship Id="rId7" Type="http://schemas.openxmlformats.org/officeDocument/2006/relationships/hyperlink" Target="https://edtechdev.wordpress.com/2023/01/31/planning-a-workshop-on-ai-tools-like-chatgpt-for-your-school/" TargetMode="External"/><Relationship Id="rId2" Type="http://schemas.openxmlformats.org/officeDocument/2006/relationships/hyperlink" Target="https://note.com/akihisa_shiozaki/n/n4c126c27fd3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spreadsheets/d/1BaBrJbItfiML64fvtRDrUS2rL9cju0yTkG4E8xNul5A/edit#gid=747723884" TargetMode="External"/><Relationship Id="rId5" Type="http://schemas.openxmlformats.org/officeDocument/2006/relationships/hyperlink" Target="https://edulab.t.u-tokyo.ac.jp/2023-02-25-report-event-chatgpt-2/" TargetMode="External"/><Relationship Id="rId4" Type="http://schemas.openxmlformats.org/officeDocument/2006/relationships/hyperlink" Target="https://edulab.t.u-tokyo.ac.jp/2023-02-11-report-event-chatgpt/" TargetMode="External"/><Relationship Id="rId9" Type="http://schemas.openxmlformats.org/officeDocument/2006/relationships/hyperlink" Target="https://edulab.t.u-tokyo.ac.jp/chatgpt-ai-resourc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one.learnwiz.jp/events/944336997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2420888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ChatGPT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スペシャルセッション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5536" y="4437112"/>
            <a:ext cx="8232410" cy="1185874"/>
          </a:xfrm>
        </p:spPr>
        <p:txBody>
          <a:bodyPr>
            <a:noAutofit/>
          </a:bodyPr>
          <a:lstStyle/>
          <a:p>
            <a:pPr algn="l"/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工学系研究科 准教授 吉田塁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文学部 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年生 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中條 麟太郎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本セッションの目的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968"/>
              </a:spcBef>
              <a:tabLst>
                <a:tab pos="177800" algn="l"/>
              </a:tabLst>
            </a:pPr>
            <a:r>
              <a:rPr lang="en-US" altLang="ja-JP" sz="2400" b="1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ChatGPT</a:t>
            </a:r>
            <a:r>
              <a:rPr lang="ja-JP" altLang="en-US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など対話型 </a:t>
            </a:r>
            <a:r>
              <a:rPr lang="en-US" altLang="ja-JP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AI </a:t>
            </a:r>
            <a:r>
              <a:rPr lang="ja-JP" altLang="en-US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に関して簡単に理解を深める</a:t>
            </a:r>
            <a:endParaRPr lang="en-US" altLang="ja-JP" sz="2400" b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spcBef>
                <a:spcPts val="1968"/>
              </a:spcBef>
              <a:tabLst>
                <a:tab pos="177800" algn="l"/>
              </a:tabLst>
            </a:pPr>
            <a:r>
              <a:rPr lang="en-US" altLang="ja-JP" sz="2400" b="1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ChatGPT</a:t>
            </a:r>
            <a:r>
              <a:rPr lang="en-US" altLang="ja-JP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など対話型 </a:t>
            </a:r>
            <a:r>
              <a:rPr lang="en-US" altLang="ja-JP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AI </a:t>
            </a:r>
            <a:r>
              <a:rPr lang="ja-JP" altLang="en-US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に関する意見や疑問を共有して、来年度の授業に備える</a:t>
            </a:r>
            <a:endParaRPr lang="en-US" altLang="ja-JP" sz="2400" b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spcBef>
                <a:spcPts val="1968"/>
              </a:spcBef>
              <a:tabLst>
                <a:tab pos="177800" algn="l"/>
              </a:tabLst>
            </a:pPr>
            <a:r>
              <a:rPr lang="ja-JP" altLang="en-US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みなさまのご意見を今後の</a:t>
            </a:r>
            <a:r>
              <a:rPr lang="en-US" altLang="ja-JP" sz="2400" b="1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utelecon</a:t>
            </a:r>
            <a:r>
              <a:rPr lang="ja-JP" altLang="en-US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での情報発信の参考にさせていただく</a:t>
            </a:r>
          </a:p>
          <a:p>
            <a:pPr marL="457200" lvl="1" indent="0">
              <a:spcBef>
                <a:spcPts val="1968"/>
              </a:spcBef>
              <a:buNone/>
              <a:tabLst>
                <a:tab pos="177800" algn="l"/>
              </a:tabLst>
            </a:pPr>
            <a:endParaRPr kumimoji="1" lang="en-US" altLang="ja-JP" sz="2000" b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2022/9/14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04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ChatGPT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とは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4525963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「対話」できる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OpenAI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が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2022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年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11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月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30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日に公開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ユーザー数が、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5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日で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100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万人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、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ヶ月で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億人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*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</a:t>
            </a:r>
            <a:r>
              <a:rPr kumimoji="1" lang="ja-JP" altLang="en-US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*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</a:t>
            </a:r>
            <a:endParaRPr kumimoji="1" lang="ja-JP" altLang="en-US" sz="24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Microsoft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が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1.3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兆円を追加投資</a:t>
            </a:r>
            <a:r>
              <a:rPr kumimoji="1" lang="ja-JP" altLang="en-US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*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米医師試験に合格ライン</a:t>
            </a:r>
            <a:r>
              <a:rPr kumimoji="1" lang="ja-JP" altLang="en-US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*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4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、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MBA </a:t>
            </a: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科目の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試験に合格</a:t>
            </a:r>
            <a:r>
              <a:rPr kumimoji="1" lang="ja-JP" altLang="en-US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*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5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月時点でスタンフォード大の学生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17%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が試験などに利用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*6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月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15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日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本日</a:t>
            </a:r>
            <a:r>
              <a:rPr lang="en-US" altLang="ja-JP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)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から性能が向上した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GPT-4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が利用可能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*7</a:t>
            </a:r>
            <a:endParaRPr kumimoji="1" lang="ja-JP" altLang="en-US" sz="24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0F15B9-9375-7AB7-3E58-073AF17AAA34}"/>
              </a:ext>
            </a:extLst>
          </p:cNvPr>
          <p:cNvSpPr txBox="1"/>
          <p:nvPr/>
        </p:nvSpPr>
        <p:spPr>
          <a:xfrm>
            <a:off x="136029" y="4869160"/>
            <a:ext cx="91164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/>
              <a:t>ZDNET Japan </a:t>
            </a:r>
            <a:r>
              <a:rPr lang="en-US" altLang="ja-JP" sz="1400" dirty="0">
                <a:hlinkClick r:id="rId2"/>
              </a:rPr>
              <a:t>https://japan.zdnet.com/article/35199601/</a:t>
            </a:r>
            <a:endParaRPr lang="ja-JP" alt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/>
              <a:t>Real Sound </a:t>
            </a:r>
            <a:r>
              <a:rPr lang="en-US" altLang="ja-JP" sz="1400" dirty="0">
                <a:hlinkClick r:id="rId3"/>
              </a:rPr>
              <a:t>https://realsound.jp/tech/2023/02/post-1249921.html</a:t>
            </a:r>
            <a:endParaRPr lang="en-US" altLang="ja-JP" sz="14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/>
              <a:t>日本経済新聞</a:t>
            </a:r>
            <a:r>
              <a:rPr lang="en-US" altLang="ja-JP" sz="1400" dirty="0"/>
              <a:t>: </a:t>
            </a:r>
            <a:r>
              <a:rPr lang="en-US" altLang="ja-JP" sz="1400" dirty="0">
                <a:hlinkClick r:id="rId4"/>
              </a:rPr>
              <a:t>https://www.nikkei.com/article/DGXZQOGN111BW0R10C23A1000000/</a:t>
            </a:r>
            <a:r>
              <a:rPr lang="en-US" altLang="ja-JP" sz="14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/>
              <a:t>共同通信 </a:t>
            </a:r>
            <a:r>
              <a:rPr lang="en-US" altLang="ja-JP" sz="1400" dirty="0"/>
              <a:t>Yahoo </a:t>
            </a:r>
            <a:r>
              <a:rPr lang="ja-JP" altLang="en-US" sz="1400" dirty="0"/>
              <a:t>ニュース</a:t>
            </a:r>
            <a:r>
              <a:rPr lang="en-US" altLang="ja-JP" sz="1400" dirty="0"/>
              <a:t>: </a:t>
            </a:r>
            <a:r>
              <a:rPr lang="en-US" altLang="ja-JP" sz="1400" dirty="0">
                <a:hlinkClick r:id="rId5"/>
              </a:rPr>
              <a:t>https://news.yahoo.co.jp/articles/46346ffb8919781adffe155ca2d9093eec1a769b</a:t>
            </a:r>
            <a:r>
              <a:rPr lang="en-US" altLang="ja-JP" sz="14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/>
              <a:t>Real Sound: </a:t>
            </a:r>
            <a:r>
              <a:rPr lang="en-US" altLang="ja-JP" sz="1400" dirty="0">
                <a:hlinkClick r:id="rId3"/>
              </a:rPr>
              <a:t>https://realsound.jp/tech/2023/02/post-1249921.html</a:t>
            </a:r>
            <a:r>
              <a:rPr lang="en-US" altLang="ja-JP" sz="1400" dirty="0"/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/>
              <a:t>The Stanford Daily </a:t>
            </a:r>
            <a:r>
              <a:rPr lang="en-US" altLang="ja-JP" sz="1400" dirty="0">
                <a:hlinkClick r:id="rId6"/>
              </a:rPr>
              <a:t>https://stanforddaily.com/2023/01/22/scores-of-stanford-students-used-chatgpt-on-final-exams-survey-suggests/</a:t>
            </a:r>
            <a:endParaRPr lang="en-US" altLang="ja-JP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/>
              <a:t>Open AI: </a:t>
            </a:r>
            <a:r>
              <a:rPr lang="en-US" altLang="ja-JP" sz="1400" dirty="0">
                <a:hlinkClick r:id="rId7"/>
              </a:rPr>
              <a:t>https://openai.com/research/gpt-4</a:t>
            </a:r>
            <a:endParaRPr lang="en-US" altLang="ja-JP" sz="1400" dirty="0"/>
          </a:p>
          <a:p>
            <a:pPr marL="342900" indent="-342900">
              <a:buFont typeface="+mj-lt"/>
              <a:buAutoNum type="arabicPeriod"/>
            </a:pP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99559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ChatGPT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を利用する上での留意点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5221301"/>
          </a:xfrm>
        </p:spPr>
        <p:txBody>
          <a:bodyPr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2021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年までのデータを利用</a:t>
            </a:r>
            <a:r>
              <a:rPr kumimoji="1" lang="ja-JP" altLang="en-US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hlinkClick r:id="rId2"/>
              </a:rPr>
              <a:t>*</a:t>
            </a:r>
            <a:r>
              <a:rPr lang="en-US" altLang="ja-JP" sz="2400" b="1" kern="1200" baseline="300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hlinkClick r:id="rId2"/>
              </a:rPr>
              <a:t>1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（最新の情報を出せない）</a:t>
            </a:r>
            <a:endParaRPr kumimoji="1" lang="ja-JP" altLang="en-US" sz="24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3"/>
              </a:rPr>
              <a:t>Bing AI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や 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4"/>
              </a:rPr>
              <a:t>Perplexity AI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は最新の情報も含めて出力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プロンプト（指示出し）で出力が変わる</a:t>
            </a:r>
            <a:r>
              <a:rPr kumimoji="1" lang="ja-JP" altLang="en-US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5"/>
              </a:rPr>
              <a:t>*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5"/>
              </a:rPr>
              <a:t>2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, 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6"/>
              </a:rPr>
              <a:t>*3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, 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7"/>
              </a:rPr>
              <a:t>*4</a:t>
            </a:r>
            <a:endParaRPr kumimoji="1" lang="en-US" altLang="ja-JP" sz="24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デタラメ（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hallucination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）を言うことがある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8"/>
              </a:rPr>
              <a:t>*5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, </a:t>
            </a:r>
            <a:r>
              <a:rPr kumimoji="1" lang="en-US" altLang="ja-JP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9"/>
              </a:rPr>
              <a:t>*6</a:t>
            </a:r>
            <a:endParaRPr kumimoji="1" lang="en-US" altLang="ja-JP" sz="24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GPT-4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で改善されているようだが、完全ではない</a:t>
            </a:r>
            <a:r>
              <a:rPr kumimoji="1" lang="en-US" altLang="ja-JP" sz="20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10"/>
              </a:rPr>
              <a:t>*7</a:t>
            </a:r>
            <a:endParaRPr kumimoji="1" lang="en-US" altLang="ja-JP" sz="24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同じ問いかけに対して必ずしも同じ答えが返ってこない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sz="20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出力にゆらぎを与えるパラメータ（</a:t>
            </a:r>
            <a:r>
              <a:rPr lang="en-US" altLang="ja-JP" sz="20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temperature</a:t>
            </a:r>
            <a:r>
              <a:rPr lang="ja-JP" altLang="en-US" sz="20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）が存在</a:t>
            </a:r>
            <a:endParaRPr kumimoji="1" lang="ja-JP" altLang="en-US" sz="20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日本語よりも英語の方が得意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GPT-4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で言語の壁も低くなっている</a:t>
            </a:r>
            <a:r>
              <a:rPr kumimoji="1" lang="en-US" altLang="ja-JP" sz="20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10"/>
              </a:rPr>
              <a:t>*7</a:t>
            </a:r>
            <a:endParaRPr kumimoji="1" lang="en-US" altLang="ja-JP" sz="20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情報源を示さない</a:t>
            </a:r>
            <a:endParaRPr lang="en-US" altLang="ja-JP" sz="2400" b="1" kern="1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GPT-4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から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11"/>
              </a:rPr>
              <a:t>文献情報に 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11"/>
              </a:rPr>
              <a:t>URL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11"/>
              </a:rPr>
              <a:t>が付与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されるようになった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3"/>
              </a:rPr>
              <a:t>Bing AI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や 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4"/>
              </a:rPr>
              <a:t>Perplexity AI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は情報源を示してくれる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ja-JP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AI </a:t>
            </a: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生成文の検出ツールもあるが、完全ではない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233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教育における </a:t>
            </a:r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ChatGPT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の活用可能性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4856176"/>
          </a:xfrm>
        </p:spPr>
        <p:txBody>
          <a:bodyPr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学生に </a:t>
            </a:r>
            <a:r>
              <a:rPr kumimoji="1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ChatGPT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を使わせない</a:t>
            </a: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概念図など図の作成を取り入れる、講義内容や授業内の議論に特有の課題を作る、対面でレポートを書かせる、大量の引用をさせる、最新の情報を必要とする課題を作る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…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学生に </a:t>
            </a:r>
            <a:r>
              <a:rPr kumimoji="1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ChatGPT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を使わせる</a:t>
            </a: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AI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が作ったレポートを渡して修正させる・良いところや改善点を挙げさせる、学生に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AI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で</a:t>
            </a:r>
            <a:r>
              <a:rPr lang="ja-JP" altLang="en-US" sz="20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レポートを作成および評価させる、使い方を模索するセッションを設ける、苦手な英単語を組み込んだ物語生成など自習用教材を作らせる</a:t>
            </a:r>
            <a:r>
              <a:rPr lang="en-US" altLang="ja-JP" sz="20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…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学生に対して共通でできること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AI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利用のポリシーをシラバスに記載する・授業冒頭で説明する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教員が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Chat GPT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を使う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シラバスの原案作成、授業案の原案作成、多肢選択問題・小テストの原案作成、授業内容に関する身近な例・対話文作成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…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05AE20-CA3E-C37D-92DE-1FE5D4697D2C}"/>
              </a:ext>
            </a:extLst>
          </p:cNvPr>
          <p:cNvSpPr txBox="1"/>
          <p:nvPr/>
        </p:nvSpPr>
        <p:spPr>
          <a:xfrm>
            <a:off x="179512" y="6451600"/>
            <a:ext cx="8507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参考</a:t>
            </a:r>
            <a:r>
              <a:rPr lang="en-US" altLang="ja-JP" sz="1400" dirty="0"/>
              <a:t>: </a:t>
            </a:r>
            <a:r>
              <a:rPr lang="en-US" altLang="ja-JP" sz="1400" dirty="0">
                <a:hlinkClick r:id="rId2"/>
              </a:rPr>
              <a:t>https://fctl.ucf.edu/teaching-resources/promoting-academic-integrity/artificial-intelligence-writing/</a:t>
            </a:r>
            <a:r>
              <a:rPr lang="en-US" altLang="ja-JP" sz="1400" dirty="0"/>
              <a:t> 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438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参考情報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5221301"/>
          </a:xfrm>
        </p:spPr>
        <p:txBody>
          <a:bodyPr>
            <a:normAutofit fontScale="77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ChatGPT</a:t>
            </a: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、</a:t>
            </a:r>
            <a:r>
              <a:rPr lang="en-US" altLang="ja-JP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AI </a:t>
            </a: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全般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12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「自民党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AI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の進化と実装に関するプロジェクトチーム」による第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回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2023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年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月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17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日（金）会合における東京大学松尾豊先生の資料（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2"/>
              </a:rPr>
              <a:t>HP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、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3"/>
              </a:rPr>
              <a:t>PDF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）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12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吉田によるオンラインイベント「教育における </a:t>
            </a:r>
            <a:r>
              <a:rPr kumimoji="1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ChatGPT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の活用について語ろう」の資料（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4"/>
              </a:rPr>
              <a:t>第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4"/>
              </a:rPr>
              <a:t>1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4"/>
              </a:rPr>
              <a:t>回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、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5"/>
              </a:rPr>
              <a:t>第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5"/>
              </a:rPr>
              <a:t>2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5"/>
              </a:rPr>
              <a:t>回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）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資料まとめ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12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POD network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の有志による各大学の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AI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ポリシーやガイダンスまとめ（英語）（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6"/>
              </a:rPr>
              <a:t>Google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6"/>
              </a:rPr>
              <a:t>スプレッドシート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）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12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Florida Polytechnic University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Doug Holton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先生による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AI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ツールに関する教員向けワークショップで利用できる資料まとめ（英語）（</a:t>
            </a:r>
            <a:r>
              <a:rPr lang="en-US" altLang="ja-JP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hlinkClick r:id="rId7"/>
              </a:rPr>
              <a:t>HP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）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628650" lvl="1" indent="-228600">
              <a:lnSpc>
                <a:spcPct val="12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千葉大学石井雄隆先生による </a:t>
            </a:r>
            <a:r>
              <a:rPr kumimoji="1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ChatGPT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の教育利用に関する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Web 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記事まとめ</a:t>
            </a: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（</a:t>
            </a:r>
            <a:r>
              <a:rPr lang="en-US" altLang="ja-JP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hlinkClick r:id="rId8"/>
              </a:rPr>
              <a:t>HP</a:t>
            </a: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）</a:t>
            </a:r>
            <a:endParaRPr lang="en-US" altLang="ja-JP" sz="2000" b="1" kern="1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吉田に</a:t>
            </a: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よる</a:t>
            </a:r>
            <a:r>
              <a:rPr lang="en-US" altLang="ja-JP" sz="2400" b="1" kern="1200" dirty="0" err="1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ChatGPT</a:t>
            </a: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・</a:t>
            </a:r>
            <a:r>
              <a:rPr lang="en-US" altLang="ja-JP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AI </a:t>
            </a: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の教育関連情報まとめ（</a:t>
            </a:r>
            <a:r>
              <a:rPr lang="en-US" altLang="ja-JP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hlinkClick r:id="rId9"/>
              </a:rPr>
              <a:t>HP</a:t>
            </a:r>
            <a:r>
              <a:rPr lang="ja-JP" altLang="en-US" sz="2400" b="1" kern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）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28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LearnWiz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One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について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18237"/>
            <a:ext cx="2133600" cy="365125"/>
          </a:xfrm>
        </p:spPr>
        <p:txBody>
          <a:bodyPr/>
          <a:lstStyle/>
          <a:p>
            <a:r>
              <a:rPr kumimoji="1" lang="en-US" altLang="ja-JP" dirty="0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18237"/>
            <a:ext cx="2133600" cy="365125"/>
          </a:xfrm>
        </p:spPr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0F9B508-511A-B246-9142-3396CAE762A4}"/>
              </a:ext>
            </a:extLst>
          </p:cNvPr>
          <p:cNvGrpSpPr/>
          <p:nvPr/>
        </p:nvGrpSpPr>
        <p:grpSpPr>
          <a:xfrm>
            <a:off x="128924" y="1418679"/>
            <a:ext cx="3802397" cy="7651849"/>
            <a:chOff x="689113" y="1404497"/>
            <a:chExt cx="4598964" cy="9254841"/>
          </a:xfrm>
        </p:grpSpPr>
        <p:pic>
          <p:nvPicPr>
            <p:cNvPr id="9" name="図 8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D99CD47F-BECF-F146-A54F-D768D16C0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70" y="1766436"/>
              <a:ext cx="4446451" cy="8892902"/>
            </a:xfrm>
            <a:prstGeom prst="rect">
              <a:avLst/>
            </a:prstGeom>
          </p:spPr>
        </p:pic>
        <p:pic>
          <p:nvPicPr>
            <p:cNvPr id="10" name="図 9" descr="グラフィカル ユーザー インターフェイス&#10;&#10;中程度の精度で自動的に生成された説明">
              <a:extLst>
                <a:ext uri="{FF2B5EF4-FFF2-40B4-BE49-F238E27FC236}">
                  <a16:creationId xmlns:a16="http://schemas.microsoft.com/office/drawing/2014/main" id="{6B257446-04ED-E942-9A0B-DD745C164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113" y="1404497"/>
              <a:ext cx="4598964" cy="9152101"/>
            </a:xfrm>
            <a:prstGeom prst="rect">
              <a:avLst/>
            </a:prstGeom>
          </p:spPr>
        </p:pic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CB5692EE-7D14-8443-8707-EAF4B54E7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438" y="2310864"/>
            <a:ext cx="3415523" cy="44778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82037E-2ED6-2149-801A-A3E6B35C88CA}"/>
              </a:ext>
            </a:extLst>
          </p:cNvPr>
          <p:cNvSpPr txBox="1"/>
          <p:nvPr/>
        </p:nvSpPr>
        <p:spPr>
          <a:xfrm>
            <a:off x="3670081" y="3290887"/>
            <a:ext cx="5478281" cy="2736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意見</a:t>
            </a: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/</a:t>
            </a:r>
            <a:r>
              <a:rPr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感想を集約</a:t>
            </a: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/</a:t>
            </a:r>
            <a:r>
              <a:rPr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共有できる</a:t>
            </a:r>
          </a:p>
          <a:p>
            <a:pPr algn="ctr">
              <a:lnSpc>
                <a:spcPct val="125000"/>
              </a:lnSpc>
            </a:pPr>
            <a:r>
              <a:rPr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一人作業でも他者から学べる</a:t>
            </a:r>
          </a:p>
          <a:p>
            <a:pPr algn="ctr">
              <a:lnSpc>
                <a:spcPct val="125000"/>
              </a:lnSpc>
            </a:pPr>
            <a:r>
              <a:rPr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大規模でも使える</a:t>
            </a:r>
            <a:endParaRPr lang="en-US" altLang="ja-JP" sz="2800" b="1" dirty="0">
              <a:solidFill>
                <a:schemeClr val="tx1">
                  <a:lumMod val="65000"/>
                  <a:lumOff val="35000"/>
                </a:schemeClr>
              </a:solidFill>
              <a:latin typeface="Source Han Sans JP" panose="020B0500000000000000" pitchFamily="34" charset="-128"/>
              <a:ea typeface="Source Han Sans JP" panose="020B0500000000000000" pitchFamily="34" charset="-128"/>
            </a:endParaRPr>
          </a:p>
          <a:p>
            <a:pPr algn="ctr">
              <a:lnSpc>
                <a:spcPct val="125000"/>
              </a:lnSpc>
            </a:pPr>
            <a:endParaRPr lang="en-US" altLang="ja-JP" sz="2800" b="1" dirty="0">
              <a:solidFill>
                <a:schemeClr val="tx1">
                  <a:lumMod val="65000"/>
                  <a:lumOff val="35000"/>
                </a:schemeClr>
              </a:solidFill>
              <a:latin typeface="Source Han Sans JP" panose="020B0500000000000000" pitchFamily="34" charset="-128"/>
              <a:ea typeface="Source Han Sans JP" panose="020B0500000000000000" pitchFamily="34" charset="-128"/>
            </a:endParaRPr>
          </a:p>
          <a:p>
            <a:pPr algn="ctr">
              <a:lnSpc>
                <a:spcPct val="125000"/>
              </a:lnSpc>
            </a:pP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https://</a:t>
            </a:r>
            <a:r>
              <a:rPr lang="en-US" altLang="ja-JP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one.learnwiz.jp</a:t>
            </a: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/</a:t>
            </a:r>
            <a:endParaRPr lang="ja-JP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ource Han Sans JP" panose="020B0500000000000000" pitchFamily="34" charset="-128"/>
              <a:ea typeface="Source Han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36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意見交換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ChatGPT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（対話型 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）に対する</a:t>
            </a:r>
            <a:b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意見、疑問、コメントなどを投稿してください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流れ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（一人）</a:t>
            </a:r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LearnWiz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One </a:t>
            </a: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に投稿（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分）</a:t>
            </a:r>
          </a:p>
          <a:p>
            <a:pPr lvl="1"/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（一人）他の人の投稿を確認（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分）</a:t>
            </a:r>
          </a:p>
          <a:p>
            <a:pPr lvl="1"/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（全員）参加者全員の投稿を共有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コンテンツ プレースホルダ 2">
            <a:extLst>
              <a:ext uri="{FF2B5EF4-FFF2-40B4-BE49-F238E27FC236}">
                <a16:creationId xmlns:a16="http://schemas.microsoft.com/office/drawing/2014/main" id="{8F818C3F-CE05-8DF9-60C1-914E16C95EBD}"/>
              </a:ext>
            </a:extLst>
          </p:cNvPr>
          <p:cNvSpPr txBox="1">
            <a:spLocks/>
          </p:cNvSpPr>
          <p:nvPr/>
        </p:nvSpPr>
        <p:spPr>
          <a:xfrm>
            <a:off x="-396552" y="6108673"/>
            <a:ext cx="6768752" cy="627452"/>
          </a:xfrm>
          <a:prstGeom prst="rect">
            <a:avLst/>
          </a:prstGeom>
        </p:spPr>
        <p:txBody>
          <a:bodyPr vert="horz" rtlCol="0" anchor="b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u"/>
              <a:defRPr kumimoji="1" sz="3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Char char="u"/>
              <a:defRPr kumimoji="1" sz="2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Char char="u"/>
              <a:defRPr kumimoji="1" sz="2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LearnWiz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Oneへのリンク</a:t>
            </a:r>
            <a:b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https://app.one.learnwiz.jp/events/9443369971</a:t>
            </a:r>
            <a:endParaRPr lang="en-US" altLang="ja-JP" sz="1800" b="1" kern="0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6" name="Picture 2" descr="2D barcode for event url">
            <a:extLst>
              <a:ext uri="{FF2B5EF4-FFF2-40B4-BE49-F238E27FC236}">
                <a16:creationId xmlns:a16="http://schemas.microsoft.com/office/drawing/2014/main" id="{C820DC0D-01B8-D0E2-1F3E-D948893C8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74297"/>
            <a:ext cx="2561828" cy="256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83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まとめ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今日の意見交換が、</a:t>
            </a:r>
            <a:r>
              <a:rPr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ChatGPT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の理解促進、利活用につながれば幸いです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ツール活用における相談や質問は、</a:t>
            </a:r>
            <a:b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の「サポート窓口」もご活用ください</a:t>
            </a:r>
          </a:p>
          <a:p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その他の</a:t>
            </a:r>
            <a:r>
              <a:rPr kumimoji="1"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へのフィードバックは</a:t>
            </a:r>
            <a:b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ページ下の「フィードバック」から</a:t>
            </a:r>
            <a:b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お待ちしています</a:t>
            </a:r>
            <a:b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日付プレースホルダー 3">
            <a:extLst>
              <a:ext uri="{FF2B5EF4-FFF2-40B4-BE49-F238E27FC236}">
                <a16:creationId xmlns:a16="http://schemas.microsoft.com/office/drawing/2014/main" id="{E73F1EB9-483A-D05E-C43A-F54BCD6F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kumimoji="1" lang="en-US" altLang="ja-JP" dirty="0"/>
              <a:t>2022/9/14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14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9844</TotalTime>
  <Words>931</Words>
  <Application>Microsoft Office PowerPoint</Application>
  <PresentationFormat>画面に合わせる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Source Han Sans JP</vt:lpstr>
      <vt:lpstr>メイリオ</vt:lpstr>
      <vt:lpstr>游ゴシック</vt:lpstr>
      <vt:lpstr>Arial</vt:lpstr>
      <vt:lpstr>Calibri</vt:lpstr>
      <vt:lpstr>Cambria</vt:lpstr>
      <vt:lpstr>Source Sans Pro</vt:lpstr>
      <vt:lpstr>Wingdings</vt:lpstr>
      <vt:lpstr>雪藤</vt:lpstr>
      <vt:lpstr>ChatGPTスペシャルセッション</vt:lpstr>
      <vt:lpstr>本セッションの目的</vt:lpstr>
      <vt:lpstr>ChatGPTとは</vt:lpstr>
      <vt:lpstr>ChatGPTを利用する上での留意点</vt:lpstr>
      <vt:lpstr>教育における ChatGPT の活用可能性</vt:lpstr>
      <vt:lpstr>参考情報</vt:lpstr>
      <vt:lpstr>LearnWiz Oneについて</vt:lpstr>
      <vt:lpstr>意見交換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吉田　塁</cp:lastModifiedBy>
  <cp:revision>705</cp:revision>
  <dcterms:created xsi:type="dcterms:W3CDTF">2020-03-09T13:20:48Z</dcterms:created>
  <dcterms:modified xsi:type="dcterms:W3CDTF">2023-03-15T05:48:35Z</dcterms:modified>
</cp:coreProperties>
</file>