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56" r:id="rId2"/>
    <p:sldId id="321" r:id="rId3"/>
    <p:sldId id="330" r:id="rId4"/>
    <p:sldId id="331" r:id="rId5"/>
    <p:sldId id="377" r:id="rId6"/>
    <p:sldId id="365" r:id="rId7"/>
    <p:sldId id="368" r:id="rId8"/>
    <p:sldId id="378" r:id="rId9"/>
    <p:sldId id="361" r:id="rId10"/>
    <p:sldId id="369" r:id="rId11"/>
    <p:sldId id="379" r:id="rId12"/>
    <p:sldId id="366" r:id="rId13"/>
    <p:sldId id="367" r:id="rId14"/>
    <p:sldId id="370" r:id="rId15"/>
    <p:sldId id="371" r:id="rId16"/>
    <p:sldId id="372" r:id="rId17"/>
    <p:sldId id="373"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10D5"/>
    <a:srgbClr val="CC9B00"/>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9" autoAdjust="0"/>
    <p:restoredTop sz="94656" autoAdjust="0"/>
  </p:normalViewPr>
  <p:slideViewPr>
    <p:cSldViewPr>
      <p:cViewPr>
        <p:scale>
          <a:sx n="50" d="100"/>
          <a:sy n="50" d="100"/>
        </p:scale>
        <p:origin x="-260" y="-76"/>
      </p:cViewPr>
      <p:guideLst>
        <p:guide orient="horz" pos="2160"/>
        <p:guide pos="2880"/>
      </p:guideLst>
    </p:cSldViewPr>
  </p:slideViewPr>
  <p:outlineViewPr>
    <p:cViewPr>
      <p:scale>
        <a:sx n="33" d="100"/>
        <a:sy n="33" d="100"/>
      </p:scale>
      <p:origin x="0" y="117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2020/4/16</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smtClean="0"/>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smtClean="0"/>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lvl1pPr>
              <a:defRPr sz="2400"/>
            </a:lvl1pPr>
          </a:lstStyle>
          <a:p>
            <a:r>
              <a:rPr kumimoji="1" lang="en-US" altLang="ja-JP" dirty="0" smtClean="0"/>
              <a:t>utelecon.github.io</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2020/4/16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p>
            <a:r>
              <a:rPr kumimoji="1" lang="en-US" altLang="ja-JP" smtClean="0"/>
              <a:t>2020/4/16</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smtClean="0"/>
              <a:t>utelecon.github.io</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smtClean="0"/>
              <a:t>2020/4/16</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smtClean="0"/>
              <a:t>utelecon.github.io</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smtClean="0"/>
              <a:t>2020/4/16</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smtClean="0"/>
              <a:t>utelecon.github.io</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2020/4/16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smtClean="0"/>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2020/4/16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smtClean="0"/>
              <a:t>2020/4/16</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2400">
                <a:solidFill>
                  <a:schemeClr val="tx2"/>
                </a:solidFill>
              </a:defRPr>
            </a:lvl1pPr>
          </a:lstStyle>
          <a:p>
            <a:r>
              <a:rPr kumimoji="1" lang="en-US" altLang="ja-JP" dirty="0" smtClean="0"/>
              <a:t>utelecon.github.io</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utelecon.github.io/faculty_members/let_students_know_your_ur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utelecon-directory.adm.u-tokyo.ac.jp/utas/" TargetMode="External"/><Relationship Id="rId2" Type="http://schemas.openxmlformats.org/officeDocument/2006/relationships/hyperlink" Target="https://youtu.be/hKlQPODT8DQ" TargetMode="Externa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hyperlink" Target="https://youtu.be/hKlQPODT8DQ"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xxxx@g.ecc.u-tokyo.ac.jp" TargetMode="External"/><Relationship Id="rId2" Type="http://schemas.openxmlformats.org/officeDocument/2006/relationships/hyperlink" Target="https://utelecon-directory.adm.u-tokyo.ac.jp/uta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zoom.us/j/123456789" TargetMode="External"/><Relationship Id="rId2" Type="http://schemas.openxmlformats.org/officeDocument/2006/relationships/hyperlink" Target="https://catalog.he.u-tokyo.ac.jp/" TargetMode="External"/><Relationship Id="rId1" Type="http://schemas.openxmlformats.org/officeDocument/2006/relationships/slideLayout" Target="../slideLayouts/slideLayout2.xml"/><Relationship Id="rId4" Type="http://schemas.openxmlformats.org/officeDocument/2006/relationships/hyperlink" Target="http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80528" y="2500306"/>
            <a:ext cx="9324528" cy="1512888"/>
          </a:xfrm>
        </p:spPr>
        <p:txBody>
          <a:bodyPr>
            <a:normAutofit fontScale="90000"/>
          </a:bodyPr>
          <a:lstStyle/>
          <a:p>
            <a:r>
              <a:rPr lang="ja-JP" altLang="en-US" dirty="0" smtClean="0"/>
              <a:t>オンライン授業</a:t>
            </a:r>
            <a:r>
              <a:rPr lang="en-US" altLang="ja-JP" dirty="0" smtClean="0"/>
              <a:t>URL</a:t>
            </a:r>
            <a:r>
              <a:rPr lang="ja-JP" altLang="en-US" dirty="0" smtClean="0"/>
              <a:t>通知方法</a:t>
            </a:r>
            <a:r>
              <a:rPr lang="en-US" altLang="ja-JP" dirty="0" smtClean="0"/>
              <a:t/>
            </a:r>
            <a:br>
              <a:rPr lang="en-US" altLang="ja-JP" dirty="0" smtClean="0"/>
            </a:br>
            <a:r>
              <a:rPr lang="ja-JP" altLang="en-US" dirty="0" smtClean="0"/>
              <a:t>（更新）</a:t>
            </a:r>
            <a:r>
              <a:rPr lang="en-US" altLang="ja-JP" dirty="0" smtClean="0"/>
              <a:t/>
            </a:r>
            <a:br>
              <a:rPr lang="en-US" altLang="ja-JP" dirty="0" smtClean="0"/>
            </a:br>
            <a:r>
              <a:rPr lang="en-US" altLang="ja-JP" dirty="0" smtClean="0"/>
              <a:t> </a:t>
            </a:r>
            <a:r>
              <a:rPr lang="en-US" altLang="ja-JP" sz="2200" dirty="0" smtClean="0">
                <a:hlinkClick r:id="rId2"/>
              </a:rPr>
              <a:t>https://utelecon.github.io/faculty_members/let_students_know_your_url</a:t>
            </a:r>
            <a:endParaRPr kumimoji="1" lang="ja-JP" altLang="en-US" dirty="0"/>
          </a:p>
        </p:txBody>
      </p:sp>
      <p:sp>
        <p:nvSpPr>
          <p:cNvPr id="3" name="サブタイトル 2"/>
          <p:cNvSpPr>
            <a:spLocks noGrp="1"/>
          </p:cNvSpPr>
          <p:nvPr>
            <p:ph type="subTitle" idx="1"/>
          </p:nvPr>
        </p:nvSpPr>
        <p:spPr/>
        <p:txBody>
          <a:bodyPr>
            <a:normAutofit/>
          </a:bodyPr>
          <a:lstStyle/>
          <a:p>
            <a:r>
              <a:rPr kumimoji="1" lang="ja-JP" altLang="en-US" dirty="0" smtClean="0"/>
              <a:t>情報基盤センター 田浦健次朗</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solidFill>
                  <a:schemeClr val="tx1"/>
                </a:solidFill>
              </a:rPr>
              <a:t>「教室情報残ってる問題」</a:t>
            </a:r>
            <a:endParaRPr kumimoji="1" lang="ja-JP" altLang="en-US" dirty="0">
              <a:solidFill>
                <a:schemeClr val="tx1"/>
              </a:solidFill>
            </a:endParaRPr>
          </a:p>
        </p:txBody>
      </p:sp>
      <p:sp>
        <p:nvSpPr>
          <p:cNvPr id="3" name="コンテンツ プレースホルダ 2"/>
          <p:cNvSpPr>
            <a:spLocks noGrp="1"/>
          </p:cNvSpPr>
          <p:nvPr>
            <p:ph idx="1"/>
          </p:nvPr>
        </p:nvSpPr>
        <p:spPr/>
        <p:txBody>
          <a:bodyPr>
            <a:normAutofit/>
          </a:bodyPr>
          <a:lstStyle/>
          <a:p>
            <a:r>
              <a:rPr lang="ja-JP" altLang="en-US" dirty="0" smtClean="0"/>
              <a:t>以上を鑑み教室情報はそのままにする</a:t>
            </a:r>
            <a:endParaRPr lang="en-US" altLang="ja-JP" dirty="0" smtClean="0"/>
          </a:p>
          <a:p>
            <a:r>
              <a:rPr lang="ja-JP" altLang="en-US" dirty="0" smtClean="0">
                <a:solidFill>
                  <a:schemeClr val="bg2">
                    <a:lumMod val="50000"/>
                  </a:schemeClr>
                </a:solidFill>
              </a:rPr>
              <a:t>「オンライン授業内容」</a:t>
            </a:r>
            <a:r>
              <a:rPr lang="ja-JP" altLang="en-US" dirty="0" smtClean="0"/>
              <a:t>欄（自由記述可能）を用いていろいろな情報を明示していただく</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endParaRPr kumimoji="1" lang="ja-JP" altLang="en-US" dirty="0"/>
          </a:p>
        </p:txBody>
      </p:sp>
      <p:sp>
        <p:nvSpPr>
          <p:cNvPr id="3" name="コンテンツ プレースホルダ 2"/>
          <p:cNvSpPr>
            <a:spLocks noGrp="1"/>
          </p:cNvSpPr>
          <p:nvPr>
            <p:ph idx="1"/>
          </p:nvPr>
        </p:nvSpPr>
        <p:spPr/>
        <p:txBody>
          <a:bodyPr>
            <a:normAutofit/>
          </a:bodyPr>
          <a:lstStyle/>
          <a:p>
            <a:r>
              <a:rPr lang="en-US" altLang="ja-JP" dirty="0" smtClean="0">
                <a:solidFill>
                  <a:schemeClr val="tx1"/>
                </a:solidFill>
              </a:rPr>
              <a:t>『</a:t>
            </a:r>
            <a:r>
              <a:rPr lang="ja-JP" altLang="en-US" dirty="0" smtClean="0">
                <a:solidFill>
                  <a:schemeClr val="tx1"/>
                </a:solidFill>
              </a:rPr>
              <a:t>オンライン授業</a:t>
            </a:r>
            <a:r>
              <a:rPr lang="en-US" altLang="ja-JP" dirty="0" smtClean="0">
                <a:solidFill>
                  <a:schemeClr val="tx1"/>
                </a:solidFill>
              </a:rPr>
              <a:t>URL』</a:t>
            </a:r>
            <a:r>
              <a:rPr lang="ja-JP" altLang="en-US" dirty="0" smtClean="0">
                <a:solidFill>
                  <a:schemeClr val="tx1"/>
                </a:solidFill>
              </a:rPr>
              <a:t>不便問題</a:t>
            </a:r>
            <a:endParaRPr lang="en-US" altLang="ja-JP" dirty="0" smtClean="0">
              <a:solidFill>
                <a:schemeClr val="tx1"/>
              </a:solidFill>
            </a:endParaRPr>
          </a:p>
          <a:p>
            <a:r>
              <a:rPr lang="ja-JP" altLang="en-US" dirty="0" smtClean="0">
                <a:solidFill>
                  <a:schemeClr val="tx1"/>
                </a:solidFill>
              </a:rPr>
              <a:t>教室情報残ってる問題</a:t>
            </a:r>
            <a:endParaRPr lang="en-US" altLang="ja-JP" dirty="0" smtClean="0">
              <a:solidFill>
                <a:schemeClr val="tx1"/>
              </a:solidFill>
            </a:endParaRPr>
          </a:p>
          <a:p>
            <a:r>
              <a:rPr lang="en-US" altLang="ja-JP" dirty="0" smtClean="0">
                <a:solidFill>
                  <a:schemeClr val="tx1"/>
                </a:solidFill>
              </a:rPr>
              <a:t>UTAS/ITC-LMS</a:t>
            </a:r>
            <a:r>
              <a:rPr lang="ja-JP" altLang="en-US" dirty="0" smtClean="0">
                <a:solidFill>
                  <a:schemeClr val="tx1"/>
                </a:solidFill>
              </a:rPr>
              <a:t>重すぎ問題</a:t>
            </a:r>
            <a:endParaRPr lang="en-US" altLang="ja-JP" dirty="0" smtClean="0">
              <a:solidFill>
                <a:schemeClr val="tx1"/>
              </a:solidFill>
            </a:endParaRPr>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sp>
        <p:nvSpPr>
          <p:cNvPr id="7" name="正方形/長方形 6"/>
          <p:cNvSpPr/>
          <p:nvPr/>
        </p:nvSpPr>
        <p:spPr>
          <a:xfrm>
            <a:off x="827584" y="2636912"/>
            <a:ext cx="4896544" cy="5760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a:t>
            </a:r>
            <a:r>
              <a:rPr kumimoji="1" lang="en-US" altLang="ja-JP" dirty="0" smtClean="0"/>
              <a:t>UTAS / ITC-LMS</a:t>
            </a:r>
            <a:r>
              <a:rPr kumimoji="1" lang="ja-JP" altLang="en-US" dirty="0" smtClean="0"/>
              <a:t>重すぎ問題」</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リソース増強</a:t>
            </a:r>
            <a:endParaRPr lang="en-US" altLang="ja-JP" dirty="0" smtClean="0"/>
          </a:p>
          <a:p>
            <a:pPr lvl="1"/>
            <a:r>
              <a:rPr lang="en-US" altLang="ja-JP" dirty="0" smtClean="0"/>
              <a:t>3/31: ITC-LMS</a:t>
            </a:r>
            <a:r>
              <a:rPr lang="ja-JP" altLang="en-US" dirty="0" smtClean="0"/>
              <a:t>（＋継続的にパラメータ変更）</a:t>
            </a:r>
            <a:endParaRPr lang="en-US" altLang="ja-JP" dirty="0" smtClean="0"/>
          </a:p>
          <a:p>
            <a:pPr lvl="1"/>
            <a:r>
              <a:rPr kumimoji="1" lang="en-US" altLang="ja-JP" dirty="0" smtClean="0"/>
              <a:t>4/6 </a:t>
            </a:r>
            <a:r>
              <a:rPr kumimoji="1" lang="ja-JP" altLang="en-US" dirty="0" smtClean="0"/>
              <a:t>昼休み</a:t>
            </a:r>
            <a:r>
              <a:rPr kumimoji="1" lang="en-US" altLang="ja-JP" dirty="0" smtClean="0"/>
              <a:t>: UTAS</a:t>
            </a:r>
          </a:p>
          <a:p>
            <a:r>
              <a:rPr lang="ja-JP" altLang="en-US" dirty="0" smtClean="0"/>
              <a:t>現状</a:t>
            </a:r>
            <a:endParaRPr lang="en-US" altLang="ja-JP" dirty="0" smtClean="0"/>
          </a:p>
          <a:p>
            <a:pPr lvl="1"/>
            <a:r>
              <a:rPr lang="en-US" altLang="ja-JP" dirty="0" smtClean="0"/>
              <a:t>UTAS: </a:t>
            </a:r>
            <a:r>
              <a:rPr lang="ja-JP" altLang="en-US" dirty="0" smtClean="0"/>
              <a:t>反応が悪いという現象は見られていないが、来週以降、注視が必要</a:t>
            </a:r>
            <a:endParaRPr kumimoji="1" lang="en-US" altLang="ja-JP" dirty="0" smtClean="0"/>
          </a:p>
          <a:p>
            <a:pPr lvl="1"/>
            <a:r>
              <a:rPr kumimoji="1" lang="en-US" altLang="ja-JP" dirty="0" smtClean="0"/>
              <a:t>ITC-LMS: </a:t>
            </a:r>
            <a:r>
              <a:rPr kumimoji="1" lang="ja-JP" altLang="en-US" dirty="0" smtClean="0"/>
              <a:t>高負荷時、リソース不足というよりも不具合を踏んでログイン不能状態に陥ることがある（調査中）</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推奨と対策</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先生へ推奨：</a:t>
            </a:r>
            <a:r>
              <a:rPr kumimoji="1" lang="en-US" altLang="ja-JP" dirty="0" smtClean="0"/>
              <a:t>ITC-LMS</a:t>
            </a:r>
            <a:r>
              <a:rPr lang="ja-JP" altLang="en-US" dirty="0" smtClean="0"/>
              <a:t>利用</a:t>
            </a:r>
            <a:endParaRPr kumimoji="1" lang="en-US" altLang="ja-JP" dirty="0" smtClean="0"/>
          </a:p>
          <a:p>
            <a:pPr lvl="1"/>
            <a:r>
              <a:rPr lang="ja-JP" altLang="en-US" dirty="0" smtClean="0">
                <a:solidFill>
                  <a:srgbClr val="00B050"/>
                </a:solidFill>
                <a:hlinkClick r:id="rId2"/>
              </a:rPr>
              <a:t>「お知らせ」</a:t>
            </a:r>
            <a:r>
              <a:rPr lang="ja-JP" altLang="en-US" dirty="0" smtClean="0"/>
              <a:t>に記述</a:t>
            </a:r>
            <a:endParaRPr lang="en-US" altLang="ja-JP" dirty="0" smtClean="0"/>
          </a:p>
          <a:p>
            <a:pPr lvl="2"/>
            <a:r>
              <a:rPr lang="ja-JP" altLang="en-US" dirty="0" smtClean="0"/>
              <a:t>受講登録した人に決まったタイミング</a:t>
            </a:r>
            <a:r>
              <a:rPr lang="en-US" altLang="ja-JP" dirty="0" smtClean="0"/>
              <a:t>(e.g., </a:t>
            </a:r>
            <a:r>
              <a:rPr lang="ja-JP" altLang="en-US" dirty="0" smtClean="0"/>
              <a:t>前日</a:t>
            </a:r>
            <a:r>
              <a:rPr lang="en-US" altLang="ja-JP" dirty="0" smtClean="0"/>
              <a:t>)</a:t>
            </a:r>
            <a:r>
              <a:rPr lang="ja-JP" altLang="en-US" dirty="0" smtClean="0"/>
              <a:t>にメールと</a:t>
            </a:r>
            <a:r>
              <a:rPr lang="en-US" altLang="ja-JP" dirty="0" smtClean="0"/>
              <a:t>LINE</a:t>
            </a:r>
            <a:r>
              <a:rPr lang="ja-JP" altLang="en-US" dirty="0" smtClean="0"/>
              <a:t>で知らせることができる</a:t>
            </a:r>
            <a:endParaRPr lang="en-US" altLang="ja-JP" dirty="0" smtClean="0"/>
          </a:p>
          <a:p>
            <a:pPr lvl="1"/>
            <a:r>
              <a:rPr kumimoji="1" lang="ja-JP" altLang="en-US" dirty="0" smtClean="0">
                <a:solidFill>
                  <a:srgbClr val="00B050"/>
                </a:solidFill>
              </a:rPr>
              <a:t>「コース概要」</a:t>
            </a:r>
            <a:r>
              <a:rPr kumimoji="1" lang="ja-JP" altLang="en-US" dirty="0" smtClean="0"/>
              <a:t>に記述</a:t>
            </a:r>
            <a:endParaRPr kumimoji="1" lang="en-US" altLang="ja-JP" dirty="0" smtClean="0"/>
          </a:p>
          <a:p>
            <a:pPr lvl="2"/>
            <a:r>
              <a:rPr lang="ja-JP" altLang="en-US" dirty="0" smtClean="0"/>
              <a:t>受講登録なくてもみられる</a:t>
            </a:r>
            <a:endParaRPr lang="en-US" altLang="ja-JP" dirty="0" smtClean="0"/>
          </a:p>
          <a:p>
            <a:r>
              <a:rPr lang="ja-JP" altLang="en-US" dirty="0" smtClean="0"/>
              <a:t>学生へお知らせ：軽量なオンライン授業情報検索システム</a:t>
            </a:r>
            <a:r>
              <a:rPr kumimoji="1" lang="ja-JP" altLang="en-US" dirty="0" smtClean="0"/>
              <a:t>：</a:t>
            </a:r>
            <a:r>
              <a:rPr kumimoji="1" lang="en-US" altLang="ja-JP" dirty="0" smtClean="0">
                <a:hlinkClick r:id="rId3"/>
              </a:rPr>
              <a:t>UTAS </a:t>
            </a:r>
            <a:r>
              <a:rPr kumimoji="1" lang="en-US" altLang="ja-JP" dirty="0" err="1" smtClean="0">
                <a:hlinkClick r:id="rId3"/>
              </a:rPr>
              <a:t>Lite</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pic>
        <p:nvPicPr>
          <p:cNvPr id="7" name="コンテンツ プレースホルダ 28" descr="lms.png"/>
          <p:cNvPicPr>
            <a:picLocks noChangeAspect="1"/>
          </p:cNvPicPr>
          <p:nvPr/>
        </p:nvPicPr>
        <p:blipFill>
          <a:blip r:embed="rId4" cstate="print"/>
          <a:stretch>
            <a:fillRect/>
          </a:stretch>
        </p:blipFill>
        <p:spPr>
          <a:xfrm>
            <a:off x="6300192" y="1196752"/>
            <a:ext cx="1860690" cy="1315573"/>
          </a:xfrm>
          <a:prstGeom prst="rect">
            <a:avLst/>
          </a:prstGeom>
        </p:spPr>
      </p:pic>
      <p:pic>
        <p:nvPicPr>
          <p:cNvPr id="9" name="図 8" descr="utas-lite.png"/>
          <p:cNvPicPr>
            <a:picLocks noChangeAspect="1"/>
          </p:cNvPicPr>
          <p:nvPr/>
        </p:nvPicPr>
        <p:blipFill>
          <a:blip r:embed="rId5" cstate="print"/>
          <a:stretch>
            <a:fillRect/>
          </a:stretch>
        </p:blipFill>
        <p:spPr>
          <a:xfrm>
            <a:off x="6444208" y="5022468"/>
            <a:ext cx="1800200" cy="144150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ITC-LMS</a:t>
            </a:r>
            <a:r>
              <a:rPr kumimoji="1" lang="ja-JP" altLang="en-US" dirty="0" smtClean="0"/>
              <a:t>「お知らせ」機能</a:t>
            </a:r>
            <a:endParaRPr kumimoji="1" lang="ja-JP" altLang="en-US" dirty="0"/>
          </a:p>
        </p:txBody>
      </p:sp>
      <p:sp>
        <p:nvSpPr>
          <p:cNvPr id="3" name="コンテンツ プレースホルダ 2"/>
          <p:cNvSpPr>
            <a:spLocks noGrp="1"/>
          </p:cNvSpPr>
          <p:nvPr>
            <p:ph idx="1"/>
          </p:nvPr>
        </p:nvSpPr>
        <p:spPr>
          <a:ln>
            <a:solidFill>
              <a:srgbClr val="00B050"/>
            </a:solidFill>
          </a:ln>
        </p:spPr>
        <p:txBody>
          <a:bodyPr>
            <a:normAutofit/>
          </a:bodyPr>
          <a:lstStyle/>
          <a:p>
            <a:r>
              <a:rPr lang="ja-JP" altLang="en-US" dirty="0" smtClean="0">
                <a:solidFill>
                  <a:srgbClr val="00B050"/>
                </a:solidFill>
              </a:rPr>
              <a:t>指定したタイミング</a:t>
            </a:r>
            <a:r>
              <a:rPr lang="ja-JP" altLang="en-US" dirty="0" smtClean="0"/>
              <a:t>で受講登録済み学生にお知らせ（メール、</a:t>
            </a:r>
            <a:r>
              <a:rPr lang="en-US" altLang="ja-JP" dirty="0" smtClean="0"/>
              <a:t>LINE</a:t>
            </a:r>
            <a:r>
              <a:rPr lang="ja-JP" altLang="en-US" dirty="0" smtClean="0"/>
              <a:t>）を発出可能</a:t>
            </a:r>
            <a:endParaRPr lang="en-US" altLang="ja-JP" dirty="0" smtClean="0"/>
          </a:p>
          <a:p>
            <a:pPr lvl="1"/>
            <a:r>
              <a:rPr lang="ja-JP" altLang="en-US" dirty="0" smtClean="0"/>
              <a:t>推奨：授業</a:t>
            </a:r>
            <a:r>
              <a:rPr lang="ja-JP" altLang="en-US" dirty="0" smtClean="0">
                <a:solidFill>
                  <a:srgbClr val="00B050"/>
                </a:solidFill>
              </a:rPr>
              <a:t>前日夜</a:t>
            </a:r>
            <a:r>
              <a:rPr lang="ja-JP" altLang="en-US" dirty="0" smtClean="0"/>
              <a:t>（低負荷）</a:t>
            </a:r>
            <a:endParaRPr lang="en-US" altLang="ja-JP" dirty="0" smtClean="0"/>
          </a:p>
          <a:p>
            <a:r>
              <a:rPr lang="ja-JP" altLang="en-US" dirty="0" smtClean="0">
                <a:solidFill>
                  <a:srgbClr val="00B050"/>
                </a:solidFill>
              </a:rPr>
              <a:t>◎</a:t>
            </a:r>
            <a:r>
              <a:rPr lang="ja-JP" altLang="en-US" dirty="0" smtClean="0"/>
              <a:t>学生は</a:t>
            </a:r>
            <a:r>
              <a:rPr lang="en-US" altLang="ja-JP" dirty="0" smtClean="0"/>
              <a:t>ITC-LMS</a:t>
            </a:r>
            <a:r>
              <a:rPr lang="ja-JP" altLang="en-US" dirty="0" smtClean="0"/>
              <a:t>へログイン不要</a:t>
            </a:r>
            <a:endParaRPr lang="en-US" altLang="ja-JP" dirty="0" smtClean="0"/>
          </a:p>
          <a:p>
            <a:r>
              <a:rPr lang="ja-JP" altLang="en-US" dirty="0" smtClean="0">
                <a:solidFill>
                  <a:srgbClr val="00B050"/>
                </a:solidFill>
              </a:rPr>
              <a:t>◎</a:t>
            </a:r>
            <a:r>
              <a:rPr lang="ja-JP" altLang="en-US" dirty="0" smtClean="0"/>
              <a:t>学生はタイムリーにお知らせ受信</a:t>
            </a:r>
            <a:endParaRPr lang="en-US" altLang="ja-JP" dirty="0" smtClean="0"/>
          </a:p>
          <a:p>
            <a:pPr lvl="1"/>
            <a:r>
              <a:rPr lang="ja-JP" altLang="en-US" dirty="0" smtClean="0"/>
              <a:t>しつこく注：前日夜を推奨</a:t>
            </a:r>
            <a:endParaRPr lang="en-US" altLang="ja-JP" dirty="0" smtClean="0"/>
          </a:p>
          <a:p>
            <a:r>
              <a:rPr lang="ja-JP" altLang="en-US" dirty="0" smtClean="0">
                <a:solidFill>
                  <a:srgbClr val="FF0000"/>
                </a:solidFill>
              </a:rPr>
              <a:t>△</a:t>
            </a:r>
            <a:r>
              <a:rPr lang="en-US" altLang="ja-JP" dirty="0" smtClean="0"/>
              <a:t> </a:t>
            </a:r>
            <a:r>
              <a:rPr lang="ja-JP" altLang="en-US" dirty="0" smtClean="0"/>
              <a:t>受講登録のひと手間（</a:t>
            </a:r>
            <a:r>
              <a:rPr lang="en-US" altLang="ja-JP" dirty="0" smtClean="0"/>
              <a:t>1</a:t>
            </a:r>
            <a:r>
              <a:rPr lang="ja-JP" altLang="en-US" dirty="0" smtClean="0"/>
              <a:t>クリック）</a:t>
            </a:r>
            <a:endParaRPr lang="en-US" altLang="ja-JP" dirty="0" smtClean="0"/>
          </a:p>
          <a:p>
            <a:r>
              <a:rPr lang="ja-JP" altLang="en-US" dirty="0" smtClean="0">
                <a:hlinkClick r:id="rId2"/>
              </a:rPr>
              <a:t>やり方の動画</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ITC-LMS</a:t>
            </a:r>
            <a:r>
              <a:rPr kumimoji="1" lang="ja-JP" altLang="en-US" dirty="0" smtClean="0"/>
              <a:t>「コース概要」欄</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lang="ja-JP" altLang="en-US" dirty="0" smtClean="0">
                <a:solidFill>
                  <a:srgbClr val="00B050"/>
                </a:solidFill>
              </a:rPr>
              <a:t>〇</a:t>
            </a:r>
            <a:r>
              <a:rPr lang="ja-JP" altLang="en-US" dirty="0" smtClean="0"/>
              <a:t>受講登録していない学生でも見られる</a:t>
            </a:r>
            <a:endParaRPr lang="en-US" altLang="ja-JP" dirty="0" smtClean="0"/>
          </a:p>
          <a:p>
            <a:r>
              <a:rPr lang="ja-JP" altLang="en-US" dirty="0" smtClean="0">
                <a:solidFill>
                  <a:srgbClr val="00B050"/>
                </a:solidFill>
              </a:rPr>
              <a:t>〇</a:t>
            </a:r>
            <a:r>
              <a:rPr lang="en-US" altLang="ja-JP" dirty="0" err="1" smtClean="0"/>
              <a:t>UTokyo</a:t>
            </a:r>
            <a:r>
              <a:rPr lang="en-US" altLang="ja-JP" dirty="0" smtClean="0"/>
              <a:t> Account</a:t>
            </a:r>
            <a:r>
              <a:rPr lang="ja-JP" altLang="en-US" dirty="0" smtClean="0"/>
              <a:t>は必要なので授業</a:t>
            </a:r>
            <a:r>
              <a:rPr lang="en-US" altLang="ja-JP" dirty="0" smtClean="0"/>
              <a:t>URL</a:t>
            </a:r>
            <a:r>
              <a:rPr lang="ja-JP" altLang="en-US" dirty="0" smtClean="0"/>
              <a:t>を野</a:t>
            </a:r>
            <a:r>
              <a:rPr lang="ja-JP" altLang="en-US" dirty="0" err="1" smtClean="0"/>
              <a:t>ざら</a:t>
            </a:r>
            <a:r>
              <a:rPr lang="ja-JP" altLang="en-US" dirty="0" smtClean="0"/>
              <a:t>しにする危険はない</a:t>
            </a:r>
            <a:endParaRPr lang="en-US" altLang="ja-JP" dirty="0" smtClean="0"/>
          </a:p>
          <a:p>
            <a:r>
              <a:rPr lang="ja-JP" altLang="en-US" dirty="0" smtClean="0">
                <a:solidFill>
                  <a:srgbClr val="00B050"/>
                </a:solidFill>
              </a:rPr>
              <a:t>〇</a:t>
            </a:r>
            <a:r>
              <a:rPr lang="ja-JP" altLang="en-US" dirty="0" smtClean="0"/>
              <a:t>自分の授業へのダイレクトリンク（</a:t>
            </a:r>
            <a:r>
              <a:rPr lang="en-US" altLang="ja-JP" dirty="0" smtClean="0"/>
              <a:t>URL</a:t>
            </a:r>
            <a:r>
              <a:rPr lang="ja-JP" altLang="en-US" dirty="0" smtClean="0"/>
              <a:t>）がある</a:t>
            </a:r>
            <a:endParaRPr lang="en-US" altLang="ja-JP" dirty="0" smtClean="0"/>
          </a:p>
          <a:p>
            <a:pPr lvl="1"/>
            <a:r>
              <a:rPr lang="ja-JP" altLang="en-US" dirty="0" smtClean="0"/>
              <a:t>学生を直接自分の授業ページへ誘導できる</a:t>
            </a:r>
          </a:p>
          <a:p>
            <a:r>
              <a:rPr lang="ja-JP" altLang="en-US" dirty="0" smtClean="0">
                <a:solidFill>
                  <a:srgbClr val="FF0000"/>
                </a:solidFill>
              </a:rPr>
              <a:t>△</a:t>
            </a:r>
            <a:r>
              <a:rPr lang="ja-JP" altLang="en-US" dirty="0" smtClean="0"/>
              <a:t>学生は</a:t>
            </a:r>
            <a:r>
              <a:rPr lang="en-US" altLang="ja-JP" dirty="0" smtClean="0"/>
              <a:t>ITC-LMS</a:t>
            </a:r>
            <a:r>
              <a:rPr lang="ja-JP" altLang="en-US" dirty="0" smtClean="0"/>
              <a:t>にログインする必要がある（ログイン不能状態での助けにはならない）</a:t>
            </a:r>
            <a:endParaRPr lang="en-US" altLang="ja-JP" dirty="0" smtClean="0"/>
          </a:p>
          <a:p>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UTAS </a:t>
            </a:r>
            <a:r>
              <a:rPr kumimoji="1" lang="en-US" altLang="ja-JP" dirty="0" err="1" smtClean="0"/>
              <a:t>Lite</a:t>
            </a:r>
            <a:r>
              <a:rPr kumimoji="1" lang="en-US" altLang="ja-JP" dirty="0" smtClean="0"/>
              <a:t> :</a:t>
            </a:r>
            <a:br>
              <a:rPr kumimoji="1" lang="en-US" altLang="ja-JP" dirty="0" smtClean="0"/>
            </a:br>
            <a:r>
              <a:rPr lang="ja-JP" altLang="en-US" sz="2700" dirty="0" smtClean="0"/>
              <a:t>急造</a:t>
            </a:r>
            <a:r>
              <a:rPr kumimoji="1" lang="ja-JP" altLang="en-US" sz="2700" dirty="0" smtClean="0"/>
              <a:t>の</a:t>
            </a:r>
            <a:r>
              <a:rPr lang="ja-JP" altLang="en-US" sz="2700" dirty="0" smtClean="0"/>
              <a:t>東京大学オンライン講義検索システム </a:t>
            </a:r>
            <a:endParaRPr kumimoji="1" lang="ja-JP" altLang="en-US" dirty="0"/>
          </a:p>
        </p:txBody>
      </p:sp>
      <p:sp>
        <p:nvSpPr>
          <p:cNvPr id="3" name="コンテンツ プレースホルダ 2"/>
          <p:cNvSpPr>
            <a:spLocks noGrp="1"/>
          </p:cNvSpPr>
          <p:nvPr>
            <p:ph idx="1"/>
          </p:nvPr>
        </p:nvSpPr>
        <p:spPr/>
        <p:txBody>
          <a:bodyPr>
            <a:normAutofit fontScale="85000" lnSpcReduction="10000"/>
          </a:bodyPr>
          <a:lstStyle/>
          <a:p>
            <a:r>
              <a:rPr lang="en-US" altLang="ja-JP" dirty="0" smtClean="0">
                <a:hlinkClick r:id="rId2"/>
              </a:rPr>
              <a:t>https://utelecon-directory.adm.u-tokyo.ac.jp/utas/</a:t>
            </a:r>
            <a:endParaRPr lang="en-US" altLang="ja-JP" dirty="0" smtClean="0"/>
          </a:p>
          <a:p>
            <a:r>
              <a:rPr lang="ja-JP" altLang="en-US" dirty="0" smtClean="0"/>
              <a:t>急ごしらえだが、「地味にいい仕事します」</a:t>
            </a:r>
            <a:endParaRPr lang="en-US" altLang="ja-JP" dirty="0" smtClean="0"/>
          </a:p>
          <a:p>
            <a:r>
              <a:rPr lang="en-US" altLang="ja-JP" dirty="0" smtClean="0"/>
              <a:t>UTAS</a:t>
            </a:r>
            <a:r>
              <a:rPr lang="ja-JP" altLang="en-US" dirty="0" smtClean="0"/>
              <a:t>の情報を定期的（１時間おき）に抜き出して検索を提供する別窓口</a:t>
            </a:r>
            <a:endParaRPr lang="en-US" altLang="ja-JP" dirty="0" smtClean="0"/>
          </a:p>
          <a:p>
            <a:pPr lvl="1"/>
            <a:r>
              <a:rPr lang="ja-JP" altLang="en-US" dirty="0" smtClean="0"/>
              <a:t>教員：これまで通り（</a:t>
            </a:r>
            <a:r>
              <a:rPr lang="en-US" altLang="ja-JP" dirty="0" smtClean="0"/>
              <a:t>UTAS</a:t>
            </a:r>
            <a:r>
              <a:rPr lang="ja-JP" altLang="en-US" dirty="0" smtClean="0"/>
              <a:t>の情報を必要なら更新）</a:t>
            </a:r>
            <a:endParaRPr lang="en-US" altLang="ja-JP" dirty="0" smtClean="0"/>
          </a:p>
          <a:p>
            <a:pPr lvl="1"/>
            <a:r>
              <a:rPr lang="ja-JP" altLang="en-US" dirty="0" smtClean="0"/>
              <a:t>学生：「</a:t>
            </a:r>
            <a:r>
              <a:rPr lang="en-US" altLang="ja-JP" dirty="0" smtClean="0"/>
              <a:t>UTAS</a:t>
            </a:r>
            <a:r>
              <a:rPr lang="ja-JP" altLang="en-US" dirty="0" smtClean="0"/>
              <a:t>重い」ときの逃げ道</a:t>
            </a:r>
            <a:endParaRPr lang="en-US" altLang="ja-JP" dirty="0" smtClean="0"/>
          </a:p>
          <a:p>
            <a:pPr lvl="2"/>
            <a:r>
              <a:rPr lang="ja-JP" altLang="en-US" dirty="0" smtClean="0"/>
              <a:t>いや、こちらを普段から使う方が</a:t>
            </a:r>
            <a:r>
              <a:rPr lang="ja-JP" altLang="en-US" dirty="0" err="1" smtClean="0"/>
              <a:t>〇</a:t>
            </a:r>
            <a:endParaRPr lang="en-US" altLang="ja-JP" dirty="0" smtClean="0"/>
          </a:p>
          <a:p>
            <a:pPr lvl="2"/>
            <a:r>
              <a:rPr lang="ja-JP" altLang="en-US" dirty="0" smtClean="0"/>
              <a:t>サインインに</a:t>
            </a:r>
            <a:r>
              <a:rPr lang="en-US" altLang="ja-JP" dirty="0" smtClean="0"/>
              <a:t>ECCS</a:t>
            </a:r>
            <a:r>
              <a:rPr lang="ja-JP" altLang="en-US" dirty="0" smtClean="0"/>
              <a:t>クラウドメール</a:t>
            </a:r>
            <a:r>
              <a:rPr lang="en-US" altLang="ja-JP" dirty="0" smtClean="0"/>
              <a:t>(</a:t>
            </a:r>
            <a:r>
              <a:rPr lang="en-US" altLang="ja-JP" dirty="0" smtClean="0">
                <a:hlinkClick r:id="rId3"/>
              </a:rPr>
              <a:t>xxxx@g.ecc.u-tokyo.ac.jp</a:t>
            </a:r>
            <a:r>
              <a:rPr lang="en-US" altLang="ja-JP" dirty="0" smtClean="0"/>
              <a:t>)</a:t>
            </a:r>
            <a:r>
              <a:rPr lang="ja-JP" altLang="en-US" dirty="0" smtClean="0"/>
              <a:t>を使います</a:t>
            </a:r>
            <a:endParaRPr lang="en-US" altLang="ja-JP" dirty="0" smtClean="0"/>
          </a:p>
          <a:p>
            <a:r>
              <a:rPr lang="ja-JP" altLang="en-US" sz="2100" dirty="0" smtClean="0"/>
              <a:t>なぜ</a:t>
            </a:r>
            <a:r>
              <a:rPr lang="en-US" altLang="ja-JP" sz="2100" dirty="0" smtClean="0"/>
              <a:t>UTAS</a:t>
            </a:r>
            <a:r>
              <a:rPr lang="ja-JP" altLang="en-US" sz="2100" dirty="0" smtClean="0"/>
              <a:t>がもともとこうなっていなかったんだ</a:t>
            </a:r>
            <a:r>
              <a:rPr lang="en-US" altLang="ja-JP" sz="2100" dirty="0" smtClean="0"/>
              <a:t>? </a:t>
            </a:r>
            <a:r>
              <a:rPr lang="ja-JP" altLang="en-US" sz="2100" dirty="0" smtClean="0"/>
              <a:t>なぜまた別のシステムなんだ</a:t>
            </a:r>
            <a:r>
              <a:rPr lang="en-US" altLang="ja-JP" sz="2100" dirty="0" smtClean="0"/>
              <a:t>? </a:t>
            </a:r>
            <a:r>
              <a:rPr lang="ja-JP" altLang="en-US" sz="2100" dirty="0" smtClean="0"/>
              <a:t>というのはその通りです</a:t>
            </a:r>
            <a:r>
              <a:rPr lang="en-US" altLang="ja-JP" sz="2100" dirty="0" smtClean="0"/>
              <a:t>m(_ _)m</a:t>
            </a:r>
            <a:r>
              <a:rPr lang="ja-JP" altLang="en-US" sz="2100" dirty="0" smtClean="0"/>
              <a:t> 負荷対策のための急ごしらえです</a:t>
            </a:r>
            <a:endParaRPr lang="en-US" altLang="ja-JP" dirty="0" smtClean="0"/>
          </a:p>
          <a:p>
            <a:endParaRPr lang="en-US" altLang="ja-JP" dirty="0" smtClean="0"/>
          </a:p>
          <a:p>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pic>
        <p:nvPicPr>
          <p:cNvPr id="29" name="コンテンツ プレースホルダ 28" descr="lms.png"/>
          <p:cNvPicPr>
            <a:picLocks noGrp="1" noChangeAspect="1"/>
          </p:cNvPicPr>
          <p:nvPr>
            <p:ph idx="1"/>
          </p:nvPr>
        </p:nvPicPr>
        <p:blipFill>
          <a:blip r:embed="rId2" cstate="print"/>
          <a:stretch>
            <a:fillRect/>
          </a:stretch>
        </p:blipFill>
        <p:spPr>
          <a:xfrm>
            <a:off x="3935446" y="4437112"/>
            <a:ext cx="1860690" cy="1315573"/>
          </a:xfrm>
        </p:spPr>
      </p:pic>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pic>
        <p:nvPicPr>
          <p:cNvPr id="10" name="図 9" descr="utas.png"/>
          <p:cNvPicPr>
            <a:picLocks noChangeAspect="1"/>
          </p:cNvPicPr>
          <p:nvPr/>
        </p:nvPicPr>
        <p:blipFill>
          <a:blip r:embed="rId3" cstate="print"/>
          <a:stretch>
            <a:fillRect/>
          </a:stretch>
        </p:blipFill>
        <p:spPr>
          <a:xfrm>
            <a:off x="6156176" y="2708920"/>
            <a:ext cx="2239696" cy="1368152"/>
          </a:xfrm>
          <a:prstGeom prst="rect">
            <a:avLst/>
          </a:prstGeom>
        </p:spPr>
      </p:pic>
      <p:sp>
        <p:nvSpPr>
          <p:cNvPr id="30" name="テキスト ボックス 29"/>
          <p:cNvSpPr txBox="1"/>
          <p:nvPr/>
        </p:nvSpPr>
        <p:spPr>
          <a:xfrm>
            <a:off x="4295486" y="4077072"/>
            <a:ext cx="1024704" cy="369332"/>
          </a:xfrm>
          <a:prstGeom prst="rect">
            <a:avLst/>
          </a:prstGeom>
          <a:noFill/>
        </p:spPr>
        <p:txBody>
          <a:bodyPr wrap="none" rtlCol="0">
            <a:spAutoFit/>
          </a:bodyPr>
          <a:lstStyle/>
          <a:p>
            <a:r>
              <a:rPr kumimoji="1" lang="en-US" altLang="ja-JP" dirty="0" smtClean="0"/>
              <a:t>ITC-LMS</a:t>
            </a:r>
            <a:endParaRPr kumimoji="1" lang="ja-JP" altLang="en-US" dirty="0"/>
          </a:p>
        </p:txBody>
      </p:sp>
      <p:grpSp>
        <p:nvGrpSpPr>
          <p:cNvPr id="49" name="グループ化 48"/>
          <p:cNvGrpSpPr/>
          <p:nvPr/>
        </p:nvGrpSpPr>
        <p:grpSpPr>
          <a:xfrm>
            <a:off x="3851920" y="1331476"/>
            <a:ext cx="1800200" cy="1738831"/>
            <a:chOff x="3851920" y="1331476"/>
            <a:chExt cx="1800200" cy="1738831"/>
          </a:xfrm>
        </p:grpSpPr>
        <p:pic>
          <p:nvPicPr>
            <p:cNvPr id="31" name="図 30" descr="utas-lite.png"/>
            <p:cNvPicPr>
              <a:picLocks noChangeAspect="1"/>
            </p:cNvPicPr>
            <p:nvPr/>
          </p:nvPicPr>
          <p:blipFill>
            <a:blip r:embed="rId4" cstate="print"/>
            <a:stretch>
              <a:fillRect/>
            </a:stretch>
          </p:blipFill>
          <p:spPr>
            <a:xfrm>
              <a:off x="3851920" y="1628800"/>
              <a:ext cx="1800200" cy="1441507"/>
            </a:xfrm>
            <a:prstGeom prst="rect">
              <a:avLst/>
            </a:prstGeom>
          </p:spPr>
        </p:pic>
        <p:sp>
          <p:nvSpPr>
            <p:cNvPr id="32" name="テキスト ボックス 31"/>
            <p:cNvSpPr txBox="1"/>
            <p:nvPr/>
          </p:nvSpPr>
          <p:spPr>
            <a:xfrm>
              <a:off x="4139952" y="1331476"/>
              <a:ext cx="1133965" cy="369332"/>
            </a:xfrm>
            <a:prstGeom prst="rect">
              <a:avLst/>
            </a:prstGeom>
            <a:noFill/>
          </p:spPr>
          <p:txBody>
            <a:bodyPr wrap="none" rtlCol="0">
              <a:spAutoFit/>
            </a:bodyPr>
            <a:lstStyle/>
            <a:p>
              <a:r>
                <a:rPr kumimoji="1" lang="en-US" altLang="ja-JP" dirty="0" smtClean="0"/>
                <a:t>UTAS </a:t>
              </a:r>
              <a:r>
                <a:rPr kumimoji="1" lang="en-US" altLang="ja-JP" dirty="0" err="1" smtClean="0"/>
                <a:t>Lite</a:t>
              </a:r>
              <a:endParaRPr kumimoji="1" lang="ja-JP" altLang="en-US" dirty="0"/>
            </a:p>
          </p:txBody>
        </p:sp>
      </p:grpSp>
      <p:sp>
        <p:nvSpPr>
          <p:cNvPr id="33" name="正方形/長方形 32"/>
          <p:cNvSpPr/>
          <p:nvPr/>
        </p:nvSpPr>
        <p:spPr>
          <a:xfrm>
            <a:off x="2123728" y="4941168"/>
            <a:ext cx="180020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メールお知らせ</a:t>
            </a:r>
            <a:endParaRPr kumimoji="1" lang="ja-JP" altLang="en-US" dirty="0">
              <a:solidFill>
                <a:schemeClr val="tx1"/>
              </a:solidFill>
            </a:endParaRPr>
          </a:p>
        </p:txBody>
      </p:sp>
      <p:sp>
        <p:nvSpPr>
          <p:cNvPr id="35" name="正方形/長方形 34"/>
          <p:cNvSpPr/>
          <p:nvPr/>
        </p:nvSpPr>
        <p:spPr>
          <a:xfrm>
            <a:off x="2123728" y="5445224"/>
            <a:ext cx="180020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LINE</a:t>
            </a:r>
            <a:r>
              <a:rPr kumimoji="1" lang="ja-JP" altLang="en-US" dirty="0" smtClean="0">
                <a:solidFill>
                  <a:schemeClr val="tx1"/>
                </a:solidFill>
              </a:rPr>
              <a:t>お知らせ</a:t>
            </a:r>
            <a:endParaRPr kumimoji="1" lang="ja-JP" altLang="en-US" dirty="0">
              <a:solidFill>
                <a:schemeClr val="tx1"/>
              </a:solidFill>
            </a:endParaRPr>
          </a:p>
        </p:txBody>
      </p:sp>
      <p:cxnSp>
        <p:nvCxnSpPr>
          <p:cNvPr id="37" name="直線コネクタ 36"/>
          <p:cNvCxnSpPr>
            <a:stCxn id="31" idx="3"/>
            <a:endCxn id="10" idx="0"/>
          </p:cNvCxnSpPr>
          <p:nvPr/>
        </p:nvCxnSpPr>
        <p:spPr>
          <a:xfrm>
            <a:off x="5652120" y="2349554"/>
            <a:ext cx="1623904" cy="359366"/>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grpSp>
        <p:nvGrpSpPr>
          <p:cNvPr id="43" name="グループ化 42"/>
          <p:cNvGrpSpPr/>
          <p:nvPr/>
        </p:nvGrpSpPr>
        <p:grpSpPr>
          <a:xfrm>
            <a:off x="323528" y="2564904"/>
            <a:ext cx="1353431" cy="936104"/>
            <a:chOff x="1187624" y="2276872"/>
            <a:chExt cx="1967835" cy="1361058"/>
          </a:xfrm>
        </p:grpSpPr>
        <p:pic>
          <p:nvPicPr>
            <p:cNvPr id="44" name="図 43" descr="house_danmen_1kai.png"/>
            <p:cNvPicPr>
              <a:picLocks noChangeAspect="1"/>
            </p:cNvPicPr>
            <p:nvPr/>
          </p:nvPicPr>
          <p:blipFill>
            <a:blip r:embed="rId5" cstate="print"/>
            <a:stretch>
              <a:fillRect/>
            </a:stretch>
          </p:blipFill>
          <p:spPr>
            <a:xfrm>
              <a:off x="1187624" y="2276872"/>
              <a:ext cx="1967835" cy="1361058"/>
            </a:xfrm>
            <a:prstGeom prst="rect">
              <a:avLst/>
            </a:prstGeom>
          </p:spPr>
        </p:pic>
        <p:pic>
          <p:nvPicPr>
            <p:cNvPr id="45" name="図 44" descr="character_girl_normal.png"/>
            <p:cNvPicPr>
              <a:picLocks noChangeAspect="1"/>
            </p:cNvPicPr>
            <p:nvPr/>
          </p:nvPicPr>
          <p:blipFill>
            <a:blip r:embed="rId6" cstate="print"/>
            <a:stretch>
              <a:fillRect/>
            </a:stretch>
          </p:blipFill>
          <p:spPr>
            <a:xfrm>
              <a:off x="1611189" y="2773834"/>
              <a:ext cx="519834" cy="708050"/>
            </a:xfrm>
            <a:prstGeom prst="rect">
              <a:avLst/>
            </a:prstGeom>
          </p:spPr>
        </p:pic>
      </p:grpSp>
      <p:cxnSp>
        <p:nvCxnSpPr>
          <p:cNvPr id="47" name="直線矢印コネクタ 46"/>
          <p:cNvCxnSpPr>
            <a:stCxn id="10" idx="2"/>
          </p:cNvCxnSpPr>
          <p:nvPr/>
        </p:nvCxnSpPr>
        <p:spPr>
          <a:xfrm flipH="1">
            <a:off x="4860032" y="4077072"/>
            <a:ext cx="2415992" cy="93610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2" name="テキスト ボックス 51"/>
          <p:cNvSpPr txBox="1"/>
          <p:nvPr/>
        </p:nvSpPr>
        <p:spPr>
          <a:xfrm rot="20369698">
            <a:off x="5417054" y="4454237"/>
            <a:ext cx="2646878" cy="338554"/>
          </a:xfrm>
          <a:prstGeom prst="rect">
            <a:avLst/>
          </a:prstGeom>
          <a:noFill/>
        </p:spPr>
        <p:txBody>
          <a:bodyPr wrap="none" rtlCol="0">
            <a:spAutoFit/>
          </a:bodyPr>
          <a:lstStyle/>
          <a:p>
            <a:r>
              <a:rPr kumimoji="1" lang="ja-JP" altLang="en-US" sz="1600" dirty="0" smtClean="0"/>
              <a:t>授業へのダイレクトリンク</a:t>
            </a:r>
            <a:endParaRPr kumimoji="1" lang="ja-JP" altLang="en-US" sz="1600" dirty="0"/>
          </a:p>
        </p:txBody>
      </p:sp>
      <p:sp>
        <p:nvSpPr>
          <p:cNvPr id="53" name="テキスト ボックス 52"/>
          <p:cNvSpPr txBox="1"/>
          <p:nvPr/>
        </p:nvSpPr>
        <p:spPr>
          <a:xfrm rot="740746">
            <a:off x="5735518" y="2142244"/>
            <a:ext cx="2145139" cy="338554"/>
          </a:xfrm>
          <a:prstGeom prst="rect">
            <a:avLst/>
          </a:prstGeom>
          <a:noFill/>
        </p:spPr>
        <p:txBody>
          <a:bodyPr wrap="none" rtlCol="0">
            <a:spAutoFit/>
          </a:bodyPr>
          <a:lstStyle/>
          <a:p>
            <a:r>
              <a:rPr kumimoji="1" lang="en-US" altLang="ja-JP" sz="1600" dirty="0" smtClean="0"/>
              <a:t>1</a:t>
            </a:r>
            <a:r>
              <a:rPr kumimoji="1" lang="ja-JP" altLang="en-US" sz="1600" dirty="0" smtClean="0"/>
              <a:t>時間おきに更新反映</a:t>
            </a:r>
            <a:endParaRPr kumimoji="1" lang="ja-JP" altLang="en-US" sz="1600" dirty="0"/>
          </a:p>
        </p:txBody>
      </p:sp>
      <p:sp>
        <p:nvSpPr>
          <p:cNvPr id="54" name="フリーフォーム 53"/>
          <p:cNvSpPr/>
          <p:nvPr/>
        </p:nvSpPr>
        <p:spPr>
          <a:xfrm>
            <a:off x="1130300" y="3467100"/>
            <a:ext cx="1130300" cy="1460500"/>
          </a:xfrm>
          <a:custGeom>
            <a:avLst/>
            <a:gdLst>
              <a:gd name="connsiteX0" fmla="*/ 1130300 w 1130300"/>
              <a:gd name="connsiteY0" fmla="*/ 1460500 h 1460500"/>
              <a:gd name="connsiteX1" fmla="*/ 762000 w 1130300"/>
              <a:gd name="connsiteY1" fmla="*/ 558800 h 1460500"/>
              <a:gd name="connsiteX2" fmla="*/ 0 w 1130300"/>
              <a:gd name="connsiteY2" fmla="*/ 0 h 1460500"/>
              <a:gd name="connsiteX0" fmla="*/ 1130300 w 1130300"/>
              <a:gd name="connsiteY0" fmla="*/ 1460500 h 1460500"/>
              <a:gd name="connsiteX1" fmla="*/ 777404 w 1130300"/>
              <a:gd name="connsiteY1" fmla="*/ 537964 h 1460500"/>
              <a:gd name="connsiteX2" fmla="*/ 0 w 1130300"/>
              <a:gd name="connsiteY2" fmla="*/ 0 h 1460500"/>
              <a:gd name="connsiteX0" fmla="*/ 1130300 w 1130300"/>
              <a:gd name="connsiteY0" fmla="*/ 1460500 h 1460500"/>
              <a:gd name="connsiteX1" fmla="*/ 777404 w 1130300"/>
              <a:gd name="connsiteY1" fmla="*/ 537964 h 1460500"/>
              <a:gd name="connsiteX2" fmla="*/ 0 w 1130300"/>
              <a:gd name="connsiteY2" fmla="*/ 0 h 1460500"/>
              <a:gd name="connsiteX0" fmla="*/ 1130300 w 1130300"/>
              <a:gd name="connsiteY0" fmla="*/ 1460500 h 1460500"/>
              <a:gd name="connsiteX1" fmla="*/ 777404 w 1130300"/>
              <a:gd name="connsiteY1" fmla="*/ 537964 h 1460500"/>
              <a:gd name="connsiteX2" fmla="*/ 0 w 1130300"/>
              <a:gd name="connsiteY2" fmla="*/ 0 h 1460500"/>
              <a:gd name="connsiteX0" fmla="*/ 1130300 w 1130300"/>
              <a:gd name="connsiteY0" fmla="*/ 1460500 h 1460500"/>
              <a:gd name="connsiteX1" fmla="*/ 777404 w 1130300"/>
              <a:gd name="connsiteY1" fmla="*/ 537964 h 1460500"/>
              <a:gd name="connsiteX2" fmla="*/ 0 w 1130300"/>
              <a:gd name="connsiteY2" fmla="*/ 0 h 1460500"/>
              <a:gd name="connsiteX0" fmla="*/ 1130300 w 1130300"/>
              <a:gd name="connsiteY0" fmla="*/ 1460500 h 1460500"/>
              <a:gd name="connsiteX1" fmla="*/ 705396 w 1130300"/>
              <a:gd name="connsiteY1" fmla="*/ 681980 h 1460500"/>
              <a:gd name="connsiteX2" fmla="*/ 0 w 1130300"/>
              <a:gd name="connsiteY2" fmla="*/ 0 h 1460500"/>
              <a:gd name="connsiteX0" fmla="*/ 1130300 w 1130300"/>
              <a:gd name="connsiteY0" fmla="*/ 1460500 h 1460500"/>
              <a:gd name="connsiteX1" fmla="*/ 0 w 1130300"/>
              <a:gd name="connsiteY1" fmla="*/ 0 h 1460500"/>
            </a:gdLst>
            <a:ahLst/>
            <a:cxnLst>
              <a:cxn ang="0">
                <a:pos x="connsiteX0" y="connsiteY0"/>
              </a:cxn>
              <a:cxn ang="0">
                <a:pos x="connsiteX1" y="connsiteY1"/>
              </a:cxn>
            </a:cxnLst>
            <a:rect l="l" t="t" r="r" b="b"/>
            <a:pathLst>
              <a:path w="1130300" h="1460500">
                <a:moveTo>
                  <a:pt x="1130300" y="1460500"/>
                </a:moveTo>
                <a:lnTo>
                  <a:pt x="0" y="0"/>
                </a:lnTo>
              </a:path>
            </a:pathLst>
          </a:custGeom>
          <a:ln w="38100">
            <a:solidFill>
              <a:srgbClr val="00B05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5" name="フリーフォーム 54"/>
          <p:cNvSpPr/>
          <p:nvPr/>
        </p:nvSpPr>
        <p:spPr>
          <a:xfrm>
            <a:off x="971600" y="3429000"/>
            <a:ext cx="1130299" cy="2180580"/>
          </a:xfrm>
          <a:custGeom>
            <a:avLst/>
            <a:gdLst>
              <a:gd name="connsiteX0" fmla="*/ 1130300 w 1130300"/>
              <a:gd name="connsiteY0" fmla="*/ 1460500 h 1460500"/>
              <a:gd name="connsiteX1" fmla="*/ 762000 w 1130300"/>
              <a:gd name="connsiteY1" fmla="*/ 558800 h 1460500"/>
              <a:gd name="connsiteX2" fmla="*/ 0 w 1130300"/>
              <a:gd name="connsiteY2" fmla="*/ 0 h 1460500"/>
              <a:gd name="connsiteX0" fmla="*/ 1130300 w 1130300"/>
              <a:gd name="connsiteY0" fmla="*/ 1460500 h 1460500"/>
              <a:gd name="connsiteX1" fmla="*/ 777404 w 1130300"/>
              <a:gd name="connsiteY1" fmla="*/ 537964 h 1460500"/>
              <a:gd name="connsiteX2" fmla="*/ 0 w 1130300"/>
              <a:gd name="connsiteY2" fmla="*/ 0 h 1460500"/>
              <a:gd name="connsiteX0" fmla="*/ 1130300 w 1130300"/>
              <a:gd name="connsiteY0" fmla="*/ 1460500 h 1460500"/>
              <a:gd name="connsiteX1" fmla="*/ 777404 w 1130300"/>
              <a:gd name="connsiteY1" fmla="*/ 537964 h 1460500"/>
              <a:gd name="connsiteX2" fmla="*/ 0 w 1130300"/>
              <a:gd name="connsiteY2" fmla="*/ 0 h 1460500"/>
              <a:gd name="connsiteX0" fmla="*/ 1174667 w 1174667"/>
              <a:gd name="connsiteY0" fmla="*/ 1460500 h 1460500"/>
              <a:gd name="connsiteX1" fmla="*/ 188383 w 1174667"/>
              <a:gd name="connsiteY1" fmla="*/ 1008112 h 1460500"/>
              <a:gd name="connsiteX2" fmla="*/ 44367 w 1174667"/>
              <a:gd name="connsiteY2" fmla="*/ 0 h 1460500"/>
              <a:gd name="connsiteX0" fmla="*/ 1190997 w 1190997"/>
              <a:gd name="connsiteY0" fmla="*/ 1460500 h 1460500"/>
              <a:gd name="connsiteX1" fmla="*/ 204713 w 1190997"/>
              <a:gd name="connsiteY1" fmla="*/ 1008112 h 1460500"/>
              <a:gd name="connsiteX2" fmla="*/ 60697 w 1190997"/>
              <a:gd name="connsiteY2" fmla="*/ 0 h 1460500"/>
              <a:gd name="connsiteX0" fmla="*/ 1190996 w 1190996"/>
              <a:gd name="connsiteY0" fmla="*/ 2180580 h 2180580"/>
              <a:gd name="connsiteX1" fmla="*/ 204712 w 1190996"/>
              <a:gd name="connsiteY1" fmla="*/ 1728192 h 2180580"/>
              <a:gd name="connsiteX2" fmla="*/ 60697 w 1190996"/>
              <a:gd name="connsiteY2" fmla="*/ 0 h 2180580"/>
              <a:gd name="connsiteX0" fmla="*/ 1190996 w 1190996"/>
              <a:gd name="connsiteY0" fmla="*/ 2180580 h 2180580"/>
              <a:gd name="connsiteX1" fmla="*/ 204712 w 1190996"/>
              <a:gd name="connsiteY1" fmla="*/ 1728192 h 2180580"/>
              <a:gd name="connsiteX2" fmla="*/ 60697 w 1190996"/>
              <a:gd name="connsiteY2" fmla="*/ 0 h 2180580"/>
              <a:gd name="connsiteX0" fmla="*/ 1318683 w 1318683"/>
              <a:gd name="connsiteY0" fmla="*/ 2180580 h 2180580"/>
              <a:gd name="connsiteX1" fmla="*/ 188383 w 1318683"/>
              <a:gd name="connsiteY1" fmla="*/ 1296144 h 2180580"/>
              <a:gd name="connsiteX2" fmla="*/ 188384 w 1318683"/>
              <a:gd name="connsiteY2" fmla="*/ 0 h 2180580"/>
              <a:gd name="connsiteX0" fmla="*/ 1130299 w 1130299"/>
              <a:gd name="connsiteY0" fmla="*/ 2180580 h 2180580"/>
              <a:gd name="connsiteX1" fmla="*/ 0 w 1130299"/>
              <a:gd name="connsiteY1" fmla="*/ 0 h 2180580"/>
            </a:gdLst>
            <a:ahLst/>
            <a:cxnLst>
              <a:cxn ang="0">
                <a:pos x="connsiteX0" y="connsiteY0"/>
              </a:cxn>
              <a:cxn ang="0">
                <a:pos x="connsiteX1" y="connsiteY1"/>
              </a:cxn>
            </a:cxnLst>
            <a:rect l="l" t="t" r="r" b="b"/>
            <a:pathLst>
              <a:path w="1130299" h="2180580">
                <a:moveTo>
                  <a:pt x="1130299" y="2180580"/>
                </a:moveTo>
                <a:lnTo>
                  <a:pt x="0" y="0"/>
                </a:lnTo>
              </a:path>
            </a:pathLst>
          </a:custGeom>
          <a:ln w="38100">
            <a:solidFill>
              <a:srgbClr val="00B05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フリーフォーム 55"/>
          <p:cNvSpPr/>
          <p:nvPr/>
        </p:nvSpPr>
        <p:spPr>
          <a:xfrm>
            <a:off x="1331640" y="2153984"/>
            <a:ext cx="2525357" cy="665415"/>
          </a:xfrm>
          <a:custGeom>
            <a:avLst/>
            <a:gdLst>
              <a:gd name="connsiteX0" fmla="*/ 0 w 2400300"/>
              <a:gd name="connsiteY0" fmla="*/ 635000 h 749300"/>
              <a:gd name="connsiteX1" fmla="*/ 0 w 2400300"/>
              <a:gd name="connsiteY1" fmla="*/ 635000 h 749300"/>
              <a:gd name="connsiteX2" fmla="*/ 2400300 w 2400300"/>
              <a:gd name="connsiteY2" fmla="*/ 0 h 749300"/>
              <a:gd name="connsiteX3" fmla="*/ 203200 w 2400300"/>
              <a:gd name="connsiteY3" fmla="*/ 749300 h 749300"/>
              <a:gd name="connsiteX0" fmla="*/ 0 w 2434167"/>
              <a:gd name="connsiteY0" fmla="*/ 654050 h 768350"/>
              <a:gd name="connsiteX1" fmla="*/ 0 w 2434167"/>
              <a:gd name="connsiteY1" fmla="*/ 654050 h 768350"/>
              <a:gd name="connsiteX2" fmla="*/ 2400300 w 2434167"/>
              <a:gd name="connsiteY2" fmla="*/ 19050 h 768350"/>
              <a:gd name="connsiteX3" fmla="*/ 203200 w 2434167"/>
              <a:gd name="connsiteY3" fmla="*/ 768350 h 768350"/>
              <a:gd name="connsiteX0" fmla="*/ 0 w 2434167"/>
              <a:gd name="connsiteY0" fmla="*/ 654050 h 768350"/>
              <a:gd name="connsiteX1" fmla="*/ 0 w 2434167"/>
              <a:gd name="connsiteY1" fmla="*/ 654050 h 768350"/>
              <a:gd name="connsiteX2" fmla="*/ 2400300 w 2434167"/>
              <a:gd name="connsiteY2" fmla="*/ 19050 h 768350"/>
              <a:gd name="connsiteX3" fmla="*/ 203200 w 2434167"/>
              <a:gd name="connsiteY3" fmla="*/ 768350 h 768350"/>
              <a:gd name="connsiteX0" fmla="*/ 0 w 2447297"/>
              <a:gd name="connsiteY0" fmla="*/ 665415 h 665415"/>
              <a:gd name="connsiteX1" fmla="*/ 0 w 2447297"/>
              <a:gd name="connsiteY1" fmla="*/ 665415 h 665415"/>
              <a:gd name="connsiteX2" fmla="*/ 2400300 w 2447297"/>
              <a:gd name="connsiteY2" fmla="*/ 30415 h 665415"/>
              <a:gd name="connsiteX3" fmla="*/ 281980 w 2447297"/>
              <a:gd name="connsiteY3" fmla="*/ 482927 h 665415"/>
              <a:gd name="connsiteX0" fmla="*/ 0 w 2447297"/>
              <a:gd name="connsiteY0" fmla="*/ 665415 h 665415"/>
              <a:gd name="connsiteX1" fmla="*/ 0 w 2447297"/>
              <a:gd name="connsiteY1" fmla="*/ 665415 h 665415"/>
              <a:gd name="connsiteX2" fmla="*/ 2400300 w 2447297"/>
              <a:gd name="connsiteY2" fmla="*/ 30415 h 665415"/>
              <a:gd name="connsiteX3" fmla="*/ 281980 w 2447297"/>
              <a:gd name="connsiteY3" fmla="*/ 482927 h 665415"/>
              <a:gd name="connsiteX0" fmla="*/ 78060 w 2525357"/>
              <a:gd name="connsiteY0" fmla="*/ 665415 h 665415"/>
              <a:gd name="connsiteX1" fmla="*/ 78060 w 2525357"/>
              <a:gd name="connsiteY1" fmla="*/ 665415 h 665415"/>
              <a:gd name="connsiteX2" fmla="*/ 2478360 w 2525357"/>
              <a:gd name="connsiteY2" fmla="*/ 30415 h 665415"/>
              <a:gd name="connsiteX3" fmla="*/ 0 w 2525357"/>
              <a:gd name="connsiteY3" fmla="*/ 554936 h 665415"/>
            </a:gdLst>
            <a:ahLst/>
            <a:cxnLst>
              <a:cxn ang="0">
                <a:pos x="connsiteX0" y="connsiteY0"/>
              </a:cxn>
              <a:cxn ang="0">
                <a:pos x="connsiteX1" y="connsiteY1"/>
              </a:cxn>
              <a:cxn ang="0">
                <a:pos x="connsiteX2" y="connsiteY2"/>
              </a:cxn>
              <a:cxn ang="0">
                <a:pos x="connsiteX3" y="connsiteY3"/>
              </a:cxn>
            </a:cxnLst>
            <a:rect l="l" t="t" r="r" b="b"/>
            <a:pathLst>
              <a:path w="2525357" h="665415">
                <a:moveTo>
                  <a:pt x="78060" y="665415"/>
                </a:moveTo>
                <a:lnTo>
                  <a:pt x="78060" y="665415"/>
                </a:lnTo>
                <a:lnTo>
                  <a:pt x="2478360" y="30415"/>
                </a:lnTo>
                <a:cubicBezTo>
                  <a:pt x="2525357" y="0"/>
                  <a:pt x="732367" y="305169"/>
                  <a:pt x="0" y="554936"/>
                </a:cubicBezTo>
              </a:path>
            </a:pathLst>
          </a:custGeom>
          <a:ln w="38100">
            <a:solidFill>
              <a:srgbClr val="00B05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7" name="フリーフォーム 56"/>
          <p:cNvSpPr/>
          <p:nvPr/>
        </p:nvSpPr>
        <p:spPr>
          <a:xfrm>
            <a:off x="1547664" y="3113121"/>
            <a:ext cx="3024336" cy="1839052"/>
          </a:xfrm>
          <a:custGeom>
            <a:avLst/>
            <a:gdLst>
              <a:gd name="connsiteX0" fmla="*/ 0 w 2400300"/>
              <a:gd name="connsiteY0" fmla="*/ 635000 h 749300"/>
              <a:gd name="connsiteX1" fmla="*/ 0 w 2400300"/>
              <a:gd name="connsiteY1" fmla="*/ 635000 h 749300"/>
              <a:gd name="connsiteX2" fmla="*/ 2400300 w 2400300"/>
              <a:gd name="connsiteY2" fmla="*/ 0 h 749300"/>
              <a:gd name="connsiteX3" fmla="*/ 203200 w 2400300"/>
              <a:gd name="connsiteY3" fmla="*/ 749300 h 749300"/>
              <a:gd name="connsiteX0" fmla="*/ 0 w 2434167"/>
              <a:gd name="connsiteY0" fmla="*/ 654050 h 768350"/>
              <a:gd name="connsiteX1" fmla="*/ 0 w 2434167"/>
              <a:gd name="connsiteY1" fmla="*/ 654050 h 768350"/>
              <a:gd name="connsiteX2" fmla="*/ 2400300 w 2434167"/>
              <a:gd name="connsiteY2" fmla="*/ 19050 h 768350"/>
              <a:gd name="connsiteX3" fmla="*/ 203200 w 2434167"/>
              <a:gd name="connsiteY3" fmla="*/ 768350 h 768350"/>
              <a:gd name="connsiteX0" fmla="*/ 0 w 3058203"/>
              <a:gd name="connsiteY0" fmla="*/ 135467 h 1876731"/>
              <a:gd name="connsiteX1" fmla="*/ 0 w 3058203"/>
              <a:gd name="connsiteY1" fmla="*/ 135467 h 1876731"/>
              <a:gd name="connsiteX2" fmla="*/ 3024336 w 3058203"/>
              <a:gd name="connsiteY2" fmla="*/ 1857681 h 1876731"/>
              <a:gd name="connsiteX3" fmla="*/ 203200 w 3058203"/>
              <a:gd name="connsiteY3" fmla="*/ 249767 h 1876731"/>
              <a:gd name="connsiteX0" fmla="*/ 0 w 3058203"/>
              <a:gd name="connsiteY0" fmla="*/ 105833 h 1847097"/>
              <a:gd name="connsiteX1" fmla="*/ 0 w 3058203"/>
              <a:gd name="connsiteY1" fmla="*/ 105833 h 1847097"/>
              <a:gd name="connsiteX2" fmla="*/ 3024336 w 3058203"/>
              <a:gd name="connsiteY2" fmla="*/ 1828047 h 1847097"/>
              <a:gd name="connsiteX3" fmla="*/ 203200 w 3058203"/>
              <a:gd name="connsiteY3" fmla="*/ 220133 h 1847097"/>
              <a:gd name="connsiteX0" fmla="*/ 0 w 3024336"/>
              <a:gd name="connsiteY0" fmla="*/ 105833 h 1839052"/>
              <a:gd name="connsiteX1" fmla="*/ 0 w 3024336"/>
              <a:gd name="connsiteY1" fmla="*/ 105833 h 1839052"/>
              <a:gd name="connsiteX2" fmla="*/ 3024336 w 3024336"/>
              <a:gd name="connsiteY2" fmla="*/ 1828047 h 1839052"/>
              <a:gd name="connsiteX3" fmla="*/ 0 w 3024336"/>
              <a:gd name="connsiteY3" fmla="*/ 171863 h 1839052"/>
            </a:gdLst>
            <a:ahLst/>
            <a:cxnLst>
              <a:cxn ang="0">
                <a:pos x="connsiteX0" y="connsiteY0"/>
              </a:cxn>
              <a:cxn ang="0">
                <a:pos x="connsiteX1" y="connsiteY1"/>
              </a:cxn>
              <a:cxn ang="0">
                <a:pos x="connsiteX2" y="connsiteY2"/>
              </a:cxn>
              <a:cxn ang="0">
                <a:pos x="connsiteX3" y="connsiteY3"/>
              </a:cxn>
            </a:cxnLst>
            <a:rect l="l" t="t" r="r" b="b"/>
            <a:pathLst>
              <a:path w="3024336" h="1839052">
                <a:moveTo>
                  <a:pt x="0" y="105833"/>
                </a:moveTo>
                <a:lnTo>
                  <a:pt x="0" y="105833"/>
                </a:lnTo>
                <a:cubicBezTo>
                  <a:pt x="400050" y="0"/>
                  <a:pt x="3024336" y="1817042"/>
                  <a:pt x="3024336" y="1828047"/>
                </a:cubicBezTo>
                <a:cubicBezTo>
                  <a:pt x="3024336" y="1839052"/>
                  <a:pt x="297491" y="726636"/>
                  <a:pt x="0" y="171863"/>
                </a:cubicBezTo>
              </a:path>
            </a:pathLst>
          </a:custGeom>
          <a:ln w="38100">
            <a:solidFill>
              <a:srgbClr val="00B05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8" name="テキスト ボックス 57"/>
          <p:cNvSpPr txBox="1"/>
          <p:nvPr/>
        </p:nvSpPr>
        <p:spPr>
          <a:xfrm rot="1633909">
            <a:off x="1689640" y="3504313"/>
            <a:ext cx="2606804" cy="307777"/>
          </a:xfrm>
          <a:prstGeom prst="rect">
            <a:avLst/>
          </a:prstGeom>
          <a:noFill/>
        </p:spPr>
        <p:txBody>
          <a:bodyPr wrap="none" rtlCol="0">
            <a:spAutoFit/>
          </a:bodyPr>
          <a:lstStyle/>
          <a:p>
            <a:r>
              <a:rPr lang="ja-JP" altLang="en-US" sz="1400" dirty="0" smtClean="0"/>
              <a:t>閲覧（お知らせ</a:t>
            </a:r>
            <a:r>
              <a:rPr lang="en-US" altLang="ja-JP" sz="1400" dirty="0" smtClean="0"/>
              <a:t>/</a:t>
            </a:r>
            <a:r>
              <a:rPr lang="ja-JP" altLang="en-US" sz="1400" dirty="0" smtClean="0"/>
              <a:t>コース概要）</a:t>
            </a:r>
            <a:endParaRPr kumimoji="1" lang="ja-JP" altLang="en-US" sz="1400" dirty="0"/>
          </a:p>
        </p:txBody>
      </p:sp>
      <p:sp>
        <p:nvSpPr>
          <p:cNvPr id="59" name="テキスト ボックス 58"/>
          <p:cNvSpPr txBox="1"/>
          <p:nvPr/>
        </p:nvSpPr>
        <p:spPr>
          <a:xfrm rot="20856494">
            <a:off x="1856112" y="2029379"/>
            <a:ext cx="1082348" cy="307777"/>
          </a:xfrm>
          <a:prstGeom prst="rect">
            <a:avLst/>
          </a:prstGeom>
          <a:noFill/>
        </p:spPr>
        <p:txBody>
          <a:bodyPr wrap="none" rtlCol="0">
            <a:spAutoFit/>
          </a:bodyPr>
          <a:lstStyle/>
          <a:p>
            <a:r>
              <a:rPr lang="ja-JP" altLang="en-US" sz="1400" dirty="0" smtClean="0"/>
              <a:t>閲覧・検索</a:t>
            </a:r>
            <a:endParaRPr kumimoji="1" lang="ja-JP" alt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目的</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オンラインで授業を行う先生がその情報</a:t>
            </a:r>
            <a:r>
              <a:rPr lang="ja-JP" altLang="en-US" dirty="0" smtClean="0">
                <a:solidFill>
                  <a:schemeClr val="tx2">
                    <a:lumMod val="50000"/>
                    <a:lumOff val="50000"/>
                  </a:schemeClr>
                </a:solidFill>
              </a:rPr>
              <a:t>（会議室</a:t>
            </a:r>
            <a:r>
              <a:rPr lang="en-US" altLang="ja-JP" dirty="0" smtClean="0">
                <a:solidFill>
                  <a:schemeClr val="tx2">
                    <a:lumMod val="50000"/>
                    <a:lumOff val="50000"/>
                  </a:schemeClr>
                </a:solidFill>
              </a:rPr>
              <a:t>URL</a:t>
            </a:r>
            <a:r>
              <a:rPr lang="ja-JP" altLang="en-US" dirty="0" smtClean="0">
                <a:solidFill>
                  <a:schemeClr val="tx2">
                    <a:lumMod val="50000"/>
                    <a:lumOff val="50000"/>
                  </a:schemeClr>
                </a:solidFill>
              </a:rPr>
              <a:t>）</a:t>
            </a:r>
            <a:r>
              <a:rPr lang="ja-JP" altLang="en-US" dirty="0" smtClean="0"/>
              <a:t>をどう学生に伝えるか</a:t>
            </a:r>
            <a:r>
              <a:rPr lang="en-US" altLang="ja-JP" dirty="0" smtClean="0"/>
              <a:t>?</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pic>
        <p:nvPicPr>
          <p:cNvPr id="11" name="図 10" descr="computer_side_man.png"/>
          <p:cNvPicPr>
            <a:picLocks noChangeAspect="1"/>
          </p:cNvPicPr>
          <p:nvPr/>
        </p:nvPicPr>
        <p:blipFill>
          <a:blip r:embed="rId2" cstate="print"/>
          <a:stretch>
            <a:fillRect/>
          </a:stretch>
        </p:blipFill>
        <p:spPr>
          <a:xfrm>
            <a:off x="7236296" y="3429000"/>
            <a:ext cx="1502097" cy="1397521"/>
          </a:xfrm>
          <a:prstGeom prst="rect">
            <a:avLst/>
          </a:prstGeom>
        </p:spPr>
      </p:pic>
      <p:cxnSp>
        <p:nvCxnSpPr>
          <p:cNvPr id="23" name="直線矢印コネクタ 22"/>
          <p:cNvCxnSpPr>
            <a:stCxn id="8" idx="3"/>
          </p:cNvCxnSpPr>
          <p:nvPr/>
        </p:nvCxnSpPr>
        <p:spPr>
          <a:xfrm>
            <a:off x="3311122" y="2994266"/>
            <a:ext cx="1836942" cy="101079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0" idx="3"/>
          </p:cNvCxnSpPr>
          <p:nvPr/>
        </p:nvCxnSpPr>
        <p:spPr>
          <a:xfrm>
            <a:off x="2915719" y="3449022"/>
            <a:ext cx="1872305" cy="62805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7" idx="3"/>
          </p:cNvCxnSpPr>
          <p:nvPr/>
        </p:nvCxnSpPr>
        <p:spPr>
          <a:xfrm>
            <a:off x="1332416" y="3654249"/>
            <a:ext cx="3455608" cy="63884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9" idx="3"/>
          </p:cNvCxnSpPr>
          <p:nvPr/>
        </p:nvCxnSpPr>
        <p:spPr>
          <a:xfrm flipV="1">
            <a:off x="1643528" y="4445496"/>
            <a:ext cx="3296896" cy="54742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a:stCxn id="12" idx="3"/>
          </p:cNvCxnSpPr>
          <p:nvPr/>
        </p:nvCxnSpPr>
        <p:spPr>
          <a:xfrm flipV="1">
            <a:off x="2858930" y="4597897"/>
            <a:ext cx="2233894" cy="133634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p:nvPr/>
        </p:nvCxnSpPr>
        <p:spPr>
          <a:xfrm>
            <a:off x="5796136" y="4221088"/>
            <a:ext cx="2232248" cy="7200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1" name="雲形吹き出し 20"/>
          <p:cNvSpPr/>
          <p:nvPr/>
        </p:nvSpPr>
        <p:spPr>
          <a:xfrm>
            <a:off x="3923928" y="3717032"/>
            <a:ext cx="2520280" cy="1152128"/>
          </a:xfrm>
          <a:prstGeom prst="cloudCallou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p:nvGrpSpPr>
        <p:grpSpPr>
          <a:xfrm>
            <a:off x="2483768" y="2564904"/>
            <a:ext cx="1183531" cy="1152128"/>
            <a:chOff x="1187624" y="3573016"/>
            <a:chExt cx="2016224" cy="1962726"/>
          </a:xfrm>
        </p:grpSpPr>
        <p:pic>
          <p:nvPicPr>
            <p:cNvPr id="15" name="図 14" descr="house_danmen_2kai.png"/>
            <p:cNvPicPr>
              <a:picLocks noChangeAspect="1"/>
            </p:cNvPicPr>
            <p:nvPr/>
          </p:nvPicPr>
          <p:blipFill>
            <a:blip r:embed="rId3" cstate="print"/>
            <a:stretch>
              <a:fillRect/>
            </a:stretch>
          </p:blipFill>
          <p:spPr>
            <a:xfrm>
              <a:off x="1187624" y="3573016"/>
              <a:ext cx="2016224" cy="1962726"/>
            </a:xfrm>
            <a:prstGeom prst="rect">
              <a:avLst/>
            </a:prstGeom>
          </p:spPr>
        </p:pic>
        <p:pic>
          <p:nvPicPr>
            <p:cNvPr id="8" name="図 7" descr="character_boy_normal.png"/>
            <p:cNvPicPr>
              <a:picLocks noChangeAspect="1"/>
            </p:cNvPicPr>
            <p:nvPr/>
          </p:nvPicPr>
          <p:blipFill>
            <a:blip r:embed="rId4" cstate="print"/>
            <a:stretch>
              <a:fillRect/>
            </a:stretch>
          </p:blipFill>
          <p:spPr>
            <a:xfrm>
              <a:off x="2051720" y="3933056"/>
              <a:ext cx="545356" cy="742812"/>
            </a:xfrm>
            <a:prstGeom prst="rect">
              <a:avLst/>
            </a:prstGeom>
          </p:spPr>
        </p:pic>
        <p:pic>
          <p:nvPicPr>
            <p:cNvPr id="10" name="図 9" descr="character_girl_normal.png"/>
            <p:cNvPicPr>
              <a:picLocks noChangeAspect="1"/>
            </p:cNvPicPr>
            <p:nvPr/>
          </p:nvPicPr>
          <p:blipFill>
            <a:blip r:embed="rId5" cstate="print"/>
            <a:stretch>
              <a:fillRect/>
            </a:stretch>
          </p:blipFill>
          <p:spPr>
            <a:xfrm>
              <a:off x="1403648" y="4725144"/>
              <a:ext cx="519834" cy="708050"/>
            </a:xfrm>
            <a:prstGeom prst="rect">
              <a:avLst/>
            </a:prstGeom>
          </p:spPr>
        </p:pic>
      </p:grpSp>
      <p:grpSp>
        <p:nvGrpSpPr>
          <p:cNvPr id="18" name="グループ化 17"/>
          <p:cNvGrpSpPr/>
          <p:nvPr/>
        </p:nvGrpSpPr>
        <p:grpSpPr>
          <a:xfrm>
            <a:off x="683568" y="3068960"/>
            <a:ext cx="1353431" cy="936104"/>
            <a:chOff x="1187624" y="2276872"/>
            <a:chExt cx="1967835" cy="1361058"/>
          </a:xfrm>
        </p:grpSpPr>
        <p:pic>
          <p:nvPicPr>
            <p:cNvPr id="13" name="図 12" descr="house_danmen_1kai.png"/>
            <p:cNvPicPr>
              <a:picLocks noChangeAspect="1"/>
            </p:cNvPicPr>
            <p:nvPr/>
          </p:nvPicPr>
          <p:blipFill>
            <a:blip r:embed="rId6" cstate="print"/>
            <a:stretch>
              <a:fillRect/>
            </a:stretch>
          </p:blipFill>
          <p:spPr>
            <a:xfrm>
              <a:off x="1187624" y="2276872"/>
              <a:ext cx="1967835" cy="1361058"/>
            </a:xfrm>
            <a:prstGeom prst="rect">
              <a:avLst/>
            </a:prstGeom>
          </p:spPr>
        </p:pic>
        <p:pic>
          <p:nvPicPr>
            <p:cNvPr id="7" name="図 6" descr="character_girl_normal.png"/>
            <p:cNvPicPr>
              <a:picLocks noChangeAspect="1"/>
            </p:cNvPicPr>
            <p:nvPr/>
          </p:nvPicPr>
          <p:blipFill>
            <a:blip r:embed="rId5" cstate="print"/>
            <a:stretch>
              <a:fillRect/>
            </a:stretch>
          </p:blipFill>
          <p:spPr>
            <a:xfrm>
              <a:off x="1611189" y="2773834"/>
              <a:ext cx="519834" cy="708050"/>
            </a:xfrm>
            <a:prstGeom prst="rect">
              <a:avLst/>
            </a:prstGeom>
          </p:spPr>
        </p:pic>
      </p:grpSp>
      <p:grpSp>
        <p:nvGrpSpPr>
          <p:cNvPr id="17" name="グループ化 16"/>
          <p:cNvGrpSpPr/>
          <p:nvPr/>
        </p:nvGrpSpPr>
        <p:grpSpPr>
          <a:xfrm>
            <a:off x="611560" y="4437112"/>
            <a:ext cx="1249321" cy="864096"/>
            <a:chOff x="2843808" y="3645024"/>
            <a:chExt cx="1967835" cy="1361058"/>
          </a:xfrm>
        </p:grpSpPr>
        <p:pic>
          <p:nvPicPr>
            <p:cNvPr id="14" name="図 13" descr="house_danmen_1kai.png"/>
            <p:cNvPicPr>
              <a:picLocks noChangeAspect="1"/>
            </p:cNvPicPr>
            <p:nvPr/>
          </p:nvPicPr>
          <p:blipFill>
            <a:blip r:embed="rId7" cstate="print"/>
            <a:stretch>
              <a:fillRect/>
            </a:stretch>
          </p:blipFill>
          <p:spPr>
            <a:xfrm>
              <a:off x="2843808" y="3645024"/>
              <a:ext cx="1967835" cy="1361058"/>
            </a:xfrm>
            <a:prstGeom prst="rect">
              <a:avLst/>
            </a:prstGeom>
          </p:spPr>
        </p:pic>
        <p:pic>
          <p:nvPicPr>
            <p:cNvPr id="9" name="図 8" descr="character_boy_normal.png"/>
            <p:cNvPicPr>
              <a:picLocks noChangeAspect="1"/>
            </p:cNvPicPr>
            <p:nvPr/>
          </p:nvPicPr>
          <p:blipFill>
            <a:blip r:embed="rId4" cstate="print"/>
            <a:stretch>
              <a:fillRect/>
            </a:stretch>
          </p:blipFill>
          <p:spPr>
            <a:xfrm>
              <a:off x="3923928" y="4149080"/>
              <a:ext cx="545356" cy="742812"/>
            </a:xfrm>
            <a:prstGeom prst="rect">
              <a:avLst/>
            </a:prstGeom>
          </p:spPr>
        </p:pic>
      </p:grpSp>
      <p:grpSp>
        <p:nvGrpSpPr>
          <p:cNvPr id="20" name="グループ化 19"/>
          <p:cNvGrpSpPr/>
          <p:nvPr/>
        </p:nvGrpSpPr>
        <p:grpSpPr>
          <a:xfrm>
            <a:off x="2339752" y="4797152"/>
            <a:ext cx="1109089" cy="1440160"/>
            <a:chOff x="2627784" y="4365104"/>
            <a:chExt cx="1626493" cy="2112013"/>
          </a:xfrm>
        </p:grpSpPr>
        <p:pic>
          <p:nvPicPr>
            <p:cNvPr id="19" name="図 18" descr="house_danmen_3kai.png"/>
            <p:cNvPicPr>
              <a:picLocks noChangeAspect="1"/>
            </p:cNvPicPr>
            <p:nvPr/>
          </p:nvPicPr>
          <p:blipFill>
            <a:blip r:embed="rId8" cstate="print"/>
            <a:stretch>
              <a:fillRect/>
            </a:stretch>
          </p:blipFill>
          <p:spPr>
            <a:xfrm>
              <a:off x="2627784" y="4365104"/>
              <a:ext cx="1626493" cy="2112013"/>
            </a:xfrm>
            <a:prstGeom prst="rect">
              <a:avLst/>
            </a:prstGeom>
          </p:spPr>
        </p:pic>
        <p:pic>
          <p:nvPicPr>
            <p:cNvPr id="12" name="図 11" descr="character_boy_normal.png"/>
            <p:cNvPicPr>
              <a:picLocks noChangeAspect="1"/>
            </p:cNvPicPr>
            <p:nvPr/>
          </p:nvPicPr>
          <p:blipFill>
            <a:blip r:embed="rId4" cstate="print"/>
            <a:stretch>
              <a:fillRect/>
            </a:stretch>
          </p:blipFill>
          <p:spPr>
            <a:xfrm>
              <a:off x="2843808" y="5661248"/>
              <a:ext cx="545356" cy="742812"/>
            </a:xfrm>
            <a:prstGeom prst="rect">
              <a:avLst/>
            </a:prstGeom>
          </p:spPr>
        </p:pic>
      </p:grpSp>
      <p:pic>
        <p:nvPicPr>
          <p:cNvPr id="40" name="図 39" descr="zoom.png"/>
          <p:cNvPicPr>
            <a:picLocks noChangeAspect="1"/>
          </p:cNvPicPr>
          <p:nvPr/>
        </p:nvPicPr>
        <p:blipFill>
          <a:blip r:embed="rId9" cstate="print"/>
          <a:stretch>
            <a:fillRect/>
          </a:stretch>
        </p:blipFill>
        <p:spPr>
          <a:xfrm>
            <a:off x="5004048" y="4503350"/>
            <a:ext cx="504056" cy="204654"/>
          </a:xfrm>
          <a:prstGeom prst="rect">
            <a:avLst/>
          </a:prstGeom>
        </p:spPr>
      </p:pic>
      <p:pic>
        <p:nvPicPr>
          <p:cNvPr id="41" name="図 40" descr="webex-meetings.png"/>
          <p:cNvPicPr>
            <a:picLocks noChangeAspect="1"/>
          </p:cNvPicPr>
          <p:nvPr/>
        </p:nvPicPr>
        <p:blipFill>
          <a:blip r:embed="rId10" cstate="print"/>
          <a:stretch>
            <a:fillRect/>
          </a:stretch>
        </p:blipFill>
        <p:spPr>
          <a:xfrm>
            <a:off x="4644008" y="4077072"/>
            <a:ext cx="515119" cy="293666"/>
          </a:xfrm>
          <a:prstGeom prst="rect">
            <a:avLst/>
          </a:prstGeom>
        </p:spPr>
      </p:pic>
      <p:pic>
        <p:nvPicPr>
          <p:cNvPr id="42" name="図 41" descr="meet.png"/>
          <p:cNvPicPr>
            <a:picLocks noChangeAspect="1"/>
          </p:cNvPicPr>
          <p:nvPr/>
        </p:nvPicPr>
        <p:blipFill>
          <a:blip r:embed="rId11" cstate="print"/>
          <a:stretch>
            <a:fillRect/>
          </a:stretch>
        </p:blipFill>
        <p:spPr>
          <a:xfrm>
            <a:off x="5508104" y="4005064"/>
            <a:ext cx="449833" cy="26460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3/26</a:t>
            </a:r>
            <a:r>
              <a:rPr lang="ja-JP" altLang="en-US" dirty="0" smtClean="0"/>
              <a:t>に述べたこと：</a:t>
            </a:r>
            <a:r>
              <a:rPr lang="en-US" altLang="ja-JP" dirty="0" smtClean="0"/>
              <a:t/>
            </a:r>
            <a:br>
              <a:rPr lang="en-US" altLang="ja-JP" dirty="0" smtClean="0"/>
            </a:br>
            <a:r>
              <a:rPr lang="en-US" altLang="ja-JP" dirty="0" smtClean="0"/>
              <a:t>UTAS</a:t>
            </a:r>
            <a:r>
              <a:rPr lang="ja-JP" altLang="en-US" dirty="0" smtClean="0"/>
              <a:t>が「約束の場所」</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grpSp>
        <p:nvGrpSpPr>
          <p:cNvPr id="28" name="グループ化 27"/>
          <p:cNvGrpSpPr/>
          <p:nvPr/>
        </p:nvGrpSpPr>
        <p:grpSpPr>
          <a:xfrm>
            <a:off x="-2556792" y="1700808"/>
            <a:ext cx="11223177" cy="3960440"/>
            <a:chOff x="-2556792" y="1700808"/>
            <a:chExt cx="11223177" cy="3960440"/>
          </a:xfrm>
        </p:grpSpPr>
        <p:grpSp>
          <p:nvGrpSpPr>
            <p:cNvPr id="48" name="グループ化 47"/>
            <p:cNvGrpSpPr/>
            <p:nvPr/>
          </p:nvGrpSpPr>
          <p:grpSpPr>
            <a:xfrm>
              <a:off x="-2556792" y="2204864"/>
              <a:ext cx="7848872" cy="2592288"/>
              <a:chOff x="-2556792" y="4077072"/>
              <a:chExt cx="7848872" cy="2592288"/>
            </a:xfrm>
          </p:grpSpPr>
          <p:sp>
            <p:nvSpPr>
              <p:cNvPr id="49" name="円弧 48"/>
              <p:cNvSpPr/>
              <p:nvPr/>
            </p:nvSpPr>
            <p:spPr>
              <a:xfrm>
                <a:off x="3059832" y="4077072"/>
                <a:ext cx="2232248" cy="2592288"/>
              </a:xfrm>
              <a:prstGeom prst="arc">
                <a:avLst>
                  <a:gd name="adj1" fmla="val 15322947"/>
                  <a:gd name="adj2" fmla="val 21570261"/>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0" name="円弧 49"/>
              <p:cNvSpPr/>
              <p:nvPr/>
            </p:nvSpPr>
            <p:spPr>
              <a:xfrm>
                <a:off x="2195736" y="4437112"/>
                <a:ext cx="3096344" cy="1988840"/>
              </a:xfrm>
              <a:prstGeom prst="arc">
                <a:avLst>
                  <a:gd name="adj1" fmla="val 15322947"/>
                  <a:gd name="adj2" fmla="val 21570261"/>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1" name="円弧 50"/>
              <p:cNvSpPr/>
              <p:nvPr/>
            </p:nvSpPr>
            <p:spPr>
              <a:xfrm>
                <a:off x="-2556792" y="4221088"/>
                <a:ext cx="7848872" cy="2276872"/>
              </a:xfrm>
              <a:prstGeom prst="arc">
                <a:avLst>
                  <a:gd name="adj1" fmla="val 15322947"/>
                  <a:gd name="adj2" fmla="val 21570261"/>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55" name="グループ化 54"/>
            <p:cNvGrpSpPr/>
            <p:nvPr/>
          </p:nvGrpSpPr>
          <p:grpSpPr>
            <a:xfrm>
              <a:off x="179512" y="1700808"/>
              <a:ext cx="8486873" cy="3960440"/>
              <a:chOff x="179512" y="1700808"/>
              <a:chExt cx="8486873" cy="3960440"/>
            </a:xfrm>
          </p:grpSpPr>
          <p:pic>
            <p:nvPicPr>
              <p:cNvPr id="7" name="図 6" descr="utas.png"/>
              <p:cNvPicPr>
                <a:picLocks noChangeAspect="1"/>
              </p:cNvPicPr>
              <p:nvPr/>
            </p:nvPicPr>
            <p:blipFill>
              <a:blip r:embed="rId2" cstate="print"/>
              <a:stretch>
                <a:fillRect/>
              </a:stretch>
            </p:blipFill>
            <p:spPr>
              <a:xfrm>
                <a:off x="3746849" y="3573654"/>
                <a:ext cx="3417439" cy="2087594"/>
              </a:xfrm>
              <a:prstGeom prst="rect">
                <a:avLst/>
              </a:prstGeom>
            </p:spPr>
          </p:pic>
          <p:pic>
            <p:nvPicPr>
              <p:cNvPr id="29" name="図 28" descr="computer_side_man.png"/>
              <p:cNvPicPr>
                <a:picLocks noChangeAspect="1"/>
              </p:cNvPicPr>
              <p:nvPr/>
            </p:nvPicPr>
            <p:blipFill>
              <a:blip r:embed="rId3" cstate="print"/>
              <a:stretch>
                <a:fillRect/>
              </a:stretch>
            </p:blipFill>
            <p:spPr>
              <a:xfrm>
                <a:off x="7164288" y="1772816"/>
                <a:ext cx="1502097" cy="1397521"/>
              </a:xfrm>
              <a:prstGeom prst="rect">
                <a:avLst/>
              </a:prstGeom>
            </p:spPr>
          </p:pic>
          <p:grpSp>
            <p:nvGrpSpPr>
              <p:cNvPr id="30" name="グループ化 29"/>
              <p:cNvGrpSpPr/>
              <p:nvPr/>
            </p:nvGrpSpPr>
            <p:grpSpPr>
              <a:xfrm>
                <a:off x="2915816" y="1772816"/>
                <a:ext cx="1183531" cy="1152128"/>
                <a:chOff x="1187624" y="3573016"/>
                <a:chExt cx="2016224" cy="1962726"/>
              </a:xfrm>
            </p:grpSpPr>
            <p:pic>
              <p:nvPicPr>
                <p:cNvPr id="31" name="図 30" descr="house_danmen_2kai.png"/>
                <p:cNvPicPr>
                  <a:picLocks noChangeAspect="1"/>
                </p:cNvPicPr>
                <p:nvPr/>
              </p:nvPicPr>
              <p:blipFill>
                <a:blip r:embed="rId4" cstate="print"/>
                <a:stretch>
                  <a:fillRect/>
                </a:stretch>
              </p:blipFill>
              <p:spPr>
                <a:xfrm>
                  <a:off x="1187624" y="3573016"/>
                  <a:ext cx="2016224" cy="1962726"/>
                </a:xfrm>
                <a:prstGeom prst="rect">
                  <a:avLst/>
                </a:prstGeom>
              </p:spPr>
            </p:pic>
            <p:pic>
              <p:nvPicPr>
                <p:cNvPr id="32" name="図 31" descr="character_boy_normal.png"/>
                <p:cNvPicPr>
                  <a:picLocks noChangeAspect="1"/>
                </p:cNvPicPr>
                <p:nvPr/>
              </p:nvPicPr>
              <p:blipFill>
                <a:blip r:embed="rId5" cstate="print"/>
                <a:stretch>
                  <a:fillRect/>
                </a:stretch>
              </p:blipFill>
              <p:spPr>
                <a:xfrm>
                  <a:off x="2051720" y="3933056"/>
                  <a:ext cx="545356" cy="742812"/>
                </a:xfrm>
                <a:prstGeom prst="rect">
                  <a:avLst/>
                </a:prstGeom>
              </p:spPr>
            </p:pic>
            <p:pic>
              <p:nvPicPr>
                <p:cNvPr id="33" name="図 32" descr="character_girl_normal.png"/>
                <p:cNvPicPr>
                  <a:picLocks noChangeAspect="1"/>
                </p:cNvPicPr>
                <p:nvPr/>
              </p:nvPicPr>
              <p:blipFill>
                <a:blip r:embed="rId6" cstate="print"/>
                <a:stretch>
                  <a:fillRect/>
                </a:stretch>
              </p:blipFill>
              <p:spPr>
                <a:xfrm>
                  <a:off x="1403648" y="4725144"/>
                  <a:ext cx="519834" cy="708050"/>
                </a:xfrm>
                <a:prstGeom prst="rect">
                  <a:avLst/>
                </a:prstGeom>
              </p:spPr>
            </p:pic>
          </p:grpSp>
          <p:grpSp>
            <p:nvGrpSpPr>
              <p:cNvPr id="34" name="グループ化 33"/>
              <p:cNvGrpSpPr/>
              <p:nvPr/>
            </p:nvGrpSpPr>
            <p:grpSpPr>
              <a:xfrm>
                <a:off x="323528" y="1700808"/>
                <a:ext cx="1353431" cy="936104"/>
                <a:chOff x="1187624" y="2276872"/>
                <a:chExt cx="1967835" cy="1361058"/>
              </a:xfrm>
            </p:grpSpPr>
            <p:pic>
              <p:nvPicPr>
                <p:cNvPr id="35" name="図 34" descr="house_danmen_1kai.png"/>
                <p:cNvPicPr>
                  <a:picLocks noChangeAspect="1"/>
                </p:cNvPicPr>
                <p:nvPr/>
              </p:nvPicPr>
              <p:blipFill>
                <a:blip r:embed="rId7" cstate="print"/>
                <a:stretch>
                  <a:fillRect/>
                </a:stretch>
              </p:blipFill>
              <p:spPr>
                <a:xfrm>
                  <a:off x="1187624" y="2276872"/>
                  <a:ext cx="1967835" cy="1361058"/>
                </a:xfrm>
                <a:prstGeom prst="rect">
                  <a:avLst/>
                </a:prstGeom>
              </p:spPr>
            </p:pic>
            <p:pic>
              <p:nvPicPr>
                <p:cNvPr id="36" name="図 35" descr="character_girl_normal.png"/>
                <p:cNvPicPr>
                  <a:picLocks noChangeAspect="1"/>
                </p:cNvPicPr>
                <p:nvPr/>
              </p:nvPicPr>
              <p:blipFill>
                <a:blip r:embed="rId6" cstate="print"/>
                <a:stretch>
                  <a:fillRect/>
                </a:stretch>
              </p:blipFill>
              <p:spPr>
                <a:xfrm>
                  <a:off x="1611189" y="2773834"/>
                  <a:ext cx="519834" cy="708050"/>
                </a:xfrm>
                <a:prstGeom prst="rect">
                  <a:avLst/>
                </a:prstGeom>
              </p:spPr>
            </p:pic>
          </p:grpSp>
          <p:grpSp>
            <p:nvGrpSpPr>
              <p:cNvPr id="37" name="グループ化 36"/>
              <p:cNvGrpSpPr/>
              <p:nvPr/>
            </p:nvGrpSpPr>
            <p:grpSpPr>
              <a:xfrm>
                <a:off x="179512" y="2924944"/>
                <a:ext cx="1249321" cy="864096"/>
                <a:chOff x="2843808" y="3645024"/>
                <a:chExt cx="1967835" cy="1361058"/>
              </a:xfrm>
            </p:grpSpPr>
            <p:pic>
              <p:nvPicPr>
                <p:cNvPr id="38" name="図 37" descr="house_danmen_1kai.png"/>
                <p:cNvPicPr>
                  <a:picLocks noChangeAspect="1"/>
                </p:cNvPicPr>
                <p:nvPr/>
              </p:nvPicPr>
              <p:blipFill>
                <a:blip r:embed="rId8" cstate="print"/>
                <a:stretch>
                  <a:fillRect/>
                </a:stretch>
              </p:blipFill>
              <p:spPr>
                <a:xfrm>
                  <a:off x="2843808" y="3645024"/>
                  <a:ext cx="1967835" cy="1361058"/>
                </a:xfrm>
                <a:prstGeom prst="rect">
                  <a:avLst/>
                </a:prstGeom>
              </p:spPr>
            </p:pic>
            <p:pic>
              <p:nvPicPr>
                <p:cNvPr id="39" name="図 38" descr="character_boy_normal.png"/>
                <p:cNvPicPr>
                  <a:picLocks noChangeAspect="1"/>
                </p:cNvPicPr>
                <p:nvPr/>
              </p:nvPicPr>
              <p:blipFill>
                <a:blip r:embed="rId5" cstate="print"/>
                <a:stretch>
                  <a:fillRect/>
                </a:stretch>
              </p:blipFill>
              <p:spPr>
                <a:xfrm>
                  <a:off x="3923928" y="4149080"/>
                  <a:ext cx="545356" cy="742812"/>
                </a:xfrm>
                <a:prstGeom prst="rect">
                  <a:avLst/>
                </a:prstGeom>
              </p:spPr>
            </p:pic>
          </p:grpSp>
          <p:grpSp>
            <p:nvGrpSpPr>
              <p:cNvPr id="40" name="グループ化 39"/>
              <p:cNvGrpSpPr/>
              <p:nvPr/>
            </p:nvGrpSpPr>
            <p:grpSpPr>
              <a:xfrm>
                <a:off x="1763688" y="2204864"/>
                <a:ext cx="1109089" cy="1440160"/>
                <a:chOff x="2627784" y="4365104"/>
                <a:chExt cx="1626493" cy="2112013"/>
              </a:xfrm>
            </p:grpSpPr>
            <p:pic>
              <p:nvPicPr>
                <p:cNvPr id="41" name="図 40" descr="house_danmen_3kai.png"/>
                <p:cNvPicPr>
                  <a:picLocks noChangeAspect="1"/>
                </p:cNvPicPr>
                <p:nvPr/>
              </p:nvPicPr>
              <p:blipFill>
                <a:blip r:embed="rId9" cstate="print"/>
                <a:stretch>
                  <a:fillRect/>
                </a:stretch>
              </p:blipFill>
              <p:spPr>
                <a:xfrm>
                  <a:off x="2627784" y="4365104"/>
                  <a:ext cx="1626493" cy="2112013"/>
                </a:xfrm>
                <a:prstGeom prst="rect">
                  <a:avLst/>
                </a:prstGeom>
              </p:spPr>
            </p:pic>
            <p:pic>
              <p:nvPicPr>
                <p:cNvPr id="42" name="図 41" descr="character_boy_normal.png"/>
                <p:cNvPicPr>
                  <a:picLocks noChangeAspect="1"/>
                </p:cNvPicPr>
                <p:nvPr/>
              </p:nvPicPr>
              <p:blipFill>
                <a:blip r:embed="rId5" cstate="print"/>
                <a:stretch>
                  <a:fillRect/>
                </a:stretch>
              </p:blipFill>
              <p:spPr>
                <a:xfrm>
                  <a:off x="2843808" y="5661248"/>
                  <a:ext cx="545356" cy="742812"/>
                </a:xfrm>
                <a:prstGeom prst="rect">
                  <a:avLst/>
                </a:prstGeom>
              </p:spPr>
            </p:pic>
          </p:grpSp>
          <p:sp>
            <p:nvSpPr>
              <p:cNvPr id="45" name="円弧 44"/>
              <p:cNvSpPr/>
              <p:nvPr/>
            </p:nvSpPr>
            <p:spPr>
              <a:xfrm>
                <a:off x="5868144" y="2564904"/>
                <a:ext cx="2232248" cy="1800200"/>
              </a:xfrm>
              <a:prstGeom prst="arc">
                <a:avLst>
                  <a:gd name="adj1" fmla="val 10446091"/>
                  <a:gd name="adj2" fmla="val 16570164"/>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sp>
        <p:nvSpPr>
          <p:cNvPr id="43" name="テキスト ボックス 42"/>
          <p:cNvSpPr txBox="1"/>
          <p:nvPr/>
        </p:nvSpPr>
        <p:spPr>
          <a:xfrm>
            <a:off x="467544" y="5805264"/>
            <a:ext cx="8109912" cy="523220"/>
          </a:xfrm>
          <a:prstGeom prst="rect">
            <a:avLst/>
          </a:prstGeom>
          <a:noFill/>
        </p:spPr>
        <p:txBody>
          <a:bodyPr wrap="none" rtlCol="0">
            <a:spAutoFit/>
          </a:bodyPr>
          <a:lstStyle/>
          <a:p>
            <a:r>
              <a:rPr kumimoji="1" lang="en-US" altLang="ja-JP" sz="2800" dirty="0" smtClean="0"/>
              <a:t>UTAS</a:t>
            </a:r>
            <a:r>
              <a:rPr kumimoji="1" lang="ja-JP" altLang="en-US" sz="2800" dirty="0" smtClean="0"/>
              <a:t>シラバスの</a:t>
            </a:r>
            <a:r>
              <a:rPr kumimoji="1" lang="ja-JP" altLang="en-US" sz="2800" dirty="0" smtClean="0">
                <a:solidFill>
                  <a:schemeClr val="bg2">
                    <a:lumMod val="50000"/>
                  </a:schemeClr>
                </a:solidFill>
              </a:rPr>
              <a:t>「オンライン授業</a:t>
            </a:r>
            <a:r>
              <a:rPr kumimoji="1" lang="en-US" altLang="ja-JP" sz="2800" dirty="0" smtClean="0">
                <a:solidFill>
                  <a:schemeClr val="bg2">
                    <a:lumMod val="50000"/>
                  </a:schemeClr>
                </a:solidFill>
              </a:rPr>
              <a:t>URL</a:t>
            </a:r>
            <a:r>
              <a:rPr kumimoji="1" lang="ja-JP" altLang="en-US" sz="2800" dirty="0" smtClean="0">
                <a:solidFill>
                  <a:schemeClr val="bg2">
                    <a:lumMod val="50000"/>
                  </a:schemeClr>
                </a:solidFill>
              </a:rPr>
              <a:t>」</a:t>
            </a:r>
            <a:r>
              <a:rPr kumimoji="1" lang="ja-JP" altLang="en-US" sz="2800" dirty="0" smtClean="0"/>
              <a:t>欄に書く</a:t>
            </a:r>
            <a:endParaRPr kumimoji="1" lang="ja-JP" alt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3/26</a:t>
            </a:r>
            <a:r>
              <a:rPr kumimoji="1" lang="ja-JP" altLang="en-US" dirty="0" smtClean="0"/>
              <a:t>の議論＋その後発覚した課題</a:t>
            </a:r>
            <a:endParaRPr kumimoji="1" lang="ja-JP" altLang="en-US" dirty="0"/>
          </a:p>
        </p:txBody>
      </p:sp>
      <p:sp>
        <p:nvSpPr>
          <p:cNvPr id="3" name="コンテンツ プレースホルダ 2"/>
          <p:cNvSpPr>
            <a:spLocks noGrp="1"/>
          </p:cNvSpPr>
          <p:nvPr>
            <p:ph idx="1"/>
          </p:nvPr>
        </p:nvSpPr>
        <p:spPr/>
        <p:txBody>
          <a:bodyPr>
            <a:normAutofit fontScale="85000" lnSpcReduction="10000"/>
          </a:bodyPr>
          <a:lstStyle/>
          <a:p>
            <a:r>
              <a:rPr lang="en-US" altLang="ja-JP" dirty="0" smtClean="0">
                <a:solidFill>
                  <a:schemeClr val="tx1"/>
                </a:solidFill>
              </a:rPr>
              <a:t>3/26</a:t>
            </a:r>
            <a:r>
              <a:rPr lang="ja-JP" altLang="en-US" dirty="0" smtClean="0">
                <a:solidFill>
                  <a:schemeClr val="tx1"/>
                </a:solidFill>
              </a:rPr>
              <a:t>の議論</a:t>
            </a:r>
            <a:endParaRPr lang="en-US" altLang="ja-JP" dirty="0" smtClean="0">
              <a:solidFill>
                <a:schemeClr val="tx1"/>
              </a:solidFill>
            </a:endParaRPr>
          </a:p>
          <a:p>
            <a:pPr lvl="1"/>
            <a:r>
              <a:rPr lang="ja-JP" altLang="en-US" dirty="0" smtClean="0">
                <a:solidFill>
                  <a:srgbClr val="FF0000"/>
                </a:solidFill>
              </a:rPr>
              <a:t>「</a:t>
            </a:r>
            <a:r>
              <a:rPr lang="en-US" altLang="ja-JP" dirty="0" smtClean="0">
                <a:solidFill>
                  <a:srgbClr val="FF0000"/>
                </a:solidFill>
              </a:rPr>
              <a:t>『</a:t>
            </a:r>
            <a:r>
              <a:rPr lang="ja-JP" altLang="en-US" dirty="0" smtClean="0">
                <a:solidFill>
                  <a:srgbClr val="FF0000"/>
                </a:solidFill>
              </a:rPr>
              <a:t>オンライン授業</a:t>
            </a:r>
            <a:r>
              <a:rPr lang="en-US" altLang="ja-JP" dirty="0" smtClean="0">
                <a:solidFill>
                  <a:srgbClr val="FF0000"/>
                </a:solidFill>
              </a:rPr>
              <a:t>URL』</a:t>
            </a:r>
            <a:r>
              <a:rPr lang="ja-JP" altLang="en-US" dirty="0" smtClean="0">
                <a:solidFill>
                  <a:srgbClr val="FF0000"/>
                </a:solidFill>
              </a:rPr>
              <a:t>不便問題」</a:t>
            </a:r>
            <a:r>
              <a:rPr lang="ja-JP" altLang="en-US" dirty="0" smtClean="0"/>
              <a:t>同欄に書けるのが</a:t>
            </a:r>
            <a:r>
              <a:rPr lang="en-US" altLang="ja-JP" dirty="0" smtClean="0"/>
              <a:t>1 URL</a:t>
            </a:r>
            <a:r>
              <a:rPr lang="ja-JP" altLang="en-US" dirty="0" smtClean="0"/>
              <a:t>のみ、それ以外何も書けない</a:t>
            </a:r>
            <a:endParaRPr lang="en-US" altLang="ja-JP" dirty="0" smtClean="0"/>
          </a:p>
          <a:p>
            <a:pPr lvl="1"/>
            <a:r>
              <a:rPr lang="ja-JP" altLang="en-US" dirty="0" smtClean="0">
                <a:solidFill>
                  <a:srgbClr val="FF0000"/>
                </a:solidFill>
              </a:rPr>
              <a:t>「教室情報残ってる問題」</a:t>
            </a:r>
            <a:r>
              <a:rPr lang="ja-JP" altLang="en-US" dirty="0" smtClean="0"/>
              <a:t>対面用の教室情報が残っている。そもそも対面かオンライン化なども明示する規則も必要</a:t>
            </a:r>
            <a:endParaRPr lang="en-US" altLang="ja-JP" dirty="0" smtClean="0"/>
          </a:p>
          <a:p>
            <a:r>
              <a:rPr lang="ja-JP" altLang="en-US" dirty="0" smtClean="0"/>
              <a:t>その後</a:t>
            </a:r>
            <a:endParaRPr lang="en-US" altLang="ja-JP" dirty="0" smtClean="0"/>
          </a:p>
          <a:p>
            <a:pPr lvl="1"/>
            <a:r>
              <a:rPr lang="ja-JP" altLang="en-US" dirty="0" smtClean="0">
                <a:solidFill>
                  <a:srgbClr val="FF0000"/>
                </a:solidFill>
              </a:rPr>
              <a:t>「</a:t>
            </a:r>
            <a:r>
              <a:rPr lang="en-US" altLang="ja-JP" dirty="0" smtClean="0">
                <a:solidFill>
                  <a:srgbClr val="FF0000"/>
                </a:solidFill>
              </a:rPr>
              <a:t>UTAS/ITC-LMS</a:t>
            </a:r>
            <a:r>
              <a:rPr lang="ja-JP" altLang="en-US" dirty="0" smtClean="0">
                <a:solidFill>
                  <a:srgbClr val="FF0000"/>
                </a:solidFill>
              </a:rPr>
              <a:t>重すぎ問題」</a:t>
            </a:r>
            <a:endParaRPr lang="en-US" altLang="ja-JP" dirty="0" smtClean="0">
              <a:solidFill>
                <a:srgbClr val="FF0000"/>
              </a:solidFill>
            </a:endParaRPr>
          </a:p>
          <a:p>
            <a:pPr lvl="2"/>
            <a:r>
              <a:rPr lang="en-US" altLang="ja-JP" dirty="0" smtClean="0"/>
              <a:t>4/3</a:t>
            </a:r>
            <a:r>
              <a:rPr lang="ja-JP" altLang="en-US" dirty="0" smtClean="0"/>
              <a:t>～</a:t>
            </a:r>
            <a:r>
              <a:rPr lang="en-US" altLang="ja-JP" dirty="0" smtClean="0"/>
              <a:t>4/6</a:t>
            </a:r>
            <a:r>
              <a:rPr lang="ja-JP" altLang="en-US" dirty="0" err="1" smtClean="0"/>
              <a:t>ごろ</a:t>
            </a:r>
            <a:r>
              <a:rPr lang="en-US" altLang="ja-JP" dirty="0" smtClean="0"/>
              <a:t>UTAS</a:t>
            </a:r>
            <a:r>
              <a:rPr lang="ja-JP" altLang="en-US" dirty="0" smtClean="0"/>
              <a:t>の反応が悪すぎた。毎授業前に</a:t>
            </a:r>
            <a:r>
              <a:rPr lang="en-US" altLang="ja-JP" dirty="0" smtClean="0"/>
              <a:t>UTAS</a:t>
            </a:r>
            <a:r>
              <a:rPr lang="ja-JP" altLang="en-US" dirty="0" smtClean="0"/>
              <a:t>にアクセスする方式は機能しないのではという懸念</a:t>
            </a:r>
            <a:endParaRPr lang="en-US" altLang="ja-JP" dirty="0" smtClean="0"/>
          </a:p>
          <a:p>
            <a:pPr lvl="2"/>
            <a:r>
              <a:rPr lang="en-US" altLang="ja-JP" dirty="0" smtClean="0"/>
              <a:t>ITC-LMS</a:t>
            </a:r>
            <a:r>
              <a:rPr lang="ja-JP" altLang="en-US" dirty="0" smtClean="0"/>
              <a:t>もあらたなリクエストに反応しなくなる時がある</a:t>
            </a:r>
            <a:endParaRPr lang="en-US" altLang="ja-JP" dirty="0" smtClean="0"/>
          </a:p>
          <a:p>
            <a:pPr lvl="1"/>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
        <p:nvSpPr>
          <p:cNvPr id="7" name="正方形/長方形 6"/>
          <p:cNvSpPr/>
          <p:nvPr/>
        </p:nvSpPr>
        <p:spPr>
          <a:xfrm>
            <a:off x="1187624" y="5589240"/>
            <a:ext cx="6984776" cy="7920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kumimoji="1" lang="en-US" altLang="ja-JP" dirty="0" smtClean="0"/>
              <a:t>ITC-LMS </a:t>
            </a:r>
            <a:r>
              <a:rPr kumimoji="1" lang="ja-JP" altLang="en-US" dirty="0" smtClean="0">
                <a:solidFill>
                  <a:schemeClr val="bg2">
                    <a:lumMod val="50000"/>
                  </a:schemeClr>
                </a:solidFill>
              </a:rPr>
              <a:t>お知らせ通知機能</a:t>
            </a:r>
            <a:r>
              <a:rPr kumimoji="1" lang="ja-JP" altLang="en-US" dirty="0" smtClean="0"/>
              <a:t> を利用</a:t>
            </a:r>
            <a:endParaRPr lang="en-US" altLang="ja-JP" dirty="0" smtClean="0"/>
          </a:p>
          <a:p>
            <a:r>
              <a:rPr kumimoji="1" lang="ja-JP" altLang="en-US" dirty="0" smtClean="0"/>
              <a:t>便利かつ軽量な </a:t>
            </a:r>
            <a:r>
              <a:rPr kumimoji="1" lang="en-US" altLang="ja-JP" dirty="0" smtClean="0">
                <a:solidFill>
                  <a:schemeClr val="bg2">
                    <a:lumMod val="50000"/>
                  </a:schemeClr>
                </a:solidFill>
              </a:rPr>
              <a:t>UTAS </a:t>
            </a:r>
            <a:r>
              <a:rPr kumimoji="1" lang="en-US" altLang="ja-JP" dirty="0" err="1" smtClean="0">
                <a:solidFill>
                  <a:schemeClr val="bg2">
                    <a:lumMod val="50000"/>
                  </a:schemeClr>
                </a:solidFill>
              </a:rPr>
              <a:t>Lite</a:t>
            </a:r>
            <a:r>
              <a:rPr kumimoji="1" lang="en-US" altLang="ja-JP" dirty="0" smtClean="0"/>
              <a:t> </a:t>
            </a:r>
            <a:r>
              <a:rPr kumimoji="1" lang="ja-JP" altLang="en-US" dirty="0" smtClean="0"/>
              <a:t>（オンライン授業情報検索システム）</a:t>
            </a:r>
            <a:endParaRPr kumimoji="1" lang="ja-JP"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endParaRPr kumimoji="1" lang="ja-JP" altLang="en-US" dirty="0"/>
          </a:p>
        </p:txBody>
      </p:sp>
      <p:sp>
        <p:nvSpPr>
          <p:cNvPr id="3" name="コンテンツ プレースホルダ 2"/>
          <p:cNvSpPr>
            <a:spLocks noGrp="1"/>
          </p:cNvSpPr>
          <p:nvPr>
            <p:ph idx="1"/>
          </p:nvPr>
        </p:nvSpPr>
        <p:spPr/>
        <p:txBody>
          <a:bodyPr>
            <a:normAutofit/>
          </a:bodyPr>
          <a:lstStyle/>
          <a:p>
            <a:r>
              <a:rPr lang="en-US" altLang="ja-JP" dirty="0" smtClean="0">
                <a:solidFill>
                  <a:schemeClr val="tx1"/>
                </a:solidFill>
              </a:rPr>
              <a:t>『</a:t>
            </a:r>
            <a:r>
              <a:rPr lang="ja-JP" altLang="en-US" dirty="0" smtClean="0">
                <a:solidFill>
                  <a:schemeClr val="tx1"/>
                </a:solidFill>
              </a:rPr>
              <a:t>オンライン授業</a:t>
            </a:r>
            <a:r>
              <a:rPr lang="en-US" altLang="ja-JP" dirty="0" smtClean="0">
                <a:solidFill>
                  <a:schemeClr val="tx1"/>
                </a:solidFill>
              </a:rPr>
              <a:t>URL』</a:t>
            </a:r>
            <a:r>
              <a:rPr lang="ja-JP" altLang="en-US" dirty="0" smtClean="0">
                <a:solidFill>
                  <a:schemeClr val="tx1"/>
                </a:solidFill>
              </a:rPr>
              <a:t>不便問題</a:t>
            </a:r>
            <a:endParaRPr lang="en-US" altLang="ja-JP" dirty="0" smtClean="0">
              <a:solidFill>
                <a:schemeClr val="tx1"/>
              </a:solidFill>
            </a:endParaRPr>
          </a:p>
          <a:p>
            <a:r>
              <a:rPr lang="ja-JP" altLang="en-US" dirty="0" smtClean="0">
                <a:solidFill>
                  <a:schemeClr val="tx1"/>
                </a:solidFill>
              </a:rPr>
              <a:t>教室情報残ってる問題</a:t>
            </a:r>
            <a:endParaRPr lang="en-US" altLang="ja-JP" dirty="0" smtClean="0">
              <a:solidFill>
                <a:schemeClr val="tx1"/>
              </a:solidFill>
            </a:endParaRPr>
          </a:p>
          <a:p>
            <a:r>
              <a:rPr lang="en-US" altLang="ja-JP" dirty="0" smtClean="0">
                <a:solidFill>
                  <a:schemeClr val="tx1"/>
                </a:solidFill>
              </a:rPr>
              <a:t>UTAS/ITC-LMS</a:t>
            </a:r>
            <a:r>
              <a:rPr lang="ja-JP" altLang="en-US" dirty="0" smtClean="0">
                <a:solidFill>
                  <a:schemeClr val="tx1"/>
                </a:solidFill>
              </a:rPr>
              <a:t>重すぎ問題</a:t>
            </a:r>
            <a:endParaRPr lang="en-US" altLang="ja-JP" dirty="0" smtClean="0">
              <a:solidFill>
                <a:schemeClr val="tx1"/>
              </a:solidFill>
            </a:endParaRPr>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
        <p:nvSpPr>
          <p:cNvPr id="8" name="正方形/長方形 7"/>
          <p:cNvSpPr/>
          <p:nvPr/>
        </p:nvSpPr>
        <p:spPr>
          <a:xfrm>
            <a:off x="899592" y="1484784"/>
            <a:ext cx="6192688" cy="5760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solidFill>
                  <a:schemeClr val="tx1"/>
                </a:solidFill>
              </a:rPr>
              <a:t>「オンライン授業</a:t>
            </a:r>
            <a:r>
              <a:rPr lang="en-US" altLang="ja-JP" dirty="0" smtClean="0">
                <a:solidFill>
                  <a:schemeClr val="tx1"/>
                </a:solidFill>
              </a:rPr>
              <a:t>URL</a:t>
            </a:r>
            <a:r>
              <a:rPr lang="ja-JP" altLang="en-US" dirty="0" smtClean="0">
                <a:solidFill>
                  <a:schemeClr val="tx1"/>
                </a:solidFill>
              </a:rPr>
              <a:t>」不便問題</a:t>
            </a:r>
            <a:endParaRPr kumimoji="1" lang="ja-JP" altLang="en-US" dirty="0">
              <a:solidFill>
                <a:schemeClr val="tx1"/>
              </a:solidFill>
            </a:endParaRPr>
          </a:p>
        </p:txBody>
      </p:sp>
      <p:sp>
        <p:nvSpPr>
          <p:cNvPr id="3" name="コンテンツ プレースホルダ 2"/>
          <p:cNvSpPr>
            <a:spLocks noGrp="1"/>
          </p:cNvSpPr>
          <p:nvPr>
            <p:ph idx="1"/>
          </p:nvPr>
        </p:nvSpPr>
        <p:spPr/>
        <p:txBody>
          <a:bodyPr>
            <a:normAutofit fontScale="92500"/>
          </a:bodyPr>
          <a:lstStyle/>
          <a:p>
            <a:r>
              <a:rPr kumimoji="1" lang="ja-JP" altLang="en-US" dirty="0" smtClean="0">
                <a:solidFill>
                  <a:schemeClr val="bg2">
                    <a:lumMod val="50000"/>
                  </a:schemeClr>
                </a:solidFill>
              </a:rPr>
              <a:t>「オンライン授業内容」</a:t>
            </a:r>
            <a:r>
              <a:rPr kumimoji="1" lang="ja-JP" altLang="en-US" dirty="0" smtClean="0">
                <a:solidFill>
                  <a:schemeClr val="tx1"/>
                </a:solidFill>
              </a:rPr>
              <a:t>欄を追加</a:t>
            </a:r>
            <a:endParaRPr kumimoji="1" lang="en-US" altLang="ja-JP" dirty="0" smtClean="0">
              <a:solidFill>
                <a:schemeClr val="tx1"/>
              </a:solidFill>
            </a:endParaRPr>
          </a:p>
          <a:p>
            <a:pPr lvl="1"/>
            <a:r>
              <a:rPr lang="ja-JP" altLang="en-US" dirty="0" smtClean="0"/>
              <a:t>自由な文字列が書け、</a:t>
            </a:r>
            <a:r>
              <a:rPr lang="en-US" altLang="ja-JP" dirty="0" smtClean="0"/>
              <a:t>URL</a:t>
            </a:r>
            <a:r>
              <a:rPr lang="ja-JP" altLang="en-US" dirty="0" smtClean="0"/>
              <a:t>らしき文字列を自動的にリンク化</a:t>
            </a:r>
            <a:endParaRPr lang="en-US" altLang="ja-JP" dirty="0" smtClean="0"/>
          </a:p>
          <a:p>
            <a:r>
              <a:rPr lang="ja-JP" altLang="en-US" dirty="0" smtClean="0"/>
              <a:t>何もしなければ</a:t>
            </a:r>
            <a:endParaRPr lang="en-US" altLang="ja-JP" dirty="0" smtClean="0"/>
          </a:p>
          <a:p>
            <a:pPr lvl="1"/>
            <a:r>
              <a:rPr lang="ja-JP" altLang="en-US" dirty="0" smtClean="0">
                <a:solidFill>
                  <a:srgbClr val="FF0000"/>
                </a:solidFill>
              </a:rPr>
              <a:t>「オンライン授業</a:t>
            </a:r>
            <a:r>
              <a:rPr lang="en-US" altLang="ja-JP" dirty="0" smtClean="0">
                <a:solidFill>
                  <a:srgbClr val="FF0000"/>
                </a:solidFill>
              </a:rPr>
              <a:t>URL</a:t>
            </a:r>
            <a:r>
              <a:rPr lang="ja-JP" altLang="en-US" dirty="0" smtClean="0">
                <a:solidFill>
                  <a:srgbClr val="FF0000"/>
                </a:solidFill>
              </a:rPr>
              <a:t>」</a:t>
            </a:r>
            <a:r>
              <a:rPr lang="ja-JP" altLang="en-US" dirty="0" smtClean="0"/>
              <a:t>はそのまま</a:t>
            </a:r>
            <a:endParaRPr lang="en-US" altLang="ja-JP" dirty="0" smtClean="0"/>
          </a:p>
          <a:p>
            <a:pPr lvl="1"/>
            <a:r>
              <a:rPr lang="ja-JP" altLang="en-US" dirty="0" smtClean="0">
                <a:solidFill>
                  <a:schemeClr val="bg2">
                    <a:lumMod val="50000"/>
                  </a:schemeClr>
                </a:solidFill>
              </a:rPr>
              <a:t>「オンライン授業内容」</a:t>
            </a:r>
            <a:r>
              <a:rPr lang="ja-JP" altLang="en-US" dirty="0" smtClean="0"/>
              <a:t>は空</a:t>
            </a:r>
            <a:endParaRPr lang="en-US" altLang="ja-JP" dirty="0" smtClean="0"/>
          </a:p>
          <a:p>
            <a:r>
              <a:rPr kumimoji="1" lang="ja-JP" altLang="en-US" dirty="0" smtClean="0"/>
              <a:t>推奨：</a:t>
            </a:r>
            <a:r>
              <a:rPr kumimoji="1" lang="ja-JP" altLang="en-US" u="sng" dirty="0" smtClean="0"/>
              <a:t>「授業の概要」など</a:t>
            </a:r>
            <a:r>
              <a:rPr kumimoji="1" lang="ja-JP" altLang="en-US" u="sng" dirty="0" smtClean="0">
                <a:solidFill>
                  <a:srgbClr val="FF0000"/>
                </a:solidFill>
              </a:rPr>
              <a:t>「オンライン授業</a:t>
            </a:r>
            <a:r>
              <a:rPr kumimoji="1" lang="en-US" altLang="ja-JP" u="sng" dirty="0" smtClean="0">
                <a:solidFill>
                  <a:srgbClr val="FF0000"/>
                </a:solidFill>
              </a:rPr>
              <a:t>URL</a:t>
            </a:r>
            <a:r>
              <a:rPr kumimoji="1" lang="ja-JP" altLang="en-US" u="sng" dirty="0" smtClean="0">
                <a:solidFill>
                  <a:srgbClr val="FF0000"/>
                </a:solidFill>
              </a:rPr>
              <a:t>」</a:t>
            </a:r>
            <a:r>
              <a:rPr kumimoji="1" lang="ja-JP" altLang="en-US" u="sng" dirty="0" smtClean="0">
                <a:solidFill>
                  <a:schemeClr val="tx1"/>
                </a:solidFill>
              </a:rPr>
              <a:t>以外</a:t>
            </a:r>
            <a:r>
              <a:rPr kumimoji="1" lang="ja-JP" altLang="en-US" u="sng" dirty="0" smtClean="0"/>
              <a:t>の欄に</a:t>
            </a:r>
            <a:r>
              <a:rPr kumimoji="1" lang="en-US" altLang="ja-JP" u="sng" dirty="0" smtClean="0"/>
              <a:t>URL</a:t>
            </a:r>
            <a:r>
              <a:rPr kumimoji="1" lang="ja-JP" altLang="en-US" u="sng" dirty="0" smtClean="0"/>
              <a:t>を書いていた先生はそれを</a:t>
            </a:r>
            <a:r>
              <a:rPr lang="ja-JP" altLang="en-US" u="sng" dirty="0" smtClean="0">
                <a:solidFill>
                  <a:schemeClr val="bg2">
                    <a:lumMod val="50000"/>
                  </a:schemeClr>
                </a:solidFill>
              </a:rPr>
              <a:t>「オンライン授業内容」</a:t>
            </a:r>
            <a:r>
              <a:rPr kumimoji="1" lang="ja-JP" altLang="en-US" u="sng" dirty="0" smtClean="0"/>
              <a:t>に移動</a:t>
            </a:r>
            <a:endParaRPr kumimoji="1" lang="ja-JP" altLang="en-US" u="sng" dirty="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移動を推奨する理由</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hlinkClick r:id="rId2"/>
              </a:rPr>
              <a:t>「</a:t>
            </a:r>
            <a:r>
              <a:rPr kumimoji="1" lang="ja-JP" altLang="en-US" dirty="0" smtClean="0">
                <a:hlinkClick r:id="rId2"/>
              </a:rPr>
              <a:t>東京大学授業カタログ」</a:t>
            </a:r>
            <a:r>
              <a:rPr kumimoji="1" lang="ja-JP" altLang="en-US" dirty="0" smtClean="0"/>
              <a:t>を通じてオンライン授業</a:t>
            </a:r>
            <a:r>
              <a:rPr kumimoji="1" lang="en-US" altLang="ja-JP" dirty="0" smtClean="0"/>
              <a:t>URL</a:t>
            </a:r>
            <a:r>
              <a:rPr kumimoji="1" lang="ja-JP" altLang="en-US" dirty="0" smtClean="0"/>
              <a:t>が漏れる心配がない</a:t>
            </a:r>
            <a:endParaRPr kumimoji="1" lang="en-US" altLang="ja-JP" dirty="0" smtClean="0"/>
          </a:p>
          <a:p>
            <a:pPr lvl="1"/>
            <a:r>
              <a:rPr lang="ja-JP" altLang="en-US" dirty="0" smtClean="0"/>
              <a:t>注</a:t>
            </a:r>
            <a:r>
              <a:rPr lang="en-US" altLang="ja-JP" dirty="0" smtClean="0"/>
              <a:t>: </a:t>
            </a:r>
            <a:r>
              <a:rPr lang="ja-JP" altLang="en-US" dirty="0" smtClean="0"/>
              <a:t>現在も文字列のパターンマッチによりマスキングしているが完全という保証はない</a:t>
            </a:r>
            <a:endParaRPr lang="en-US" altLang="ja-JP" dirty="0" smtClean="0"/>
          </a:p>
          <a:p>
            <a:pPr lvl="2"/>
            <a:r>
              <a:rPr kumimoji="1" lang="en-US" altLang="ja-JP" dirty="0" smtClean="0">
                <a:hlinkClick r:id="rId3"/>
              </a:rPr>
              <a:t>https://zoom.us/j/123456789</a:t>
            </a:r>
            <a:r>
              <a:rPr kumimoji="1" lang="en-US" altLang="ja-JP" dirty="0" smtClean="0"/>
              <a:t> -&gt; </a:t>
            </a:r>
            <a:r>
              <a:rPr lang="en-US" altLang="ja-JP" dirty="0" smtClean="0">
                <a:hlinkClick r:id="rId4"/>
              </a:rPr>
              <a:t>https://*****</a:t>
            </a:r>
            <a:endParaRPr lang="en-US" altLang="ja-JP" dirty="0" smtClean="0"/>
          </a:p>
          <a:p>
            <a:pPr lvl="2"/>
            <a:r>
              <a:rPr kumimoji="1" lang="ja-JP" altLang="en-US" dirty="0" smtClean="0"/>
              <a:t>ミーティング</a:t>
            </a:r>
            <a:r>
              <a:rPr kumimoji="1" lang="en-US" altLang="ja-JP" dirty="0" smtClean="0"/>
              <a:t>ID: 123456789 -&gt;</a:t>
            </a:r>
            <a:r>
              <a:rPr lang="ja-JP" altLang="en-US" dirty="0" smtClean="0"/>
              <a:t>ミーティング</a:t>
            </a:r>
            <a:r>
              <a:rPr lang="en-US" altLang="ja-JP" dirty="0" smtClean="0"/>
              <a:t>ID: *****</a:t>
            </a:r>
          </a:p>
          <a:p>
            <a:r>
              <a:rPr kumimoji="1" lang="ja-JP" altLang="en-US" dirty="0" smtClean="0"/>
              <a:t>後述する</a:t>
            </a:r>
            <a:r>
              <a:rPr kumimoji="1" lang="en-US" altLang="ja-JP" dirty="0" smtClean="0">
                <a:solidFill>
                  <a:schemeClr val="bg2">
                    <a:lumMod val="50000"/>
                  </a:schemeClr>
                </a:solidFill>
              </a:rPr>
              <a:t>UTAS </a:t>
            </a:r>
            <a:r>
              <a:rPr kumimoji="1" lang="en-US" altLang="ja-JP" dirty="0" err="1" smtClean="0">
                <a:solidFill>
                  <a:schemeClr val="bg2">
                    <a:lumMod val="50000"/>
                  </a:schemeClr>
                </a:solidFill>
              </a:rPr>
              <a:t>Lite</a:t>
            </a:r>
            <a:r>
              <a:rPr lang="ja-JP" altLang="en-US" dirty="0" smtClean="0"/>
              <a:t>で取得可能になる</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dirty="0" smtClean="0"/>
              <a:t>2020/4/16</a:t>
            </a:r>
            <a:endParaRPr kumimoji="1" lang="ja-JP" altLang="en-US" dirty="0"/>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endParaRPr kumimoji="1" lang="ja-JP" altLang="en-US" dirty="0"/>
          </a:p>
        </p:txBody>
      </p:sp>
      <p:sp>
        <p:nvSpPr>
          <p:cNvPr id="3" name="コンテンツ プレースホルダ 2"/>
          <p:cNvSpPr>
            <a:spLocks noGrp="1"/>
          </p:cNvSpPr>
          <p:nvPr>
            <p:ph idx="1"/>
          </p:nvPr>
        </p:nvSpPr>
        <p:spPr/>
        <p:txBody>
          <a:bodyPr>
            <a:normAutofit/>
          </a:bodyPr>
          <a:lstStyle/>
          <a:p>
            <a:r>
              <a:rPr lang="en-US" altLang="ja-JP" dirty="0" smtClean="0">
                <a:solidFill>
                  <a:schemeClr val="tx1"/>
                </a:solidFill>
              </a:rPr>
              <a:t>『</a:t>
            </a:r>
            <a:r>
              <a:rPr lang="ja-JP" altLang="en-US" dirty="0" smtClean="0">
                <a:solidFill>
                  <a:schemeClr val="tx1"/>
                </a:solidFill>
              </a:rPr>
              <a:t>オンライン授業</a:t>
            </a:r>
            <a:r>
              <a:rPr lang="en-US" altLang="ja-JP" dirty="0" smtClean="0">
                <a:solidFill>
                  <a:schemeClr val="tx1"/>
                </a:solidFill>
              </a:rPr>
              <a:t>URL』</a:t>
            </a:r>
            <a:r>
              <a:rPr lang="ja-JP" altLang="en-US" dirty="0" smtClean="0">
                <a:solidFill>
                  <a:schemeClr val="tx1"/>
                </a:solidFill>
              </a:rPr>
              <a:t>不便問題</a:t>
            </a:r>
            <a:endParaRPr lang="en-US" altLang="ja-JP" dirty="0" smtClean="0">
              <a:solidFill>
                <a:schemeClr val="tx1"/>
              </a:solidFill>
            </a:endParaRPr>
          </a:p>
          <a:p>
            <a:r>
              <a:rPr lang="ja-JP" altLang="en-US" dirty="0" smtClean="0">
                <a:solidFill>
                  <a:schemeClr val="tx1"/>
                </a:solidFill>
              </a:rPr>
              <a:t>教室情報残ってる問題</a:t>
            </a:r>
            <a:endParaRPr lang="en-US" altLang="ja-JP" dirty="0" smtClean="0">
              <a:solidFill>
                <a:schemeClr val="tx1"/>
              </a:solidFill>
            </a:endParaRPr>
          </a:p>
          <a:p>
            <a:r>
              <a:rPr lang="en-US" altLang="ja-JP" dirty="0" smtClean="0">
                <a:solidFill>
                  <a:schemeClr val="tx1"/>
                </a:solidFill>
              </a:rPr>
              <a:t>UTAS/ITC-LMS</a:t>
            </a:r>
            <a:r>
              <a:rPr lang="ja-JP" altLang="en-US" dirty="0" smtClean="0">
                <a:solidFill>
                  <a:schemeClr val="tx1"/>
                </a:solidFill>
              </a:rPr>
              <a:t>重すぎ問題</a:t>
            </a:r>
            <a:endParaRPr lang="en-US" altLang="ja-JP" dirty="0" smtClean="0">
              <a:solidFill>
                <a:schemeClr val="tx1"/>
              </a:solidFill>
            </a:endParaRPr>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
        <p:nvSpPr>
          <p:cNvPr id="7" name="正方形/長方形 6"/>
          <p:cNvSpPr/>
          <p:nvPr/>
        </p:nvSpPr>
        <p:spPr>
          <a:xfrm>
            <a:off x="827584" y="2060848"/>
            <a:ext cx="4320480" cy="5760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solidFill>
                  <a:schemeClr val="tx1"/>
                </a:solidFill>
              </a:rPr>
              <a:t>「教室情報残ってる問題」</a:t>
            </a:r>
            <a:endParaRPr kumimoji="1" lang="ja-JP" altLang="en-US" dirty="0">
              <a:solidFill>
                <a:schemeClr val="tx1"/>
              </a:solidFill>
            </a:endParaRPr>
          </a:p>
        </p:txBody>
      </p:sp>
      <p:sp>
        <p:nvSpPr>
          <p:cNvPr id="3" name="コンテンツ プレースホルダ 2"/>
          <p:cNvSpPr>
            <a:spLocks noGrp="1"/>
          </p:cNvSpPr>
          <p:nvPr>
            <p:ph idx="1"/>
          </p:nvPr>
        </p:nvSpPr>
        <p:spPr/>
        <p:txBody>
          <a:bodyPr>
            <a:normAutofit/>
          </a:bodyPr>
          <a:lstStyle/>
          <a:p>
            <a:r>
              <a:rPr kumimoji="1" lang="en-US" altLang="ja-JP" dirty="0" smtClean="0"/>
              <a:t>Q. </a:t>
            </a:r>
            <a:r>
              <a:rPr kumimoji="1" lang="ja-JP" altLang="en-US" dirty="0" smtClean="0"/>
              <a:t>オンライン授業</a:t>
            </a:r>
            <a:r>
              <a:rPr kumimoji="1" lang="en-US" altLang="ja-JP" dirty="0" smtClean="0"/>
              <a:t>URL</a:t>
            </a:r>
            <a:r>
              <a:rPr kumimoji="1" lang="ja-JP" altLang="en-US" dirty="0" smtClean="0"/>
              <a:t>を書くだけでなく、教室を使わない授業では</a:t>
            </a:r>
            <a:r>
              <a:rPr kumimoji="1" lang="ja-JP" altLang="en-US" dirty="0" smtClean="0">
                <a:solidFill>
                  <a:schemeClr val="bg2">
                    <a:lumMod val="50000"/>
                  </a:schemeClr>
                </a:solidFill>
              </a:rPr>
              <a:t>教室情報を消すなどの操作が必要では</a:t>
            </a:r>
            <a:r>
              <a:rPr kumimoji="1" lang="ja-JP" altLang="en-US" dirty="0" smtClean="0"/>
              <a:t>ないか</a:t>
            </a:r>
            <a:r>
              <a:rPr kumimoji="1" lang="en-US" altLang="ja-JP" dirty="0" smtClean="0"/>
              <a:t>?</a:t>
            </a:r>
          </a:p>
          <a:p>
            <a:r>
              <a:rPr lang="en-US" altLang="ja-JP" dirty="0" smtClean="0"/>
              <a:t>A. </a:t>
            </a:r>
            <a:r>
              <a:rPr lang="ja-JP" altLang="en-US" dirty="0" smtClean="0"/>
              <a:t>その後の検討</a:t>
            </a:r>
            <a:endParaRPr lang="en-US" altLang="ja-JP" dirty="0" smtClean="0"/>
          </a:p>
          <a:p>
            <a:pPr lvl="1"/>
            <a:r>
              <a:rPr lang="ja-JP" altLang="en-US" dirty="0" smtClean="0"/>
              <a:t>現状、教室を使う可能性はほぼなくなった</a:t>
            </a:r>
            <a:endParaRPr kumimoji="1" lang="ja-JP" altLang="en-US" dirty="0" smtClean="0"/>
          </a:p>
          <a:p>
            <a:pPr lvl="1"/>
            <a:r>
              <a:rPr lang="ja-JP" altLang="en-US" dirty="0" smtClean="0"/>
              <a:t>学期の途中から教室を使うことになる可能性なども考えると、今教室状況を文字通り「消去」すると後々復活させる際に混乱が生じかねない</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雪藤">
      <a:dk1>
        <a:sysClr val="windowText" lastClr="000000"/>
      </a:dk1>
      <a:lt1>
        <a:sysClr val="window" lastClr="FFFFFF"/>
      </a:lt1>
      <a:dk2>
        <a:srgbClr val="000049"/>
      </a:dk2>
      <a:lt2>
        <a:srgbClr val="E3E8FF"/>
      </a:lt2>
      <a:accent1>
        <a:srgbClr val="947098"/>
      </a:accent1>
      <a:accent2>
        <a:srgbClr val="809E90"/>
      </a:accent2>
      <a:accent3>
        <a:srgbClr val="7574AC"/>
      </a:accent3>
      <a:accent4>
        <a:srgbClr val="A4715D"/>
      </a:accent4>
      <a:accent5>
        <a:srgbClr val="9E9E78"/>
      </a:accent5>
      <a:accent6>
        <a:srgbClr val="6079A4"/>
      </a:accent6>
      <a:hlink>
        <a:srgbClr val="0000FF"/>
      </a:hlink>
      <a:folHlink>
        <a:srgbClr val="80008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8354</TotalTime>
  <Words>930</Words>
  <Application>Microsoft Office PowerPoint</Application>
  <PresentationFormat>画面に合わせる (4:3)</PresentationFormat>
  <Paragraphs>140</Paragraphs>
  <Slides>17</Slides>
  <Notes>0</Notes>
  <HiddenSlides>0</HiddenSlides>
  <MMClips>0</MMClips>
  <ScaleCrop>false</ScaleCrop>
  <HeadingPairs>
    <vt:vector size="4" baseType="variant">
      <vt:variant>
        <vt:lpstr>テーマ</vt:lpstr>
      </vt:variant>
      <vt:variant>
        <vt:i4>1</vt:i4>
      </vt:variant>
      <vt:variant>
        <vt:lpstr>スライド タイトル</vt:lpstr>
      </vt:variant>
      <vt:variant>
        <vt:i4>17</vt:i4>
      </vt:variant>
    </vt:vector>
  </HeadingPairs>
  <TitlesOfParts>
    <vt:vector size="18" baseType="lpstr">
      <vt:lpstr>雪藤</vt:lpstr>
      <vt:lpstr>オンライン授業URL通知方法 （更新）  https://utelecon.github.io/faculty_members/let_students_know_your_url</vt:lpstr>
      <vt:lpstr>目的</vt:lpstr>
      <vt:lpstr>3/26に述べたこと： UTASが「約束の場所」</vt:lpstr>
      <vt:lpstr>3/26の議論＋その後発覚した課題</vt:lpstr>
      <vt:lpstr>スライド 5</vt:lpstr>
      <vt:lpstr>「オンライン授業URL」不便問題</vt:lpstr>
      <vt:lpstr>移動を推奨する理由</vt:lpstr>
      <vt:lpstr>スライド 8</vt:lpstr>
      <vt:lpstr>「教室情報残ってる問題」</vt:lpstr>
      <vt:lpstr>「教室情報残ってる問題」</vt:lpstr>
      <vt:lpstr>スライド 11</vt:lpstr>
      <vt:lpstr>「UTAS / ITC-LMS重すぎ問題」</vt:lpstr>
      <vt:lpstr>推奨と対策</vt:lpstr>
      <vt:lpstr>ITC-LMS「お知らせ」機能</vt:lpstr>
      <vt:lpstr>ITC-LMS「コース概要」欄</vt:lpstr>
      <vt:lpstr>UTAS Lite : 急造の東京大学オンライン講義検索システム </vt:lpstr>
      <vt:lpstr>まとめ</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tau</cp:lastModifiedBy>
  <cp:revision>508</cp:revision>
  <dcterms:created xsi:type="dcterms:W3CDTF">2020-03-09T13:20:48Z</dcterms:created>
  <dcterms:modified xsi:type="dcterms:W3CDTF">2020-04-16T07:45:35Z</dcterms:modified>
</cp:coreProperties>
</file>