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367" r:id="rId3"/>
    <p:sldId id="365" r:id="rId4"/>
    <p:sldId id="36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463" autoAdjust="0"/>
  </p:normalViewPr>
  <p:slideViewPr>
    <p:cSldViewPr>
      <p:cViewPr varScale="1">
        <p:scale>
          <a:sx n="52" d="100"/>
          <a:sy n="52" d="100"/>
        </p:scale>
        <p:origin x="1291" y="58"/>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u-tokyo.ac.jp/ja/students/events/h12_03.html" TargetMode="External"/><Relationship Id="rId2" Type="http://schemas.openxmlformats.org/officeDocument/2006/relationships/hyperlink" Target="https://one.learnwiz.j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sz="4000" dirty="0"/>
              <a:t>授業に</a:t>
            </a:r>
            <a:r>
              <a:rPr lang="en-US" altLang="ja-JP" sz="4000" dirty="0"/>
              <a:t>, </a:t>
            </a:r>
            <a:r>
              <a:rPr lang="ja-JP" altLang="en-US" sz="4000" dirty="0"/>
              <a:t>研究に</a:t>
            </a:r>
            <a:r>
              <a:rPr lang="en-US" altLang="ja-JP" sz="4000" dirty="0"/>
              <a:t>, </a:t>
            </a:r>
            <a:r>
              <a:rPr lang="ja-JP" altLang="en-US" sz="4000" dirty="0"/>
              <a:t>業務に！ オンライン会議・クラウドツールの活用説明会 </a:t>
            </a:r>
            <a:r>
              <a:rPr lang="ja-JP" altLang="en-US" sz="2800" dirty="0">
                <a:sym typeface="Symbol" panose="05050102010706020507" pitchFamily="18" charset="2"/>
              </a:rPr>
              <a:t></a:t>
            </a:r>
            <a:r>
              <a:rPr lang="ja-JP" altLang="en-US" sz="2800" dirty="0"/>
              <a:t>ついに「あのツール」も登場</a:t>
            </a:r>
            <a:br>
              <a:rPr lang="en-US" altLang="ja-JP" dirty="0"/>
            </a:br>
            <a:r>
              <a:rPr lang="en-US" altLang="ja-JP" dirty="0"/>
              <a:t>15:00</a:t>
            </a:r>
            <a:r>
              <a:rPr lang="ja-JP" altLang="en-US" dirty="0"/>
              <a:t>～</a:t>
            </a:r>
            <a:r>
              <a:rPr lang="en-US" altLang="ja-JP" dirty="0"/>
              <a:t>17:00</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kumimoji="1" lang="ja-JP" altLang="en-US" dirty="0"/>
              <a:t>情報システム本部</a:t>
            </a:r>
            <a:r>
              <a:rPr lang="en-US" altLang="ja-JP" dirty="0"/>
              <a:t>                        </a:t>
            </a:r>
            <a:r>
              <a:rPr lang="ja-JP" altLang="en-US" dirty="0"/>
              <a:t>玉造潤史</a:t>
            </a:r>
            <a:endParaRPr kumimoji="1" lang="en-US" altLang="ja-JP" dirty="0"/>
          </a:p>
          <a:p>
            <a:pPr algn="l"/>
            <a:r>
              <a:rPr lang="ja-JP" altLang="en-US" dirty="0"/>
              <a:t>情報基盤センター 　　　　　柴山悦哉</a:t>
            </a:r>
            <a:endParaRPr lang="en-US" altLang="ja-JP" dirty="0"/>
          </a:p>
          <a:p>
            <a:pPr algn="l"/>
            <a:r>
              <a:rPr kumimoji="1" lang="ja-JP" altLang="en-US" dirty="0"/>
              <a:t>大学総合教育研究センター 　鈴木亘</a:t>
            </a:r>
            <a:endParaRPr kumimoji="1" lang="en-US" altLang="ja-JP" dirty="0"/>
          </a:p>
          <a:p>
            <a:pPr algn="l"/>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dirty="0"/>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457200" y="1500174"/>
            <a:ext cx="8435280" cy="4525963"/>
          </a:xfrm>
        </p:spPr>
        <p:txBody>
          <a:bodyPr>
            <a:normAutofit/>
          </a:bodyPr>
          <a:lstStyle/>
          <a:p>
            <a:r>
              <a:rPr kumimoji="1" lang="ja-JP" altLang="en-US" dirty="0"/>
              <a:t>本学の授業が初めてでもわかるよう、大学で提供する</a:t>
            </a:r>
            <a:r>
              <a:rPr kumimoji="1" lang="en-US" altLang="ja-JP" dirty="0"/>
              <a:t>ICT</a:t>
            </a:r>
            <a:r>
              <a:rPr kumimoji="1" lang="ja-JP" altLang="en-US" dirty="0"/>
              <a:t>サービスを説明</a:t>
            </a:r>
            <a:endParaRPr kumimoji="1" lang="en-US" altLang="ja-JP" dirty="0"/>
          </a:p>
          <a:p>
            <a:r>
              <a:rPr lang="en-US" altLang="ja-JP" dirty="0"/>
              <a:t>ICT</a:t>
            </a:r>
            <a:r>
              <a:rPr lang="ja-JP" altLang="en-US" dirty="0"/>
              <a:t>活用が有用・必要な場面はオンライン授業だけではない</a:t>
            </a:r>
            <a:endParaRPr lang="en-US" altLang="ja-JP" dirty="0"/>
          </a:p>
          <a:p>
            <a:pPr lvl="1"/>
            <a:r>
              <a:rPr lang="ja-JP" altLang="en-US" dirty="0">
                <a:solidFill>
                  <a:srgbClr val="C00000"/>
                </a:solidFill>
              </a:rPr>
              <a:t>コロナの始まりで必須になったがコロナの終わりで不要になるのではない</a:t>
            </a:r>
            <a:endParaRPr lang="en-US" altLang="ja-JP" dirty="0">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683568" y="4827723"/>
            <a:ext cx="7200800" cy="106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今後も</a:t>
            </a:r>
            <a:r>
              <a:rPr kumimoji="1" lang="ja-JP" altLang="en-US" dirty="0">
                <a:solidFill>
                  <a:schemeClr val="tx1"/>
                </a:solidFill>
              </a:rPr>
              <a:t>わかりやすい情報発信・質の高いサポートを目指します</a:t>
            </a:r>
            <a:endParaRPr lang="en-US" altLang="ja-JP" dirty="0">
              <a:solidFill>
                <a:schemeClr val="tx1"/>
              </a:solidFill>
            </a:endParaRPr>
          </a:p>
          <a:p>
            <a:pPr marL="742950" lvl="1" indent="-285750">
              <a:buFont typeface="Arial" panose="020B0604020202020204" pitchFamily="34" charset="0"/>
              <a:buChar char="•"/>
            </a:pPr>
            <a:r>
              <a:rPr lang="ja-JP" altLang="en-US" dirty="0">
                <a:solidFill>
                  <a:srgbClr val="00B050"/>
                </a:solidFill>
              </a:rPr>
              <a:t>学生が日々活躍</a:t>
            </a:r>
            <a:r>
              <a:rPr lang="ja-JP" altLang="en-US" dirty="0">
                <a:solidFill>
                  <a:schemeClr val="tx1"/>
                </a:solidFill>
              </a:rPr>
              <a:t>しています</a:t>
            </a:r>
            <a:endParaRPr lang="en-US" altLang="ja-JP" dirty="0">
              <a:solidFill>
                <a:schemeClr val="tx1"/>
              </a:solidFill>
            </a:endParaRPr>
          </a:p>
          <a:p>
            <a:pPr marL="742950" lvl="1" indent="-285750">
              <a:buFont typeface="Arial" panose="020B0604020202020204" pitchFamily="34" charset="0"/>
              <a:buChar char="•"/>
            </a:pPr>
            <a:r>
              <a:rPr lang="en-US" altLang="ja-JP" dirty="0" err="1">
                <a:solidFill>
                  <a:schemeClr val="tx1"/>
                </a:solidFill>
              </a:rPr>
              <a:t>utelecon</a:t>
            </a:r>
            <a:r>
              <a:rPr lang="ja-JP" altLang="en-US" dirty="0">
                <a:solidFill>
                  <a:schemeClr val="tx1"/>
                </a:solidFill>
                <a:hlinkClick r:id="rId2"/>
              </a:rPr>
              <a:t>紹介</a:t>
            </a:r>
            <a:r>
              <a:rPr lang="ja-JP" altLang="en-US" dirty="0">
                <a:solidFill>
                  <a:schemeClr val="tx1"/>
                </a:solidFill>
              </a:rPr>
              <a:t>と</a:t>
            </a:r>
            <a:r>
              <a:rPr lang="ja-JP" altLang="en-US" dirty="0">
                <a:solidFill>
                  <a:schemeClr val="tx1"/>
                </a:solidFill>
                <a:hlinkClick r:id="rId3"/>
              </a:rPr>
              <a:t>活動理念・目的</a:t>
            </a:r>
            <a:r>
              <a:rPr lang="ja-JP" altLang="en-US" dirty="0">
                <a:solidFill>
                  <a:schemeClr val="tx1"/>
                </a:solidFill>
              </a:rPr>
              <a:t>もご覧ください</a:t>
            </a:r>
            <a:endParaRPr kumimoji="1" lang="ja-JP" altLang="en-US" dirty="0">
              <a:solidFill>
                <a:schemeClr val="tx1"/>
              </a:solidFill>
            </a:endParaRP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a:xfrm>
            <a:off x="493204" y="1351309"/>
            <a:ext cx="8229600" cy="4525963"/>
          </a:xfrm>
        </p:spPr>
        <p:txBody>
          <a:bodyPr>
            <a:normAutofit/>
          </a:bodyPr>
          <a:lstStyle/>
          <a:p>
            <a:r>
              <a:rPr lang="en-US" altLang="ja-JP" dirty="0"/>
              <a:t>1.</a:t>
            </a:r>
            <a:r>
              <a:rPr lang="ja-JP" altLang="en-US" dirty="0"/>
              <a:t> 授業のための基礎 </a:t>
            </a:r>
            <a:r>
              <a:rPr lang="en-US" altLang="ja-JP" sz="2000" dirty="0"/>
              <a:t>(</a:t>
            </a:r>
            <a:r>
              <a:rPr lang="ja-JP" altLang="en-US" sz="2000" dirty="0"/>
              <a:t>柴山</a:t>
            </a:r>
            <a:r>
              <a:rPr lang="en-US" altLang="ja-JP" sz="2000" dirty="0"/>
              <a:t>30</a:t>
            </a:r>
            <a:r>
              <a:rPr lang="ja-JP" altLang="en-US" sz="2000" dirty="0"/>
              <a:t>分</a:t>
            </a:r>
            <a:r>
              <a:rPr lang="en-US" altLang="ja-JP" sz="2000" dirty="0"/>
              <a:t>)</a:t>
            </a:r>
          </a:p>
          <a:p>
            <a:r>
              <a:rPr lang="en-US" altLang="ja-JP" dirty="0"/>
              <a:t>2. </a:t>
            </a:r>
            <a:r>
              <a:rPr lang="ja-JP" altLang="en-US" dirty="0"/>
              <a:t>サービス全体像・認証・セキュリティ</a:t>
            </a:r>
            <a:r>
              <a:rPr lang="en-US" altLang="ja-JP" sz="2000" dirty="0"/>
              <a:t>(30</a:t>
            </a:r>
            <a:r>
              <a:rPr lang="ja-JP" altLang="en-US" sz="2000" dirty="0"/>
              <a:t>分</a:t>
            </a:r>
            <a:r>
              <a:rPr lang="en-US" altLang="ja-JP" sz="2000" dirty="0"/>
              <a:t>)</a:t>
            </a:r>
          </a:p>
          <a:p>
            <a:r>
              <a:rPr lang="en-US" altLang="ja-JP" dirty="0"/>
              <a:t>3. UTokyo Slack</a:t>
            </a:r>
            <a:r>
              <a:rPr lang="ja-JP" altLang="en-US" dirty="0"/>
              <a:t> </a:t>
            </a:r>
            <a:r>
              <a:rPr lang="en-US" altLang="ja-JP" sz="2000" dirty="0"/>
              <a:t>(</a:t>
            </a:r>
            <a:r>
              <a:rPr lang="ja-JP" altLang="en-US" sz="2000" dirty="0"/>
              <a:t>玉造 </a:t>
            </a:r>
            <a:r>
              <a:rPr lang="en-US" altLang="ja-JP" sz="2000" dirty="0"/>
              <a:t>3</a:t>
            </a:r>
            <a:r>
              <a:rPr lang="en-US" altLang="ja-JP" sz="2000"/>
              <a:t>0</a:t>
            </a:r>
            <a:r>
              <a:rPr lang="ja-JP" altLang="en-US" sz="2000" dirty="0"/>
              <a:t>分</a:t>
            </a:r>
            <a:r>
              <a:rPr lang="en-US" altLang="ja-JP" sz="2000" dirty="0"/>
              <a:t>)</a:t>
            </a:r>
          </a:p>
          <a:p>
            <a:r>
              <a:rPr lang="en-US" altLang="ja-JP" dirty="0"/>
              <a:t>4. </a:t>
            </a:r>
            <a:r>
              <a:rPr lang="en-US" altLang="ja-JP" dirty="0" err="1"/>
              <a:t>utelecon</a:t>
            </a:r>
            <a:r>
              <a:rPr lang="ja-JP" altLang="en-US" dirty="0"/>
              <a:t>とサポータについて </a:t>
            </a:r>
            <a:r>
              <a:rPr lang="en-US" altLang="ja-JP" sz="2000" dirty="0"/>
              <a:t>(</a:t>
            </a:r>
            <a:r>
              <a:rPr lang="ja-JP" altLang="en-US" sz="2000" dirty="0"/>
              <a:t>鈴木 </a:t>
            </a:r>
            <a:r>
              <a:rPr lang="en-US" altLang="ja-JP" sz="2000" dirty="0"/>
              <a:t>10</a:t>
            </a:r>
            <a:r>
              <a:rPr lang="ja-JP" altLang="en-US" sz="2000" dirty="0"/>
              <a:t>分</a:t>
            </a:r>
            <a:r>
              <a:rPr lang="en-US" altLang="ja-JP" sz="2000" dirty="0"/>
              <a:t>)</a:t>
            </a:r>
            <a:endParaRPr lang="ja-JP" altLang="en-US" sz="2000" dirty="0"/>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B78DE8CA-8D48-43B7-A5A8-9D6034BB7886}"/>
              </a:ext>
            </a:extLst>
          </p:cNvPr>
          <p:cNvSpPr/>
          <p:nvPr/>
        </p:nvSpPr>
        <p:spPr>
          <a:xfrm>
            <a:off x="1403648" y="5085184"/>
            <a:ext cx="61206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時間は目安です</a:t>
            </a:r>
            <a:endParaRPr kumimoji="1" lang="en-US" altLang="ja-JP" dirty="0">
              <a:solidFill>
                <a:schemeClr val="tx1"/>
              </a:solidFill>
            </a:endParaRPr>
          </a:p>
          <a:p>
            <a:r>
              <a:rPr lang="ja-JP" altLang="en-US" dirty="0">
                <a:solidFill>
                  <a:schemeClr val="tx1"/>
                </a:solidFill>
              </a:rPr>
              <a:t>質問は時間後も無くなるまで受け付けます</a:t>
            </a:r>
            <a:endParaRPr kumimoji="1" lang="ja-JP"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kumimoji="1" lang="ja-JP" altLang="en-US" dirty="0"/>
              <a:t>質問と意見交換</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07504" y="1500174"/>
            <a:ext cx="9036496" cy="4089065"/>
          </a:xfrm>
        </p:spPr>
        <p:txBody>
          <a:bodyPr>
            <a:normAutofit fontScale="92500"/>
          </a:bodyPr>
          <a:lstStyle/>
          <a:p>
            <a:r>
              <a:rPr lang="en-US" altLang="ja-JP" dirty="0"/>
              <a:t>… </a:t>
            </a:r>
            <a:r>
              <a:rPr kumimoji="1" lang="ja-JP" altLang="en-US" dirty="0"/>
              <a:t>というシステム</a:t>
            </a:r>
            <a:r>
              <a:rPr kumimoji="1" lang="en-US" altLang="ja-JP" dirty="0"/>
              <a:t>(※)</a:t>
            </a:r>
            <a:r>
              <a:rPr kumimoji="1" lang="ja-JP" altLang="en-US" dirty="0"/>
              <a:t>を使います</a:t>
            </a:r>
            <a:endParaRPr kumimoji="1" lang="en-US" altLang="ja-JP" dirty="0"/>
          </a:p>
          <a:p>
            <a:r>
              <a:rPr lang="en-US" altLang="ja-JP" dirty="0"/>
              <a:t>1. </a:t>
            </a:r>
            <a:r>
              <a:rPr lang="ja-JP" altLang="en-US" dirty="0"/>
              <a:t>質問</a:t>
            </a:r>
            <a:endParaRPr lang="en-US" altLang="ja-JP" dirty="0"/>
          </a:p>
          <a:p>
            <a:pPr lvl="1"/>
            <a:r>
              <a:rPr lang="ja-JP" altLang="en-US" dirty="0"/>
              <a:t>説明内容への質問や、</a:t>
            </a:r>
            <a:r>
              <a:rPr lang="en-US" altLang="ja-JP" dirty="0"/>
              <a:t>ICT</a:t>
            </a:r>
            <a:r>
              <a:rPr lang="ja-JP" altLang="en-US" dirty="0"/>
              <a:t>に関する困りごとや相談など</a:t>
            </a:r>
            <a:endParaRPr lang="en-US" altLang="ja-JP" dirty="0"/>
          </a:p>
          <a:p>
            <a:pPr lvl="1"/>
            <a:r>
              <a:rPr lang="ja-JP" altLang="en-US" dirty="0"/>
              <a:t>説明中任意のタイミングでご質問ください</a:t>
            </a:r>
            <a:endParaRPr lang="en-US" altLang="ja-JP" dirty="0"/>
          </a:p>
          <a:p>
            <a:r>
              <a:rPr kumimoji="1" lang="en-US" altLang="ja-JP" dirty="0"/>
              <a:t>2. </a:t>
            </a:r>
            <a:r>
              <a:rPr kumimoji="1" lang="ja-JP" altLang="en-US" dirty="0"/>
              <a:t>意見交換</a:t>
            </a:r>
            <a:endParaRPr kumimoji="1" lang="en-US" altLang="ja-JP" dirty="0"/>
          </a:p>
          <a:p>
            <a:pPr lvl="1"/>
            <a:r>
              <a:rPr lang="ja-JP" altLang="en-US" dirty="0"/>
              <a:t>テーマ</a:t>
            </a:r>
            <a:r>
              <a:rPr lang="en-US" altLang="ja-JP" dirty="0"/>
              <a:t>: ICT</a:t>
            </a:r>
            <a:r>
              <a:rPr lang="ja-JP" altLang="en-US" dirty="0"/>
              <a:t>活用に関する身近なグッドプラクティス</a:t>
            </a:r>
            <a:endParaRPr kumimoji="1" lang="en-US" altLang="ja-JP" dirty="0"/>
          </a:p>
          <a:p>
            <a:pPr lvl="1"/>
            <a:r>
              <a:rPr lang="ja-JP" altLang="en-US" dirty="0"/>
              <a:t>説明パート終了後に行います。お時間ありましたらぜひご参加ください</a:t>
            </a:r>
            <a:endParaRPr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a:extLst>
              <a:ext uri="{FF2B5EF4-FFF2-40B4-BE49-F238E27FC236}">
                <a16:creationId xmlns:a16="http://schemas.microsoft.com/office/drawing/2014/main" id="{79969458-52E2-4C71-BD32-D84D78A5BC1E}"/>
              </a:ext>
            </a:extLst>
          </p:cNvPr>
          <p:cNvSpPr/>
          <p:nvPr/>
        </p:nvSpPr>
        <p:spPr>
          <a:xfrm>
            <a:off x="2123728" y="5582095"/>
            <a:ext cx="6408712" cy="623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r>
              <a:rPr lang="en-US" altLang="ja-JP" dirty="0">
                <a:solidFill>
                  <a:schemeClr val="tx1"/>
                </a:solidFill>
                <a:hlinkClick r:id="rId2"/>
              </a:rPr>
              <a:t>https://one.learnwiz.jp/</a:t>
            </a:r>
            <a:r>
              <a:rPr lang="en-US" altLang="ja-JP" dirty="0">
                <a:solidFill>
                  <a:schemeClr val="tx1"/>
                </a:solidFill>
              </a:rPr>
              <a:t> </a:t>
            </a:r>
          </a:p>
          <a:p>
            <a:r>
              <a:rPr lang="en-US" altLang="ja-JP" dirty="0">
                <a:solidFill>
                  <a:schemeClr val="tx1"/>
                </a:solidFill>
              </a:rPr>
              <a:t>2021</a:t>
            </a:r>
            <a:r>
              <a:rPr lang="ja-JP" altLang="en-US" dirty="0">
                <a:solidFill>
                  <a:schemeClr val="tx1"/>
                </a:solidFill>
              </a:rPr>
              <a:t>年度 </a:t>
            </a:r>
            <a:r>
              <a:rPr kumimoji="1" lang="ja-JP" altLang="en-US" dirty="0">
                <a:solidFill>
                  <a:schemeClr val="tx1"/>
                </a:solidFill>
                <a:hlinkClick r:id="rId3"/>
              </a:rPr>
              <a:t>総長賞大賞受賞</a:t>
            </a:r>
            <a:r>
              <a:rPr lang="ja-JP" altLang="en-US" dirty="0">
                <a:solidFill>
                  <a:schemeClr val="tx1"/>
                </a:solidFill>
              </a:rPr>
              <a:t>活動（</a:t>
            </a:r>
            <a:r>
              <a:rPr kumimoji="1" lang="ja-JP" altLang="en-US" dirty="0">
                <a:solidFill>
                  <a:schemeClr val="tx1"/>
                </a:solidFill>
              </a:rPr>
              <a:t>中條麟太郎 文学部</a:t>
            </a:r>
            <a:r>
              <a:rPr kumimoji="1" lang="en-US" altLang="ja-JP" dirty="0">
                <a:solidFill>
                  <a:schemeClr val="tx1"/>
                </a:solidFill>
              </a:rPr>
              <a:t>3</a:t>
            </a:r>
            <a:r>
              <a:rPr kumimoji="1" lang="ja-JP" altLang="en-US" dirty="0">
                <a:solidFill>
                  <a:schemeClr val="tx1"/>
                </a:solidFill>
              </a:rPr>
              <a:t>年）</a:t>
            </a:r>
            <a:endParaRPr kumimoji="1" lang="en-US" altLang="ja-JP" dirty="0">
              <a:solidFill>
                <a:schemeClr val="tx1"/>
              </a:solidFill>
            </a:endParaRPr>
          </a:p>
        </p:txBody>
      </p:sp>
    </p:spTree>
    <p:extLst>
      <p:ext uri="{BB962C8B-B14F-4D97-AF65-F5344CB8AC3E}">
        <p14:creationId xmlns:p14="http://schemas.microsoft.com/office/powerpoint/2010/main" val="2705707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11223</TotalTime>
  <Words>352</Words>
  <Application>Microsoft Office PowerPoint</Application>
  <PresentationFormat>画面に合わせる (4:3)</PresentationFormat>
  <Paragraphs>42</Paragraphs>
  <Slides>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Arial</vt:lpstr>
      <vt:lpstr>Calibri</vt:lpstr>
      <vt:lpstr>Cambria</vt:lpstr>
      <vt:lpstr>Wingdings</vt:lpstr>
      <vt:lpstr>雪藤</vt:lpstr>
      <vt:lpstr>授業に, 研究に, 業務に！ オンライン会議・クラウドツールの活用説明会 ついに「あのツール」も登場 15:00～17:00</vt:lpstr>
      <vt:lpstr>開催趣旨</vt:lpstr>
      <vt:lpstr>本日説明する内容</vt:lpstr>
      <vt:lpstr>質問と意見交換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548</cp:revision>
  <dcterms:created xsi:type="dcterms:W3CDTF">2020-03-09T13:20:48Z</dcterms:created>
  <dcterms:modified xsi:type="dcterms:W3CDTF">2022-09-01T06:29:19Z</dcterms:modified>
</cp:coreProperties>
</file>