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1278" r:id="rId3"/>
    <p:sldId id="1282" r:id="rId4"/>
    <p:sldId id="1279" r:id="rId5"/>
    <p:sldId id="1281" r:id="rId6"/>
    <p:sldId id="1283" r:id="rId7"/>
    <p:sldId id="1291" r:id="rId8"/>
    <p:sldId id="1289" r:id="rId9"/>
    <p:sldId id="1288" r:id="rId10"/>
    <p:sldId id="1286" r:id="rId11"/>
    <p:sldId id="1290" r:id="rId12"/>
    <p:sldId id="128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FFCC"/>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3" autoAdjust="0"/>
    <p:restoredTop sz="86455" autoAdjust="0"/>
  </p:normalViewPr>
  <p:slideViewPr>
    <p:cSldViewPr>
      <p:cViewPr varScale="1">
        <p:scale>
          <a:sx n="62" d="100"/>
          <a:sy n="62" d="100"/>
        </p:scale>
        <p:origin x="174" y="60"/>
      </p:cViewPr>
      <p:guideLst>
        <p:guide orient="horz" pos="2160"/>
        <p:guide pos="2880"/>
      </p:guideLst>
    </p:cSldViewPr>
  </p:slideViewPr>
  <p:outlineViewPr>
    <p:cViewPr>
      <p:scale>
        <a:sx n="33" d="100"/>
        <a:sy n="33" d="100"/>
      </p:scale>
      <p:origin x="0" y="-421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2021/9/17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6</a:t>
            </a:fld>
            <a:endParaRPr kumimoji="1" lang="ja-JP" altLang="en-US"/>
          </a:p>
        </p:txBody>
      </p:sp>
    </p:spTree>
    <p:extLst>
      <p:ext uri="{BB962C8B-B14F-4D97-AF65-F5344CB8AC3E}">
        <p14:creationId xmlns:p14="http://schemas.microsoft.com/office/powerpoint/2010/main" val="3427348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dirty="0"/>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dirty="0"/>
              <a:t>2021/9/15</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dirty="0"/>
              <a:t>2021/9/15</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dirty="0"/>
              <a:t>2021/9/15</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dirty="0"/>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dirty="0"/>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dirty="0"/>
              <a:t>2021/9/15</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hyperlink" Target="https://univtokyo.sharepoint.com/sites/utokyoportal/wiki/d/Work_from_home.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utelecon.adm.u-tokyo.ac.jp/events/2021-09-15/slides/%E4%B9%B1%E6%95%B0%E3%83%91%E3%82%B9%E3%83%AF%E3%83%BC%E3%83%89%E7%94%9F%E6%88%90.xls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pps.apple.com/jp/app/microsoft-authenticator/id983156458" TargetMode="External"/><Relationship Id="rId5" Type="http://schemas.openxmlformats.org/officeDocument/2006/relationships/hyperlink" Target="https://youtu.be/ye183PNxVYA" TargetMode="External"/><Relationship Id="rId4" Type="http://schemas.openxmlformats.org/officeDocument/2006/relationships/hyperlink" Target="https://play.google.com/store/apps/details?id=com.azure.authenticator&amp;hl=ja&amp;gl=U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youtu.be/GUKKp_2yNhU" TargetMode="External"/><Relationship Id="rId2" Type="http://schemas.openxmlformats.org/officeDocument/2006/relationships/hyperlink" Target="https://youtu.be/5QCnoXLSCrM" TargetMode="External"/><Relationship Id="rId1" Type="http://schemas.openxmlformats.org/officeDocument/2006/relationships/slideLayout" Target="../slideLayouts/slideLayout2.xml"/><Relationship Id="rId5" Type="http://schemas.openxmlformats.org/officeDocument/2006/relationships/hyperlink" Target="https://youtu.be/Dwcfbs6R6Ac" TargetMode="External"/><Relationship Id="rId4" Type="http://schemas.openxmlformats.org/officeDocument/2006/relationships/hyperlink" Target="https://youtu.be/QpeJezbmf5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ysignins.microsoft.com/security-info?domain_hint=uta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hyperlink" Target="https://idm.ecc.u-tokyo.ac.jp/webmtn/" TargetMode="External"/><Relationship Id="rId4" Type="http://schemas.openxmlformats.org/officeDocument/2006/relationships/hyperlink" Target="https://myaccount.google.com/secur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ja-JP" altLang="en-US" dirty="0"/>
              <a:t>セキュリティの強化</a:t>
            </a:r>
            <a:r>
              <a:rPr lang="ja-JP" altLang="en-US" dirty="0"/>
              <a:t>と多要素認証</a:t>
            </a:r>
            <a:endParaRPr kumimoji="1" lang="ja-JP" altLang="en-US" dirty="0"/>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F1F3-7A4F-44A1-AC7E-0CD9A2D524AF}"/>
              </a:ext>
            </a:extLst>
          </p:cNvPr>
          <p:cNvSpPr>
            <a:spLocks noGrp="1"/>
          </p:cNvSpPr>
          <p:nvPr>
            <p:ph type="title"/>
          </p:nvPr>
        </p:nvSpPr>
        <p:spPr/>
        <p:txBody>
          <a:bodyPr/>
          <a:lstStyle/>
          <a:p>
            <a:r>
              <a:rPr lang="ja-JP" altLang="en-US" dirty="0"/>
              <a:t>取り消し方法</a:t>
            </a:r>
            <a:endParaRPr kumimoji="1" lang="ja-JP" altLang="en-US" dirty="0"/>
          </a:p>
        </p:txBody>
      </p:sp>
      <p:sp>
        <p:nvSpPr>
          <p:cNvPr id="3" name="コンテンツ プレースホルダー 2">
            <a:extLst>
              <a:ext uri="{FF2B5EF4-FFF2-40B4-BE49-F238E27FC236}">
                <a16:creationId xmlns:a16="http://schemas.microsoft.com/office/drawing/2014/main" id="{33B9FD86-B0C8-4038-A29E-93B77F2C9E4F}"/>
              </a:ext>
            </a:extLst>
          </p:cNvPr>
          <p:cNvSpPr>
            <a:spLocks noGrp="1"/>
          </p:cNvSpPr>
          <p:nvPr>
            <p:ph idx="1"/>
          </p:nvPr>
        </p:nvSpPr>
        <p:spPr/>
        <p:txBody>
          <a:bodyPr>
            <a:normAutofit fontScale="92500"/>
          </a:bodyPr>
          <a:lstStyle/>
          <a:p>
            <a:r>
              <a:rPr lang="ja-JP" altLang="en-US" dirty="0"/>
              <a:t>基本は取り消さない</a:t>
            </a:r>
            <a:endParaRPr lang="en-US" altLang="ja-JP" dirty="0"/>
          </a:p>
          <a:p>
            <a:r>
              <a:rPr lang="ja-JP" altLang="en-US" dirty="0"/>
              <a:t>やむを得ない場合</a:t>
            </a:r>
            <a:r>
              <a:rPr lang="en-US" altLang="ja-JP" dirty="0"/>
              <a:t>…</a:t>
            </a:r>
          </a:p>
          <a:p>
            <a:r>
              <a:rPr lang="ja-JP" altLang="en-US" dirty="0"/>
              <a:t>目的に照らすと、取り消しを自動で認めることはできず、改めての「本人確認」が必要</a:t>
            </a:r>
            <a:endParaRPr lang="en-US" altLang="ja-JP" dirty="0"/>
          </a:p>
          <a:p>
            <a:r>
              <a:rPr lang="ja-JP" altLang="en-US" dirty="0"/>
              <a:t>ご本人</a:t>
            </a:r>
            <a:r>
              <a:rPr lang="ja-JP" altLang="en-US" dirty="0">
                <a:sym typeface="Symbol" panose="05050102010706020507" pitchFamily="18" charset="2"/>
              </a:rPr>
              <a:t></a:t>
            </a:r>
            <a:r>
              <a:rPr lang="ja-JP" altLang="en-US" dirty="0"/>
              <a:t> 事務 </a:t>
            </a:r>
            <a:r>
              <a:rPr lang="ja-JP" altLang="en-US" dirty="0">
                <a:sym typeface="Symbol" panose="05050102010706020507" pitchFamily="18" charset="2"/>
              </a:rPr>
              <a:t> </a:t>
            </a:r>
            <a:r>
              <a:rPr lang="en-US" altLang="ja-JP" dirty="0" err="1"/>
              <a:t>utelecon</a:t>
            </a:r>
            <a:r>
              <a:rPr lang="ja-JP" altLang="en-US" dirty="0"/>
              <a:t>という経路で取り消しを受け付けます</a:t>
            </a:r>
            <a:endParaRPr lang="en-US" altLang="ja-JP" dirty="0"/>
          </a:p>
          <a:p>
            <a:pPr lvl="1"/>
            <a:r>
              <a:rPr lang="ja-JP" altLang="en-US" dirty="0"/>
              <a:t>専攻事務の皆様のご協力（取次ぎ）をお願いいたします</a:t>
            </a:r>
            <a:endParaRPr lang="en-US" altLang="ja-JP" dirty="0"/>
          </a:p>
          <a:p>
            <a:pPr lvl="1"/>
            <a:r>
              <a:rPr lang="en-US" altLang="ja-JP" dirty="0"/>
              <a:t>UTokyo Account</a:t>
            </a:r>
            <a:r>
              <a:rPr lang="ja-JP" altLang="en-US" dirty="0"/>
              <a:t>のパスワードリセットと同じ</a:t>
            </a:r>
            <a:endParaRPr lang="en-US" altLang="ja-JP" dirty="0"/>
          </a:p>
        </p:txBody>
      </p:sp>
      <p:sp>
        <p:nvSpPr>
          <p:cNvPr id="4" name="日付プレースホルダー 3">
            <a:extLst>
              <a:ext uri="{FF2B5EF4-FFF2-40B4-BE49-F238E27FC236}">
                <a16:creationId xmlns:a16="http://schemas.microsoft.com/office/drawing/2014/main" id="{5ACACDF0-8057-4701-8AAB-61B30B4A000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AE089F74-1FEF-4611-BCB0-2C5453FF3F4B}"/>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81A5183-EF6B-4AC8-BBAD-20235471BE30}"/>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192595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B2731-7A3B-4472-A9A9-8C5537E7FD5E}"/>
              </a:ext>
            </a:extLst>
          </p:cNvPr>
          <p:cNvSpPr>
            <a:spLocks noGrp="1"/>
          </p:cNvSpPr>
          <p:nvPr>
            <p:ph type="title"/>
          </p:nvPr>
        </p:nvSpPr>
        <p:spPr/>
        <p:txBody>
          <a:bodyPr/>
          <a:lstStyle/>
          <a:p>
            <a:r>
              <a:rPr kumimoji="1" lang="ja-JP" altLang="en-US" dirty="0"/>
              <a:t>枕を高くして寝るには</a:t>
            </a:r>
          </a:p>
        </p:txBody>
      </p:sp>
      <p:sp>
        <p:nvSpPr>
          <p:cNvPr id="4" name="日付プレースホルダー 3">
            <a:extLst>
              <a:ext uri="{FF2B5EF4-FFF2-40B4-BE49-F238E27FC236}">
                <a16:creationId xmlns:a16="http://schemas.microsoft.com/office/drawing/2014/main" id="{4E8F5523-0660-4E47-97DA-CE197F75BFB5}"/>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3D8864B-07D2-4211-B822-03B6E90BA76A}"/>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ED8FBCD-A3D5-4843-AA2F-499E50785D76}"/>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aphicFrame>
        <p:nvGraphicFramePr>
          <p:cNvPr id="8" name="表 8">
            <a:extLst>
              <a:ext uri="{FF2B5EF4-FFF2-40B4-BE49-F238E27FC236}">
                <a16:creationId xmlns:a16="http://schemas.microsoft.com/office/drawing/2014/main" id="{5DCEA0FD-946A-4D31-ADEF-158799EFEDC1}"/>
              </a:ext>
            </a:extLst>
          </p:cNvPr>
          <p:cNvGraphicFramePr>
            <a:graphicFrameLocks noGrp="1"/>
          </p:cNvGraphicFramePr>
          <p:nvPr>
            <p:ph idx="1"/>
            <p:extLst>
              <p:ext uri="{D42A27DB-BD31-4B8C-83A1-F6EECF244321}">
                <p14:modId xmlns:p14="http://schemas.microsoft.com/office/powerpoint/2010/main" val="1943072878"/>
              </p:ext>
            </p:extLst>
          </p:nvPr>
        </p:nvGraphicFramePr>
        <p:xfrm>
          <a:off x="107504" y="1340768"/>
          <a:ext cx="8888352" cy="1935480"/>
        </p:xfrm>
        <a:graphic>
          <a:graphicData uri="http://schemas.openxmlformats.org/drawingml/2006/table">
            <a:tbl>
              <a:tblPr firstRow="1" bandRow="1">
                <a:tableStyleId>{5C22544A-7EE6-4342-B048-85BDC9FD1C3A}</a:tableStyleId>
              </a:tblPr>
              <a:tblGrid>
                <a:gridCol w="2096715">
                  <a:extLst>
                    <a:ext uri="{9D8B030D-6E8A-4147-A177-3AD203B41FA5}">
                      <a16:colId xmlns:a16="http://schemas.microsoft.com/office/drawing/2014/main" val="2032980875"/>
                    </a:ext>
                  </a:extLst>
                </a:gridCol>
                <a:gridCol w="2111420">
                  <a:extLst>
                    <a:ext uri="{9D8B030D-6E8A-4147-A177-3AD203B41FA5}">
                      <a16:colId xmlns:a16="http://schemas.microsoft.com/office/drawing/2014/main" val="2822196753"/>
                    </a:ext>
                  </a:extLst>
                </a:gridCol>
                <a:gridCol w="4680217">
                  <a:extLst>
                    <a:ext uri="{9D8B030D-6E8A-4147-A177-3AD203B41FA5}">
                      <a16:colId xmlns:a16="http://schemas.microsoft.com/office/drawing/2014/main" val="2028954647"/>
                    </a:ext>
                  </a:extLst>
                </a:gridCol>
              </a:tblGrid>
              <a:tr h="370840">
                <a:tc>
                  <a:txBody>
                    <a:bodyPr/>
                    <a:lstStyle/>
                    <a:p>
                      <a:r>
                        <a:rPr kumimoji="1" lang="ja-JP" altLang="en-US" dirty="0"/>
                        <a:t>データのありか</a:t>
                      </a:r>
                    </a:p>
                  </a:txBody>
                  <a:tcPr/>
                </a:tc>
                <a:tc>
                  <a:txBody>
                    <a:bodyPr/>
                    <a:lstStyle/>
                    <a:p>
                      <a:r>
                        <a:rPr kumimoji="1" lang="ja-JP" altLang="en-US" dirty="0"/>
                        <a:t>代表的脅威</a:t>
                      </a:r>
                    </a:p>
                  </a:txBody>
                  <a:tcPr/>
                </a:tc>
                <a:tc>
                  <a:txBody>
                    <a:bodyPr/>
                    <a:lstStyle/>
                    <a:p>
                      <a:r>
                        <a:rPr kumimoji="1" lang="ja-JP" altLang="en-US" dirty="0"/>
                        <a:t>防衛手段</a:t>
                      </a:r>
                    </a:p>
                  </a:txBody>
                  <a:tcPr/>
                </a:tc>
                <a:extLst>
                  <a:ext uri="{0D108BD9-81ED-4DB2-BD59-A6C34878D82A}">
                    <a16:rowId xmlns:a16="http://schemas.microsoft.com/office/drawing/2014/main" val="2271159727"/>
                  </a:ext>
                </a:extLst>
              </a:tr>
              <a:tr h="370840">
                <a:tc>
                  <a:txBody>
                    <a:bodyPr/>
                    <a:lstStyle/>
                    <a:p>
                      <a:r>
                        <a:rPr kumimoji="1" lang="ja-JP" altLang="en-US" sz="1600" dirty="0"/>
                        <a:t>クラウド（</a:t>
                      </a:r>
                      <a:r>
                        <a:rPr kumimoji="1" lang="en-US" altLang="ja-JP" sz="1600" dirty="0"/>
                        <a:t>UTokyo/Google Account</a:t>
                      </a:r>
                      <a:r>
                        <a:rPr kumimoji="1" lang="ja-JP" altLang="en-US" sz="1600" dirty="0"/>
                        <a:t>）</a:t>
                      </a:r>
                    </a:p>
                  </a:txBody>
                  <a:tcPr/>
                </a:tc>
                <a:tc>
                  <a:txBody>
                    <a:bodyPr/>
                    <a:lstStyle/>
                    <a:p>
                      <a:r>
                        <a:rPr kumimoji="1" lang="ja-JP" altLang="en-US" sz="1600" dirty="0"/>
                        <a:t>パスワード流出</a:t>
                      </a:r>
                    </a:p>
                  </a:txBody>
                  <a:tcPr/>
                </a:tc>
                <a:tc>
                  <a:txBody>
                    <a:bodyPr/>
                    <a:lstStyle/>
                    <a:p>
                      <a:r>
                        <a:rPr kumimoji="1" lang="ja-JP" altLang="en-US" sz="1600" dirty="0">
                          <a:solidFill>
                            <a:srgbClr val="00B0F0"/>
                          </a:solidFill>
                        </a:rPr>
                        <a:t>強固なパスワード・</a:t>
                      </a:r>
                      <a:r>
                        <a:rPr kumimoji="1" lang="ja-JP" altLang="en-US" sz="1600" dirty="0">
                          <a:solidFill>
                            <a:srgbClr val="00B050"/>
                          </a:solidFill>
                        </a:rPr>
                        <a:t>多要素認証</a:t>
                      </a:r>
                      <a:r>
                        <a:rPr kumimoji="1" lang="ja-JP" altLang="en-US" sz="1600" dirty="0"/>
                        <a:t>（スマホ・電話）</a:t>
                      </a:r>
                    </a:p>
                  </a:txBody>
                  <a:tcPr/>
                </a:tc>
                <a:extLst>
                  <a:ext uri="{0D108BD9-81ED-4DB2-BD59-A6C34878D82A}">
                    <a16:rowId xmlns:a16="http://schemas.microsoft.com/office/drawing/2014/main" val="1044572838"/>
                  </a:ext>
                </a:extLst>
              </a:tr>
              <a:tr h="370840">
                <a:tc>
                  <a:txBody>
                    <a:bodyPr/>
                    <a:lstStyle/>
                    <a:p>
                      <a:r>
                        <a:rPr kumimoji="1" lang="ja-JP" altLang="en-US" sz="1600" dirty="0"/>
                        <a:t>スマホ</a:t>
                      </a:r>
                    </a:p>
                  </a:txBody>
                  <a:tcPr/>
                </a:tc>
                <a:tc>
                  <a:txBody>
                    <a:bodyPr/>
                    <a:lstStyle/>
                    <a:p>
                      <a:r>
                        <a:rPr kumimoji="1" lang="ja-JP" altLang="en-US" sz="1600" dirty="0"/>
                        <a:t>物理的盗難・紛失</a:t>
                      </a:r>
                    </a:p>
                  </a:txBody>
                  <a:tcPr/>
                </a:tc>
                <a:tc>
                  <a:txBody>
                    <a:bodyPr/>
                    <a:lstStyle/>
                    <a:p>
                      <a:r>
                        <a:rPr kumimoji="1" lang="ja-JP" altLang="en-US" sz="1600" dirty="0">
                          <a:solidFill>
                            <a:srgbClr val="00B0F0"/>
                          </a:solidFill>
                        </a:rPr>
                        <a:t>画面ロック</a:t>
                      </a:r>
                      <a:r>
                        <a:rPr kumimoji="1" lang="ja-JP" altLang="en-US" sz="1600" dirty="0"/>
                        <a:t>（生体認証、番号入力）</a:t>
                      </a:r>
                    </a:p>
                  </a:txBody>
                  <a:tcPr/>
                </a:tc>
                <a:extLst>
                  <a:ext uri="{0D108BD9-81ED-4DB2-BD59-A6C34878D82A}">
                    <a16:rowId xmlns:a16="http://schemas.microsoft.com/office/drawing/2014/main" val="2124874510"/>
                  </a:ext>
                </a:extLst>
              </a:tr>
              <a:tr h="370840">
                <a:tc>
                  <a:txBody>
                    <a:bodyPr/>
                    <a:lstStyle/>
                    <a:p>
                      <a:r>
                        <a:rPr kumimoji="1" lang="en-US" altLang="ja-JP" sz="1600" dirty="0"/>
                        <a:t>PC</a:t>
                      </a:r>
                      <a:endParaRPr kumimoji="1" lang="ja-JP" altLang="en-US" sz="1600" dirty="0"/>
                    </a:p>
                  </a:txBody>
                  <a:tcPr/>
                </a:tc>
                <a:tc>
                  <a:txBody>
                    <a:bodyPr/>
                    <a:lstStyle/>
                    <a:p>
                      <a:r>
                        <a:rPr kumimoji="1" lang="ja-JP" altLang="en-US" sz="1600" dirty="0"/>
                        <a:t>物理的盗難・紛失</a:t>
                      </a:r>
                    </a:p>
                  </a:txBody>
                  <a:tcPr/>
                </a:tc>
                <a:tc>
                  <a:txBody>
                    <a:bodyPr/>
                    <a:lstStyle/>
                    <a:p>
                      <a:r>
                        <a:rPr kumimoji="1" lang="ja-JP" altLang="en-US" sz="1600" dirty="0">
                          <a:solidFill>
                            <a:srgbClr val="00B0F0"/>
                          </a:solidFill>
                        </a:rPr>
                        <a:t>手動ログイン、画面ロック、暗号化ドライブ</a:t>
                      </a:r>
                    </a:p>
                  </a:txBody>
                  <a:tcPr/>
                </a:tc>
                <a:extLst>
                  <a:ext uri="{0D108BD9-81ED-4DB2-BD59-A6C34878D82A}">
                    <a16:rowId xmlns:a16="http://schemas.microsoft.com/office/drawing/2014/main" val="1102117583"/>
                  </a:ext>
                </a:extLst>
              </a:tr>
            </a:tbl>
          </a:graphicData>
        </a:graphic>
      </p:graphicFrame>
      <p:pic>
        <p:nvPicPr>
          <p:cNvPr id="7" name="図 6" descr="時計, 記号 が含まれている画像&#10;&#10;自動的に生成された説明">
            <a:extLst>
              <a:ext uri="{FF2B5EF4-FFF2-40B4-BE49-F238E27FC236}">
                <a16:creationId xmlns:a16="http://schemas.microsoft.com/office/drawing/2014/main" id="{5AC51D15-FBDC-407F-BAD0-404FB8E8D5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3429000"/>
            <a:ext cx="2793322" cy="2924944"/>
          </a:xfrm>
          <a:prstGeom prst="rect">
            <a:avLst/>
          </a:prstGeom>
        </p:spPr>
      </p:pic>
      <p:pic>
        <p:nvPicPr>
          <p:cNvPr id="11" name="図 10" descr="文字と絵が描かれた絵&#10;&#10;中程度の精度で自動的に生成された説明">
            <a:extLst>
              <a:ext uri="{FF2B5EF4-FFF2-40B4-BE49-F238E27FC236}">
                <a16:creationId xmlns:a16="http://schemas.microsoft.com/office/drawing/2014/main" id="{0FF9C437-D809-41BB-B635-B5367F23A3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4212" y="4035975"/>
            <a:ext cx="528055" cy="612805"/>
          </a:xfrm>
          <a:prstGeom prst="rect">
            <a:avLst/>
          </a:prstGeom>
        </p:spPr>
      </p:pic>
      <p:pic>
        <p:nvPicPr>
          <p:cNvPr id="13" name="図 12" descr="アイコン&#10;&#10;自動的に生成された説明">
            <a:extLst>
              <a:ext uri="{FF2B5EF4-FFF2-40B4-BE49-F238E27FC236}">
                <a16:creationId xmlns:a16="http://schemas.microsoft.com/office/drawing/2014/main" id="{A9389144-AFDF-473D-85F4-591F8A0D19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8474" y="5876007"/>
            <a:ext cx="528056" cy="612805"/>
          </a:xfrm>
          <a:prstGeom prst="rect">
            <a:avLst/>
          </a:prstGeom>
        </p:spPr>
      </p:pic>
      <p:pic>
        <p:nvPicPr>
          <p:cNvPr id="15" name="図 14" descr="アイコン&#10;&#10;自動的に生成された説明">
            <a:extLst>
              <a:ext uri="{FF2B5EF4-FFF2-40B4-BE49-F238E27FC236}">
                <a16:creationId xmlns:a16="http://schemas.microsoft.com/office/drawing/2014/main" id="{2BC67745-F9DA-4D37-8880-09BB45C86B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327" y="5741138"/>
            <a:ext cx="528056" cy="612806"/>
          </a:xfrm>
          <a:prstGeom prst="rect">
            <a:avLst/>
          </a:prstGeom>
        </p:spPr>
      </p:pic>
      <p:pic>
        <p:nvPicPr>
          <p:cNvPr id="17" name="図 16" descr="文字が書かれている&#10;&#10;自動的に生成された説明">
            <a:extLst>
              <a:ext uri="{FF2B5EF4-FFF2-40B4-BE49-F238E27FC236}">
                <a16:creationId xmlns:a16="http://schemas.microsoft.com/office/drawing/2014/main" id="{00B5D686-3B66-4C5E-9658-8E73DE556E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5190" y="3759763"/>
            <a:ext cx="606946" cy="704357"/>
          </a:xfrm>
          <a:prstGeom prst="rect">
            <a:avLst/>
          </a:prstGeom>
        </p:spPr>
      </p:pic>
      <p:pic>
        <p:nvPicPr>
          <p:cNvPr id="19" name="図 18" descr="文字と絵が描かれた絵&#10;&#10;中程度の精度で自動的に生成された説明">
            <a:extLst>
              <a:ext uri="{FF2B5EF4-FFF2-40B4-BE49-F238E27FC236}">
                <a16:creationId xmlns:a16="http://schemas.microsoft.com/office/drawing/2014/main" id="{062D277B-E42D-4D04-A77D-B0F8D3682E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7254" y="6033539"/>
            <a:ext cx="606946" cy="704357"/>
          </a:xfrm>
          <a:prstGeom prst="rect">
            <a:avLst/>
          </a:prstGeom>
        </p:spPr>
      </p:pic>
      <p:pic>
        <p:nvPicPr>
          <p:cNvPr id="21" name="図 20" descr="アイコン&#10;&#10;自動的に生成された説明">
            <a:extLst>
              <a:ext uri="{FF2B5EF4-FFF2-40B4-BE49-F238E27FC236}">
                <a16:creationId xmlns:a16="http://schemas.microsoft.com/office/drawing/2014/main" id="{6729F380-517E-4DA4-B691-960ED8CC11E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03034" y="4186064"/>
            <a:ext cx="528055" cy="612805"/>
          </a:xfrm>
          <a:prstGeom prst="rect">
            <a:avLst/>
          </a:prstGeom>
        </p:spPr>
      </p:pic>
      <p:pic>
        <p:nvPicPr>
          <p:cNvPr id="23" name="図 22" descr="時計 が含まれている画像&#10;&#10;自動的に生成された説明">
            <a:extLst>
              <a:ext uri="{FF2B5EF4-FFF2-40B4-BE49-F238E27FC236}">
                <a16:creationId xmlns:a16="http://schemas.microsoft.com/office/drawing/2014/main" id="{DFC4866C-0304-404A-A3AF-16C50DD9592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78259" y="3536482"/>
            <a:ext cx="1770205" cy="1493956"/>
          </a:xfrm>
          <a:prstGeom prst="rect">
            <a:avLst/>
          </a:prstGeom>
        </p:spPr>
      </p:pic>
      <p:pic>
        <p:nvPicPr>
          <p:cNvPr id="25" name="図 24">
            <a:extLst>
              <a:ext uri="{FF2B5EF4-FFF2-40B4-BE49-F238E27FC236}">
                <a16:creationId xmlns:a16="http://schemas.microsoft.com/office/drawing/2014/main" id="{DE84376B-2AC5-4DB7-8287-B0B562C95ED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2506" y="3536482"/>
            <a:ext cx="1637606" cy="1493956"/>
          </a:xfrm>
          <a:prstGeom prst="rect">
            <a:avLst/>
          </a:prstGeom>
        </p:spPr>
      </p:pic>
      <p:pic>
        <p:nvPicPr>
          <p:cNvPr id="27" name="図 26">
            <a:extLst>
              <a:ext uri="{FF2B5EF4-FFF2-40B4-BE49-F238E27FC236}">
                <a16:creationId xmlns:a16="http://schemas.microsoft.com/office/drawing/2014/main" id="{B06AF723-E26E-459E-944D-D4C68F6CBDD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78258" y="4607865"/>
            <a:ext cx="1770205" cy="1493956"/>
          </a:xfrm>
          <a:prstGeom prst="rect">
            <a:avLst/>
          </a:prstGeom>
        </p:spPr>
      </p:pic>
      <p:pic>
        <p:nvPicPr>
          <p:cNvPr id="29" name="図 28" descr="食品 が含まれている画像&#10;&#10;自動的に生成された説明">
            <a:extLst>
              <a:ext uri="{FF2B5EF4-FFF2-40B4-BE49-F238E27FC236}">
                <a16:creationId xmlns:a16="http://schemas.microsoft.com/office/drawing/2014/main" id="{77B64ECE-825D-4187-86FD-3127F464BBC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46508" y="4689781"/>
            <a:ext cx="1547813" cy="1412040"/>
          </a:xfrm>
          <a:prstGeom prst="rect">
            <a:avLst/>
          </a:prstGeom>
        </p:spPr>
      </p:pic>
      <p:sp>
        <p:nvSpPr>
          <p:cNvPr id="30" name="テキスト ボックス 29">
            <a:extLst>
              <a:ext uri="{FF2B5EF4-FFF2-40B4-BE49-F238E27FC236}">
                <a16:creationId xmlns:a16="http://schemas.microsoft.com/office/drawing/2014/main" id="{35A5DCC1-75DA-4C73-B5CF-4AF9DF6A2B31}"/>
              </a:ext>
            </a:extLst>
          </p:cNvPr>
          <p:cNvSpPr txBox="1"/>
          <p:nvPr/>
        </p:nvSpPr>
        <p:spPr>
          <a:xfrm>
            <a:off x="2590800" y="3598540"/>
            <a:ext cx="1184940" cy="1200329"/>
          </a:xfrm>
          <a:prstGeom prst="rect">
            <a:avLst/>
          </a:prstGeom>
          <a:noFill/>
        </p:spPr>
        <p:txBody>
          <a:bodyPr wrap="none" rtlCol="0">
            <a:spAutoFit/>
          </a:bodyPr>
          <a:lstStyle/>
          <a:p>
            <a:r>
              <a:rPr kumimoji="1" lang="ja-JP" altLang="en-US" dirty="0"/>
              <a:t>データ</a:t>
            </a:r>
            <a:endParaRPr kumimoji="1" lang="en-US" altLang="ja-JP" dirty="0"/>
          </a:p>
          <a:p>
            <a:r>
              <a:rPr lang="en-US" altLang="ja-JP" dirty="0"/>
              <a:t>   </a:t>
            </a:r>
            <a:r>
              <a:rPr lang="ja-JP" altLang="en-US" dirty="0"/>
              <a:t>データ</a:t>
            </a:r>
            <a:endParaRPr lang="en-US" altLang="ja-JP" dirty="0"/>
          </a:p>
          <a:p>
            <a:r>
              <a:rPr kumimoji="1" lang="en-US" altLang="ja-JP" dirty="0"/>
              <a:t>      </a:t>
            </a:r>
            <a:r>
              <a:rPr kumimoji="1" lang="ja-JP" altLang="en-US" dirty="0"/>
              <a:t>データ</a:t>
            </a:r>
            <a:br>
              <a:rPr kumimoji="1" lang="en-US" altLang="ja-JP" dirty="0"/>
            </a:br>
            <a:r>
              <a:rPr kumimoji="1" lang="en-US" altLang="ja-JP" dirty="0"/>
              <a:t>   …</a:t>
            </a:r>
            <a:endParaRPr kumimoji="1" lang="ja-JP" altLang="en-US" dirty="0"/>
          </a:p>
        </p:txBody>
      </p:sp>
      <p:sp>
        <p:nvSpPr>
          <p:cNvPr id="31" name="テキスト ボックス 30">
            <a:extLst>
              <a:ext uri="{FF2B5EF4-FFF2-40B4-BE49-F238E27FC236}">
                <a16:creationId xmlns:a16="http://schemas.microsoft.com/office/drawing/2014/main" id="{81245031-3628-45EB-92F0-646F2263CB0F}"/>
              </a:ext>
            </a:extLst>
          </p:cNvPr>
          <p:cNvSpPr txBox="1"/>
          <p:nvPr/>
        </p:nvSpPr>
        <p:spPr>
          <a:xfrm>
            <a:off x="5609771" y="4509120"/>
            <a:ext cx="1338828" cy="369332"/>
          </a:xfrm>
          <a:prstGeom prst="rect">
            <a:avLst/>
          </a:prstGeom>
          <a:noFill/>
        </p:spPr>
        <p:txBody>
          <a:bodyPr wrap="none" rtlCol="0">
            <a:spAutoFit/>
          </a:bodyPr>
          <a:lstStyle/>
          <a:p>
            <a:r>
              <a:rPr lang="ja-JP" altLang="en-US" dirty="0"/>
              <a:t>多要素認証</a:t>
            </a:r>
            <a:endParaRPr kumimoji="1" lang="ja-JP" altLang="en-US" dirty="0"/>
          </a:p>
        </p:txBody>
      </p:sp>
      <p:sp>
        <p:nvSpPr>
          <p:cNvPr id="32" name="矢印: 右 31">
            <a:extLst>
              <a:ext uri="{FF2B5EF4-FFF2-40B4-BE49-F238E27FC236}">
                <a16:creationId xmlns:a16="http://schemas.microsoft.com/office/drawing/2014/main" id="{33BDAAA3-75C0-4122-8880-1F2A4FC353BE}"/>
              </a:ext>
            </a:extLst>
          </p:cNvPr>
          <p:cNvSpPr/>
          <p:nvPr/>
        </p:nvSpPr>
        <p:spPr>
          <a:xfrm>
            <a:off x="5669190" y="4894873"/>
            <a:ext cx="1394859" cy="3651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910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B011FB-0940-4B36-B040-4E4BCB459ED3}"/>
              </a:ext>
            </a:extLst>
          </p:cNvPr>
          <p:cNvSpPr>
            <a:spLocks noGrp="1"/>
          </p:cNvSpPr>
          <p:nvPr>
            <p:ph type="title"/>
          </p:nvPr>
        </p:nvSpPr>
        <p:spPr/>
        <p:txBody>
          <a:bodyPr>
            <a:normAutofit/>
          </a:bodyPr>
          <a:lstStyle/>
          <a:p>
            <a:r>
              <a:rPr kumimoji="1" lang="ja-JP" altLang="en-US" dirty="0"/>
              <a:t>その他</a:t>
            </a:r>
          </a:p>
        </p:txBody>
      </p:sp>
      <p:sp>
        <p:nvSpPr>
          <p:cNvPr id="3" name="コンテンツ プレースホルダー 2">
            <a:extLst>
              <a:ext uri="{FF2B5EF4-FFF2-40B4-BE49-F238E27FC236}">
                <a16:creationId xmlns:a16="http://schemas.microsoft.com/office/drawing/2014/main" id="{46908127-54E5-41F3-A0A7-C4C2CB7DBF9B}"/>
              </a:ext>
            </a:extLst>
          </p:cNvPr>
          <p:cNvSpPr>
            <a:spLocks noGrp="1"/>
          </p:cNvSpPr>
          <p:nvPr>
            <p:ph idx="1"/>
          </p:nvPr>
        </p:nvSpPr>
        <p:spPr>
          <a:xfrm>
            <a:off x="457200" y="1500174"/>
            <a:ext cx="6096000" cy="4525963"/>
          </a:xfrm>
        </p:spPr>
        <p:txBody>
          <a:bodyPr>
            <a:normAutofit/>
          </a:bodyPr>
          <a:lstStyle/>
          <a:p>
            <a:r>
              <a:rPr lang="en-US" altLang="ja-JP" dirty="0"/>
              <a:t>Google Drive, OneDrive</a:t>
            </a:r>
            <a:r>
              <a:rPr lang="ja-JP" altLang="en-US" dirty="0"/>
              <a:t>の共有ドキュメントの見直し（足元の見直し</a:t>
            </a:r>
            <a:r>
              <a:rPr lang="en-US" altLang="ja-JP" dirty="0"/>
              <a:t>!</a:t>
            </a:r>
            <a:r>
              <a:rPr lang="ja-JP" altLang="en-US" dirty="0"/>
              <a:t>）</a:t>
            </a:r>
            <a:endParaRPr lang="en-US" altLang="ja-JP" dirty="0"/>
          </a:p>
          <a:p>
            <a:pPr lvl="1"/>
            <a:r>
              <a:rPr lang="ja-JP" altLang="en-US" dirty="0"/>
              <a:t>不要になったものは削除・共有取り消し</a:t>
            </a:r>
            <a:endParaRPr lang="en-US" altLang="ja-JP" dirty="0"/>
          </a:p>
          <a:p>
            <a:pPr lvl="1"/>
            <a:r>
              <a:rPr lang="ja-JP" altLang="en-US" dirty="0"/>
              <a:t>できるなら相手を限定した共有を使う</a:t>
            </a:r>
            <a:endParaRPr lang="en-US" altLang="ja-JP" dirty="0"/>
          </a:p>
          <a:p>
            <a:r>
              <a:rPr lang="ja-JP" altLang="ja-JP" dirty="0">
                <a:hlinkClick r:id="rId2"/>
              </a:rPr>
              <a:t>在宅勤務の</a:t>
            </a:r>
            <a:r>
              <a:rPr lang="en-US" altLang="ja-JP" dirty="0">
                <a:hlinkClick r:id="rId2"/>
              </a:rPr>
              <a:t>PC</a:t>
            </a:r>
            <a:r>
              <a:rPr lang="ja-JP" altLang="ja-JP" dirty="0">
                <a:hlinkClick r:id="rId2"/>
              </a:rPr>
              <a:t>利用ガイド</a:t>
            </a:r>
            <a:r>
              <a:rPr lang="ja-JP" altLang="en-US" dirty="0"/>
              <a:t> もご覧ください</a:t>
            </a:r>
          </a:p>
        </p:txBody>
      </p:sp>
      <p:sp>
        <p:nvSpPr>
          <p:cNvPr id="4" name="日付プレースホルダー 3">
            <a:extLst>
              <a:ext uri="{FF2B5EF4-FFF2-40B4-BE49-F238E27FC236}">
                <a16:creationId xmlns:a16="http://schemas.microsoft.com/office/drawing/2014/main" id="{4A89A32F-873A-4937-AF65-D0ACBF1EEE4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6742DC4-B896-4681-B4CE-BE7EDA97BB4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EDB4822-A22E-42A2-89C0-8A2EE7A004FF}"/>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7" name="正方形/長方形 6">
            <a:extLst>
              <a:ext uri="{FF2B5EF4-FFF2-40B4-BE49-F238E27FC236}">
                <a16:creationId xmlns:a16="http://schemas.microsoft.com/office/drawing/2014/main" id="{26C457AB-9F7E-4F86-A19D-0F0EA496E8ED}"/>
              </a:ext>
            </a:extLst>
          </p:cNvPr>
          <p:cNvSpPr/>
          <p:nvPr/>
        </p:nvSpPr>
        <p:spPr>
          <a:xfrm>
            <a:off x="6732240" y="44624"/>
            <a:ext cx="1719823" cy="33843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多要素</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を</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オンしてのどか</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pPr algn="ct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秋涼し</a:t>
            </a:r>
            <a:endPar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endParaRPr>
          </a:p>
        </p:txBody>
      </p:sp>
      <p:sp>
        <p:nvSpPr>
          <p:cNvPr id="8" name="正方形/長方形 7">
            <a:extLst>
              <a:ext uri="{FF2B5EF4-FFF2-40B4-BE49-F238E27FC236}">
                <a16:creationId xmlns:a16="http://schemas.microsoft.com/office/drawing/2014/main" id="{56D8687B-CE84-4436-9488-64A46C1F6B13}"/>
              </a:ext>
            </a:extLst>
          </p:cNvPr>
          <p:cNvSpPr/>
          <p:nvPr/>
        </p:nvSpPr>
        <p:spPr>
          <a:xfrm>
            <a:off x="6732240" y="3429000"/>
            <a:ext cx="1719823" cy="33880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入るごと</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スマホ鳴るなり</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秋の音</a:t>
            </a:r>
            <a:endPar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endParaRPr>
          </a:p>
        </p:txBody>
      </p:sp>
      <p:sp>
        <p:nvSpPr>
          <p:cNvPr id="9" name="正方形/長方形 8">
            <a:extLst>
              <a:ext uri="{FF2B5EF4-FFF2-40B4-BE49-F238E27FC236}">
                <a16:creationId xmlns:a16="http://schemas.microsoft.com/office/drawing/2014/main" id="{BDE80E72-7488-4C54-9258-BD9CBA0CB8A5}"/>
              </a:ext>
            </a:extLst>
          </p:cNvPr>
          <p:cNvSpPr/>
          <p:nvPr/>
        </p:nvSpPr>
        <p:spPr>
          <a:xfrm rot="20450801">
            <a:off x="5980521" y="3421082"/>
            <a:ext cx="1368152" cy="34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著作権フリー</a:t>
            </a:r>
          </a:p>
        </p:txBody>
      </p:sp>
    </p:spTree>
    <p:extLst>
      <p:ext uri="{BB962C8B-B14F-4D97-AF65-F5344CB8AC3E}">
        <p14:creationId xmlns:p14="http://schemas.microsoft.com/office/powerpoint/2010/main" val="82004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5101F-2927-4A48-9B91-975B7BA55BB3}"/>
              </a:ext>
            </a:extLst>
          </p:cNvPr>
          <p:cNvSpPr>
            <a:spLocks noGrp="1"/>
          </p:cNvSpPr>
          <p:nvPr>
            <p:ph type="title"/>
          </p:nvPr>
        </p:nvSpPr>
        <p:spPr/>
        <p:txBody>
          <a:bodyPr>
            <a:normAutofit fontScale="90000"/>
          </a:bodyPr>
          <a:lstStyle/>
          <a:p>
            <a:r>
              <a:rPr lang="ja-JP" altLang="en-US" dirty="0"/>
              <a:t>絶対に漏らせないデータがそこにはある</a:t>
            </a:r>
            <a:endParaRPr kumimoji="1" lang="ja-JP" altLang="en-US" dirty="0"/>
          </a:p>
        </p:txBody>
      </p:sp>
      <p:sp>
        <p:nvSpPr>
          <p:cNvPr id="3" name="コンテンツ プレースホルダー 2">
            <a:extLst>
              <a:ext uri="{FF2B5EF4-FFF2-40B4-BE49-F238E27FC236}">
                <a16:creationId xmlns:a16="http://schemas.microsoft.com/office/drawing/2014/main" id="{87B4B09F-4EFC-483E-A232-5C78EDEE9F3F}"/>
              </a:ext>
            </a:extLst>
          </p:cNvPr>
          <p:cNvSpPr>
            <a:spLocks noGrp="1"/>
          </p:cNvSpPr>
          <p:nvPr>
            <p:ph idx="1"/>
          </p:nvPr>
        </p:nvSpPr>
        <p:spPr/>
        <p:txBody>
          <a:bodyPr/>
          <a:lstStyle/>
          <a:p>
            <a:r>
              <a:rPr kumimoji="1" lang="ja-JP" altLang="en-US" dirty="0"/>
              <a:t>本学</a:t>
            </a:r>
            <a:r>
              <a:rPr kumimoji="1" lang="en-US" altLang="ja-JP" dirty="0"/>
              <a:t>50,000</a:t>
            </a:r>
            <a:r>
              <a:rPr kumimoji="1" lang="ja-JP" altLang="en-US" dirty="0"/>
              <a:t>人の</a:t>
            </a:r>
            <a:endParaRPr kumimoji="1" lang="en-US" altLang="ja-JP" dirty="0"/>
          </a:p>
          <a:p>
            <a:pPr lvl="1"/>
            <a:r>
              <a:rPr kumimoji="1" lang="en-US" altLang="ja-JP" dirty="0"/>
              <a:t>UTokyo Account</a:t>
            </a:r>
            <a:r>
              <a:rPr lang="ja-JP" altLang="en-US" dirty="0"/>
              <a:t> </a:t>
            </a:r>
            <a:r>
              <a:rPr lang="en-US" altLang="ja-JP" dirty="0"/>
              <a:t>(10</a:t>
            </a:r>
            <a:r>
              <a:rPr lang="ja-JP" altLang="en-US" dirty="0"/>
              <a:t>桁</a:t>
            </a:r>
            <a:r>
              <a:rPr lang="en-US" altLang="ja-JP" dirty="0"/>
              <a:t>@utac.u-tokyo.ac.jp)</a:t>
            </a:r>
            <a:endParaRPr kumimoji="1" lang="en-US" altLang="ja-JP" dirty="0"/>
          </a:p>
          <a:p>
            <a:pPr lvl="1"/>
            <a:r>
              <a:rPr kumimoji="1" lang="en-US" altLang="ja-JP" dirty="0"/>
              <a:t>Google Account (@g.ecc.u-tokyo.ac.jp)</a:t>
            </a:r>
          </a:p>
          <a:p>
            <a:r>
              <a:rPr kumimoji="1" lang="ja-JP" altLang="en-US" dirty="0"/>
              <a:t>が今日もインターネットに</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2721C498-AA2C-4A0A-9E77-CEDF99385A38}"/>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E77DDCCD-298F-422D-9520-6F05720CE323}"/>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96B65CB-8223-40D2-BB26-C41402D8702C}"/>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7" name="グループ化 6">
            <a:extLst>
              <a:ext uri="{FF2B5EF4-FFF2-40B4-BE49-F238E27FC236}">
                <a16:creationId xmlns:a16="http://schemas.microsoft.com/office/drawing/2014/main" id="{C24B2D81-213A-44E0-B2DA-96D890AB8E43}"/>
              </a:ext>
            </a:extLst>
          </p:cNvPr>
          <p:cNvGrpSpPr/>
          <p:nvPr/>
        </p:nvGrpSpPr>
        <p:grpSpPr>
          <a:xfrm>
            <a:off x="1043608" y="4176091"/>
            <a:ext cx="7286315" cy="2133229"/>
            <a:chOff x="1173765" y="3823228"/>
            <a:chExt cx="7286315" cy="2133229"/>
          </a:xfrm>
        </p:grpSpPr>
        <p:grpSp>
          <p:nvGrpSpPr>
            <p:cNvPr id="8" name="グループ化 39">
              <a:extLst>
                <a:ext uri="{FF2B5EF4-FFF2-40B4-BE49-F238E27FC236}">
                  <a16:creationId xmlns:a16="http://schemas.microsoft.com/office/drawing/2014/main" id="{4A11309C-D704-49BC-BD3E-223754374F4C}"/>
                </a:ext>
              </a:extLst>
            </p:cNvPr>
            <p:cNvGrpSpPr/>
            <p:nvPr/>
          </p:nvGrpSpPr>
          <p:grpSpPr>
            <a:xfrm>
              <a:off x="1173765" y="3823228"/>
              <a:ext cx="7286315" cy="2133229"/>
              <a:chOff x="179512" y="3599999"/>
              <a:chExt cx="8856984" cy="3141369"/>
            </a:xfrm>
          </p:grpSpPr>
          <p:sp>
            <p:nvSpPr>
              <p:cNvPr id="10" name="正方形/長方形 4">
                <a:extLst>
                  <a:ext uri="{FF2B5EF4-FFF2-40B4-BE49-F238E27FC236}">
                    <a16:creationId xmlns:a16="http://schemas.microsoft.com/office/drawing/2014/main" id="{6F770046-5F8F-4B31-A35D-09128570538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正方形/長方形 5">
                <a:extLst>
                  <a:ext uri="{FF2B5EF4-FFF2-40B4-BE49-F238E27FC236}">
                    <a16:creationId xmlns:a16="http://schemas.microsoft.com/office/drawing/2014/main" id="{0B3B423B-2DE2-471D-9070-EF5C845E666C}"/>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2" name="正方形/長方形 6">
                <a:extLst>
                  <a:ext uri="{FF2B5EF4-FFF2-40B4-BE49-F238E27FC236}">
                    <a16:creationId xmlns:a16="http://schemas.microsoft.com/office/drawing/2014/main" id="{CAF90C73-C011-4A32-BD82-36AEBC2D55B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3" name="矢印: 上 11">
                <a:extLst>
                  <a:ext uri="{FF2B5EF4-FFF2-40B4-BE49-F238E27FC236}">
                    <a16:creationId xmlns:a16="http://schemas.microsoft.com/office/drawing/2014/main" id="{556E4A2F-20D3-4046-AF19-36668A9D63A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2">
                <a:extLst>
                  <a:ext uri="{FF2B5EF4-FFF2-40B4-BE49-F238E27FC236}">
                    <a16:creationId xmlns:a16="http://schemas.microsoft.com/office/drawing/2014/main" id="{900D6184-8E25-4A28-8442-29C0750278D9}"/>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3">
                <a:extLst>
                  <a:ext uri="{FF2B5EF4-FFF2-40B4-BE49-F238E27FC236}">
                    <a16:creationId xmlns:a16="http://schemas.microsoft.com/office/drawing/2014/main" id="{CFA40E64-2DF6-48DD-A312-10B94E010CE7}"/>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矢印: 上 14">
                <a:extLst>
                  <a:ext uri="{FF2B5EF4-FFF2-40B4-BE49-F238E27FC236}">
                    <a16:creationId xmlns:a16="http://schemas.microsoft.com/office/drawing/2014/main" id="{FA37E608-44D5-4178-8152-AEA678EC39E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7" name="矢印: 上 15">
                <a:extLst>
                  <a:ext uri="{FF2B5EF4-FFF2-40B4-BE49-F238E27FC236}">
                    <a16:creationId xmlns:a16="http://schemas.microsoft.com/office/drawing/2014/main" id="{F3BD7EFB-9ABF-4506-9F4C-D2C9F9CC261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8" name="正方形/長方形 9">
                <a:extLst>
                  <a:ext uri="{FF2B5EF4-FFF2-40B4-BE49-F238E27FC236}">
                    <a16:creationId xmlns:a16="http://schemas.microsoft.com/office/drawing/2014/main" id="{550A31D8-059C-4310-BA0E-2C65871F2067}"/>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正方形/長方形 7">
                <a:extLst>
                  <a:ext uri="{FF2B5EF4-FFF2-40B4-BE49-F238E27FC236}">
                    <a16:creationId xmlns:a16="http://schemas.microsoft.com/office/drawing/2014/main" id="{1D176033-A44F-4021-AC17-F2A5970316E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20" name="正方形/長方形 8">
                <a:extLst>
                  <a:ext uri="{FF2B5EF4-FFF2-40B4-BE49-F238E27FC236}">
                    <a16:creationId xmlns:a16="http://schemas.microsoft.com/office/drawing/2014/main" id="{AAA439F4-C2FF-42AC-B903-0E875539D5AF}"/>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21" name="矢印: 上 34">
                <a:extLst>
                  <a:ext uri="{FF2B5EF4-FFF2-40B4-BE49-F238E27FC236}">
                    <a16:creationId xmlns:a16="http://schemas.microsoft.com/office/drawing/2014/main" id="{67E56C05-550D-4016-B894-5C6A15EA2034}"/>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2" name="正方形/長方形 36">
                <a:extLst>
                  <a:ext uri="{FF2B5EF4-FFF2-40B4-BE49-F238E27FC236}">
                    <a16:creationId xmlns:a16="http://schemas.microsoft.com/office/drawing/2014/main" id="{B0DA7DBA-A486-438B-BF92-3D3B12A5C547}"/>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9" name="四角形: 角を丸くする 26">
              <a:extLst>
                <a:ext uri="{FF2B5EF4-FFF2-40B4-BE49-F238E27FC236}">
                  <a16:creationId xmlns:a16="http://schemas.microsoft.com/office/drawing/2014/main" id="{9DA1A2EE-DC76-4103-96EF-34574F2BAE09}"/>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Tree>
    <p:extLst>
      <p:ext uri="{BB962C8B-B14F-4D97-AF65-F5344CB8AC3E}">
        <p14:creationId xmlns:p14="http://schemas.microsoft.com/office/powerpoint/2010/main" val="106718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7B369-6662-42F9-BD87-4EEB85B9FB0E}"/>
              </a:ext>
            </a:extLst>
          </p:cNvPr>
          <p:cNvSpPr>
            <a:spLocks noGrp="1"/>
          </p:cNvSpPr>
          <p:nvPr>
            <p:ph type="title"/>
          </p:nvPr>
        </p:nvSpPr>
        <p:spPr/>
        <p:txBody>
          <a:bodyPr/>
          <a:lstStyle/>
          <a:p>
            <a:r>
              <a:rPr kumimoji="1" lang="ja-JP" altLang="en-US" dirty="0"/>
              <a:t>守るための基本</a:t>
            </a:r>
          </a:p>
        </p:txBody>
      </p:sp>
      <p:sp>
        <p:nvSpPr>
          <p:cNvPr id="3" name="コンテンツ プレースホルダー 2">
            <a:extLst>
              <a:ext uri="{FF2B5EF4-FFF2-40B4-BE49-F238E27FC236}">
                <a16:creationId xmlns:a16="http://schemas.microsoft.com/office/drawing/2014/main" id="{A6CAC519-D47E-4B5E-8AD5-1A8DDD1A6DFA}"/>
              </a:ext>
            </a:extLst>
          </p:cNvPr>
          <p:cNvSpPr>
            <a:spLocks noGrp="1"/>
          </p:cNvSpPr>
          <p:nvPr>
            <p:ph idx="1"/>
          </p:nvPr>
        </p:nvSpPr>
        <p:spPr/>
        <p:txBody>
          <a:bodyPr/>
          <a:lstStyle/>
          <a:p>
            <a:r>
              <a:rPr kumimoji="1" lang="ja-JP" altLang="en-US" dirty="0"/>
              <a:t>安易なパスワードを</a:t>
            </a:r>
            <a:r>
              <a:rPr kumimoji="1" lang="ja-JP" altLang="en-US" dirty="0">
                <a:solidFill>
                  <a:srgbClr val="FF0000"/>
                </a:solidFill>
              </a:rPr>
              <a:t>決して</a:t>
            </a:r>
            <a:r>
              <a:rPr kumimoji="1" lang="ja-JP" altLang="en-US" dirty="0"/>
              <a:t>使わない</a:t>
            </a:r>
            <a:endParaRPr kumimoji="1" lang="en-US" altLang="ja-JP" dirty="0"/>
          </a:p>
          <a:p>
            <a:pPr lvl="1"/>
            <a:r>
              <a:rPr lang="ja-JP" altLang="en-US" dirty="0"/>
              <a:t>心当たりがある場合すぐに変更を</a:t>
            </a:r>
            <a:r>
              <a:rPr lang="en-US" altLang="ja-JP" dirty="0"/>
              <a:t>!</a:t>
            </a:r>
          </a:p>
          <a:p>
            <a:pPr lvl="1"/>
            <a:r>
              <a:rPr lang="ja-JP" altLang="en-US" dirty="0"/>
              <a:t>長く複雑なパスワード（</a:t>
            </a:r>
            <a:r>
              <a:rPr kumimoji="1" lang="ja-JP" altLang="en-US" dirty="0"/>
              <a:t>例えば</a:t>
            </a:r>
            <a:r>
              <a:rPr kumimoji="1" lang="ja-JP" altLang="en-US" dirty="0">
                <a:hlinkClick r:id="rId2"/>
              </a:rPr>
              <a:t>これ</a:t>
            </a:r>
            <a:r>
              <a:rPr kumimoji="1" lang="ja-JP" altLang="en-US" dirty="0"/>
              <a:t>で生成）に変更してください</a:t>
            </a:r>
            <a:endParaRPr kumimoji="1" lang="en-US" altLang="ja-JP" dirty="0"/>
          </a:p>
          <a:p>
            <a:r>
              <a:rPr lang="ja-JP" altLang="en-US" dirty="0">
                <a:solidFill>
                  <a:srgbClr val="F010D5"/>
                </a:solidFill>
              </a:rPr>
              <a:t>多要素認証（本日の      ） </a:t>
            </a:r>
            <a:endParaRPr kumimoji="1" lang="ja-JP" altLang="en-US" dirty="0">
              <a:solidFill>
                <a:srgbClr val="F010D5"/>
              </a:solidFill>
            </a:endParaRPr>
          </a:p>
        </p:txBody>
      </p:sp>
      <p:sp>
        <p:nvSpPr>
          <p:cNvPr id="4" name="日付プレースホルダー 3">
            <a:extLst>
              <a:ext uri="{FF2B5EF4-FFF2-40B4-BE49-F238E27FC236}">
                <a16:creationId xmlns:a16="http://schemas.microsoft.com/office/drawing/2014/main" id="{1B238A67-AE57-4824-B809-709B5ADFF81D}"/>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1EE260AF-D96D-4462-A1B1-3A91E5D30014}"/>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3E32F2-F465-4800-9C47-1C86AAFB6557}"/>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pSp>
        <p:nvGrpSpPr>
          <p:cNvPr id="17" name="グループ化 16">
            <a:extLst>
              <a:ext uri="{FF2B5EF4-FFF2-40B4-BE49-F238E27FC236}">
                <a16:creationId xmlns:a16="http://schemas.microsoft.com/office/drawing/2014/main" id="{BF5C5C3C-A166-4E9A-904C-D38CCF63A52D}"/>
              </a:ext>
            </a:extLst>
          </p:cNvPr>
          <p:cNvGrpSpPr/>
          <p:nvPr/>
        </p:nvGrpSpPr>
        <p:grpSpPr>
          <a:xfrm>
            <a:off x="4592168" y="3356992"/>
            <a:ext cx="510590" cy="720080"/>
            <a:chOff x="5876528" y="4005064"/>
            <a:chExt cx="689992" cy="973088"/>
          </a:xfrm>
        </p:grpSpPr>
        <p:sp>
          <p:nvSpPr>
            <p:cNvPr id="8" name="楕円 7">
              <a:extLst>
                <a:ext uri="{FF2B5EF4-FFF2-40B4-BE49-F238E27FC236}">
                  <a16:creationId xmlns:a16="http://schemas.microsoft.com/office/drawing/2014/main" id="{D2D5BF80-00DB-4AD2-B90E-042A4CB79FB7}"/>
                </a:ext>
              </a:extLst>
            </p:cNvPr>
            <p:cNvSpPr/>
            <p:nvPr/>
          </p:nvSpPr>
          <p:spPr>
            <a:xfrm>
              <a:off x="5876528" y="4301480"/>
              <a:ext cx="676672" cy="67667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8B8C77C-0CD4-4F12-BD19-7BB887B495E1}"/>
                </a:ext>
              </a:extLst>
            </p:cNvPr>
            <p:cNvSpPr/>
            <p:nvPr/>
          </p:nvSpPr>
          <p:spPr>
            <a:xfrm flipV="1">
              <a:off x="6012160" y="4501480"/>
              <a:ext cx="295672" cy="2956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933CAF9-B586-4E66-B124-5B93B98089CE}"/>
                </a:ext>
              </a:extLst>
            </p:cNvPr>
            <p:cNvCxnSpPr>
              <a:endCxn id="8" idx="0"/>
            </p:cNvCxnSpPr>
            <p:nvPr/>
          </p:nvCxnSpPr>
          <p:spPr>
            <a:xfrm flipH="1">
              <a:off x="6214864" y="4005064"/>
              <a:ext cx="13320" cy="2964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1D67FB2-22CC-4725-8D7A-D1B1094AAD0B}"/>
                </a:ext>
              </a:extLst>
            </p:cNvPr>
            <p:cNvCxnSpPr>
              <a:cxnSpLocks/>
              <a:endCxn id="8" idx="7"/>
            </p:cNvCxnSpPr>
            <p:nvPr/>
          </p:nvCxnSpPr>
          <p:spPr>
            <a:xfrm flipH="1">
              <a:off x="6454104" y="4157464"/>
              <a:ext cx="11241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504381-2554-42D1-80F5-7C23377DC128}"/>
                </a:ext>
              </a:extLst>
            </p:cNvPr>
            <p:cNvCxnSpPr>
              <a:cxnSpLocks/>
              <a:endCxn id="8" idx="1"/>
            </p:cNvCxnSpPr>
            <p:nvPr/>
          </p:nvCxnSpPr>
          <p:spPr>
            <a:xfrm>
              <a:off x="5876528" y="4157464"/>
              <a:ext cx="9909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43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3D6B7-7D8D-4530-96FD-42CBAB5C2079}"/>
              </a:ext>
            </a:extLst>
          </p:cNvPr>
          <p:cNvSpPr>
            <a:spLocks noGrp="1"/>
          </p:cNvSpPr>
          <p:nvPr>
            <p:ph type="title"/>
          </p:nvPr>
        </p:nvSpPr>
        <p:spPr/>
        <p:txBody>
          <a:bodyPr/>
          <a:lstStyle/>
          <a:p>
            <a:r>
              <a:rPr kumimoji="1" lang="ja-JP" altLang="en-US" dirty="0"/>
              <a:t>多要素認証とは</a:t>
            </a:r>
          </a:p>
        </p:txBody>
      </p:sp>
      <p:sp>
        <p:nvSpPr>
          <p:cNvPr id="3" name="コンテンツ プレースホルダー 2">
            <a:extLst>
              <a:ext uri="{FF2B5EF4-FFF2-40B4-BE49-F238E27FC236}">
                <a16:creationId xmlns:a16="http://schemas.microsoft.com/office/drawing/2014/main" id="{D4E777CB-0FF5-477E-AA59-61B96770E438}"/>
              </a:ext>
            </a:extLst>
          </p:cNvPr>
          <p:cNvSpPr>
            <a:spLocks noGrp="1"/>
          </p:cNvSpPr>
          <p:nvPr>
            <p:ph idx="1"/>
          </p:nvPr>
        </p:nvSpPr>
        <p:spPr/>
        <p:txBody>
          <a:bodyPr>
            <a:normAutofit/>
          </a:bodyPr>
          <a:lstStyle/>
          <a:p>
            <a:r>
              <a:rPr kumimoji="1" lang="ja-JP" altLang="en-US" dirty="0"/>
              <a:t>一般には、正当な利用者しか知る（持つ）はずのない</a:t>
            </a:r>
            <a:r>
              <a:rPr kumimoji="1" lang="en-US" altLang="ja-JP" dirty="0"/>
              <a:t>2</a:t>
            </a:r>
            <a:r>
              <a:rPr kumimoji="1" lang="ja-JP" altLang="en-US" dirty="0"/>
              <a:t>つ以上の情報</a:t>
            </a:r>
            <a:r>
              <a:rPr lang="ja-JP" altLang="en-US" dirty="0"/>
              <a:t>を確認してログイン許可すること</a:t>
            </a:r>
            <a:endParaRPr lang="en-US" altLang="ja-JP" dirty="0"/>
          </a:p>
          <a:p>
            <a:pPr lvl="1"/>
            <a:r>
              <a:rPr kumimoji="1" lang="ja-JP" altLang="en-US" dirty="0"/>
              <a:t>パスワード、</a:t>
            </a:r>
            <a:r>
              <a:rPr lang="ja-JP" altLang="en-US" dirty="0"/>
              <a:t>電話、スマホ、生体情報、専用デバイス、</a:t>
            </a:r>
            <a:r>
              <a:rPr lang="en-US" altLang="ja-JP" dirty="0"/>
              <a:t>etc.</a:t>
            </a:r>
          </a:p>
          <a:p>
            <a:r>
              <a:rPr kumimoji="1" lang="ja-JP" altLang="en-US" dirty="0"/>
              <a:t>実際問題としては</a:t>
            </a:r>
            <a:r>
              <a:rPr kumimoji="1" lang="ja-JP" altLang="en-US" dirty="0">
                <a:solidFill>
                  <a:srgbClr val="F010D5"/>
                </a:solidFill>
              </a:rPr>
              <a:t>「パスワード＋何か」</a:t>
            </a:r>
            <a:r>
              <a:rPr kumimoji="1" lang="ja-JP" altLang="en-US" dirty="0"/>
              <a:t>を使ってログインする</a:t>
            </a:r>
          </a:p>
        </p:txBody>
      </p:sp>
      <p:sp>
        <p:nvSpPr>
          <p:cNvPr id="4" name="日付プレースホルダー 3">
            <a:extLst>
              <a:ext uri="{FF2B5EF4-FFF2-40B4-BE49-F238E27FC236}">
                <a16:creationId xmlns:a16="http://schemas.microsoft.com/office/drawing/2014/main" id="{E4D58164-71D1-4096-A983-7F0BD955E01B}"/>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D4911568-A1B7-4B80-9366-5BA52F460D8E}"/>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D40BE4-2CCF-4E5A-853E-B299FDF26F00}"/>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377815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5C124-BB7B-4E23-B72C-EBA39BEAA5DE}"/>
              </a:ext>
            </a:extLst>
          </p:cNvPr>
          <p:cNvSpPr>
            <a:spLocks noGrp="1"/>
          </p:cNvSpPr>
          <p:nvPr>
            <p:ph type="title"/>
          </p:nvPr>
        </p:nvSpPr>
        <p:spPr/>
        <p:txBody>
          <a:bodyPr/>
          <a:lstStyle/>
          <a:p>
            <a:r>
              <a:rPr kumimoji="1" lang="ja-JP" altLang="en-US" dirty="0"/>
              <a:t>なぜ多要素認証</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FA86047-F155-4E10-9921-4500C3183DCE}"/>
              </a:ext>
            </a:extLst>
          </p:cNvPr>
          <p:cNvSpPr>
            <a:spLocks noGrp="1"/>
          </p:cNvSpPr>
          <p:nvPr>
            <p:ph idx="1"/>
          </p:nvPr>
        </p:nvSpPr>
        <p:spPr>
          <a:xfrm>
            <a:off x="457200" y="1500174"/>
            <a:ext cx="8579296" cy="4525963"/>
          </a:xfrm>
        </p:spPr>
        <p:txBody>
          <a:bodyPr>
            <a:normAutofit/>
          </a:bodyPr>
          <a:lstStyle/>
          <a:p>
            <a:r>
              <a:rPr kumimoji="1" lang="ja-JP" altLang="en-US" dirty="0"/>
              <a:t>現状はパスワードを当てられたら・盗まれたら終わり</a:t>
            </a:r>
          </a:p>
          <a:p>
            <a:r>
              <a:rPr kumimoji="1" lang="ja-JP" altLang="en-US" dirty="0"/>
              <a:t>多要素にすることでパスワードだけの状態よりも</a:t>
            </a:r>
            <a:r>
              <a:rPr kumimoji="1" lang="ja-JP" altLang="en-US" dirty="0">
                <a:solidFill>
                  <a:srgbClr val="00B050"/>
                </a:solidFill>
              </a:rPr>
              <a:t>「格段に」</a:t>
            </a:r>
            <a:r>
              <a:rPr kumimoji="1" lang="ja-JP" altLang="en-US" dirty="0"/>
              <a:t>安全になります</a:t>
            </a:r>
            <a:endParaRPr kumimoji="1" lang="en-US" altLang="ja-JP" dirty="0"/>
          </a:p>
          <a:p>
            <a:pPr lvl="1"/>
            <a:r>
              <a:rPr lang="ja-JP" altLang="en-US" dirty="0"/>
              <a:t>イメージはアカウントを乗っ取られる確率が</a:t>
            </a:r>
            <a:r>
              <a:rPr lang="en-US" altLang="ja-JP" dirty="0"/>
              <a:t>0.001 </a:t>
            </a:r>
            <a:r>
              <a:rPr lang="ja-JP" altLang="en-US" dirty="0"/>
              <a:t>だったのが</a:t>
            </a:r>
            <a:r>
              <a:rPr lang="en-US" altLang="ja-JP" dirty="0"/>
              <a:t> 0.001 </a:t>
            </a:r>
            <a:r>
              <a:rPr lang="en-US" altLang="ja-JP" dirty="0">
                <a:sym typeface="Symbol" panose="05050102010706020507" pitchFamily="18" charset="2"/>
              </a:rPr>
              <a:t> </a:t>
            </a:r>
            <a:r>
              <a:rPr lang="en-US" altLang="ja-JP" dirty="0"/>
              <a:t>0.001 = 0.00001</a:t>
            </a:r>
            <a:r>
              <a:rPr lang="ja-JP" altLang="en-US" dirty="0"/>
              <a:t>になる</a:t>
            </a:r>
            <a:endParaRPr kumimoji="1" lang="en-US" altLang="ja-JP" dirty="0"/>
          </a:p>
          <a:p>
            <a:r>
              <a:rPr kumimoji="1" lang="ja-JP" altLang="en-US" dirty="0"/>
              <a:t>バラバラなアカウントを統一</a:t>
            </a:r>
            <a:r>
              <a:rPr lang="ja-JP" altLang="en-US" dirty="0"/>
              <a:t>＋それを強固に守ることで安全性と利便性を両立</a:t>
            </a:r>
            <a:endParaRPr kumimoji="1" lang="en-US" altLang="ja-JP" dirty="0"/>
          </a:p>
        </p:txBody>
      </p:sp>
      <p:sp>
        <p:nvSpPr>
          <p:cNvPr id="4" name="日付プレースホルダー 3">
            <a:extLst>
              <a:ext uri="{FF2B5EF4-FFF2-40B4-BE49-F238E27FC236}">
                <a16:creationId xmlns:a16="http://schemas.microsoft.com/office/drawing/2014/main" id="{4929CE6F-95F3-4261-B1BE-0B4A93BF9706}"/>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2B41BB01-CAE4-4588-B0DA-F58A3B85E8AE}"/>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E1FA1D1-D766-49CA-80C4-0BCB819C9857}"/>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78234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94315-A35E-427A-AB18-6A0F94E6CD26}"/>
              </a:ext>
            </a:extLst>
          </p:cNvPr>
          <p:cNvSpPr>
            <a:spLocks noGrp="1"/>
          </p:cNvSpPr>
          <p:nvPr>
            <p:ph type="title"/>
          </p:nvPr>
        </p:nvSpPr>
        <p:spPr/>
        <p:txBody>
          <a:bodyPr/>
          <a:lstStyle/>
          <a:p>
            <a:r>
              <a:rPr kumimoji="1" lang="ja-JP" altLang="en-US" dirty="0"/>
              <a:t>面倒くさくないですか</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43AE8E-BCA2-4A8B-A2CC-537E46020E53}"/>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F2CB4E35-3B26-42AA-8F20-C293ECB8F6CB}"/>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28E5818-2CE1-4808-9911-FE86D35230DF}"/>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携帯電話の画面のスクリーンショット&#10;&#10;自動的に生成された説明">
            <a:extLst>
              <a:ext uri="{FF2B5EF4-FFF2-40B4-BE49-F238E27FC236}">
                <a16:creationId xmlns:a16="http://schemas.microsoft.com/office/drawing/2014/main" id="{970B7757-D2DA-4408-A26F-5E6384AE65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500" b="57350"/>
          <a:stretch/>
        </p:blipFill>
        <p:spPr>
          <a:xfrm>
            <a:off x="5868144" y="4151486"/>
            <a:ext cx="3165231" cy="2204864"/>
          </a:xfrm>
          <a:prstGeom prst="rect">
            <a:avLst/>
          </a:prstGeom>
        </p:spPr>
      </p:pic>
      <p:sp>
        <p:nvSpPr>
          <p:cNvPr id="3" name="コンテンツ プレースホルダー 2">
            <a:extLst>
              <a:ext uri="{FF2B5EF4-FFF2-40B4-BE49-F238E27FC236}">
                <a16:creationId xmlns:a16="http://schemas.microsoft.com/office/drawing/2014/main" id="{F13198D2-7E24-4F55-BEA5-1E1FFFFE9A7E}"/>
              </a:ext>
            </a:extLst>
          </p:cNvPr>
          <p:cNvSpPr>
            <a:spLocks noGrp="1"/>
          </p:cNvSpPr>
          <p:nvPr>
            <p:ph idx="1"/>
          </p:nvPr>
        </p:nvSpPr>
        <p:spPr/>
        <p:txBody>
          <a:bodyPr/>
          <a:lstStyle/>
          <a:p>
            <a:r>
              <a:rPr kumimoji="1" lang="ja-JP" altLang="en-US" dirty="0"/>
              <a:t>方法によって違いますがスマホの認証アプリを用いた方法はかなり楽です</a:t>
            </a:r>
            <a:endParaRPr kumimoji="1" lang="en-US" altLang="ja-JP" dirty="0"/>
          </a:p>
          <a:p>
            <a:r>
              <a:rPr lang="ja-JP" altLang="en-US" dirty="0"/>
              <a:t>スマホを常に持ち歩いている人ならスマホを開く一手間</a:t>
            </a:r>
            <a:endParaRPr lang="en-US" altLang="ja-JP" dirty="0"/>
          </a:p>
          <a:p>
            <a:pPr lvl="1"/>
            <a:r>
              <a:rPr lang="ja-JP" altLang="en-US" dirty="0"/>
              <a:t>スマホの認証アプリ</a:t>
            </a:r>
            <a:r>
              <a:rPr lang="en-US" altLang="ja-JP" dirty="0">
                <a:hlinkClick r:id="rId4"/>
              </a:rPr>
              <a:t>Microsoft Authenticator</a:t>
            </a:r>
            <a:r>
              <a:rPr lang="ja-JP" altLang="en-US" dirty="0"/>
              <a:t>で</a:t>
            </a:r>
            <a:r>
              <a:rPr lang="en-US" altLang="ja-JP" dirty="0">
                <a:hlinkClick r:id="rId5"/>
              </a:rPr>
              <a:t>ITC-LMS</a:t>
            </a:r>
            <a:r>
              <a:rPr lang="ja-JP" altLang="en-US" dirty="0">
                <a:hlinkClick r:id="rId5"/>
              </a:rPr>
              <a:t>にログインデモ</a:t>
            </a:r>
            <a:endParaRPr lang="en-US" altLang="ja-JP" dirty="0"/>
          </a:p>
          <a:p>
            <a:pPr lvl="1"/>
            <a:r>
              <a:rPr lang="en-US" altLang="ja-JP" dirty="0">
                <a:hlinkClick r:id="rId6"/>
              </a:rPr>
              <a:t>iOS</a:t>
            </a:r>
            <a:r>
              <a:rPr lang="ja-JP" altLang="en-US" dirty="0">
                <a:hlinkClick r:id="rId6"/>
              </a:rPr>
              <a:t>用</a:t>
            </a:r>
            <a:r>
              <a:rPr lang="ja-JP" altLang="en-US" dirty="0"/>
              <a:t>もあります</a:t>
            </a:r>
            <a:endParaRPr lang="en-US" altLang="ja-JP" dirty="0"/>
          </a:p>
        </p:txBody>
      </p:sp>
    </p:spTree>
    <p:extLst>
      <p:ext uri="{BB962C8B-B14F-4D97-AF65-F5344CB8AC3E}">
        <p14:creationId xmlns:p14="http://schemas.microsoft.com/office/powerpoint/2010/main" val="272367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6A7DA-444C-451B-9AC1-EF82996F1100}"/>
              </a:ext>
            </a:extLst>
          </p:cNvPr>
          <p:cNvSpPr>
            <a:spLocks noGrp="1"/>
          </p:cNvSpPr>
          <p:nvPr>
            <p:ph type="title"/>
          </p:nvPr>
        </p:nvSpPr>
        <p:spPr/>
        <p:txBody>
          <a:bodyPr>
            <a:normAutofit fontScale="90000"/>
          </a:bodyPr>
          <a:lstStyle/>
          <a:p>
            <a:r>
              <a:rPr kumimoji="1" lang="en-US" altLang="ja-JP" dirty="0"/>
              <a:t>Microsoft Authenticator</a:t>
            </a:r>
            <a:r>
              <a:rPr kumimoji="1" lang="ja-JP" altLang="en-US" dirty="0"/>
              <a:t>以外の手段</a:t>
            </a:r>
          </a:p>
        </p:txBody>
      </p:sp>
      <p:sp>
        <p:nvSpPr>
          <p:cNvPr id="3" name="コンテンツ プレースホルダー 2">
            <a:extLst>
              <a:ext uri="{FF2B5EF4-FFF2-40B4-BE49-F238E27FC236}">
                <a16:creationId xmlns:a16="http://schemas.microsoft.com/office/drawing/2014/main" id="{2FF60BE2-AB73-447C-B5D8-95C6FADAA7D6}"/>
              </a:ext>
            </a:extLst>
          </p:cNvPr>
          <p:cNvSpPr>
            <a:spLocks noGrp="1"/>
          </p:cNvSpPr>
          <p:nvPr>
            <p:ph idx="1"/>
          </p:nvPr>
        </p:nvSpPr>
        <p:spPr/>
        <p:txBody>
          <a:bodyPr>
            <a:normAutofit fontScale="92500" lnSpcReduction="10000"/>
          </a:bodyPr>
          <a:lstStyle/>
          <a:p>
            <a:r>
              <a:rPr kumimoji="1" lang="en-US" altLang="ja-JP" dirty="0">
                <a:hlinkClick r:id="rId2"/>
              </a:rPr>
              <a:t>SMS</a:t>
            </a:r>
            <a:r>
              <a:rPr kumimoji="1" lang="ja-JP" altLang="en-US" dirty="0"/>
              <a:t>（携帯電話に飛んでくる</a:t>
            </a:r>
            <a:r>
              <a:rPr kumimoji="1" lang="en-US" altLang="ja-JP" dirty="0"/>
              <a:t>6</a:t>
            </a:r>
            <a:r>
              <a:rPr kumimoji="1" lang="ja-JP" altLang="en-US" dirty="0"/>
              <a:t>桁の数字）</a:t>
            </a:r>
            <a:endParaRPr kumimoji="1" lang="en-US" altLang="ja-JP" dirty="0"/>
          </a:p>
          <a:p>
            <a:r>
              <a:rPr lang="ja-JP" altLang="en-US" dirty="0"/>
              <a:t>音声電話（電話に出て</a:t>
            </a:r>
            <a:r>
              <a:rPr lang="en-US" altLang="ja-JP" dirty="0"/>
              <a:t>#</a:t>
            </a:r>
            <a:r>
              <a:rPr lang="ja-JP" altLang="en-US" dirty="0"/>
              <a:t>キーを押す）</a:t>
            </a:r>
            <a:endParaRPr lang="en-US" altLang="ja-JP" dirty="0"/>
          </a:p>
          <a:p>
            <a:pPr lvl="1"/>
            <a:r>
              <a:rPr kumimoji="1" lang="ja-JP" altLang="en-US" dirty="0">
                <a:hlinkClick r:id="rId3"/>
              </a:rPr>
              <a:t>携帯</a:t>
            </a:r>
            <a:endParaRPr kumimoji="1" lang="en-US" altLang="ja-JP" dirty="0"/>
          </a:p>
          <a:p>
            <a:pPr lvl="1"/>
            <a:r>
              <a:rPr lang="ja-JP" altLang="en-US" dirty="0">
                <a:hlinkClick r:id="rId4"/>
              </a:rPr>
              <a:t>いえでん</a:t>
            </a:r>
            <a:endParaRPr lang="en-US" altLang="ja-JP" dirty="0"/>
          </a:p>
          <a:p>
            <a:r>
              <a:rPr lang="ja-JP" altLang="en-US" dirty="0"/>
              <a:t>あえて</a:t>
            </a:r>
            <a:r>
              <a:rPr lang="en-US" altLang="ja-JP" dirty="0">
                <a:hlinkClick r:id="rId5"/>
              </a:rPr>
              <a:t>Google</a:t>
            </a:r>
            <a:r>
              <a:rPr lang="ja-JP" altLang="en-US" dirty="0">
                <a:hlinkClick r:id="rId5"/>
              </a:rPr>
              <a:t>認証システム</a:t>
            </a:r>
            <a:endParaRPr lang="en-US" altLang="ja-JP" dirty="0"/>
          </a:p>
          <a:p>
            <a:pPr lvl="1"/>
            <a:r>
              <a:rPr lang="en-US" altLang="ja-JP" dirty="0"/>
              <a:t>Microsoft Authenticator</a:t>
            </a:r>
            <a:r>
              <a:rPr lang="ja-JP" altLang="en-US" dirty="0"/>
              <a:t>と役割は同じですが、</a:t>
            </a:r>
            <a:r>
              <a:rPr lang="en-US" altLang="ja-JP" dirty="0"/>
              <a:t>UTokyo Account</a:t>
            </a:r>
            <a:r>
              <a:rPr lang="ja-JP" altLang="en-US" dirty="0"/>
              <a:t>と相性がいいのは</a:t>
            </a:r>
            <a:r>
              <a:rPr lang="en-US" altLang="ja-JP" dirty="0"/>
              <a:t>Microsoft</a:t>
            </a:r>
            <a:r>
              <a:rPr lang="ja-JP" altLang="en-US" dirty="0"/>
              <a:t>です</a:t>
            </a:r>
            <a:endParaRPr lang="en-US" altLang="ja-JP" dirty="0"/>
          </a:p>
          <a:p>
            <a:r>
              <a:rPr lang="ja-JP" altLang="en-US" dirty="0"/>
              <a:t>携帯を買い替えた時のために</a:t>
            </a:r>
            <a:r>
              <a:rPr lang="en-US" altLang="ja-JP" dirty="0"/>
              <a:t>Microsoft Authenticator</a:t>
            </a:r>
            <a:r>
              <a:rPr lang="ja-JP" altLang="en-US" dirty="0"/>
              <a:t>以外の手段を登録しておいてください</a:t>
            </a:r>
            <a:endParaRPr lang="en-US" altLang="ja-JP" dirty="0"/>
          </a:p>
        </p:txBody>
      </p:sp>
      <p:sp>
        <p:nvSpPr>
          <p:cNvPr id="4" name="日付プレースホルダー 3">
            <a:extLst>
              <a:ext uri="{FF2B5EF4-FFF2-40B4-BE49-F238E27FC236}">
                <a16:creationId xmlns:a16="http://schemas.microsoft.com/office/drawing/2014/main" id="{51DAC441-42F8-4D3F-9E5E-DC53F4901CDD}"/>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6AADC434-7044-43F5-B2AD-BA1BD08C1055}"/>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BD5FE46-D2DC-4983-B9BE-DCEEBE09167B}"/>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280363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75D3-9A38-4D6A-B62A-A889383AE0BB}"/>
              </a:ext>
            </a:extLst>
          </p:cNvPr>
          <p:cNvSpPr>
            <a:spLocks noGrp="1"/>
          </p:cNvSpPr>
          <p:nvPr>
            <p:ph type="title"/>
          </p:nvPr>
        </p:nvSpPr>
        <p:spPr/>
        <p:txBody>
          <a:bodyPr>
            <a:normAutofit fontScale="90000"/>
          </a:bodyPr>
          <a:lstStyle/>
          <a:p>
            <a:r>
              <a:rPr lang="ja-JP" altLang="en-US" dirty="0"/>
              <a:t>今後は多要素認証が必須ですか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27D235-22A9-4BE6-B2DC-3344089E25C9}"/>
              </a:ext>
            </a:extLst>
          </p:cNvPr>
          <p:cNvSpPr>
            <a:spLocks noGrp="1"/>
          </p:cNvSpPr>
          <p:nvPr>
            <p:ph idx="1"/>
          </p:nvPr>
        </p:nvSpPr>
        <p:spPr/>
        <p:txBody>
          <a:bodyPr>
            <a:normAutofit/>
          </a:bodyPr>
          <a:lstStyle/>
          <a:p>
            <a:r>
              <a:rPr lang="ja-JP" altLang="en-US" dirty="0">
                <a:solidFill>
                  <a:srgbClr val="00B050"/>
                </a:solidFill>
              </a:rPr>
              <a:t>サービス開始</a:t>
            </a:r>
            <a:r>
              <a:rPr lang="en-US" altLang="ja-JP" dirty="0">
                <a:solidFill>
                  <a:srgbClr val="00B050"/>
                </a:solidFill>
              </a:rPr>
              <a:t>9/27</a:t>
            </a:r>
            <a:r>
              <a:rPr lang="ja-JP" altLang="en-US" dirty="0">
                <a:solidFill>
                  <a:srgbClr val="00B050"/>
                </a:solidFill>
              </a:rPr>
              <a:t>：強く推奨</a:t>
            </a:r>
            <a:endParaRPr lang="en-US" altLang="ja-JP" dirty="0">
              <a:solidFill>
                <a:srgbClr val="00B050"/>
              </a:solidFill>
            </a:endParaRPr>
          </a:p>
          <a:p>
            <a:r>
              <a:rPr lang="ja-JP" altLang="en-US" dirty="0"/>
              <a:t>今後：様子を見つつ必須にして行きたい</a:t>
            </a:r>
            <a:endParaRPr lang="en-US" altLang="ja-JP" dirty="0"/>
          </a:p>
          <a:p>
            <a:r>
              <a:rPr lang="ja-JP" altLang="en-US" dirty="0"/>
              <a:t>十分な移行期間を設け、</a:t>
            </a:r>
            <a:r>
              <a:rPr kumimoji="1" lang="ja-JP" altLang="en-US" dirty="0"/>
              <a:t>当面はこれまで通りの利用を可能にします</a:t>
            </a:r>
            <a:endParaRPr kumimoji="1" lang="en-US" altLang="ja-JP" dirty="0"/>
          </a:p>
          <a:p>
            <a:r>
              <a:rPr lang="en-US" altLang="ja-JP" dirty="0"/>
              <a:t>UTokyo Account</a:t>
            </a:r>
            <a:r>
              <a:rPr lang="ja-JP" altLang="en-US" dirty="0"/>
              <a:t>で今後新しく利用可能になる、安全性が重要なサービスについては必須とします</a:t>
            </a:r>
            <a:endParaRPr lang="en-US" altLang="ja-JP" dirty="0"/>
          </a:p>
          <a:p>
            <a:pPr lvl="1"/>
            <a:r>
              <a:rPr kumimoji="1" lang="en-US" altLang="ja-JP" dirty="0"/>
              <a:t>VPN</a:t>
            </a:r>
            <a:r>
              <a:rPr kumimoji="1" lang="ja-JP" altLang="en-US" dirty="0"/>
              <a:t>（</a:t>
            </a:r>
            <a:r>
              <a:rPr kumimoji="1" lang="en-US" altLang="ja-JP" dirty="0"/>
              <a:t>Chapter 3 </a:t>
            </a:r>
            <a:r>
              <a:rPr kumimoji="1" lang="ja-JP" altLang="en-US" dirty="0"/>
              <a:t>玉造）</a:t>
            </a:r>
          </a:p>
        </p:txBody>
      </p:sp>
      <p:sp>
        <p:nvSpPr>
          <p:cNvPr id="4" name="日付プレースホルダー 3">
            <a:extLst>
              <a:ext uri="{FF2B5EF4-FFF2-40B4-BE49-F238E27FC236}">
                <a16:creationId xmlns:a16="http://schemas.microsoft.com/office/drawing/2014/main" id="{2B350B62-BCE4-40B0-B0FE-42CB18181327}"/>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DF8D0B59-729E-4DA8-8F6A-1049DC0240BF}"/>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A4D0717-256B-48F0-88F9-5405AB4D2A70}"/>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406819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3C041269-B6E1-49DE-80B8-78135E25D335}"/>
              </a:ext>
            </a:extLst>
          </p:cNvPr>
          <p:cNvSpPr>
            <a:spLocks noGrp="1"/>
          </p:cNvSpPr>
          <p:nvPr>
            <p:ph type="body" idx="4294967295"/>
          </p:nvPr>
        </p:nvSpPr>
        <p:spPr/>
        <p:txBody>
          <a:bodyPr/>
          <a:lstStyle/>
          <a:p>
            <a:r>
              <a:rPr kumimoji="1" lang="ja-JP" altLang="en-US" dirty="0"/>
              <a:t>後日 </a:t>
            </a:r>
            <a:r>
              <a:rPr kumimoji="1" lang="en-US" altLang="ja-JP" dirty="0" err="1"/>
              <a:t>utelecon</a:t>
            </a:r>
            <a:r>
              <a:rPr kumimoji="1" lang="en-US" altLang="ja-JP" dirty="0"/>
              <a:t> </a:t>
            </a:r>
            <a:r>
              <a:rPr kumimoji="1" lang="ja-JP" altLang="en-US" dirty="0"/>
              <a:t>にまとめます</a:t>
            </a:r>
          </a:p>
        </p:txBody>
      </p:sp>
      <p:sp>
        <p:nvSpPr>
          <p:cNvPr id="2" name="タイトル 1">
            <a:extLst>
              <a:ext uri="{FF2B5EF4-FFF2-40B4-BE49-F238E27FC236}">
                <a16:creationId xmlns:a16="http://schemas.microsoft.com/office/drawing/2014/main" id="{FA5B1B77-7F6E-4E41-B168-EC56B8290811}"/>
              </a:ext>
            </a:extLst>
          </p:cNvPr>
          <p:cNvSpPr>
            <a:spLocks noGrp="1"/>
          </p:cNvSpPr>
          <p:nvPr>
            <p:ph type="title"/>
          </p:nvPr>
        </p:nvSpPr>
        <p:spPr/>
        <p:txBody>
          <a:bodyPr/>
          <a:lstStyle/>
          <a:p>
            <a:r>
              <a:rPr lang="ja-JP" altLang="en-US" dirty="0"/>
              <a:t>設定方法</a:t>
            </a:r>
            <a:endParaRPr kumimoji="1" lang="ja-JP" altLang="en-US" dirty="0"/>
          </a:p>
        </p:txBody>
      </p:sp>
      <p:graphicFrame>
        <p:nvGraphicFramePr>
          <p:cNvPr id="7" name="表 7">
            <a:extLst>
              <a:ext uri="{FF2B5EF4-FFF2-40B4-BE49-F238E27FC236}">
                <a16:creationId xmlns:a16="http://schemas.microsoft.com/office/drawing/2014/main" id="{4E0BE75E-6287-4FE7-BCF8-2B4BFB7D5115}"/>
              </a:ext>
            </a:extLst>
          </p:cNvPr>
          <p:cNvGraphicFramePr>
            <a:graphicFrameLocks noGrp="1"/>
          </p:cNvGraphicFramePr>
          <p:nvPr>
            <p:ph idx="1"/>
            <p:extLst>
              <p:ext uri="{D42A27DB-BD31-4B8C-83A1-F6EECF244321}">
                <p14:modId xmlns:p14="http://schemas.microsoft.com/office/powerpoint/2010/main" val="3424028086"/>
              </p:ext>
            </p:extLst>
          </p:nvPr>
        </p:nvGraphicFramePr>
        <p:xfrm>
          <a:off x="143508" y="2060848"/>
          <a:ext cx="8856984" cy="3022600"/>
        </p:xfrm>
        <a:graphic>
          <a:graphicData uri="http://schemas.openxmlformats.org/drawingml/2006/table">
            <a:tbl>
              <a:tblPr firstRow="1" bandRow="1">
                <a:tableStyleId>{5C22544A-7EE6-4342-B048-85BDC9FD1C3A}</a:tableStyleId>
              </a:tblPr>
              <a:tblGrid>
                <a:gridCol w="1189601">
                  <a:extLst>
                    <a:ext uri="{9D8B030D-6E8A-4147-A177-3AD203B41FA5}">
                      <a16:colId xmlns:a16="http://schemas.microsoft.com/office/drawing/2014/main" val="4072199928"/>
                    </a:ext>
                  </a:extLst>
                </a:gridCol>
                <a:gridCol w="3952374">
                  <a:extLst>
                    <a:ext uri="{9D8B030D-6E8A-4147-A177-3AD203B41FA5}">
                      <a16:colId xmlns:a16="http://schemas.microsoft.com/office/drawing/2014/main" val="3763760006"/>
                    </a:ext>
                  </a:extLst>
                </a:gridCol>
                <a:gridCol w="3715009">
                  <a:extLst>
                    <a:ext uri="{9D8B030D-6E8A-4147-A177-3AD203B41FA5}">
                      <a16:colId xmlns:a16="http://schemas.microsoft.com/office/drawing/2014/main" val="3661481327"/>
                    </a:ext>
                  </a:extLst>
                </a:gridCol>
              </a:tblGrid>
              <a:tr h="370840">
                <a:tc>
                  <a:txBody>
                    <a:bodyPr/>
                    <a:lstStyle/>
                    <a:p>
                      <a:r>
                        <a:rPr kumimoji="1" lang="en-US" altLang="ja-JP" dirty="0"/>
                        <a:t>Account</a:t>
                      </a:r>
                      <a:endParaRPr kumimoji="1" lang="ja-JP" altLang="en-US" dirty="0"/>
                    </a:p>
                  </a:txBody>
                  <a:tcPr/>
                </a:tc>
                <a:tc>
                  <a:txBody>
                    <a:bodyPr/>
                    <a:lstStyle/>
                    <a:p>
                      <a:r>
                        <a:rPr kumimoji="1" lang="ja-JP" altLang="en-US" dirty="0"/>
                        <a:t>多要素認証設定</a:t>
                      </a:r>
                    </a:p>
                  </a:txBody>
                  <a:tcPr/>
                </a:tc>
                <a:tc>
                  <a:txBody>
                    <a:bodyPr/>
                    <a:lstStyle/>
                    <a:p>
                      <a:r>
                        <a:rPr kumimoji="1" lang="ja-JP" altLang="en-US" dirty="0"/>
                        <a:t>パスワード変更</a:t>
                      </a:r>
                    </a:p>
                  </a:txBody>
                  <a:tcPr/>
                </a:tc>
                <a:extLst>
                  <a:ext uri="{0D108BD9-81ED-4DB2-BD59-A6C34878D82A}">
                    <a16:rowId xmlns:a16="http://schemas.microsoft.com/office/drawing/2014/main" val="1397794290"/>
                  </a:ext>
                </a:extLst>
              </a:tr>
              <a:tr h="370840">
                <a:tc>
                  <a:txBody>
                    <a:bodyPr/>
                    <a:lstStyle/>
                    <a:p>
                      <a:r>
                        <a:rPr kumimoji="1" lang="en-US" altLang="ja-JP" dirty="0"/>
                        <a:t>UTokyo</a:t>
                      </a:r>
                      <a:endParaRPr kumimoji="1" lang="ja-JP" altLang="en-US" dirty="0"/>
                    </a:p>
                  </a:txBody>
                  <a:tcPr/>
                </a:tc>
                <a:tc>
                  <a:txBody>
                    <a:bodyPr/>
                    <a:lstStyle/>
                    <a:p>
                      <a:r>
                        <a:rPr kumimoji="1" lang="ja-JP" altLang="en-US" dirty="0"/>
                        <a:t>（</a:t>
                      </a:r>
                      <a:r>
                        <a:rPr kumimoji="1" lang="en-US" altLang="ja-JP" dirty="0"/>
                        <a:t>9/27</a:t>
                      </a:r>
                      <a:r>
                        <a:rPr kumimoji="1" lang="ja-JP" altLang="en-US" dirty="0"/>
                        <a:t>以降）有効化 </a:t>
                      </a:r>
                      <a:r>
                        <a:rPr kumimoji="1" lang="en-US" altLang="ja-JP" dirty="0">
                          <a:hlinkClick r:id="rId2"/>
                        </a:rPr>
                        <a:t>https://utacm.adm.u-tokyo.ac.jp/webmtn/LoginServlet</a:t>
                      </a:r>
                      <a:r>
                        <a:rPr kumimoji="1" lang="ja-JP" altLang="en-US" dirty="0"/>
                        <a:t> </a:t>
                      </a:r>
                      <a:r>
                        <a:rPr kumimoji="1" lang="ja-JP" altLang="en-US" dirty="0">
                          <a:sym typeface="Symbol" panose="05050102010706020507" pitchFamily="18" charset="2"/>
                        </a:rPr>
                        <a:t> 設定 </a:t>
                      </a:r>
                      <a:r>
                        <a:rPr kumimoji="1" lang="en-US" altLang="ja-JP" dirty="0">
                          <a:sym typeface="Symbol" panose="05050102010706020507" pitchFamily="18" charset="2"/>
                          <a:hlinkClick r:id="rId3"/>
                        </a:rPr>
                        <a:t>https://mysignins.microsoft.com/security-info?domain_hint=utac.u-tokyo.ac.jp</a:t>
                      </a:r>
                      <a:endParaRPr kumimoji="1" lang="en-US" altLang="ja-JP" dirty="0">
                        <a:sym typeface="Symbol" panose="05050102010706020507" pitchFamily="18" charset="2"/>
                      </a:endParaRPr>
                    </a:p>
                  </a:txBody>
                  <a:tcPr/>
                </a:tc>
                <a:tc>
                  <a:txBody>
                    <a:bodyPr/>
                    <a:lstStyle/>
                    <a:p>
                      <a:r>
                        <a:rPr kumimoji="1" lang="en-US" altLang="ja-JP" dirty="0">
                          <a:hlinkClick r:id="rId2"/>
                        </a:rPr>
                        <a:t>https://utacm.adm.u-tokyo.ac.jp/webmtn/LoginServlet</a:t>
                      </a:r>
                      <a:r>
                        <a:rPr kumimoji="1" lang="ja-JP" altLang="en-US" dirty="0"/>
                        <a:t> </a:t>
                      </a:r>
                    </a:p>
                  </a:txBody>
                  <a:tcPr/>
                </a:tc>
                <a:extLst>
                  <a:ext uri="{0D108BD9-81ED-4DB2-BD59-A6C34878D82A}">
                    <a16:rowId xmlns:a16="http://schemas.microsoft.com/office/drawing/2014/main" val="1831722643"/>
                  </a:ext>
                </a:extLst>
              </a:tr>
              <a:tr h="370840">
                <a:tc>
                  <a:txBody>
                    <a:bodyPr/>
                    <a:lstStyle/>
                    <a:p>
                      <a:r>
                        <a:rPr kumimoji="1" lang="en-US" altLang="ja-JP" dirty="0"/>
                        <a:t>Google</a:t>
                      </a:r>
                      <a:endParaRPr kumimoji="1" lang="ja-JP" altLang="en-US" dirty="0"/>
                    </a:p>
                  </a:txBody>
                  <a:tcPr/>
                </a:tc>
                <a:tc>
                  <a:txBody>
                    <a:bodyPr/>
                    <a:lstStyle/>
                    <a:p>
                      <a:r>
                        <a:rPr kumimoji="1" lang="en-US" altLang="ja-JP" dirty="0">
                          <a:hlinkClick r:id="rId4"/>
                        </a:rPr>
                        <a:t>https://myaccount.google.com/security</a:t>
                      </a:r>
                      <a:endParaRPr kumimoji="1" lang="en-US" altLang="ja-JP" dirty="0"/>
                    </a:p>
                  </a:txBody>
                  <a:tcPr/>
                </a:tc>
                <a:tc>
                  <a:txBody>
                    <a:bodyPr/>
                    <a:lstStyle/>
                    <a:p>
                      <a:r>
                        <a:rPr kumimoji="1" lang="en-US" altLang="ja-JP" dirty="0">
                          <a:hlinkClick r:id="rId5"/>
                        </a:rPr>
                        <a:t>https://idm.ecc.u-tokyo.ac.jp/</a:t>
                      </a:r>
                      <a:r>
                        <a:rPr kumimoji="1" lang="en-US" altLang="ja-JP">
                          <a:hlinkClick r:id="rId5"/>
                        </a:rPr>
                        <a:t>webmtn/</a:t>
                      </a:r>
                      <a:endParaRPr kumimoji="1" lang="en-US" altLang="ja-JP"/>
                    </a:p>
                  </a:txBody>
                  <a:tcPr/>
                </a:tc>
                <a:extLst>
                  <a:ext uri="{0D108BD9-81ED-4DB2-BD59-A6C34878D82A}">
                    <a16:rowId xmlns:a16="http://schemas.microsoft.com/office/drawing/2014/main" val="3283867869"/>
                  </a:ext>
                </a:extLst>
              </a:tr>
            </a:tbl>
          </a:graphicData>
        </a:graphic>
      </p:graphicFrame>
      <p:sp>
        <p:nvSpPr>
          <p:cNvPr id="4" name="日付プレースホルダー 3">
            <a:extLst>
              <a:ext uri="{FF2B5EF4-FFF2-40B4-BE49-F238E27FC236}">
                <a16:creationId xmlns:a16="http://schemas.microsoft.com/office/drawing/2014/main" id="{6A878805-C363-4BF3-BF39-5E24A351E8E9}"/>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D4A6D400-8BAD-4379-9F5D-B83DEF6F91C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B0E5D28-55EA-4039-840B-94FE54C3CD34}"/>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28995260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6130</TotalTime>
  <Words>921</Words>
  <Application>Microsoft Office PowerPoint</Application>
  <PresentationFormat>画面に合わせる (4:3)</PresentationFormat>
  <Paragraphs>132</Paragraphs>
  <Slides>12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Meiryo UI</vt:lpstr>
      <vt:lpstr>UD デジタル 教科書体 N-B</vt:lpstr>
      <vt:lpstr>Calibri</vt:lpstr>
      <vt:lpstr>Cambria</vt:lpstr>
      <vt:lpstr>Wingdings</vt:lpstr>
      <vt:lpstr>雪藤</vt:lpstr>
      <vt:lpstr>セキュリティの強化と多要素認証</vt:lpstr>
      <vt:lpstr>絶対に漏らせないデータがそこにはある</vt:lpstr>
      <vt:lpstr>守るための基本</vt:lpstr>
      <vt:lpstr>多要素認証とは</vt:lpstr>
      <vt:lpstr>なぜ多要素認証?</vt:lpstr>
      <vt:lpstr>面倒くさくないですか?</vt:lpstr>
      <vt:lpstr>Microsoft Authenticator以外の手段</vt:lpstr>
      <vt:lpstr>今後は多要素認証が必須ですか?</vt:lpstr>
      <vt:lpstr>設定方法</vt:lpstr>
      <vt:lpstr>取り消し方法</vt:lpstr>
      <vt:lpstr>枕を高くして寝るには</vt:lpstr>
      <vt:lpstr>その他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409</cp:revision>
  <dcterms:created xsi:type="dcterms:W3CDTF">2020-09-08T15:01:11Z</dcterms:created>
  <dcterms:modified xsi:type="dcterms:W3CDTF">2021-09-17T11:18:55Z</dcterms:modified>
</cp:coreProperties>
</file>