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1220" r:id="rId3"/>
    <p:sldId id="1225" r:id="rId4"/>
    <p:sldId id="1224" r:id="rId5"/>
    <p:sldId id="1216" r:id="rId6"/>
    <p:sldId id="1227" r:id="rId7"/>
    <p:sldId id="1231" r:id="rId8"/>
    <p:sldId id="1196" r:id="rId9"/>
    <p:sldId id="365" r:id="rId10"/>
    <p:sldId id="386" r:id="rId11"/>
    <p:sldId id="1229" r:id="rId12"/>
    <p:sldId id="387" r:id="rId13"/>
    <p:sldId id="374" r:id="rId14"/>
    <p:sldId id="1209" r:id="rId15"/>
    <p:sldId id="1197" r:id="rId16"/>
    <p:sldId id="1210" r:id="rId17"/>
    <p:sldId id="1198" r:id="rId18"/>
    <p:sldId id="1202" r:id="rId19"/>
    <p:sldId id="1201" r:id="rId20"/>
    <p:sldId id="1241" r:id="rId21"/>
    <p:sldId id="1242" r:id="rId22"/>
    <p:sldId id="1243" r:id="rId23"/>
    <p:sldId id="1251" r:id="rId24"/>
    <p:sldId id="1244" r:id="rId25"/>
    <p:sldId id="1245" r:id="rId26"/>
    <p:sldId id="1246" r:id="rId27"/>
    <p:sldId id="1247" r:id="rId28"/>
    <p:sldId id="1248" r:id="rId29"/>
    <p:sldId id="1249" r:id="rId30"/>
    <p:sldId id="1250" r:id="rId31"/>
    <p:sldId id="1258" r:id="rId32"/>
    <p:sldId id="1213" r:id="rId33"/>
    <p:sldId id="1232" r:id="rId34"/>
    <p:sldId id="1252" r:id="rId35"/>
    <p:sldId id="1253" r:id="rId36"/>
    <p:sldId id="1233" r:id="rId37"/>
    <p:sldId id="1255" r:id="rId38"/>
    <p:sldId id="1236" r:id="rId39"/>
    <p:sldId id="1257" r:id="rId40"/>
    <p:sldId id="1234" r:id="rId41"/>
    <p:sldId id="1260" r:id="rId42"/>
    <p:sldId id="1262" r:id="rId43"/>
    <p:sldId id="1263" r:id="rId44"/>
    <p:sldId id="1206" r:id="rId45"/>
    <p:sldId id="1208" r:id="rId46"/>
    <p:sldId id="1218" r:id="rId47"/>
    <p:sldId id="382" r:id="rId48"/>
    <p:sldId id="385"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9" autoAdjust="0"/>
    <p:restoredTop sz="86381" autoAdjust="0"/>
  </p:normalViewPr>
  <p:slideViewPr>
    <p:cSldViewPr>
      <p:cViewPr varScale="1">
        <p:scale>
          <a:sx n="86" d="100"/>
          <a:sy n="86" d="100"/>
        </p:scale>
        <p:origin x="546" y="78"/>
      </p:cViewPr>
      <p:guideLst>
        <p:guide orient="horz" pos="2160"/>
        <p:guide pos="2880"/>
      </p:guideLst>
    </p:cSldViewPr>
  </p:slideViewPr>
  <p:outlineViewPr>
    <p:cViewPr>
      <p:scale>
        <a:sx n="33" d="100"/>
        <a:sy n="33" d="100"/>
      </p:scale>
      <p:origin x="0" y="-262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2021S</a:t>
            </a:r>
            <a:r>
              <a:rPr kumimoji="1" lang="ja-JP" altLang="en-US" dirty="0"/>
              <a:t>セメスタ説明会</a:t>
            </a:r>
            <a:endParaRPr kumimoji="1" lang="en-US" altLang="ja-JP" dirty="0"/>
          </a:p>
          <a:p>
            <a:r>
              <a:rPr kumimoji="1" lang="ja-JP" altLang="en-US" dirty="0"/>
              <a:t> </a:t>
            </a:r>
            <a:r>
              <a:rPr kumimoji="1" lang="en-US" altLang="ja-JP" dirty="0"/>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2021S</a:t>
            </a:r>
            <a:r>
              <a:rPr kumimoji="1" lang="ja-JP" altLang="en-US" dirty="0"/>
              <a:t>セメスタ説明会 </a:t>
            </a:r>
            <a:endParaRPr kumimoji="1" lang="en-US" altLang="ja-JP" dirty="0"/>
          </a:p>
          <a:p>
            <a:r>
              <a:rPr kumimoji="1" lang="en-US" altLang="ja-JP" dirty="0"/>
              <a:t>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2021S</a:t>
            </a:r>
            <a:r>
              <a:rPr kumimoji="1" lang="ja-JP" altLang="en-US" dirty="0"/>
              <a:t>セメスタ説明会 </a:t>
            </a:r>
            <a:endParaRPr kumimoji="1" lang="en-US" altLang="ja-JP" dirty="0"/>
          </a:p>
          <a:p>
            <a:r>
              <a:rPr kumimoji="1" lang="en-US" altLang="ja-JP" dirty="0"/>
              <a:t>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t-portal.u-tokyo.ac.jp/wiki/index.php/%E5%9C%A8%E5%AE%85%E5%8B%A4%E5%8B%99%E3%81%AEPC%E5%88%A9%E7%94%A8%E3%82%AC%E3%82%A4%E3%83%8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10&#26689;@g.ecc.u-tokyo.ac.j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upport.google.com/a/answer/1003787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一応覚えておいてください</a:t>
            </a:r>
            <a:r>
              <a:rPr lang="en-US" altLang="ja-JP" dirty="0"/>
              <a:t>: </a:t>
            </a:r>
            <a:r>
              <a:rPr lang="ja-JP" altLang="en-US" dirty="0"/>
              <a:t>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a:t>
            </a:r>
            <a:r>
              <a:rPr kumimoji="1" lang="ja-JP" altLang="en-US" dirty="0"/>
              <a:t>をお願いします</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dirty="0"/>
          </a:p>
          <a:p>
            <a:r>
              <a:rPr kumimoji="1" lang="ja-JP" altLang="en-US" dirty="0"/>
              <a:t>新学部</a:t>
            </a:r>
            <a:r>
              <a:rPr kumimoji="1" lang="en-US" altLang="ja-JP" dirty="0"/>
              <a:t>1</a:t>
            </a:r>
            <a:r>
              <a:rPr kumimoji="1" lang="ja-JP" altLang="en-US" dirty="0"/>
              <a:t>年生には</a:t>
            </a:r>
            <a:r>
              <a:rPr kumimoji="1" lang="en-US" altLang="ja-JP" dirty="0"/>
              <a:t>3/19</a:t>
            </a:r>
            <a:r>
              <a:rPr kumimoji="1" lang="ja-JP" altLang="en-US" dirty="0"/>
              <a:t>あてに発出予定</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rgbClr val="00B050"/>
                </a:solidFill>
              </a:rPr>
              <a:t>ITC-LMS</a:t>
            </a:r>
            <a:r>
              <a:rPr lang="ja-JP" altLang="en-US" dirty="0">
                <a:solidFill>
                  <a:srgbClr val="00B050"/>
                </a:solidFill>
              </a:rPr>
              <a:t>ではクラスのメンバーの登録も、教員がやる必要がない </a:t>
            </a:r>
            <a:r>
              <a:rPr lang="en-US" altLang="ja-JP" dirty="0">
                <a:solidFill>
                  <a:srgbClr val="00B050"/>
                </a:solidFill>
              </a:rPr>
              <a:t>(</a:t>
            </a:r>
            <a:r>
              <a:rPr lang="ja-JP" altLang="en-US" dirty="0">
                <a:solidFill>
                  <a:srgbClr val="00B050"/>
                </a:solidFill>
              </a:rPr>
              <a:t>履修学生を登録してくれる</a:t>
            </a:r>
            <a:r>
              <a:rPr lang="en-US" altLang="ja-JP" dirty="0">
                <a:solidFill>
                  <a:srgbClr val="00B050"/>
                </a:solidFill>
              </a:rPr>
              <a:t>)</a:t>
            </a:r>
            <a:endParaRPr kumimoji="1" lang="ja-JP" altLang="en-US" dirty="0">
              <a:solidFill>
                <a:srgbClr val="00B050"/>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155459" y="497515"/>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r>
              <a:rPr lang="ja-JP" altLang="en-US" sz="1900" dirty="0"/>
              <a:t>（以前必要だった有効化は不要）</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学が契約している</a:t>
            </a:r>
            <a:r>
              <a:rPr kumimoji="1" lang="en-US" altLang="ja-JP" dirty="0"/>
              <a:t>Google Workspace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t>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25</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4107730" y="350153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A85606D1-CE5F-4C80-ACCE-CB12683FD628}"/>
              </a:ext>
            </a:extLst>
          </p:cNvPr>
          <p:cNvSpPr/>
          <p:nvPr/>
        </p:nvSpPr>
        <p:spPr>
          <a:xfrm>
            <a:off x="22417" y="29897"/>
            <a:ext cx="1553840" cy="62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前回</a:t>
            </a:r>
            <a:endParaRPr kumimoji="1" lang="ja-JP" altLang="en-US" sz="2800"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r>
              <a:rPr lang="en-US" altLang="ja-JP" dirty="0"/>
              <a:t>(1)</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 UTokyo Account</a:t>
            </a:r>
            <a:r>
              <a:rPr lang="ja-JP" altLang="en-US" dirty="0"/>
              <a:t>は現在できませんができるように準備中です</a:t>
            </a:r>
            <a:endParaRPr lang="en-US" altLang="ja-JP" dirty="0"/>
          </a:p>
          <a:p>
            <a:r>
              <a:rPr lang="ja-JP" altLang="en-US" dirty="0"/>
              <a:t>常に「</a:t>
            </a:r>
            <a:r>
              <a:rPr kumimoji="1" lang="ja-JP" altLang="en-US" dirty="0"/>
              <a:t>リンクを共有」ではなく「特定の人とのみ共有」が使える場面では使う </a:t>
            </a:r>
            <a:r>
              <a:rPr kumimoji="1" lang="en-US" altLang="ja-JP" dirty="0"/>
              <a:t>(</a:t>
            </a:r>
            <a:r>
              <a:rPr kumimoji="1" lang="ja-JP" altLang="en-US" dirty="0"/>
              <a:t>少人数</a:t>
            </a:r>
            <a:r>
              <a:rPr kumimoji="1" lang="en-US" altLang="ja-JP" dirty="0"/>
              <a:t>)</a:t>
            </a:r>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655033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8E189-F62B-4E6E-8C3B-B4F26D1E48F5}"/>
              </a:ext>
            </a:extLst>
          </p:cNvPr>
          <p:cNvSpPr>
            <a:spLocks noGrp="1"/>
          </p:cNvSpPr>
          <p:nvPr>
            <p:ph type="title"/>
          </p:nvPr>
        </p:nvSpPr>
        <p:spPr/>
        <p:txBody>
          <a:bodyPr>
            <a:normAutofit/>
          </a:bodyPr>
          <a:lstStyle/>
          <a:p>
            <a:r>
              <a:rPr kumimoji="1" lang="ja-JP" altLang="en-US" dirty="0"/>
              <a:t>安全な情報共有のために</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9DFE39F-FF56-4273-9226-40CE1E49BC2D}"/>
              </a:ext>
            </a:extLst>
          </p:cNvPr>
          <p:cNvSpPr>
            <a:spLocks noGrp="1"/>
          </p:cNvSpPr>
          <p:nvPr>
            <p:ph idx="1"/>
          </p:nvPr>
        </p:nvSpPr>
        <p:spPr/>
        <p:txBody>
          <a:bodyPr/>
          <a:lstStyle/>
          <a:p>
            <a:r>
              <a:rPr kumimoji="1" lang="ja-JP" altLang="en-US" dirty="0">
                <a:hlinkClick r:id="rId2"/>
              </a:rPr>
              <a:t>在宅勤務の</a:t>
            </a:r>
            <a:r>
              <a:rPr kumimoji="1" lang="en-US" altLang="ja-JP" dirty="0">
                <a:hlinkClick r:id="rId2"/>
              </a:rPr>
              <a:t>PC</a:t>
            </a:r>
            <a:r>
              <a:rPr kumimoji="1" lang="ja-JP" altLang="en-US" dirty="0">
                <a:hlinkClick r:id="rId2"/>
              </a:rPr>
              <a:t>利用ガイド</a:t>
            </a:r>
            <a:endParaRPr kumimoji="1" lang="ja-JP" altLang="en-US" dirty="0"/>
          </a:p>
        </p:txBody>
      </p:sp>
      <p:sp>
        <p:nvSpPr>
          <p:cNvPr id="4" name="日付プレースホルダー 3">
            <a:extLst>
              <a:ext uri="{FF2B5EF4-FFF2-40B4-BE49-F238E27FC236}">
                <a16:creationId xmlns:a16="http://schemas.microsoft.com/office/drawing/2014/main" id="{AE30925D-58DD-4228-BE65-2D8E95AEA95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D9C77C8-77F1-4D7E-91B5-01B0938D74AE}"/>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C2563CF-0167-4001-962D-4FAB99448270}"/>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318208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5FADB-D319-4644-A8B5-2865520661B7}"/>
              </a:ext>
            </a:extLst>
          </p:cNvPr>
          <p:cNvSpPr>
            <a:spLocks noGrp="1"/>
          </p:cNvSpPr>
          <p:nvPr>
            <p:ph type="title"/>
          </p:nvPr>
        </p:nvSpPr>
        <p:spPr/>
        <p:txBody>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B1B1AA25-2584-4F92-B188-80A123650099}"/>
              </a:ext>
            </a:extLst>
          </p:cNvPr>
          <p:cNvSpPr>
            <a:spLocks noGrp="1"/>
          </p:cNvSpPr>
          <p:nvPr>
            <p:ph idx="1"/>
          </p:nvPr>
        </p:nvSpPr>
        <p:spPr>
          <a:xfrm>
            <a:off x="323528" y="1500174"/>
            <a:ext cx="8640960" cy="4525963"/>
          </a:xfrm>
        </p:spPr>
        <p:txBody>
          <a:bodyPr>
            <a:normAutofit/>
          </a:bodyPr>
          <a:lstStyle/>
          <a:p>
            <a:r>
              <a:rPr kumimoji="1" lang="ja-JP" altLang="en-US" dirty="0"/>
              <a:t>サインイン</a:t>
            </a:r>
            <a:endParaRPr kumimoji="1" lang="en-US" altLang="ja-JP" dirty="0"/>
          </a:p>
          <a:p>
            <a:pPr lvl="1"/>
            <a:r>
              <a:rPr kumimoji="1" lang="ja-JP" altLang="en-US" dirty="0"/>
              <a:t>この度</a:t>
            </a:r>
            <a:r>
              <a:rPr kumimoji="1" lang="en-US" altLang="ja-JP" dirty="0"/>
              <a:t>UTokyo Account</a:t>
            </a:r>
            <a:r>
              <a:rPr kumimoji="1" lang="ja-JP" altLang="en-US" dirty="0"/>
              <a:t>で</a:t>
            </a:r>
            <a:r>
              <a:rPr kumimoji="1" lang="en-US" altLang="ja-JP" dirty="0"/>
              <a:t>SSO</a:t>
            </a:r>
            <a:r>
              <a:rPr kumimoji="1" lang="ja-JP" altLang="en-US" dirty="0"/>
              <a:t>できるようになっ</a:t>
            </a:r>
            <a:r>
              <a:rPr lang="ja-JP" altLang="en-US" dirty="0"/>
              <a:t>た</a:t>
            </a:r>
          </a:p>
          <a:p>
            <a:pPr lvl="1"/>
            <a:r>
              <a:rPr lang="ja-JP" altLang="en-US" dirty="0"/>
              <a:t>簡略化</a:t>
            </a:r>
            <a:r>
              <a:rPr kumimoji="1" lang="ja-JP" altLang="en-US" dirty="0"/>
              <a:t>が狙いですが</a:t>
            </a:r>
            <a:r>
              <a:rPr lang="ja-JP" altLang="en-US" dirty="0"/>
              <a:t>、後述</a:t>
            </a:r>
            <a:r>
              <a:rPr kumimoji="1" lang="ja-JP" altLang="en-US" dirty="0"/>
              <a:t>の理由で混乱を招いているケースもあります</a:t>
            </a:r>
            <a:endParaRPr lang="en-US" altLang="ja-JP" dirty="0"/>
          </a:p>
          <a:p>
            <a:r>
              <a:rPr lang="ja-JP" altLang="en-US" dirty="0"/>
              <a:t>以下ではそれは一旦さておき、</a:t>
            </a:r>
            <a:r>
              <a:rPr lang="en-US" altLang="ja-JP" dirty="0"/>
              <a:t>10</a:t>
            </a:r>
            <a:r>
              <a:rPr lang="ja-JP" altLang="en-US" dirty="0"/>
              <a:t>桁</a:t>
            </a:r>
            <a:r>
              <a:rPr lang="en-US" altLang="ja-JP" dirty="0"/>
              <a:t>@utac.u-tokyo.ac.jp </a:t>
            </a:r>
            <a:r>
              <a:rPr lang="ja-JP" altLang="en-US" dirty="0"/>
              <a:t>でのサインイン方法を説明します</a:t>
            </a:r>
            <a:endParaRPr kumimoji="1" lang="ja-JP" altLang="en-US" dirty="0"/>
          </a:p>
        </p:txBody>
      </p:sp>
      <p:sp>
        <p:nvSpPr>
          <p:cNvPr id="4" name="日付プレースホルダー 3">
            <a:extLst>
              <a:ext uri="{FF2B5EF4-FFF2-40B4-BE49-F238E27FC236}">
                <a16:creationId xmlns:a16="http://schemas.microsoft.com/office/drawing/2014/main" id="{CF50C526-8769-4119-B9E5-DAAD584F5F0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4E31A8E-083C-45AA-894D-6A09FD720CD5}"/>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8FE6D88-BBD0-4E44-AE2A-C01B97FBB8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extLst>
      <p:ext uri="{BB962C8B-B14F-4D97-AF65-F5344CB8AC3E}">
        <p14:creationId xmlns:p14="http://schemas.microsoft.com/office/powerpoint/2010/main" val="123274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pSp>
        <p:nvGrpSpPr>
          <p:cNvPr id="23" name="グループ化 22">
            <a:extLst>
              <a:ext uri="{FF2B5EF4-FFF2-40B4-BE49-F238E27FC236}">
                <a16:creationId xmlns:a16="http://schemas.microsoft.com/office/drawing/2014/main" id="{169ED353-AE7E-45D8-8FA6-22F0320BC32C}"/>
              </a:ext>
            </a:extLst>
          </p:cNvPr>
          <p:cNvGrpSpPr/>
          <p:nvPr/>
        </p:nvGrpSpPr>
        <p:grpSpPr>
          <a:xfrm>
            <a:off x="3121010" y="1268760"/>
            <a:ext cx="5203640" cy="2192951"/>
            <a:chOff x="3121010" y="1268760"/>
            <a:chExt cx="5203640" cy="2192951"/>
          </a:xfrm>
        </p:grpSpPr>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419586"/>
              <a:ext cx="2126070" cy="2042125"/>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a:off x="4067944" y="2440649"/>
              <a:ext cx="2130636"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882704"/>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461711"/>
            <a:ext cx="4898354" cy="2847608"/>
            <a:chOff x="3490070" y="3461711"/>
            <a:chExt cx="4898354" cy="2847608"/>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461711"/>
              <a:ext cx="4132" cy="80548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9446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t>UTokyo Account</a:t>
            </a:r>
            <a:r>
              <a:rPr kumimoji="1" lang="ja-JP" altLang="en-US" dirty="0"/>
              <a:t>だけで使える</a:t>
            </a:r>
            <a:endParaRPr kumimoji="1" lang="en-US" altLang="ja-JP" dirty="0"/>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fontScale="92500" lnSpcReduction="20000"/>
          </a:bodyPr>
          <a:lstStyle/>
          <a:p>
            <a:r>
              <a:rPr lang="ja-JP" altLang="en-US" dirty="0"/>
              <a:t>どのやり方も</a:t>
            </a:r>
            <a:r>
              <a:rPr lang="ja-JP" altLang="en-US" dirty="0">
                <a:solidFill>
                  <a:srgbClr val="00B050"/>
                </a:solidFill>
              </a:rPr>
              <a:t>「東大のアカウントを使う」</a:t>
            </a:r>
            <a:r>
              <a:rPr lang="ja-JP" altLang="en-US" dirty="0"/>
              <a:t>ことをどこかで示したうえで</a:t>
            </a:r>
            <a:r>
              <a:rPr lang="en-US" altLang="ja-JP" dirty="0"/>
              <a:t>UTokyo Account</a:t>
            </a:r>
            <a:r>
              <a:rPr lang="ja-JP" altLang="en-US" dirty="0"/>
              <a:t>を入力</a:t>
            </a:r>
            <a:endParaRPr lang="en-US" altLang="ja-JP" dirty="0"/>
          </a:p>
          <a:p>
            <a:r>
              <a:rPr lang="ja-JP" altLang="en-US" dirty="0"/>
              <a:t>結局以下のどれかは覚える・打つ羽目に</a:t>
            </a:r>
            <a:endParaRPr lang="en-US" altLang="ja-JP" dirty="0"/>
          </a:p>
          <a:p>
            <a:pPr lvl="1"/>
            <a:r>
              <a:rPr lang="ja-JP" altLang="en-US" dirty="0"/>
              <a:t>方法</a:t>
            </a:r>
            <a:r>
              <a:rPr lang="en-US" altLang="ja-JP" dirty="0"/>
              <a:t>1: </a:t>
            </a:r>
            <a:r>
              <a:rPr kumimoji="1" lang="en-US" altLang="ja-JP" dirty="0"/>
              <a:t>URL</a:t>
            </a:r>
            <a:r>
              <a:rPr lang="en-US" altLang="ja-JP" dirty="0"/>
              <a:t> =</a:t>
            </a:r>
            <a:r>
              <a:rPr kumimoji="1" lang="en-US" altLang="ja-JP" dirty="0"/>
              <a:t> </a:t>
            </a:r>
            <a:r>
              <a:rPr kumimoji="1" lang="en-US" altLang="ja-JP" dirty="0">
                <a:solidFill>
                  <a:srgbClr val="00B050"/>
                </a:solidFill>
              </a:rPr>
              <a:t>u-tokyo-ac-jp.zoom.us</a:t>
            </a:r>
          </a:p>
          <a:p>
            <a:pPr lvl="1"/>
            <a:r>
              <a:rPr kumimoji="1" lang="ja-JP" altLang="en-US" dirty="0"/>
              <a:t>方法</a:t>
            </a:r>
            <a:r>
              <a:rPr kumimoji="1" lang="en-US" altLang="ja-JP" dirty="0"/>
              <a:t>2: </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a:p>
            <a:r>
              <a:rPr lang="ja-JP" altLang="en-US" dirty="0"/>
              <a:t>概念的には方法</a:t>
            </a:r>
            <a:r>
              <a:rPr lang="en-US" altLang="ja-JP" dirty="0"/>
              <a:t>3</a:t>
            </a:r>
            <a:r>
              <a:rPr lang="ja-JP" altLang="en-US" dirty="0"/>
              <a:t>が簡単</a:t>
            </a:r>
            <a:endParaRPr lang="en-US" altLang="ja-JP" dirty="0"/>
          </a:p>
          <a:p>
            <a:pPr lvl="1"/>
            <a:r>
              <a:rPr lang="en-US" altLang="ja-JP" dirty="0"/>
              <a:t>UTokyo Account</a:t>
            </a:r>
            <a:r>
              <a:rPr lang="ja-JP" altLang="en-US" dirty="0"/>
              <a:t>はどのみち覚える覚悟で</a:t>
            </a:r>
            <a:endParaRPr lang="en-US" altLang="ja-JP" dirty="0"/>
          </a:p>
          <a:p>
            <a:r>
              <a:rPr lang="ja-JP" altLang="en-US" dirty="0"/>
              <a:t>実践的には方法</a:t>
            </a:r>
            <a:r>
              <a:rPr lang="en-US" altLang="ja-JP" dirty="0"/>
              <a:t>1</a:t>
            </a:r>
            <a:r>
              <a:rPr lang="ja-JP" altLang="en-US" dirty="0"/>
              <a:t>が推奨</a:t>
            </a:r>
            <a:endParaRPr lang="en-US" altLang="ja-JP" dirty="0"/>
          </a:p>
          <a:p>
            <a:pPr lvl="1"/>
            <a:r>
              <a:rPr lang="en-US" altLang="ja-JP" dirty="0"/>
              <a:t>URL</a:t>
            </a:r>
            <a:r>
              <a:rPr lang="ja-JP" altLang="en-US" dirty="0"/>
              <a:t>を</a:t>
            </a:r>
            <a:r>
              <a:rPr lang="en-US" altLang="ja-JP" dirty="0"/>
              <a:t>bookmark</a:t>
            </a:r>
            <a:r>
              <a:rPr lang="ja-JP" altLang="en-US" dirty="0"/>
              <a:t>する</a:t>
            </a:r>
            <a:endParaRPr lang="en-US" altLang="ja-JP" dirty="0"/>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A2783-A431-41D2-9353-BB206F4D5A91}"/>
              </a:ext>
            </a:extLst>
          </p:cNvPr>
          <p:cNvSpPr>
            <a:spLocks noGrp="1"/>
          </p:cNvSpPr>
          <p:nvPr>
            <p:ph type="title"/>
          </p:nvPr>
        </p:nvSpPr>
        <p:spPr>
          <a:xfrm>
            <a:off x="457200" y="274638"/>
            <a:ext cx="8363272" cy="1143000"/>
          </a:xfrm>
        </p:spPr>
        <p:txBody>
          <a:bodyPr>
            <a:normAutofit fontScale="90000"/>
          </a:bodyPr>
          <a:lstStyle/>
          <a:p>
            <a:r>
              <a:rPr kumimoji="1" lang="en-US" altLang="ja-JP" dirty="0"/>
              <a:t>3/14</a:t>
            </a:r>
            <a:r>
              <a:rPr kumimoji="1" lang="ja-JP" altLang="en-US" dirty="0"/>
              <a:t>の</a:t>
            </a:r>
            <a:r>
              <a:rPr kumimoji="1" lang="en-US" altLang="ja-JP" dirty="0"/>
              <a:t>10</a:t>
            </a:r>
            <a:r>
              <a:rPr kumimoji="1" lang="ja-JP" altLang="en-US" dirty="0"/>
              <a:t>桁</a:t>
            </a:r>
            <a:r>
              <a:rPr kumimoji="1" lang="en-US" altLang="ja-JP" dirty="0"/>
              <a:t>@utac</a:t>
            </a:r>
            <a:r>
              <a:rPr kumimoji="1" lang="ja-JP" altLang="en-US" dirty="0"/>
              <a:t>への移行について</a:t>
            </a:r>
          </a:p>
        </p:txBody>
      </p:sp>
      <p:sp>
        <p:nvSpPr>
          <p:cNvPr id="3" name="コンテンツ プレースホルダー 2">
            <a:extLst>
              <a:ext uri="{FF2B5EF4-FFF2-40B4-BE49-F238E27FC236}">
                <a16:creationId xmlns:a16="http://schemas.microsoft.com/office/drawing/2014/main" id="{62C3369D-6771-4678-821F-EA467DA8E429}"/>
              </a:ext>
            </a:extLst>
          </p:cNvPr>
          <p:cNvSpPr>
            <a:spLocks noGrp="1"/>
          </p:cNvSpPr>
          <p:nvPr>
            <p:ph idx="1"/>
          </p:nvPr>
        </p:nvSpPr>
        <p:spPr/>
        <p:txBody>
          <a:bodyPr>
            <a:normAutofit lnSpcReduction="10000"/>
          </a:bodyPr>
          <a:lstStyle/>
          <a:p>
            <a:r>
              <a:rPr lang="ja-JP" altLang="en-US" dirty="0"/>
              <a:t>行われたこと</a:t>
            </a:r>
            <a:endParaRPr lang="en-US" altLang="ja-JP" dirty="0">
              <a:hlinkClick r:id="rId2"/>
            </a:endParaRPr>
          </a:p>
          <a:p>
            <a:pPr marL="457200" lvl="1" indent="0">
              <a:buNone/>
            </a:pPr>
            <a:r>
              <a:rPr lang="en-US" altLang="ja-JP" sz="2400" dirty="0"/>
              <a:t>(a) 10</a:t>
            </a:r>
            <a:r>
              <a:rPr lang="ja-JP" altLang="en-US" sz="2400" dirty="0"/>
              <a:t>桁</a:t>
            </a:r>
            <a:r>
              <a:rPr lang="en-US" altLang="ja-JP" sz="2400" dirty="0"/>
              <a:t>@g.ecc.u-tokyo.ac.jp</a:t>
            </a:r>
            <a:r>
              <a:rPr lang="ja-JP" altLang="en-US" sz="2400" dirty="0"/>
              <a:t> </a:t>
            </a:r>
            <a:r>
              <a:rPr lang="en-US" altLang="ja-JP" sz="2400" dirty="0">
                <a:sym typeface="Symbol" panose="05050102010706020507" pitchFamily="18" charset="2"/>
              </a:rPr>
              <a:t></a:t>
            </a:r>
            <a:r>
              <a:rPr lang="ja-JP" altLang="en-US" sz="2400" dirty="0"/>
              <a:t> </a:t>
            </a:r>
            <a:r>
              <a:rPr lang="en-US" altLang="ja-JP" sz="2400" dirty="0"/>
              <a:t>10</a:t>
            </a:r>
            <a:r>
              <a:rPr lang="ja-JP" altLang="en-US" sz="2400" dirty="0"/>
              <a:t>桁</a:t>
            </a:r>
            <a:r>
              <a:rPr lang="en-US" altLang="ja-JP" sz="2400" dirty="0"/>
              <a:t>@utac.u-tokyo.ac.jp</a:t>
            </a:r>
          </a:p>
          <a:p>
            <a:pPr marL="457200" lvl="1" indent="0">
              <a:buNone/>
            </a:pPr>
            <a:r>
              <a:rPr kumimoji="1" lang="en-US" altLang="ja-JP" sz="2400" dirty="0"/>
              <a:t>(b) </a:t>
            </a:r>
            <a:r>
              <a:rPr kumimoji="1" lang="ja-JP" altLang="en-US" sz="2400" dirty="0"/>
              <a:t>それ以外                                </a:t>
            </a:r>
            <a:r>
              <a:rPr lang="en-US" altLang="ja-JP" sz="2400" dirty="0">
                <a:sym typeface="Symbol" panose="05050102010706020507" pitchFamily="18" charset="2"/>
              </a:rPr>
              <a:t> </a:t>
            </a:r>
            <a:r>
              <a:rPr kumimoji="1" lang="ja-JP" altLang="en-US" sz="2400" dirty="0"/>
              <a:t>そのまま</a:t>
            </a:r>
            <a:endParaRPr kumimoji="1" lang="en-US" altLang="ja-JP" dirty="0"/>
          </a:p>
          <a:p>
            <a:r>
              <a:rPr kumimoji="1" lang="ja-JP" altLang="en-US" dirty="0">
                <a:solidFill>
                  <a:srgbClr val="FF0000"/>
                </a:solidFill>
              </a:rPr>
              <a:t>生じ得るトラブル</a:t>
            </a:r>
            <a:endParaRPr lang="en-US" altLang="ja-JP" dirty="0">
              <a:solidFill>
                <a:srgbClr val="FF0000"/>
              </a:solidFill>
            </a:endParaRPr>
          </a:p>
          <a:p>
            <a:pPr marL="457200" lvl="1" indent="0">
              <a:buNone/>
            </a:pPr>
            <a:r>
              <a:rPr lang="en-US" altLang="ja-JP" dirty="0"/>
              <a:t>(a) </a:t>
            </a:r>
            <a:r>
              <a:rPr lang="ja-JP" altLang="en-US" dirty="0"/>
              <a:t>移行される（た）ことをご存じなく</a:t>
            </a:r>
            <a:r>
              <a:rPr lang="en-US" altLang="ja-JP" dirty="0"/>
              <a:t>,</a:t>
            </a:r>
            <a:r>
              <a:rPr lang="ja-JP" altLang="en-US" dirty="0"/>
              <a:t> </a:t>
            </a:r>
            <a:r>
              <a:rPr lang="en-US" altLang="ja-JP" dirty="0"/>
              <a:t>10</a:t>
            </a:r>
            <a:r>
              <a:rPr lang="ja-JP" altLang="en-US" dirty="0"/>
              <a:t>桁</a:t>
            </a:r>
            <a:r>
              <a:rPr lang="en-US" altLang="ja-JP" dirty="0"/>
              <a:t>@g.ecc</a:t>
            </a:r>
            <a:r>
              <a:rPr lang="ja-JP" altLang="en-US" dirty="0"/>
              <a:t>でサインインに失敗</a:t>
            </a:r>
            <a:endParaRPr lang="en-US" altLang="ja-JP" dirty="0"/>
          </a:p>
          <a:p>
            <a:pPr marL="457200" lvl="1" indent="0">
              <a:buNone/>
            </a:pPr>
            <a:r>
              <a:rPr lang="en-US" altLang="ja-JP" dirty="0"/>
              <a:t>(b) </a:t>
            </a:r>
            <a:r>
              <a:rPr lang="ja-JP" altLang="en-US" dirty="0"/>
              <a:t>移行される（た）と思って</a:t>
            </a:r>
            <a:r>
              <a:rPr lang="en-US" altLang="ja-JP" dirty="0"/>
              <a:t>, 10</a:t>
            </a:r>
            <a:r>
              <a:rPr lang="ja-JP" altLang="en-US" dirty="0"/>
              <a:t>桁</a:t>
            </a:r>
            <a:r>
              <a:rPr lang="en-US" altLang="ja-JP" dirty="0"/>
              <a:t>@utac </a:t>
            </a:r>
            <a:r>
              <a:rPr lang="ja-JP" altLang="en-US" dirty="0"/>
              <a:t>でサインインするが、</a:t>
            </a:r>
            <a:r>
              <a:rPr lang="en-US" altLang="ja-JP" dirty="0"/>
              <a:t>SSO</a:t>
            </a:r>
            <a:r>
              <a:rPr lang="ja-JP" altLang="en-US" dirty="0"/>
              <a:t>を使わずにサインイン失敗するか、</a:t>
            </a:r>
            <a:r>
              <a:rPr lang="en-US" altLang="ja-JP" dirty="0"/>
              <a:t>SSO</a:t>
            </a:r>
            <a:r>
              <a:rPr lang="ja-JP" altLang="en-US" dirty="0"/>
              <a:t>でサインインできるが以前の状態は引き継がれていない</a:t>
            </a:r>
            <a:endParaRPr kumimoji="1" lang="en-US" altLang="ja-JP" dirty="0"/>
          </a:p>
        </p:txBody>
      </p:sp>
      <p:sp>
        <p:nvSpPr>
          <p:cNvPr id="4" name="日付プレースホルダー 3">
            <a:extLst>
              <a:ext uri="{FF2B5EF4-FFF2-40B4-BE49-F238E27FC236}">
                <a16:creationId xmlns:a16="http://schemas.microsoft.com/office/drawing/2014/main" id="{E2B7B2F6-6261-4F53-96AE-6D04CA0E1BF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C05D24E-6524-4735-8E60-84CCE813E2D1}"/>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52C0B7E-5EE9-4961-849F-0AA71DD8D1ED}"/>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extLst>
      <p:ext uri="{BB962C8B-B14F-4D97-AF65-F5344CB8AC3E}">
        <p14:creationId xmlns:p14="http://schemas.microsoft.com/office/powerpoint/2010/main" val="2816652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A2783-A431-41D2-9353-BB206F4D5A91}"/>
              </a:ext>
            </a:extLst>
          </p:cNvPr>
          <p:cNvSpPr>
            <a:spLocks noGrp="1"/>
          </p:cNvSpPr>
          <p:nvPr>
            <p:ph type="title"/>
          </p:nvPr>
        </p:nvSpPr>
        <p:spPr/>
        <p:txBody>
          <a:bodyPr/>
          <a:lstStyle/>
          <a:p>
            <a:r>
              <a:rPr lang="ja-JP" altLang="en-US" dirty="0"/>
              <a:t>トラブル</a:t>
            </a:r>
            <a:r>
              <a:rPr lang="en-US" altLang="ja-JP" dirty="0"/>
              <a:t>(a)</a:t>
            </a:r>
            <a:endParaRPr kumimoji="1" lang="ja-JP" altLang="en-US" dirty="0"/>
          </a:p>
        </p:txBody>
      </p:sp>
      <p:sp>
        <p:nvSpPr>
          <p:cNvPr id="3" name="コンテンツ プレースホルダー 2">
            <a:extLst>
              <a:ext uri="{FF2B5EF4-FFF2-40B4-BE49-F238E27FC236}">
                <a16:creationId xmlns:a16="http://schemas.microsoft.com/office/drawing/2014/main" id="{62C3369D-6771-4678-821F-EA467DA8E429}"/>
              </a:ext>
            </a:extLst>
          </p:cNvPr>
          <p:cNvSpPr>
            <a:spLocks noGrp="1"/>
          </p:cNvSpPr>
          <p:nvPr>
            <p:ph idx="1"/>
          </p:nvPr>
        </p:nvSpPr>
        <p:spPr/>
        <p:txBody>
          <a:bodyPr>
            <a:normAutofit/>
          </a:bodyPr>
          <a:lstStyle/>
          <a:p>
            <a:r>
              <a:rPr lang="en-US" altLang="ja-JP" dirty="0"/>
              <a:t>10</a:t>
            </a:r>
            <a:r>
              <a:rPr lang="ja-JP" altLang="en-US" dirty="0"/>
              <a:t>桁</a:t>
            </a:r>
            <a:r>
              <a:rPr lang="en-US" altLang="ja-JP" dirty="0"/>
              <a:t>g.ecc.u-tokyo.ac.jp </a:t>
            </a:r>
            <a:r>
              <a:rPr lang="en-US" altLang="ja-JP" dirty="0">
                <a:sym typeface="Symbol" panose="05050102010706020507" pitchFamily="18" charset="2"/>
              </a:rPr>
              <a:t></a:t>
            </a:r>
            <a:r>
              <a:rPr lang="ja-JP" altLang="en-US" dirty="0">
                <a:sym typeface="Symbol" panose="05050102010706020507" pitchFamily="18" charset="2"/>
              </a:rPr>
              <a:t> </a:t>
            </a:r>
            <a:r>
              <a:rPr lang="en-US" altLang="ja-JP" dirty="0"/>
              <a:t>10</a:t>
            </a:r>
            <a:r>
              <a:rPr lang="ja-JP" altLang="en-US" dirty="0"/>
              <a:t>桁</a:t>
            </a:r>
            <a:r>
              <a:rPr lang="en-US" altLang="ja-JP" dirty="0"/>
              <a:t>@utac.u-tokyo.ac.jp</a:t>
            </a:r>
            <a:r>
              <a:rPr lang="ja-JP" altLang="en-US" dirty="0"/>
              <a:t> と移行</a:t>
            </a:r>
            <a:endParaRPr lang="en-US" altLang="ja-JP" dirty="0"/>
          </a:p>
          <a:p>
            <a:r>
              <a:rPr lang="en-US" altLang="ja-JP" dirty="0"/>
              <a:t>(a) </a:t>
            </a:r>
            <a:r>
              <a:rPr lang="ja-JP" altLang="en-US" dirty="0"/>
              <a:t>この移行をご存じなく</a:t>
            </a:r>
            <a:r>
              <a:rPr lang="en-US" altLang="ja-JP" dirty="0"/>
              <a:t>10</a:t>
            </a:r>
            <a:r>
              <a:rPr lang="ja-JP" altLang="en-US" dirty="0"/>
              <a:t>桁</a:t>
            </a:r>
            <a:r>
              <a:rPr lang="en-US" altLang="ja-JP" dirty="0"/>
              <a:t>@g.ecc</a:t>
            </a:r>
            <a:r>
              <a:rPr lang="ja-JP" altLang="en-US" dirty="0"/>
              <a:t>でサインインするも失敗</a:t>
            </a:r>
            <a:endParaRPr lang="en-US" altLang="ja-JP" dirty="0"/>
          </a:p>
          <a:p>
            <a:r>
              <a:rPr lang="ja-JP" altLang="en-US">
                <a:solidFill>
                  <a:srgbClr val="00B050"/>
                </a:solidFill>
              </a:rPr>
              <a:t>解決法</a:t>
            </a:r>
            <a:endParaRPr lang="en-US" altLang="ja-JP" dirty="0">
              <a:solidFill>
                <a:srgbClr val="00B050"/>
              </a:solidFill>
            </a:endParaRPr>
          </a:p>
          <a:p>
            <a:pPr lvl="1"/>
            <a:r>
              <a:rPr lang="en-US" altLang="ja-JP" dirty="0"/>
              <a:t>10</a:t>
            </a:r>
            <a:r>
              <a:rPr lang="ja-JP" altLang="en-US" dirty="0"/>
              <a:t>桁</a:t>
            </a:r>
            <a:r>
              <a:rPr lang="en-US" altLang="ja-JP" dirty="0"/>
              <a:t>@utac </a:t>
            </a:r>
            <a:r>
              <a:rPr lang="ja-JP" altLang="en-US" dirty="0"/>
              <a:t>で</a:t>
            </a:r>
            <a:r>
              <a:rPr lang="en-US" altLang="ja-JP" dirty="0"/>
              <a:t>SSO</a:t>
            </a:r>
            <a:r>
              <a:rPr lang="ja-JP" altLang="en-US" dirty="0"/>
              <a:t>を使ってサインイン</a:t>
            </a:r>
            <a:endParaRPr lang="en-US" altLang="ja-JP" dirty="0"/>
          </a:p>
        </p:txBody>
      </p:sp>
      <p:sp>
        <p:nvSpPr>
          <p:cNvPr id="4" name="日付プレースホルダー 3">
            <a:extLst>
              <a:ext uri="{FF2B5EF4-FFF2-40B4-BE49-F238E27FC236}">
                <a16:creationId xmlns:a16="http://schemas.microsoft.com/office/drawing/2014/main" id="{E2B7B2F6-6261-4F53-96AE-6D04CA0E1BF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C05D24E-6524-4735-8E60-84CCE813E2D1}"/>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52C0B7E-5EE9-4961-849F-0AA71DD8D1ED}"/>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Tree>
    <p:extLst>
      <p:ext uri="{BB962C8B-B14F-4D97-AF65-F5344CB8AC3E}">
        <p14:creationId xmlns:p14="http://schemas.microsoft.com/office/powerpoint/2010/main" val="681939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9A02-DC82-461A-A707-35DDFE2635FC}"/>
              </a:ext>
            </a:extLst>
          </p:cNvPr>
          <p:cNvSpPr>
            <a:spLocks noGrp="1"/>
          </p:cNvSpPr>
          <p:nvPr>
            <p:ph type="title"/>
          </p:nvPr>
        </p:nvSpPr>
        <p:spPr/>
        <p:txBody>
          <a:bodyPr/>
          <a:lstStyle/>
          <a:p>
            <a:r>
              <a:rPr kumimoji="1" lang="ja-JP" altLang="en-US" dirty="0"/>
              <a:t>トラブル</a:t>
            </a:r>
            <a:r>
              <a:rPr kumimoji="1" lang="en-US" altLang="ja-JP" dirty="0"/>
              <a:t>(b)</a:t>
            </a:r>
            <a:endParaRPr kumimoji="1" lang="ja-JP" altLang="en-US" dirty="0"/>
          </a:p>
        </p:txBody>
      </p:sp>
      <p:sp>
        <p:nvSpPr>
          <p:cNvPr id="3" name="コンテンツ プレースホルダー 2">
            <a:extLst>
              <a:ext uri="{FF2B5EF4-FFF2-40B4-BE49-F238E27FC236}">
                <a16:creationId xmlns:a16="http://schemas.microsoft.com/office/drawing/2014/main" id="{E5B1ABD8-4F31-4B42-BF34-C9C98CD5FDA1}"/>
              </a:ext>
            </a:extLst>
          </p:cNvPr>
          <p:cNvSpPr>
            <a:spLocks noGrp="1"/>
          </p:cNvSpPr>
          <p:nvPr>
            <p:ph idx="1"/>
          </p:nvPr>
        </p:nvSpPr>
        <p:spPr/>
        <p:txBody>
          <a:bodyPr>
            <a:normAutofit fontScale="92500" lnSpcReduction="10000"/>
          </a:bodyPr>
          <a:lstStyle/>
          <a:p>
            <a:r>
              <a:rPr kumimoji="1" lang="en-US" altLang="ja-JP" dirty="0"/>
              <a:t>10</a:t>
            </a:r>
            <a:r>
              <a:rPr kumimoji="1" lang="ja-JP" altLang="en-US" dirty="0"/>
              <a:t>桁</a:t>
            </a:r>
            <a:r>
              <a:rPr kumimoji="1" lang="en-US" altLang="ja-JP" dirty="0"/>
              <a:t>@g.ecc</a:t>
            </a:r>
            <a:r>
              <a:rPr kumimoji="1" lang="ja-JP" altLang="en-US" dirty="0"/>
              <a:t>以外 </a:t>
            </a:r>
            <a:r>
              <a:rPr kumimoji="1" lang="ja-JP" altLang="en-US" dirty="0">
                <a:sym typeface="Symbol" panose="05050102010706020507" pitchFamily="18" charset="2"/>
              </a:rPr>
              <a:t> </a:t>
            </a:r>
            <a:r>
              <a:rPr kumimoji="1" lang="ja-JP" altLang="en-US" dirty="0"/>
              <a:t>そのまま（移行せず）</a:t>
            </a:r>
            <a:endParaRPr kumimoji="1" lang="en-US" altLang="ja-JP" dirty="0"/>
          </a:p>
          <a:p>
            <a:r>
              <a:rPr lang="ja-JP" altLang="en-US" dirty="0"/>
              <a:t>移行したと思って</a:t>
            </a:r>
            <a:r>
              <a:rPr lang="en-US" altLang="ja-JP" dirty="0"/>
              <a:t>10</a:t>
            </a:r>
            <a:r>
              <a:rPr lang="ja-JP" altLang="en-US" dirty="0"/>
              <a:t>桁</a:t>
            </a:r>
            <a:r>
              <a:rPr lang="en-US" altLang="ja-JP" dirty="0"/>
              <a:t>@utac</a:t>
            </a:r>
            <a:r>
              <a:rPr lang="ja-JP" altLang="en-US" dirty="0"/>
              <a:t>でサインイン</a:t>
            </a:r>
            <a:endParaRPr lang="en-US" altLang="ja-JP" dirty="0"/>
          </a:p>
          <a:p>
            <a:pPr lvl="1"/>
            <a:r>
              <a:rPr lang="en-US" altLang="ja-JP" dirty="0"/>
              <a:t>(b1) SSO</a:t>
            </a:r>
            <a:r>
              <a:rPr lang="ja-JP" altLang="en-US" dirty="0"/>
              <a:t>を使わない</a:t>
            </a:r>
            <a:r>
              <a:rPr lang="ja-JP" altLang="en-US" dirty="0">
                <a:sym typeface="Symbol" panose="05050102010706020507" pitchFamily="18" charset="2"/>
              </a:rPr>
              <a:t></a:t>
            </a:r>
            <a:r>
              <a:rPr lang="ja-JP" altLang="en-US" dirty="0"/>
              <a:t>サインイン失敗</a:t>
            </a:r>
            <a:endParaRPr lang="en-US" altLang="ja-JP" dirty="0"/>
          </a:p>
          <a:p>
            <a:pPr lvl="1"/>
            <a:r>
              <a:rPr kumimoji="1" lang="en-US" altLang="ja-JP" dirty="0"/>
              <a:t>(b2) SSO</a:t>
            </a:r>
            <a:r>
              <a:rPr kumimoji="1" lang="ja-JP" altLang="en-US" dirty="0"/>
              <a:t>を使う</a:t>
            </a:r>
            <a:r>
              <a:rPr lang="ja-JP" altLang="en-US" dirty="0">
                <a:sym typeface="Symbol" panose="05050102010706020507" pitchFamily="18" charset="2"/>
              </a:rPr>
              <a:t></a:t>
            </a:r>
            <a:r>
              <a:rPr kumimoji="1" lang="ja-JP" altLang="en-US" dirty="0"/>
              <a:t>サインインは成功、だがそれは新たなアカウントであり、以前の状態は引き継がれない</a:t>
            </a:r>
            <a:endParaRPr kumimoji="1" lang="en-US" altLang="ja-JP" dirty="0"/>
          </a:p>
          <a:p>
            <a:r>
              <a:rPr lang="ja-JP" altLang="en-US" dirty="0">
                <a:solidFill>
                  <a:srgbClr val="00B050"/>
                </a:solidFill>
              </a:rPr>
              <a:t>解決法</a:t>
            </a:r>
            <a:endParaRPr lang="en-US" altLang="ja-JP" dirty="0">
              <a:solidFill>
                <a:srgbClr val="00B050"/>
              </a:solidFill>
            </a:endParaRPr>
          </a:p>
          <a:p>
            <a:pPr lvl="1"/>
            <a:r>
              <a:rPr kumimoji="1" lang="ja-JP" altLang="en-US" dirty="0"/>
              <a:t>個別に「</a:t>
            </a:r>
            <a:r>
              <a:rPr kumimoji="1" lang="en-US" altLang="ja-JP" dirty="0"/>
              <a:t>10</a:t>
            </a:r>
            <a:r>
              <a:rPr kumimoji="1" lang="ja-JP" altLang="en-US" dirty="0"/>
              <a:t>桁</a:t>
            </a:r>
            <a:r>
              <a:rPr kumimoji="1" lang="en-US" altLang="ja-JP" dirty="0"/>
              <a:t>@g.ecc</a:t>
            </a:r>
            <a:r>
              <a:rPr lang="ja-JP" altLang="en-US" dirty="0"/>
              <a:t>以外 </a:t>
            </a:r>
            <a:r>
              <a:rPr lang="ja-JP" altLang="en-US" dirty="0">
                <a:sym typeface="Symbol" panose="05050102010706020507" pitchFamily="18" charset="2"/>
              </a:rPr>
              <a:t> </a:t>
            </a:r>
            <a:r>
              <a:rPr lang="en-US" altLang="ja-JP" dirty="0"/>
              <a:t>10</a:t>
            </a:r>
            <a:r>
              <a:rPr lang="ja-JP" altLang="en-US" dirty="0"/>
              <a:t>桁</a:t>
            </a:r>
            <a:r>
              <a:rPr lang="en-US" altLang="ja-JP" dirty="0"/>
              <a:t>@utac</a:t>
            </a:r>
            <a:r>
              <a:rPr lang="ja-JP" altLang="en-US" dirty="0"/>
              <a:t>」へ移行</a:t>
            </a:r>
            <a:endParaRPr lang="en-US" altLang="ja-JP" dirty="0"/>
          </a:p>
          <a:p>
            <a:pPr lvl="1"/>
            <a:r>
              <a:rPr kumimoji="1" lang="ja-JP" altLang="en-US" dirty="0"/>
              <a:t>そのためのフォームを作りますので都合の良い、早めのタイミングで移行してください</a:t>
            </a:r>
          </a:p>
        </p:txBody>
      </p:sp>
      <p:sp>
        <p:nvSpPr>
          <p:cNvPr id="4" name="日付プレースホルダー 3">
            <a:extLst>
              <a:ext uri="{FF2B5EF4-FFF2-40B4-BE49-F238E27FC236}">
                <a16:creationId xmlns:a16="http://schemas.microsoft.com/office/drawing/2014/main" id="{AF245E93-2A21-43E9-8629-1D49375FF80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ED4BBAE-DAA6-4E03-AF9F-8E1471A3A88F}"/>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EF3BA1-F896-4392-B047-E5828D9366CF}"/>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extLst>
      <p:ext uri="{BB962C8B-B14F-4D97-AF65-F5344CB8AC3E}">
        <p14:creationId xmlns:p14="http://schemas.microsoft.com/office/powerpoint/2010/main" val="172096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a:t>
            </a:r>
            <a:r>
              <a:rPr kumimoji="1" lang="en-US" altLang="ja-JP" dirty="0"/>
              <a:t>300</a:t>
            </a:r>
            <a:r>
              <a:rPr kumimoji="1" lang="ja-JP" altLang="en-US" dirty="0"/>
              <a:t>人超え）：授業に必要な先生のアカウントには常時割り当てる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rgbClr val="00B050"/>
                </a:solidFill>
              </a:rPr>
              <a:t>WebEx</a:t>
            </a:r>
            <a:r>
              <a:rPr lang="ja-JP" altLang="en-US" dirty="0">
                <a:solidFill>
                  <a:srgbClr val="00B050"/>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rgbClr val="00B050"/>
                </a:solidFill>
              </a:rPr>
              <a:t>人数の大きい会議には</a:t>
            </a:r>
            <a:r>
              <a:rPr lang="en-US" altLang="ja-JP" dirty="0">
                <a:solidFill>
                  <a:srgbClr val="00B050"/>
                </a:solidFill>
              </a:rPr>
              <a:t>WebEx</a:t>
            </a:r>
            <a:r>
              <a:rPr lang="ja-JP" altLang="en-US" dirty="0">
                <a:solidFill>
                  <a:srgbClr val="00B050"/>
                </a:solidFill>
              </a:rPr>
              <a:t>も</a:t>
            </a:r>
            <a:r>
              <a:rPr lang="ja-JP" altLang="en-US" dirty="0"/>
              <a:t>お考え下さい</a:t>
            </a:r>
            <a:endParaRPr lang="en-US" altLang="ja-JP" dirty="0"/>
          </a:p>
          <a:p>
            <a:r>
              <a:rPr lang="ja-JP" altLang="en-US" dirty="0">
                <a:solidFill>
                  <a:srgbClr val="00B050"/>
                </a:solidFill>
              </a:rPr>
              <a:t>機密性が重要な会議</a:t>
            </a:r>
            <a:r>
              <a:rPr lang="ja-JP" altLang="en-US" dirty="0"/>
              <a:t>にも</a:t>
            </a:r>
            <a:r>
              <a:rPr lang="en-US" altLang="ja-JP" dirty="0"/>
              <a:t>WebEx</a:t>
            </a:r>
            <a:r>
              <a:rPr lang="ja-JP" altLang="en-US" dirty="0"/>
              <a:t>（</a:t>
            </a:r>
            <a:r>
              <a:rPr lang="en-US" altLang="ja-JP" dirty="0"/>
              <a:t>Encrypted Meeting</a:t>
            </a:r>
            <a:r>
              <a:rPr lang="ja-JP" altLang="en-US" dirty="0"/>
              <a:t>）をお考え下さい</a:t>
            </a:r>
            <a:endParaRPr lang="en-US" altLang="ja-JP" dirty="0"/>
          </a:p>
          <a:p>
            <a:r>
              <a:rPr lang="en-US" altLang="ja-JP" dirty="0"/>
              <a:t>Google Meet</a:t>
            </a:r>
            <a:r>
              <a:rPr lang="ja-JP" altLang="en-US" dirty="0"/>
              <a:t>は多数同時参加できるなどの特徴がありますが</a:t>
            </a:r>
            <a:r>
              <a:rPr lang="en-US" altLang="ja-JP" dirty="0"/>
              <a:t>, </a:t>
            </a:r>
            <a:r>
              <a:rPr lang="ja-JP" altLang="en-US" dirty="0"/>
              <a:t>近々録画のダウンロードなどができなくなる予定です </a:t>
            </a:r>
            <a:r>
              <a:rPr lang="en-US" altLang="ja-JP" sz="1600" dirty="0">
                <a:hlinkClick r:id="rId2"/>
              </a:rPr>
              <a:t>https://support.google.com/a/answer/10037875</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95732353"/>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a:t>
            </a:r>
            <a:r>
              <a:rPr lang="ja-JP" altLang="en-US" dirty="0"/>
              <a:t>（なお有効）</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fontScale="85000" lnSpcReduction="10000"/>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学生サポータの協力を得ています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a:p>
            <a:r>
              <a:rPr kumimoji="1" lang="ja-JP" altLang="en-US" dirty="0">
                <a:solidFill>
                  <a:srgbClr val="00B050"/>
                </a:solidFill>
              </a:rPr>
              <a:t>従来のメール</a:t>
            </a:r>
            <a:r>
              <a:rPr kumimoji="1" lang="ja-JP" altLang="en-US" dirty="0"/>
              <a:t>窓口（</a:t>
            </a:r>
            <a:r>
              <a:rPr kumimoji="1" lang="en-US" altLang="ja-JP" dirty="0" err="1"/>
              <a:t>utelecon</a:t>
            </a:r>
            <a:r>
              <a:rPr kumimoji="1" lang="en-US" altLang="ja-JP" dirty="0"/>
              <a:t>-inquiries</a:t>
            </a:r>
            <a:r>
              <a:rPr kumimoji="1" lang="ja-JP" altLang="en-US" dirty="0"/>
              <a:t>）</a:t>
            </a:r>
            <a:r>
              <a:rPr lang="ja-JP" altLang="en-US" dirty="0"/>
              <a:t>は徐々に不要になることを狙っていますが対応は続けます</a:t>
            </a:r>
            <a:endParaRPr lang="en-US" altLang="ja-JP" dirty="0"/>
          </a:p>
          <a:p>
            <a:pPr lvl="1"/>
            <a:r>
              <a:rPr kumimoji="1" lang="ja-JP" altLang="en-US" dirty="0"/>
              <a:t>これまで教職員のみの対応でした</a:t>
            </a:r>
            <a:endParaRPr kumimoji="1" lang="en-US" altLang="ja-JP" dirty="0"/>
          </a:p>
          <a:p>
            <a:pPr lvl="1"/>
            <a:r>
              <a:rPr lang="ja-JP" altLang="en-US" dirty="0"/>
              <a:t>以降は</a:t>
            </a:r>
            <a:r>
              <a:rPr lang="ja-JP" altLang="en-US" u="sng" dirty="0"/>
              <a:t>内容から見て適切と判断した場合</a:t>
            </a:r>
            <a:r>
              <a:rPr lang="ja-JP" altLang="en-US" dirty="0"/>
              <a:t>学生サポータへ転送します</a:t>
            </a:r>
            <a:endParaRPr lang="en-US" altLang="ja-JP" dirty="0"/>
          </a:p>
          <a:p>
            <a:pPr lvl="1"/>
            <a:r>
              <a:rPr kumimoji="1" lang="ja-JP" altLang="en-US" dirty="0"/>
              <a:t>教職員のみ対応を希望の場合は</a:t>
            </a:r>
            <a:r>
              <a:rPr lang="ja-JP" altLang="en-US" dirty="0"/>
              <a:t>フォーム（</a:t>
            </a:r>
            <a:r>
              <a:rPr lang="en-US" altLang="ja-JP" dirty="0"/>
              <a:t>※</a:t>
            </a:r>
            <a:r>
              <a:rPr lang="ja-JP" altLang="en-US" dirty="0"/>
              <a:t>）をご利用ください</a:t>
            </a:r>
            <a:endParaRPr kumimoji="1" lang="ja-JP" altLang="en-US"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2021S</a:t>
            </a:r>
            <a:r>
              <a:rPr kumimoji="1" lang="ja-JP" altLang="en-US"/>
              <a:t>セメスタ説明会 </a:t>
            </a:r>
            <a:endParaRPr kumimoji="1" lang="en-US" altLang="ja-JP"/>
          </a:p>
          <a:p>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265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r>
              <a:rPr lang="ja-JP" altLang="en-US" dirty="0"/>
              <a:t> </a:t>
            </a:r>
            <a:endParaRPr lang="en-US" altLang="ja-JP" dirty="0"/>
          </a:p>
          <a:p>
            <a:r>
              <a:rPr kumimoji="1" lang="en-US" altLang="ja-JP" dirty="0"/>
              <a:t>Zoom</a:t>
            </a:r>
            <a:r>
              <a:rPr kumimoji="1" lang="ja-JP" altLang="en-US" dirty="0"/>
              <a:t>と</a:t>
            </a:r>
            <a:r>
              <a:rPr lang="en-US" altLang="ja-JP" dirty="0"/>
              <a:t>WebEx</a:t>
            </a:r>
            <a:r>
              <a:rPr lang="ja-JP" altLang="en-US" dirty="0"/>
              <a:t>（オンライン会議）</a:t>
            </a:r>
            <a:endParaRPr kumimoji="1" lang="ja-JP" altLang="en-US" dirty="0"/>
          </a:p>
          <a:p>
            <a:r>
              <a:rPr lang="en-US" altLang="ja-JP" dirty="0"/>
              <a:t>Microsoft 365</a:t>
            </a:r>
            <a:r>
              <a:rPr lang="ja-JP" altLang="en-US" dirty="0"/>
              <a:t>と</a:t>
            </a:r>
            <a:r>
              <a:rPr kumimoji="1" lang="en-US" altLang="ja-JP" dirty="0"/>
              <a:t>Google Workspace</a:t>
            </a: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4900</TotalTime>
  <Words>3218</Words>
  <Application>Microsoft Office PowerPoint</Application>
  <PresentationFormat>画面に合わせる (4:3)</PresentationFormat>
  <Paragraphs>624</Paragraphs>
  <Slides>48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Meiryo UI</vt:lpstr>
      <vt:lpstr>Calibri</vt:lpstr>
      <vt:lpstr>Cambria</vt:lpstr>
      <vt:lpstr>Wingdings</vt:lpstr>
      <vt:lpstr>雪藤</vt:lpstr>
      <vt:lpstr>授業に必要なICTシステムの概要</vt:lpstr>
      <vt:lpstr>概要</vt:lpstr>
      <vt:lpstr>Q. ややこしすぎませんか?</vt:lpstr>
      <vt:lpstr>今日の状況</vt:lpstr>
      <vt:lpstr>疑問?  まずはuteleconをご覧ください</vt:lpstr>
      <vt:lpstr>見た目も刷新されています</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安全な情報共有のために(1)</vt:lpstr>
      <vt:lpstr>安全な情報共有のために(2)</vt:lpstr>
      <vt:lpstr>Zoom</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3/14の10桁@utacへの移行について</vt:lpstr>
      <vt:lpstr>トラブル(a)</vt:lpstr>
      <vt:lpstr>トラブル(b)</vt:lpstr>
      <vt:lpstr>大規模会議、ウェビナーの運用（割り当てポリシー）</vt:lpstr>
      <vt:lpstr>FAQ</vt:lpstr>
      <vt:lpstr>WebEx</vt:lpstr>
      <vt:lpstr>WebEx</vt:lpstr>
      <vt:lpstr>Web会議比較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286</cp:revision>
  <dcterms:created xsi:type="dcterms:W3CDTF">2020-09-08T15:01:11Z</dcterms:created>
  <dcterms:modified xsi:type="dcterms:W3CDTF">2021-03-15T18:04:56Z</dcterms:modified>
</cp:coreProperties>
</file>