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25"/>
  </p:notesMasterIdLst>
  <p:sldIdLst>
    <p:sldId id="256" r:id="rId2"/>
    <p:sldId id="257" r:id="rId3"/>
    <p:sldId id="258" r:id="rId4"/>
    <p:sldId id="267" r:id="rId5"/>
    <p:sldId id="264" r:id="rId6"/>
    <p:sldId id="278" r:id="rId7"/>
    <p:sldId id="282" r:id="rId8"/>
    <p:sldId id="259" r:id="rId9"/>
    <p:sldId id="279" r:id="rId10"/>
    <p:sldId id="294" r:id="rId11"/>
    <p:sldId id="260" r:id="rId12"/>
    <p:sldId id="269" r:id="rId13"/>
    <p:sldId id="280" r:id="rId14"/>
    <p:sldId id="292" r:id="rId15"/>
    <p:sldId id="271" r:id="rId16"/>
    <p:sldId id="261" r:id="rId17"/>
    <p:sldId id="273" r:id="rId18"/>
    <p:sldId id="274" r:id="rId19"/>
    <p:sldId id="262" r:id="rId20"/>
    <p:sldId id="277" r:id="rId21"/>
    <p:sldId id="281" r:id="rId22"/>
    <p:sldId id="295" r:id="rId23"/>
    <p:sldId id="293"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92762-0902-A041-A6BE-0B1C667348BE}" v="3549" dt="2022-09-14T04:55:12.068"/>
    <p1510:client id="{1AF2FABF-8CFD-BF6E-D82B-4CAE5E8AB57D}" v="271" dt="2022-09-13T15:16:39.671"/>
    <p1510:client id="{6E0AC178-307F-355B-D3BC-B7468340FE61}" v="25" dt="2022-09-14T05:02:00.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BBA44-1729-EA47-AEC3-82950285FACF}" type="datetimeFigureOut">
              <a:rPr kumimoji="1" lang="ja-JP" altLang="en-US" smtClean="0"/>
              <a:t>2023/3/8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78C1B-2922-1C45-8720-4FBAA35143B4}" type="slidenum">
              <a:rPr kumimoji="1" lang="ja-JP" altLang="en-US" smtClean="0"/>
              <a:t>‹#›</a:t>
            </a:fld>
            <a:endParaRPr kumimoji="1" lang="ja-JP" altLang="en-US"/>
          </a:p>
        </p:txBody>
      </p:sp>
    </p:spTree>
    <p:extLst>
      <p:ext uri="{BB962C8B-B14F-4D97-AF65-F5344CB8AC3E}">
        <p14:creationId xmlns:p14="http://schemas.microsoft.com/office/powerpoint/2010/main" val="36952621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9E78C1B-2922-1C45-8720-4FBAA35143B4}" type="slidenum">
              <a:rPr kumimoji="1" lang="ja-JP" altLang="en-US" smtClean="0"/>
              <a:t>20</a:t>
            </a:fld>
            <a:endParaRPr kumimoji="1" lang="ja-JP" altLang="en-US"/>
          </a:p>
        </p:txBody>
      </p:sp>
    </p:spTree>
    <p:extLst>
      <p:ext uri="{BB962C8B-B14F-4D97-AF65-F5344CB8AC3E}">
        <p14:creationId xmlns:p14="http://schemas.microsoft.com/office/powerpoint/2010/main" val="1403124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4656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7307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854943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435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882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80453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417207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1782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087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47601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226796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079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9946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3686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81350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0631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5127978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telecon.adm.u-tokyo.ac.jp/slack/workspa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utelecon.adm.u-tokyo.ac.jp/slack/workspace/#invi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utelecon.adm.u-tokyo.ac.jp/slack/workspace/#acces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telecon.adm.u-tokyo.ac.jp/slack/workspace/conne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utelecon.adm.u-tokyo.ac.jp/slack/workspace/migra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lack.com/intl/ja-jp/help/articles/206646877" TargetMode="External"/><Relationship Id="rId2" Type="http://schemas.openxmlformats.org/officeDocument/2006/relationships/hyperlink" Target="https://utelecon.adm.u-tokyo.ac.jp/events/2022-slack/#part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u-tokyo.ac.jp/adm/dics/ja/securityeducationvideo.html" TargetMode="External"/><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 Id="rId4" Type="http://schemas.openxmlformats.org/officeDocument/2006/relationships/hyperlink" Target="https://utelecon.adm.u-tokyo.ac.jp/slac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utelecon.adm.u-tokyo.ac.jp/events/2022-sl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utelecon.adm.u-tokyo.ac.jp/slack/join" TargetMode="External"/><Relationship Id="rId2" Type="http://schemas.openxmlformats.org/officeDocument/2006/relationships/hyperlink" Target="https://utokyo.enterprise.slack.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err="1">
                <a:ea typeface="ＭＳ Ｐゴシック"/>
                <a:cs typeface="Calibri Light"/>
              </a:rPr>
              <a:t>UTokyo</a:t>
            </a:r>
            <a:r>
              <a:rPr lang="en-US" altLang="ja-JP">
                <a:ea typeface="ＭＳ Ｐゴシック"/>
                <a:cs typeface="Calibri Light"/>
              </a:rPr>
              <a:t> Slack</a:t>
            </a:r>
            <a:endParaRPr lang="ja-JP" altLang="en-US">
              <a:ea typeface="ＭＳ Ｐゴシック"/>
              <a:cs typeface="Calibri Light"/>
            </a:endParaRPr>
          </a:p>
        </p:txBody>
      </p:sp>
      <p:sp>
        <p:nvSpPr>
          <p:cNvPr id="3" name="サブタイトル 2"/>
          <p:cNvSpPr>
            <a:spLocks noGrp="1"/>
          </p:cNvSpPr>
          <p:nvPr>
            <p:ph type="subTitle" idx="1"/>
          </p:nvPr>
        </p:nvSpPr>
        <p:spPr/>
        <p:txBody>
          <a:bodyPr/>
          <a:lstStyle/>
          <a:p>
            <a:r>
              <a:rPr lang="ja-JP" altLang="en-US"/>
              <a:t>情報システム本部　玉造　潤史</a:t>
            </a:r>
            <a:endParaRPr kumimoji="1"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ADC0D-E9EB-3681-2F10-79C7A07C1033}"/>
              </a:ext>
            </a:extLst>
          </p:cNvPr>
          <p:cNvSpPr>
            <a:spLocks noGrp="1"/>
          </p:cNvSpPr>
          <p:nvPr>
            <p:ph type="title"/>
          </p:nvPr>
        </p:nvSpPr>
        <p:spPr/>
        <p:txBody>
          <a:bodyPr/>
          <a:lstStyle/>
          <a:p>
            <a:r>
              <a:rPr kumimoji="1" lang="en-US" altLang="ja-JP">
                <a:ea typeface="メイリオ"/>
              </a:rPr>
              <a:t>UTokyo Account</a:t>
            </a:r>
            <a:r>
              <a:rPr kumimoji="1" lang="ja-JP" altLang="en-US">
                <a:ea typeface="メイリオ"/>
              </a:rPr>
              <a:t>の多要素認証が必須です</a:t>
            </a:r>
          </a:p>
        </p:txBody>
      </p:sp>
      <p:sp>
        <p:nvSpPr>
          <p:cNvPr id="15" name="コンテンツ プレースホルダー 14">
            <a:extLst>
              <a:ext uri="{FF2B5EF4-FFF2-40B4-BE49-F238E27FC236}">
                <a16:creationId xmlns:a16="http://schemas.microsoft.com/office/drawing/2014/main" id="{6BEF4688-9F61-BD57-EC6F-F35505873995}"/>
              </a:ext>
            </a:extLst>
          </p:cNvPr>
          <p:cNvSpPr>
            <a:spLocks noGrp="1"/>
          </p:cNvSpPr>
          <p:nvPr>
            <p:ph idx="1"/>
          </p:nvPr>
        </p:nvSpPr>
        <p:spPr>
          <a:xfrm>
            <a:off x="677334" y="2160589"/>
            <a:ext cx="6196563" cy="3880773"/>
          </a:xfrm>
        </p:spPr>
        <p:txBody>
          <a:bodyPr/>
          <a:lstStyle/>
          <a:p>
            <a:pPr marL="0" indent="0">
              <a:buNone/>
            </a:pPr>
            <a:r>
              <a:rPr lang="ja-JP" altLang="en-US"/>
              <a:t>画像のようなエラーが出る場合は多要素認証の問題です。</a:t>
            </a:r>
            <a:endParaRPr lang="en-US" altLang="ja-JP"/>
          </a:p>
          <a:p>
            <a:r>
              <a:rPr lang="ja-JP" altLang="en-US"/>
              <a:t>多要素認証の初期設定をしてください。</a:t>
            </a:r>
            <a:br>
              <a:rPr lang="en-US" altLang="ja-JP"/>
            </a:br>
            <a:r>
              <a:rPr lang="ja-JP" altLang="en-US"/>
              <a:t>→</a:t>
            </a:r>
            <a:r>
              <a:rPr lang="en-US" altLang="ja-JP">
                <a:hlinkClick r:id="rId2"/>
              </a:rPr>
              <a:t>UTokyo Account</a:t>
            </a:r>
            <a:r>
              <a:rPr lang="ja-JP" altLang="en-US">
                <a:hlinkClick r:id="rId2"/>
              </a:rPr>
              <a:t>における多要素認証の利用について</a:t>
            </a:r>
            <a:endParaRPr lang="en-US" altLang="ja-JP"/>
          </a:p>
          <a:p>
            <a:r>
              <a:rPr lang="ja-JP" altLang="en-US"/>
              <a:t>最後の手順</a:t>
            </a:r>
            <a:r>
              <a:rPr lang="en-US" altLang="ja-JP"/>
              <a:t>4</a:t>
            </a:r>
            <a:r>
              <a:rPr lang="ja-JP" altLang="en-US"/>
              <a:t>（利用申請）まで確実に行ってください。</a:t>
            </a:r>
            <a:endParaRPr lang="en-US" altLang="ja-JP"/>
          </a:p>
          <a:p>
            <a:r>
              <a:rPr lang="ja-JP" altLang="en-US"/>
              <a:t>手順の完了後、システム全体に反映されるまで最大約</a:t>
            </a:r>
            <a:r>
              <a:rPr lang="en-US" altLang="ja-JP"/>
              <a:t>40</a:t>
            </a:r>
            <a:r>
              <a:rPr lang="ja-JP" altLang="en-US"/>
              <a:t>分かかる</a:t>
            </a:r>
            <a:r>
              <a:rPr lang="ja-JP" altLang="en-US">
                <a:ea typeface="メイリオ"/>
              </a:rPr>
              <a:t>🙇ので</a:t>
            </a:r>
            <a:r>
              <a:rPr lang="ja-JP" altLang="en-US"/>
              <a:t>、それまで待ってください。</a:t>
            </a:r>
            <a:endParaRPr lang="en-US" altLang="ja-JP"/>
          </a:p>
          <a:p>
            <a:endParaRPr lang="ja-JP" altLang="en-US"/>
          </a:p>
        </p:txBody>
      </p:sp>
      <p:pic>
        <p:nvPicPr>
          <p:cNvPr id="16" name="コンテンツ プレースホルダー 12">
            <a:extLst>
              <a:ext uri="{FF2B5EF4-FFF2-40B4-BE49-F238E27FC236}">
                <a16:creationId xmlns:a16="http://schemas.microsoft.com/office/drawing/2014/main" id="{5A60E09D-75D3-85F6-F948-1CD87B5301D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873897" y="2160589"/>
            <a:ext cx="5175249" cy="3881436"/>
          </a:xfrm>
          <a:prstGeom prst="rect">
            <a:avLst/>
          </a:prstGeom>
        </p:spPr>
      </p:pic>
    </p:spTree>
    <p:extLst>
      <p:ext uri="{BB962C8B-B14F-4D97-AF65-F5344CB8AC3E}">
        <p14:creationId xmlns:p14="http://schemas.microsoft.com/office/powerpoint/2010/main" val="151221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5B51E1-3E5D-C904-2EBE-3D1F59FE7FA3}"/>
              </a:ext>
            </a:extLst>
          </p:cNvPr>
          <p:cNvSpPr>
            <a:spLocks noGrp="1"/>
          </p:cNvSpPr>
          <p:nvPr>
            <p:ph type="title"/>
          </p:nvPr>
        </p:nvSpPr>
        <p:spPr/>
        <p:txBody>
          <a:bodyPr/>
          <a:lstStyle/>
          <a:p>
            <a:r>
              <a:rPr lang="ja-JP" altLang="en-US"/>
              <a:t>ワークスペースの作成・利用</a:t>
            </a:r>
          </a:p>
        </p:txBody>
      </p:sp>
      <p:sp>
        <p:nvSpPr>
          <p:cNvPr id="5" name="テキスト プレースホルダー 4">
            <a:extLst>
              <a:ext uri="{FF2B5EF4-FFF2-40B4-BE49-F238E27FC236}">
                <a16:creationId xmlns:a16="http://schemas.microsoft.com/office/drawing/2014/main" id="{FA1A5C3A-6126-433A-B4C2-FDD2900CA5D6}"/>
              </a:ext>
            </a:extLst>
          </p:cNvPr>
          <p:cNvSpPr>
            <a:spLocks noGrp="1"/>
          </p:cNvSpPr>
          <p:nvPr>
            <p:ph type="body" idx="1"/>
          </p:nvPr>
        </p:nvSpPr>
        <p:spPr/>
        <p:txBody>
          <a:bodyPr/>
          <a:lstStyle/>
          <a:p>
            <a:endParaRPr lang="ja-JP" altLang="en-US"/>
          </a:p>
        </p:txBody>
      </p:sp>
      <p:pic>
        <p:nvPicPr>
          <p:cNvPr id="2" name="Picture 2">
            <a:extLst>
              <a:ext uri="{FF2B5EF4-FFF2-40B4-BE49-F238E27FC236}">
                <a16:creationId xmlns:a16="http://schemas.microsoft.com/office/drawing/2014/main" id="{4C6A4514-D7BB-E25C-71A3-46660C29F4A5}"/>
              </a:ext>
            </a:extLst>
          </p:cNvPr>
          <p:cNvPicPr>
            <a:picLocks noChangeAspect="1"/>
          </p:cNvPicPr>
          <p:nvPr/>
        </p:nvPicPr>
        <p:blipFill>
          <a:blip r:embed="rId2"/>
          <a:stretch>
            <a:fillRect/>
          </a:stretch>
        </p:blipFill>
        <p:spPr>
          <a:xfrm>
            <a:off x="3042249" y="423935"/>
            <a:ext cx="4669765" cy="2990883"/>
          </a:xfrm>
          <a:prstGeom prst="rect">
            <a:avLst/>
          </a:prstGeom>
        </p:spPr>
      </p:pic>
    </p:spTree>
    <p:extLst>
      <p:ext uri="{BB962C8B-B14F-4D97-AF65-F5344CB8AC3E}">
        <p14:creationId xmlns:p14="http://schemas.microsoft.com/office/powerpoint/2010/main" val="125857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5D144-9CC0-5ADC-E84B-4CE8A1BF223D}"/>
              </a:ext>
            </a:extLst>
          </p:cNvPr>
          <p:cNvSpPr>
            <a:spLocks noGrp="1"/>
          </p:cNvSpPr>
          <p:nvPr>
            <p:ph type="title"/>
          </p:nvPr>
        </p:nvSpPr>
        <p:spPr/>
        <p:txBody>
          <a:bodyPr/>
          <a:lstStyle/>
          <a:p>
            <a:r>
              <a:rPr lang="ja-JP" altLang="en-US"/>
              <a:t>ワークスペースの作成</a:t>
            </a:r>
          </a:p>
        </p:txBody>
      </p:sp>
      <p:sp>
        <p:nvSpPr>
          <p:cNvPr id="3" name="コンテンツ プレースホルダー 2">
            <a:extLst>
              <a:ext uri="{FF2B5EF4-FFF2-40B4-BE49-F238E27FC236}">
                <a16:creationId xmlns:a16="http://schemas.microsoft.com/office/drawing/2014/main" id="{E360CB9C-63A5-CD3D-A724-A6F2B0E506BE}"/>
              </a:ext>
            </a:extLst>
          </p:cNvPr>
          <p:cNvSpPr>
            <a:spLocks noGrp="1"/>
          </p:cNvSpPr>
          <p:nvPr>
            <p:ph idx="1"/>
          </p:nvPr>
        </p:nvSpPr>
        <p:spPr/>
        <p:txBody>
          <a:bodyPr vert="horz" lIns="91440" tIns="45720" rIns="91440" bIns="45720" rtlCol="0" anchor="t">
            <a:normAutofit/>
          </a:bodyPr>
          <a:lstStyle/>
          <a:p>
            <a:r>
              <a:rPr lang="ja-JP" altLang="en-US">
                <a:ea typeface="メイリオ"/>
              </a:rPr>
              <a:t>ワークスペースの作成は、</a:t>
            </a:r>
            <a:r>
              <a:rPr lang="ja-JP" altLang="en-US" b="1">
                <a:ea typeface="メイリオ"/>
              </a:rPr>
              <a:t>教職員からの申請</a:t>
            </a:r>
            <a:r>
              <a:rPr lang="ja-JP" altLang="en-US">
                <a:ea typeface="メイリオ"/>
              </a:rPr>
              <a:t>で受け付けます。</a:t>
            </a:r>
            <a:endParaRPr lang="en-US" altLang="ja-JP">
              <a:ea typeface="メイリオ"/>
            </a:endParaRPr>
          </a:p>
          <a:p>
            <a:r>
              <a:rPr lang="ja-JP" altLang="en-US"/>
              <a:t>東京大学における活動のため全学的に整備・運用されているシステムであることを踏まえ、適切な利用となるよう責任を持って管理・運用してください。</a:t>
            </a:r>
            <a:endParaRPr lang="en-US" altLang="ja-JP"/>
          </a:p>
          <a:p>
            <a:pPr lvl="1"/>
            <a:r>
              <a:rPr lang="ja-JP" altLang="en-US">
                <a:ea typeface="メイリオ"/>
              </a:rPr>
              <a:t>学生が中心の活動でも、責任者となる教職員から申請いただければ利用できます。</a:t>
            </a:r>
            <a:br>
              <a:rPr lang="en-US" altLang="ja-JP"/>
            </a:br>
            <a:r>
              <a:rPr lang="ja-JP" altLang="en-US">
                <a:ea typeface="メイリオ"/>
              </a:rPr>
              <a:t>（教職員の方は適宜ご協力・ご指導をよろしくお願いします。）</a:t>
            </a:r>
            <a:endParaRPr lang="en-US" altLang="ja-JP">
              <a:ea typeface="メイリオ"/>
            </a:endParaRPr>
          </a:p>
          <a:p>
            <a:r>
              <a:rPr lang="ja-JP" altLang="en-US">
                <a:ea typeface="メイリオ"/>
              </a:rPr>
              <a:t>詳細は</a:t>
            </a:r>
            <a:r>
              <a:rPr lang="en-US" altLang="ja-JP" err="1">
                <a:ea typeface="メイリオ"/>
              </a:rPr>
              <a:t>utelecon</a:t>
            </a:r>
            <a:r>
              <a:rPr lang="ja-JP" altLang="en-US">
                <a:ea typeface="メイリオ"/>
              </a:rPr>
              <a:t>ポータルサイトに掲載しますので、熟読して申請してください。</a:t>
            </a:r>
            <a:br>
              <a:rPr lang="en-US" altLang="ja-JP"/>
            </a:br>
            <a:r>
              <a:rPr lang="ja-JP" altLang="en-US">
                <a:ea typeface="メイリオ"/>
              </a:rPr>
              <a:t>→「</a:t>
            </a:r>
            <a:r>
              <a:rPr lang="en" altLang="ja-JP">
                <a:ea typeface="メイリオ"/>
                <a:hlinkClick r:id="rId2"/>
              </a:rPr>
              <a:t>UTokyo Slack</a:t>
            </a:r>
            <a:r>
              <a:rPr lang="ja-JP" altLang="en-US">
                <a:ea typeface="メイリオ"/>
                <a:hlinkClick r:id="rId2"/>
              </a:rPr>
              <a:t>におけるワークスペースの作成と運用</a:t>
            </a:r>
            <a:r>
              <a:rPr lang="ja-JP" altLang="en-US">
                <a:ea typeface="メイリオ"/>
              </a:rPr>
              <a:t>」</a:t>
            </a:r>
            <a:endParaRPr lang="en-US" altLang="ja-JP">
              <a:ea typeface="メイリオ"/>
            </a:endParaRPr>
          </a:p>
          <a:p>
            <a:pPr lvl="1"/>
            <a:r>
              <a:rPr lang="en-US" altLang="ja-JP">
                <a:ea typeface="メイリオ"/>
              </a:rPr>
              <a:t>既に250個以上のワークスペースの利用がはじまっています。</a:t>
            </a:r>
            <a:endParaRPr lang="en-US" altLang="ja-JP">
              <a:ea typeface="メイリオ"/>
              <a:cs typeface="Calibri"/>
            </a:endParaRPr>
          </a:p>
          <a:p>
            <a:pPr lvl="1"/>
            <a:r>
              <a:rPr lang="en-US" altLang="ja-JP" err="1">
                <a:ea typeface="メイリオ"/>
                <a:cs typeface="Calibri"/>
              </a:rPr>
              <a:t>ワークスペースURLの指定にご注意ください</a:t>
            </a:r>
            <a:endParaRPr lang="en-US" altLang="ja-JP">
              <a:ea typeface="メイリオ"/>
              <a:cs typeface="Calibri"/>
            </a:endParaRPr>
          </a:p>
          <a:p>
            <a:pPr lvl="2"/>
            <a:r>
              <a:rPr lang="en-US" altLang="ja-JP">
                <a:ea typeface="メイリオ"/>
                <a:cs typeface="Calibri"/>
              </a:rPr>
              <a:t>英小文字、数字と-(</a:t>
            </a:r>
            <a:r>
              <a:rPr lang="en-US" altLang="ja-JP" err="1">
                <a:ea typeface="メイリオ"/>
                <a:cs typeface="Calibri" panose="020F0502020204030204"/>
              </a:rPr>
              <a:t>ハイフン</a:t>
            </a:r>
            <a:r>
              <a:rPr lang="en-US" altLang="ja-JP">
                <a:ea typeface="メイリオ"/>
                <a:cs typeface="Calibri" panose="020F0502020204030204"/>
              </a:rPr>
              <a:t>)</a:t>
            </a:r>
            <a:r>
              <a:rPr lang="en-US" altLang="ja-JP" err="1">
                <a:ea typeface="メイリオ"/>
                <a:cs typeface="Calibri" panose="020F0502020204030204"/>
              </a:rPr>
              <a:t>以外を入れない</a:t>
            </a:r>
            <a:r>
              <a:rPr lang="en-US" altLang="ja-JP">
                <a:ea typeface="メイリオ"/>
                <a:cs typeface="Calibri" panose="020F0502020204030204"/>
              </a:rPr>
              <a:t>。</a:t>
            </a:r>
          </a:p>
          <a:p>
            <a:pPr lvl="2"/>
            <a:r>
              <a:rPr lang="en-US" altLang="ja-JP">
                <a:ea typeface="メイリオ"/>
                <a:cs typeface="Calibri" panose="020F0502020204030204"/>
              </a:rPr>
              <a:t>単語1つだけなどは大抵取得済みです。</a:t>
            </a:r>
          </a:p>
          <a:p>
            <a:endParaRPr lang="ja-JP" altLang="en-US">
              <a:cs typeface="Calibri" panose="020F0502020204030204"/>
            </a:endParaRPr>
          </a:p>
        </p:txBody>
      </p:sp>
      <p:sp>
        <p:nvSpPr>
          <p:cNvPr id="4" name="スライド番号プレースホルダー 3">
            <a:extLst>
              <a:ext uri="{FF2B5EF4-FFF2-40B4-BE49-F238E27FC236}">
                <a16:creationId xmlns:a16="http://schemas.microsoft.com/office/drawing/2014/main" id="{9C9E5D3C-CE84-B3F1-DCAB-A72A1A180803}"/>
              </a:ext>
            </a:extLst>
          </p:cNvPr>
          <p:cNvSpPr>
            <a:spLocks noGrp="1"/>
          </p:cNvSpPr>
          <p:nvPr>
            <p:ph type="sldNum" sz="quarter" idx="12"/>
          </p:nvPr>
        </p:nvSpPr>
        <p:spPr/>
        <p:txBody>
          <a:bodyPr/>
          <a:lstStyle/>
          <a:p>
            <a:fld id="{7132C4A5-202B-4DA4-9DB0-0994E867E2A1}" type="slidenum">
              <a:rPr lang="ja-JP" altLang="en-US" smtClean="0"/>
              <a:pPr/>
              <a:t>12</a:t>
            </a:fld>
            <a:endParaRPr lang="ja-JP" altLang="en-US"/>
          </a:p>
        </p:txBody>
      </p:sp>
      <p:pic>
        <p:nvPicPr>
          <p:cNvPr id="5" name="Picture 5">
            <a:extLst>
              <a:ext uri="{FF2B5EF4-FFF2-40B4-BE49-F238E27FC236}">
                <a16:creationId xmlns:a16="http://schemas.microsoft.com/office/drawing/2014/main" id="{F540B786-E6A2-5B9E-C205-5E97C7EFC185}"/>
              </a:ext>
            </a:extLst>
          </p:cNvPr>
          <p:cNvPicPr>
            <a:picLocks noChangeAspect="1"/>
          </p:cNvPicPr>
          <p:nvPr/>
        </p:nvPicPr>
        <p:blipFill>
          <a:blip r:embed="rId3"/>
          <a:stretch>
            <a:fillRect/>
          </a:stretch>
        </p:blipFill>
        <p:spPr>
          <a:xfrm>
            <a:off x="7729268" y="4643581"/>
            <a:ext cx="4080293" cy="1840912"/>
          </a:xfrm>
          <a:prstGeom prst="rect">
            <a:avLst/>
          </a:prstGeom>
        </p:spPr>
      </p:pic>
    </p:spTree>
    <p:extLst>
      <p:ext uri="{BB962C8B-B14F-4D97-AF65-F5344CB8AC3E}">
        <p14:creationId xmlns:p14="http://schemas.microsoft.com/office/powerpoint/2010/main" val="75491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CF5E-735E-277C-7A5D-E2A2BE6A744F}"/>
              </a:ext>
            </a:extLst>
          </p:cNvPr>
          <p:cNvSpPr>
            <a:spLocks noGrp="1"/>
          </p:cNvSpPr>
          <p:nvPr>
            <p:ph type="title"/>
          </p:nvPr>
        </p:nvSpPr>
        <p:spPr/>
        <p:txBody>
          <a:bodyPr/>
          <a:lstStyle/>
          <a:p>
            <a:r>
              <a:rPr lang="ja-JP" altLang="en-US"/>
              <a:t>ワークスペースにメンバーを招待する</a:t>
            </a:r>
          </a:p>
        </p:txBody>
      </p:sp>
      <p:sp>
        <p:nvSpPr>
          <p:cNvPr id="3" name="Content Placeholder 2">
            <a:extLst>
              <a:ext uri="{FF2B5EF4-FFF2-40B4-BE49-F238E27FC236}">
                <a16:creationId xmlns:a16="http://schemas.microsoft.com/office/drawing/2014/main" id="{2C4D2774-7CDA-8444-B067-0CF381F153DE}"/>
              </a:ext>
            </a:extLst>
          </p:cNvPr>
          <p:cNvSpPr>
            <a:spLocks noGrp="1"/>
          </p:cNvSpPr>
          <p:nvPr>
            <p:ph idx="1"/>
          </p:nvPr>
        </p:nvSpPr>
        <p:spPr/>
        <p:txBody>
          <a:bodyPr vert="horz" lIns="91440" tIns="45720" rIns="91440" bIns="45720" rtlCol="0" anchor="t">
            <a:normAutofit/>
          </a:bodyPr>
          <a:lstStyle/>
          <a:p>
            <a:r>
              <a:rPr lang="en-US" altLang="ja-JP" err="1">
                <a:ea typeface="メイリオ"/>
              </a:rPr>
              <a:t>UTokyo</a:t>
            </a:r>
            <a:r>
              <a:rPr lang="en-US" altLang="ja-JP">
                <a:ea typeface="メイリオ"/>
              </a:rPr>
              <a:t> Slack</a:t>
            </a:r>
            <a:r>
              <a:rPr lang="ja-JP" altLang="en-US">
                <a:ea typeface="メイリオ"/>
              </a:rPr>
              <a:t>でメンバーを招待する場合、</a:t>
            </a:r>
            <a:r>
              <a:rPr lang="en-US" altLang="ja-JP">
                <a:ea typeface="メイリオ"/>
              </a:rPr>
              <a:t> ID</a:t>
            </a:r>
            <a:r>
              <a:rPr lang="ja-JP" altLang="en-US">
                <a:ea typeface="メイリオ"/>
              </a:rPr>
              <a:t>には</a:t>
            </a:r>
            <a:br>
              <a:rPr lang="en-US" altLang="ja-JP"/>
            </a:br>
            <a:r>
              <a:rPr lang="ja-JP" altLang="en-US">
                <a:ea typeface="メイリオ"/>
              </a:rPr>
              <a:t>「</a:t>
            </a:r>
            <a:r>
              <a:rPr lang="en-US" altLang="ja-JP">
                <a:ea typeface="メイリオ"/>
              </a:rPr>
              <a:t>10</a:t>
            </a:r>
            <a:r>
              <a:rPr lang="ja-JP" altLang="en-US">
                <a:ea typeface="メイリオ"/>
              </a:rPr>
              <a:t>桁の共通</a:t>
            </a:r>
            <a:r>
              <a:rPr lang="en-US" altLang="ja-JP">
                <a:ea typeface="メイリオ"/>
              </a:rPr>
              <a:t>ID@utac.u-tokyo.ac.jp</a:t>
            </a:r>
            <a:r>
              <a:rPr lang="ja-JP" altLang="en-US">
                <a:ea typeface="メイリオ"/>
              </a:rPr>
              <a:t>」を使います。</a:t>
            </a:r>
            <a:endParaRPr lang="en-US" altLang="ja-JP">
              <a:ea typeface="メイリオ"/>
            </a:endParaRPr>
          </a:p>
          <a:p>
            <a:pPr lvl="1"/>
            <a:r>
              <a:rPr lang="ja-JP" altLang="en-US">
                <a:ea typeface="メイリオ"/>
              </a:rPr>
              <a:t>他の</a:t>
            </a:r>
            <a:r>
              <a:rPr lang="en-US" altLang="ja-JP">
                <a:ea typeface="メイリオ"/>
              </a:rPr>
              <a:t>ID</a:t>
            </a:r>
            <a:r>
              <a:rPr lang="ja-JP" altLang="en-US">
                <a:ea typeface="メイリオ"/>
              </a:rPr>
              <a:t>で招待してもサインインできません。</a:t>
            </a:r>
            <a:endParaRPr lang="en-US" altLang="ja-JP">
              <a:ea typeface="メイリオ"/>
            </a:endParaRPr>
          </a:p>
          <a:p>
            <a:r>
              <a:rPr lang="ja-JP" altLang="en-US">
                <a:ea typeface="メイリオ"/>
              </a:rPr>
              <a:t>授業の場合、</a:t>
            </a:r>
            <a:r>
              <a:rPr lang="ja-JP" altLang="en-US" b="1">
                <a:ea typeface="メイリオ"/>
              </a:rPr>
              <a:t>UTASや</a:t>
            </a:r>
            <a:r>
              <a:rPr lang="en-US" altLang="ja-JP" b="1">
                <a:ea typeface="メイリオ"/>
              </a:rPr>
              <a:t>ITC-LMS</a:t>
            </a:r>
            <a:r>
              <a:rPr lang="ja-JP" altLang="en-US" b="1">
                <a:ea typeface="メイリオ"/>
              </a:rPr>
              <a:t>の名簿で一覧が取得可能</a:t>
            </a:r>
            <a:r>
              <a:rPr lang="ja-JP" altLang="en-US">
                <a:ea typeface="メイリオ"/>
              </a:rPr>
              <a:t>です。</a:t>
            </a:r>
            <a:endParaRPr lang="en-US" altLang="ja-JP">
              <a:ea typeface="メイリオ"/>
            </a:endParaRPr>
          </a:p>
          <a:p>
            <a:pPr lvl="1"/>
            <a:r>
              <a:rPr lang="ja-JP" altLang="en-US"/>
              <a:t>履修登録終了前は登録を済ませた人だけが載っていることに注意</a:t>
            </a:r>
            <a:endParaRPr lang="en-US" altLang="ja-JP"/>
          </a:p>
          <a:p>
            <a:r>
              <a:rPr lang="ja-JP" altLang="en-US"/>
              <a:t>改行区切りで貼り付けると複数人まとめて招待できます。</a:t>
            </a:r>
            <a:endParaRPr lang="en-US" altLang="ja-JP"/>
          </a:p>
          <a:p>
            <a:pPr lvl="1"/>
            <a:r>
              <a:rPr lang="en-US" altLang="ja-JP">
                <a:ea typeface="メイリオ"/>
              </a:rPr>
              <a:t>Excel</a:t>
            </a:r>
            <a:r>
              <a:rPr lang="ja-JP" altLang="en-US">
                <a:ea typeface="メイリオ"/>
              </a:rPr>
              <a:t>で「</a:t>
            </a:r>
            <a:r>
              <a:rPr lang="en-US" altLang="ja-JP">
                <a:ea typeface="メイリオ"/>
              </a:rPr>
              <a:t>10</a:t>
            </a:r>
            <a:r>
              <a:rPr lang="ja-JP" altLang="en-US">
                <a:ea typeface="メイリオ"/>
              </a:rPr>
              <a:t>桁の共通</a:t>
            </a:r>
            <a:r>
              <a:rPr lang="en-US" altLang="ja-JP">
                <a:ea typeface="メイリオ"/>
              </a:rPr>
              <a:t>ID@utac.u-tokyo.ac.jp</a:t>
            </a:r>
            <a:r>
              <a:rPr lang="ja-JP" altLang="en-US">
                <a:ea typeface="メイリオ"/>
              </a:rPr>
              <a:t>」の形式に加工して貼り付けると簡単です。</a:t>
            </a:r>
            <a:endParaRPr lang="en-US" altLang="ja-JP">
              <a:ea typeface="メイリオ"/>
            </a:endParaRPr>
          </a:p>
          <a:p>
            <a:pPr marL="57150" indent="0">
              <a:buNone/>
            </a:pPr>
            <a:r>
              <a:rPr lang="ja-JP" altLang="en-US">
                <a:ea typeface="メイリオ"/>
              </a:rPr>
              <a:t>詳細→</a:t>
            </a:r>
            <a:r>
              <a:rPr lang="ja-JP" altLang="en-US">
                <a:ea typeface="メイリオ"/>
                <a:hlinkClick r:id="rId2"/>
              </a:rPr>
              <a:t>メンバーの招待</a:t>
            </a:r>
            <a:endParaRPr lang="en-US" altLang="ja-JP">
              <a:ea typeface="メイリオ"/>
            </a:endParaRPr>
          </a:p>
        </p:txBody>
      </p:sp>
      <p:sp>
        <p:nvSpPr>
          <p:cNvPr id="4" name="Slide Number Placeholder 3">
            <a:extLst>
              <a:ext uri="{FF2B5EF4-FFF2-40B4-BE49-F238E27FC236}">
                <a16:creationId xmlns:a16="http://schemas.microsoft.com/office/drawing/2014/main" id="{45B2B187-903F-A39D-8D11-12A940036F49}"/>
              </a:ext>
            </a:extLst>
          </p:cNvPr>
          <p:cNvSpPr>
            <a:spLocks noGrp="1"/>
          </p:cNvSpPr>
          <p:nvPr>
            <p:ph type="sldNum" sz="quarter" idx="12"/>
          </p:nvPr>
        </p:nvSpPr>
        <p:spPr/>
        <p:txBody>
          <a:bodyPr/>
          <a:lstStyle/>
          <a:p>
            <a:fld id="{7132C4A5-202B-4DA4-9DB0-0994E867E2A1}" type="slidenum">
              <a:rPr lang="ja-JP" altLang="en-US" smtClean="0"/>
              <a:pPr/>
              <a:t>13</a:t>
            </a:fld>
            <a:endParaRPr lang="ja-JP" altLang="en-US"/>
          </a:p>
        </p:txBody>
      </p:sp>
    </p:spTree>
    <p:extLst>
      <p:ext uri="{BB962C8B-B14F-4D97-AF65-F5344CB8AC3E}">
        <p14:creationId xmlns:p14="http://schemas.microsoft.com/office/powerpoint/2010/main" val="21498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ADF16B-DF6D-A210-0AD9-64B4A03B653D}"/>
              </a:ext>
            </a:extLst>
          </p:cNvPr>
          <p:cNvSpPr>
            <a:spLocks noGrp="1"/>
          </p:cNvSpPr>
          <p:nvPr>
            <p:ph type="title"/>
          </p:nvPr>
        </p:nvSpPr>
        <p:spPr/>
        <p:txBody>
          <a:bodyPr/>
          <a:lstStyle/>
          <a:p>
            <a:r>
              <a:rPr lang="ja-JP" altLang="en-US"/>
              <a:t>ワークスペースの一覧画面</a:t>
            </a:r>
          </a:p>
        </p:txBody>
      </p:sp>
      <p:sp>
        <p:nvSpPr>
          <p:cNvPr id="3" name="コンテンツ プレースホルダー 2">
            <a:extLst>
              <a:ext uri="{FF2B5EF4-FFF2-40B4-BE49-F238E27FC236}">
                <a16:creationId xmlns:a16="http://schemas.microsoft.com/office/drawing/2014/main" id="{65D5DEE5-AD59-8AE3-E591-5C66B90A1D52}"/>
              </a:ext>
            </a:extLst>
          </p:cNvPr>
          <p:cNvSpPr>
            <a:spLocks noGrp="1"/>
          </p:cNvSpPr>
          <p:nvPr>
            <p:ph idx="1"/>
          </p:nvPr>
        </p:nvSpPr>
        <p:spPr/>
        <p:txBody>
          <a:bodyPr/>
          <a:lstStyle/>
          <a:p>
            <a:pPr marL="0" indent="0">
              <a:buNone/>
            </a:pPr>
            <a:r>
              <a:rPr lang="en-US" altLang="ja-JP" err="1"/>
              <a:t>UTokyo</a:t>
            </a:r>
            <a:r>
              <a:rPr lang="en-US" altLang="ja-JP"/>
              <a:t> Slack</a:t>
            </a:r>
            <a:r>
              <a:rPr lang="ja-JP" altLang="en-US"/>
              <a:t>特有の機能として、ワークスペースの一覧画面があります。</a:t>
            </a:r>
            <a:endParaRPr lang="en-US" altLang="ja-JP"/>
          </a:p>
          <a:p>
            <a:r>
              <a:rPr lang="ja-JP" altLang="en-US"/>
              <a:t>自動的に掲載されるわけではなく、手動で「公開範囲」の設定を変更すると掲載されるようになります。</a:t>
            </a:r>
            <a:endParaRPr lang="en-US" altLang="ja-JP"/>
          </a:p>
          <a:p>
            <a:r>
              <a:rPr lang="ja-JP" altLang="en-US"/>
              <a:t>一覧画面からワークスペースへの参加を受け付ける設定も可能です。</a:t>
            </a:r>
            <a:endParaRPr lang="en-US" altLang="ja-JP"/>
          </a:p>
          <a:p>
            <a:pPr lvl="1"/>
            <a:r>
              <a:rPr lang="ja-JP" altLang="en-US" b="1"/>
              <a:t>東京大学の構成員に広く参加してもらえるようなオープンな場</a:t>
            </a:r>
            <a:r>
              <a:rPr lang="ja-JP" altLang="en-US"/>
              <a:t>を作ることができます。</a:t>
            </a:r>
            <a:endParaRPr lang="en-US" altLang="ja-JP"/>
          </a:p>
          <a:p>
            <a:r>
              <a:rPr lang="ja-JP" altLang="en-US"/>
              <a:t>詳細→</a:t>
            </a:r>
            <a:r>
              <a:rPr lang="ja-JP" altLang="en-US">
                <a:hlinkClick r:id="rId2"/>
              </a:rPr>
              <a:t>ワークスペースの公開範囲</a:t>
            </a:r>
            <a:endParaRPr lang="en-US" altLang="ja-JP"/>
          </a:p>
        </p:txBody>
      </p:sp>
      <p:sp>
        <p:nvSpPr>
          <p:cNvPr id="4" name="スライド番号プレースホルダー 3">
            <a:extLst>
              <a:ext uri="{FF2B5EF4-FFF2-40B4-BE49-F238E27FC236}">
                <a16:creationId xmlns:a16="http://schemas.microsoft.com/office/drawing/2014/main" id="{AD858E0F-06EC-8EA2-D3EB-EBDA3172B638}"/>
              </a:ext>
            </a:extLst>
          </p:cNvPr>
          <p:cNvSpPr>
            <a:spLocks noGrp="1"/>
          </p:cNvSpPr>
          <p:nvPr>
            <p:ph type="sldNum" sz="quarter" idx="12"/>
          </p:nvPr>
        </p:nvSpPr>
        <p:spPr/>
        <p:txBody>
          <a:bodyPr/>
          <a:lstStyle/>
          <a:p>
            <a:fld id="{7132C4A5-202B-4DA4-9DB0-0994E867E2A1}" type="slidenum">
              <a:rPr lang="ja-JP" altLang="en-US" smtClean="0"/>
              <a:pPr/>
              <a:t>14</a:t>
            </a:fld>
            <a:endParaRPr lang="ja-JP" altLang="en-US"/>
          </a:p>
        </p:txBody>
      </p:sp>
    </p:spTree>
    <p:extLst>
      <p:ext uri="{BB962C8B-B14F-4D97-AF65-F5344CB8AC3E}">
        <p14:creationId xmlns:p14="http://schemas.microsoft.com/office/powerpoint/2010/main" val="389044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F2B2-E8C2-16E1-A050-C49C493558CA}"/>
              </a:ext>
            </a:extLst>
          </p:cNvPr>
          <p:cNvSpPr>
            <a:spLocks noGrp="1"/>
          </p:cNvSpPr>
          <p:nvPr>
            <p:ph type="title"/>
          </p:nvPr>
        </p:nvSpPr>
        <p:spPr/>
        <p:txBody>
          <a:bodyPr/>
          <a:lstStyle/>
          <a:p>
            <a:r>
              <a:rPr lang="ja-JP" altLang="en-US"/>
              <a:t>学外者と一緒に利用する</a:t>
            </a:r>
            <a:endParaRPr lang="en-US"/>
          </a:p>
        </p:txBody>
      </p:sp>
      <p:sp>
        <p:nvSpPr>
          <p:cNvPr id="3" name="Content Placeholder 2">
            <a:extLst>
              <a:ext uri="{FF2B5EF4-FFF2-40B4-BE49-F238E27FC236}">
                <a16:creationId xmlns:a16="http://schemas.microsoft.com/office/drawing/2014/main" id="{1EBB3F3D-DC02-14C8-A84E-8E9168C2761C}"/>
              </a:ext>
            </a:extLst>
          </p:cNvPr>
          <p:cNvSpPr>
            <a:spLocks noGrp="1"/>
          </p:cNvSpPr>
          <p:nvPr>
            <p:ph idx="1"/>
          </p:nvPr>
        </p:nvSpPr>
        <p:spPr/>
        <p:txBody>
          <a:bodyPr vert="horz" lIns="91440" tIns="45720" rIns="91440" bIns="45720" rtlCol="0" anchor="t">
            <a:normAutofit/>
          </a:bodyPr>
          <a:lstStyle/>
          <a:p>
            <a:r>
              <a:rPr lang="ja-JP" altLang="en-US">
                <a:ea typeface="メイリオ"/>
              </a:rPr>
              <a:t>利用対象者は基本的には</a:t>
            </a:r>
            <a:r>
              <a:rPr lang="en-US" altLang="ja-JP" err="1">
                <a:ea typeface="メイリオ"/>
              </a:rPr>
              <a:t>UTokyo</a:t>
            </a:r>
            <a:r>
              <a:rPr lang="en-US" altLang="ja-JP">
                <a:ea typeface="メイリオ"/>
              </a:rPr>
              <a:t> Account</a:t>
            </a:r>
            <a:r>
              <a:rPr lang="ja-JP" altLang="en-US">
                <a:ea typeface="メイリオ"/>
              </a:rPr>
              <a:t>を持つ構成員ですが、</a:t>
            </a:r>
            <a:r>
              <a:rPr lang="ja-JP" altLang="en-US" b="1">
                <a:ea typeface="メイリオ"/>
              </a:rPr>
              <a:t>「コネクト」機能</a:t>
            </a:r>
            <a:r>
              <a:rPr lang="ja-JP" altLang="en-US">
                <a:ea typeface="メイリオ"/>
              </a:rPr>
              <a:t>で学外者と一緒に利用する方法があります。</a:t>
            </a:r>
            <a:endParaRPr lang="en-US" altLang="ja-JP">
              <a:ea typeface="メイリオ"/>
            </a:endParaRPr>
          </a:p>
          <a:p>
            <a:pPr lvl="1"/>
            <a:r>
              <a:rPr lang="ja-JP" altLang="en-US"/>
              <a:t>ただし、通常のワークスペースと使い勝手が同様ではなく、常におすすめできるわけではありません。</a:t>
            </a:r>
            <a:endParaRPr lang="en-US" altLang="ja-JP"/>
          </a:p>
          <a:p>
            <a:r>
              <a:rPr lang="ja-JP" altLang="en-US"/>
              <a:t>「コネクト」機能は、複数のワークスペースでチャンネルを共有（相互乗り入れ）する機能です。</a:t>
            </a:r>
            <a:endParaRPr lang="en-US" altLang="ja-JP"/>
          </a:p>
          <a:p>
            <a:pPr lvl="1"/>
            <a:r>
              <a:rPr lang="ja-JP" altLang="en-US">
                <a:ea typeface="メイリオ"/>
              </a:rPr>
              <a:t>学外者は、直接</a:t>
            </a:r>
            <a:r>
              <a:rPr lang="en-US" altLang="ja-JP" err="1">
                <a:ea typeface="メイリオ"/>
              </a:rPr>
              <a:t>UTokyo</a:t>
            </a:r>
            <a:r>
              <a:rPr lang="en-US" altLang="ja-JP">
                <a:ea typeface="メイリオ"/>
              </a:rPr>
              <a:t> Slack</a:t>
            </a:r>
            <a:r>
              <a:rPr lang="ja-JP" altLang="en-US">
                <a:ea typeface="メイリオ"/>
              </a:rPr>
              <a:t>のワークスペースに参加するのではなく、外部の別のワークスペースに参加して利用することになります。</a:t>
            </a:r>
            <a:endParaRPr lang="en-US" altLang="ja-JP">
              <a:ea typeface="メイリオ"/>
            </a:endParaRPr>
          </a:p>
          <a:p>
            <a:pPr lvl="1"/>
            <a:r>
              <a:rPr lang="ja-JP" altLang="en-US">
                <a:ea typeface="メイリオ"/>
              </a:rPr>
              <a:t>通常は有償ワークスペース同士でしか利用できない機能ですが、</a:t>
            </a:r>
            <a:r>
              <a:rPr lang="en-US" altLang="ja-JP" err="1">
                <a:ea typeface="メイリオ"/>
              </a:rPr>
              <a:t>UTokyo</a:t>
            </a:r>
            <a:r>
              <a:rPr lang="en-US" altLang="ja-JP">
                <a:ea typeface="メイリオ"/>
              </a:rPr>
              <a:t> Slack</a:t>
            </a:r>
            <a:r>
              <a:rPr lang="ja-JP" altLang="en-US">
                <a:ea typeface="メイリオ"/>
              </a:rPr>
              <a:t>のプランでは、相手のワークスペースが無償利用のワークスペースでも利用できます。</a:t>
            </a:r>
            <a:endParaRPr lang="en-US" altLang="ja-JP">
              <a:ea typeface="メイリオ"/>
            </a:endParaRPr>
          </a:p>
          <a:p>
            <a:r>
              <a:rPr lang="ja-JP" altLang="en-US">
                <a:ea typeface="メイリオ"/>
              </a:rPr>
              <a:t>詳細→</a:t>
            </a:r>
            <a:r>
              <a:rPr lang="ja-JP" altLang="en-US">
                <a:ea typeface="メイリオ"/>
                <a:hlinkClick r:id="rId2"/>
              </a:rPr>
              <a:t>「コネクト」機能を用いて学外者と一緒に</a:t>
            </a:r>
            <a:r>
              <a:rPr lang="en-US" altLang="ja-JP">
                <a:ea typeface="メイリオ"/>
                <a:hlinkClick r:id="rId2"/>
              </a:rPr>
              <a:t>UTokyo Slack</a:t>
            </a:r>
            <a:r>
              <a:rPr lang="ja-JP" altLang="en-US">
                <a:ea typeface="メイリオ"/>
                <a:hlinkClick r:id="rId2"/>
              </a:rPr>
              <a:t>を利用する</a:t>
            </a:r>
            <a:endParaRPr lang="en-US" altLang="ja-JP">
              <a:ea typeface="メイリオ"/>
            </a:endParaRPr>
          </a:p>
        </p:txBody>
      </p:sp>
      <p:sp>
        <p:nvSpPr>
          <p:cNvPr id="4" name="スライド番号プレースホルダー 3">
            <a:extLst>
              <a:ext uri="{FF2B5EF4-FFF2-40B4-BE49-F238E27FC236}">
                <a16:creationId xmlns:a16="http://schemas.microsoft.com/office/drawing/2014/main" id="{289963F3-043E-4C99-B9AB-9C5B58340139}"/>
              </a:ext>
            </a:extLst>
          </p:cNvPr>
          <p:cNvSpPr>
            <a:spLocks noGrp="1"/>
          </p:cNvSpPr>
          <p:nvPr>
            <p:ph type="sldNum" sz="quarter" idx="12"/>
          </p:nvPr>
        </p:nvSpPr>
        <p:spPr/>
        <p:txBody>
          <a:bodyPr/>
          <a:lstStyle/>
          <a:p>
            <a:fld id="{7132C4A5-202B-4DA4-9DB0-0994E867E2A1}" type="slidenum">
              <a:rPr lang="ja-JP" altLang="en-US" smtClean="0"/>
              <a:pPr/>
              <a:t>15</a:t>
            </a:fld>
            <a:endParaRPr lang="ja-JP" altLang="en-US"/>
          </a:p>
        </p:txBody>
      </p:sp>
    </p:spTree>
    <p:extLst>
      <p:ext uri="{BB962C8B-B14F-4D97-AF65-F5344CB8AC3E}">
        <p14:creationId xmlns:p14="http://schemas.microsoft.com/office/powerpoint/2010/main" val="256609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5B51E1-3E5D-C904-2EBE-3D1F59FE7FA3}"/>
              </a:ext>
            </a:extLst>
          </p:cNvPr>
          <p:cNvSpPr>
            <a:spLocks noGrp="1"/>
          </p:cNvSpPr>
          <p:nvPr>
            <p:ph type="title"/>
          </p:nvPr>
        </p:nvSpPr>
        <p:spPr/>
        <p:txBody>
          <a:bodyPr/>
          <a:lstStyle/>
          <a:p>
            <a:r>
              <a:rPr lang="ja-JP" altLang="en-US"/>
              <a:t>既存ワークスペースの対応</a:t>
            </a:r>
          </a:p>
        </p:txBody>
      </p:sp>
      <p:sp>
        <p:nvSpPr>
          <p:cNvPr id="5" name="テキスト プレースホルダー 4">
            <a:extLst>
              <a:ext uri="{FF2B5EF4-FFF2-40B4-BE49-F238E27FC236}">
                <a16:creationId xmlns:a16="http://schemas.microsoft.com/office/drawing/2014/main" id="{FA1A5C3A-6126-433A-B4C2-FDD2900CA5D6}"/>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2580591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72D3E-9A0A-A7AB-5D8C-F2C8C83FB00E}"/>
              </a:ext>
            </a:extLst>
          </p:cNvPr>
          <p:cNvSpPr>
            <a:spLocks noGrp="1"/>
          </p:cNvSpPr>
          <p:nvPr>
            <p:ph type="title"/>
          </p:nvPr>
        </p:nvSpPr>
        <p:spPr/>
        <p:txBody>
          <a:bodyPr/>
          <a:lstStyle/>
          <a:p>
            <a:r>
              <a:rPr kumimoji="1" lang="ja-JP" altLang="en-US"/>
              <a:t>既存ワークスペースの編入（移行）</a:t>
            </a:r>
          </a:p>
        </p:txBody>
      </p:sp>
      <p:sp>
        <p:nvSpPr>
          <p:cNvPr id="3" name="コンテンツ プレースホルダー 2">
            <a:extLst>
              <a:ext uri="{FF2B5EF4-FFF2-40B4-BE49-F238E27FC236}">
                <a16:creationId xmlns:a16="http://schemas.microsoft.com/office/drawing/2014/main" id="{C5329C33-708E-7E9D-A0D7-976DFA18DB36}"/>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現在</a:t>
            </a:r>
            <a:r>
              <a:rPr lang="en" altLang="ja-JP" err="1">
                <a:ea typeface="メイリオ"/>
              </a:rPr>
              <a:t>UTokyo</a:t>
            </a:r>
            <a:r>
              <a:rPr lang="en" altLang="ja-JP">
                <a:ea typeface="メイリオ"/>
              </a:rPr>
              <a:t> Slack</a:t>
            </a:r>
            <a:r>
              <a:rPr lang="ja-JP" altLang="en-US">
                <a:ea typeface="メイリオ"/>
              </a:rPr>
              <a:t>以外でお使いいただいている既存のワークスペースがある場合、</a:t>
            </a:r>
            <a:r>
              <a:rPr lang="ja-JP" altLang="en-US" b="1">
                <a:ea typeface="メイリオ"/>
              </a:rPr>
              <a:t>「編入（移行）」手続き</a:t>
            </a:r>
            <a:r>
              <a:rPr lang="ja-JP" altLang="en-US">
                <a:ea typeface="メイリオ"/>
              </a:rPr>
              <a:t>を行うと、</a:t>
            </a:r>
            <a:r>
              <a:rPr lang="en" altLang="ja-JP" err="1">
                <a:ea typeface="メイリオ"/>
              </a:rPr>
              <a:t>UTokyo</a:t>
            </a:r>
            <a:r>
              <a:rPr lang="en" altLang="ja-JP">
                <a:ea typeface="メイリオ"/>
              </a:rPr>
              <a:t> Slack</a:t>
            </a:r>
            <a:r>
              <a:rPr lang="ja-JP" altLang="en-US">
                <a:ea typeface="メイリオ"/>
              </a:rPr>
              <a:t>として利用することができます。</a:t>
            </a:r>
            <a:endParaRPr lang="en-US" altLang="ja-JP">
              <a:ea typeface="メイリオ"/>
            </a:endParaRPr>
          </a:p>
          <a:p>
            <a:r>
              <a:rPr kumimoji="1" lang="ja-JP" altLang="en-US">
                <a:ea typeface="メイリオ"/>
              </a:rPr>
              <a:t>詳細→</a:t>
            </a:r>
            <a:r>
              <a:rPr lang="en" altLang="ja-JP">
                <a:ea typeface="メイリオ"/>
                <a:hlinkClick r:id="rId2"/>
              </a:rPr>
              <a:t>UTokyo Slack</a:t>
            </a:r>
            <a:r>
              <a:rPr lang="ja-JP" altLang="en-US">
                <a:ea typeface="メイリオ"/>
                <a:hlinkClick r:id="rId2"/>
              </a:rPr>
              <a:t>への既存ワークスペースの編入（移行）</a:t>
            </a:r>
            <a:endParaRPr lang="en-US" altLang="ja-JP">
              <a:ea typeface="メイリオ"/>
            </a:endParaRPr>
          </a:p>
          <a:p>
            <a:pPr lvl="1"/>
            <a:r>
              <a:rPr lang="en-US" altLang="ja-JP">
                <a:ea typeface="メイリオ"/>
              </a:rPr>
              <a:t>9</a:t>
            </a:r>
            <a:r>
              <a:rPr lang="ja-JP" altLang="en-US">
                <a:ea typeface="メイリオ"/>
              </a:rPr>
              <a:t>月</a:t>
            </a:r>
            <a:r>
              <a:rPr lang="en-US" altLang="ja-JP">
                <a:ea typeface="メイリオ"/>
              </a:rPr>
              <a:t>9</a:t>
            </a:r>
            <a:r>
              <a:rPr lang="ja-JP" altLang="en-US">
                <a:ea typeface="メイリオ"/>
              </a:rPr>
              <a:t>日で一旦締め切りました（申込数</a:t>
            </a:r>
            <a:r>
              <a:rPr lang="en-US" altLang="ja-JP">
                <a:ea typeface="メイリオ"/>
              </a:rPr>
              <a:t>42</a:t>
            </a:r>
            <a:r>
              <a:rPr lang="ja-JP" altLang="en-US">
                <a:ea typeface="メイリオ"/>
              </a:rPr>
              <a:t>件）。受付は</a:t>
            </a:r>
            <a:r>
              <a:rPr lang="en-US" altLang="ja-JP">
                <a:ea typeface="メイリオ"/>
              </a:rPr>
              <a:t>10</a:t>
            </a:r>
            <a:r>
              <a:rPr lang="ja-JP" altLang="en-US">
                <a:ea typeface="メイリオ"/>
              </a:rPr>
              <a:t>月以降も続ける予定です。</a:t>
            </a:r>
            <a:endParaRPr lang="ja-JP" altLang="en-US">
              <a:ea typeface="メイリオ"/>
              <a:cs typeface="Calibri"/>
            </a:endParaRPr>
          </a:p>
          <a:p>
            <a:r>
              <a:rPr kumimoji="1" lang="en-US" altLang="ja-JP">
                <a:ea typeface="メイリオ"/>
              </a:rPr>
              <a:t>Slack</a:t>
            </a:r>
            <a:r>
              <a:rPr kumimoji="1" lang="ja-JP" altLang="en-US">
                <a:ea typeface="メイリオ"/>
              </a:rPr>
              <a:t>側で個別に作業を行うため、</a:t>
            </a:r>
            <a:r>
              <a:rPr kumimoji="1" lang="en-US" altLang="ja-JP" err="1">
                <a:ea typeface="メイリオ"/>
              </a:rPr>
              <a:t>UTokyo</a:t>
            </a:r>
            <a:r>
              <a:rPr kumimoji="1" lang="en-US" altLang="ja-JP">
                <a:ea typeface="メイリオ"/>
              </a:rPr>
              <a:t> Slack</a:t>
            </a:r>
            <a:r>
              <a:rPr kumimoji="1" lang="ja-JP" altLang="en-US">
                <a:ea typeface="メイリオ"/>
              </a:rPr>
              <a:t>全体で</a:t>
            </a:r>
            <a:r>
              <a:rPr kumimoji="1" lang="en-US" altLang="ja-JP" b="1">
                <a:ea typeface="メイリオ"/>
              </a:rPr>
              <a:t>1</a:t>
            </a:r>
            <a:r>
              <a:rPr kumimoji="1" lang="ja-JP" altLang="en-US" b="1">
                <a:ea typeface="メイリオ"/>
              </a:rPr>
              <a:t>営業日あたり</a:t>
            </a:r>
            <a:r>
              <a:rPr kumimoji="1" lang="en-US" altLang="ja-JP" b="1">
                <a:ea typeface="メイリオ"/>
              </a:rPr>
              <a:t>2</a:t>
            </a:r>
            <a:r>
              <a:rPr kumimoji="1" lang="ja-JP" altLang="en-US" b="1">
                <a:ea typeface="メイリオ"/>
              </a:rPr>
              <a:t>ワークスペース</a:t>
            </a:r>
            <a:r>
              <a:rPr kumimoji="1" lang="ja-JP" altLang="en-US">
                <a:ea typeface="メイリオ"/>
              </a:rPr>
              <a:t>が上限となり、実施までに相当の期間がかかります。</a:t>
            </a:r>
            <a:r>
              <a:rPr lang="ja-JP" altLang="en-US">
                <a:ea typeface="メイリオ"/>
              </a:rPr>
              <a:t>🙇</a:t>
            </a:r>
            <a:endParaRPr lang="en-US" altLang="ja-JP">
              <a:ea typeface="メイリオ"/>
            </a:endParaRPr>
          </a:p>
          <a:p>
            <a:pPr lvl="1"/>
            <a:r>
              <a:rPr kumimoji="1" lang="ja-JP" altLang="en-US">
                <a:ea typeface="メイリオ"/>
              </a:rPr>
              <a:t>当初は</a:t>
            </a:r>
            <a:r>
              <a:rPr kumimoji="1" lang="en-US" altLang="ja-JP">
                <a:ea typeface="メイリオ"/>
              </a:rPr>
              <a:t>1</a:t>
            </a:r>
            <a:r>
              <a:rPr kumimoji="1" lang="ja-JP" altLang="en-US">
                <a:ea typeface="メイリオ"/>
              </a:rPr>
              <a:t>営業日あたり</a:t>
            </a:r>
            <a:r>
              <a:rPr kumimoji="1" lang="en-US" altLang="ja-JP">
                <a:ea typeface="メイリオ"/>
              </a:rPr>
              <a:t>1</a:t>
            </a:r>
            <a:r>
              <a:rPr kumimoji="1" lang="ja-JP" altLang="en-US">
                <a:ea typeface="メイリオ"/>
              </a:rPr>
              <a:t>ワークスペースと案内していましたが、申込状況を踏まえ</a:t>
            </a:r>
            <a:r>
              <a:rPr kumimoji="1" lang="en-US" altLang="ja-JP">
                <a:ea typeface="メイリオ"/>
              </a:rPr>
              <a:t>Slack</a:t>
            </a:r>
            <a:r>
              <a:rPr kumimoji="1" lang="ja-JP" altLang="en-US">
                <a:ea typeface="メイリオ"/>
              </a:rPr>
              <a:t>側で対応リソースを増強していただけました。</a:t>
            </a:r>
            <a:endParaRPr kumimoji="1" lang="en-US" altLang="ja-JP">
              <a:ea typeface="メイリオ"/>
            </a:endParaRPr>
          </a:p>
          <a:p>
            <a:pPr marL="0" indent="0">
              <a:buNone/>
            </a:pPr>
            <a:r>
              <a:rPr kumimoji="1" lang="ja-JP" altLang="en-US"/>
              <a:t>手続きとしては受け付けていますが、他の方法による対応（次ページ）もあわせてご検討ください。</a:t>
            </a:r>
            <a:endParaRPr kumimoji="1" lang="en-US" altLang="ja-JP"/>
          </a:p>
          <a:p>
            <a:endParaRPr kumimoji="1" lang="en-US" altLang="ja-JP"/>
          </a:p>
          <a:p>
            <a:endParaRPr kumimoji="1" lang="ja-JP" altLang="en-US"/>
          </a:p>
        </p:txBody>
      </p:sp>
      <p:sp>
        <p:nvSpPr>
          <p:cNvPr id="4" name="スライド番号プレースホルダー 3">
            <a:extLst>
              <a:ext uri="{FF2B5EF4-FFF2-40B4-BE49-F238E27FC236}">
                <a16:creationId xmlns:a16="http://schemas.microsoft.com/office/drawing/2014/main" id="{341A14C3-5AE1-C476-F352-436B14B2F63E}"/>
              </a:ext>
            </a:extLst>
          </p:cNvPr>
          <p:cNvSpPr>
            <a:spLocks noGrp="1"/>
          </p:cNvSpPr>
          <p:nvPr>
            <p:ph type="sldNum" sz="quarter" idx="12"/>
          </p:nvPr>
        </p:nvSpPr>
        <p:spPr/>
        <p:txBody>
          <a:bodyPr/>
          <a:lstStyle/>
          <a:p>
            <a:fld id="{7132C4A5-202B-4DA4-9DB0-0994E867E2A1}" type="slidenum">
              <a:rPr kumimoji="1" lang="ja-JP" altLang="en-US" smtClean="0"/>
              <a:t>17</a:t>
            </a:fld>
            <a:endParaRPr kumimoji="1" lang="ja-JP" altLang="en-US"/>
          </a:p>
        </p:txBody>
      </p:sp>
    </p:spTree>
    <p:extLst>
      <p:ext uri="{BB962C8B-B14F-4D97-AF65-F5344CB8AC3E}">
        <p14:creationId xmlns:p14="http://schemas.microsoft.com/office/powerpoint/2010/main" val="222864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1FD2F-E1A3-365B-C692-4A4F98D3D1F2}"/>
              </a:ext>
            </a:extLst>
          </p:cNvPr>
          <p:cNvSpPr>
            <a:spLocks noGrp="1"/>
          </p:cNvSpPr>
          <p:nvPr>
            <p:ph type="title"/>
          </p:nvPr>
        </p:nvSpPr>
        <p:spPr/>
        <p:txBody>
          <a:bodyPr/>
          <a:lstStyle/>
          <a:p>
            <a:r>
              <a:rPr lang="ja-JP" altLang="en-US"/>
              <a:t>編入（移行）以外の対応方法</a:t>
            </a:r>
          </a:p>
        </p:txBody>
      </p:sp>
      <p:sp>
        <p:nvSpPr>
          <p:cNvPr id="3" name="コンテンツ プレースホルダー 2">
            <a:extLst>
              <a:ext uri="{FF2B5EF4-FFF2-40B4-BE49-F238E27FC236}">
                <a16:creationId xmlns:a16="http://schemas.microsoft.com/office/drawing/2014/main" id="{B1B57634-CFD0-0C4F-A2C5-14DC9915185C}"/>
              </a:ext>
            </a:extLst>
          </p:cNvPr>
          <p:cNvSpPr>
            <a:spLocks noGrp="1"/>
          </p:cNvSpPr>
          <p:nvPr>
            <p:ph idx="1"/>
          </p:nvPr>
        </p:nvSpPr>
        <p:spPr/>
        <p:txBody>
          <a:bodyPr vert="horz" lIns="91440" tIns="45720" rIns="91440" bIns="45720" rtlCol="0" anchor="t">
            <a:normAutofit/>
          </a:bodyPr>
          <a:lstStyle/>
          <a:p>
            <a:pPr marL="0" indent="0">
              <a:buNone/>
            </a:pPr>
            <a:r>
              <a:rPr lang="ja-JP" altLang="en-US"/>
              <a:t>既存ワークスペースの今後の利用については、編入（移行）手続き以外による対応もあわせてご検討ください。</a:t>
            </a:r>
            <a:endParaRPr lang="en-US" altLang="ja-JP"/>
          </a:p>
          <a:p>
            <a:r>
              <a:rPr lang="en" altLang="ja-JP" err="1">
                <a:ea typeface="メイリオ"/>
              </a:rPr>
              <a:t>UTokyo</a:t>
            </a:r>
            <a:r>
              <a:rPr lang="en" altLang="ja-JP">
                <a:ea typeface="メイリオ"/>
              </a:rPr>
              <a:t> Slack</a:t>
            </a:r>
            <a:r>
              <a:rPr lang="ja-JP" altLang="en-US">
                <a:ea typeface="メイリオ"/>
              </a:rPr>
              <a:t>のワークスペースを新規に作成して利用することもご検討ください。</a:t>
            </a:r>
            <a:endParaRPr lang="ja-JP" altLang="en-US">
              <a:ea typeface="メイリオ"/>
              <a:cs typeface="Calibri"/>
            </a:endParaRPr>
          </a:p>
          <a:p>
            <a:pPr lvl="1"/>
            <a:r>
              <a:rPr lang="ja-JP" altLang="en-US">
                <a:ea typeface="メイリオ"/>
              </a:rPr>
              <a:t>既存ワークスペースのメッセージは、プログラムを使って</a:t>
            </a:r>
            <a:r>
              <a:rPr lang="ja-JP" altLang="en-US" b="1">
                <a:ea typeface="メイリオ"/>
              </a:rPr>
              <a:t>擬似的に再現（移植</a:t>
            </a:r>
            <a:r>
              <a:rPr lang="ja-JP" altLang="en-US">
                <a:ea typeface="メイリオ"/>
              </a:rPr>
              <a:t>）する方法があります。（</a:t>
            </a:r>
            <a:r>
              <a:rPr lang="en-US" altLang="ja-JP">
                <a:ea typeface="メイリオ"/>
                <a:hlinkClick r:id="rId2"/>
              </a:rPr>
              <a:t>UTokyo Slack</a:t>
            </a:r>
            <a:r>
              <a:rPr lang="ja-JP" altLang="en-US">
                <a:ea typeface="メイリオ"/>
                <a:hlinkClick r:id="rId2"/>
              </a:rPr>
              <a:t>説明会パート</a:t>
            </a:r>
            <a:r>
              <a:rPr lang="en-US" altLang="ja-JP">
                <a:ea typeface="メイリオ"/>
                <a:hlinkClick r:id="rId2"/>
              </a:rPr>
              <a:t>2</a:t>
            </a:r>
            <a:r>
              <a:rPr lang="ja-JP" altLang="en-US">
                <a:ea typeface="メイリオ"/>
              </a:rPr>
              <a:t>で紹介）</a:t>
            </a:r>
            <a:endParaRPr lang="ja-JP" altLang="en-US">
              <a:ea typeface="メイリオ"/>
              <a:cs typeface="Calibri"/>
            </a:endParaRPr>
          </a:p>
          <a:p>
            <a:r>
              <a:rPr lang="ja-JP" altLang="en-US"/>
              <a:t>現在の無償利用・有償契約の各プランで引き続き利用することができないか、ご検討ください。また、個別に有償契約を行うこともご検討ください。 </a:t>
            </a:r>
          </a:p>
          <a:p>
            <a:pPr lvl="1"/>
            <a:r>
              <a:rPr lang="ja-JP" altLang="en-US">
                <a:ea typeface="メイリオ"/>
              </a:rPr>
              <a:t>個別の有償契約で</a:t>
            </a:r>
            <a:r>
              <a:rPr lang="ja-JP" altLang="en-US">
                <a:ea typeface="メイリオ"/>
                <a:hlinkClick r:id="rId3"/>
              </a:rPr>
              <a:t>教育支援プログラムによる割引</a:t>
            </a:r>
            <a:r>
              <a:rPr lang="ja-JP" altLang="en-US">
                <a:ea typeface="メイリオ"/>
              </a:rPr>
              <a:t>を受けるための手続き（証明書など）をスムーズに行えないか検討・調整中</a:t>
            </a:r>
            <a:endParaRPr lang="ja-JP" altLang="en-US">
              <a:ea typeface="メイリオ"/>
              <a:cs typeface="Calibri"/>
            </a:endParaRPr>
          </a:p>
        </p:txBody>
      </p:sp>
      <p:sp>
        <p:nvSpPr>
          <p:cNvPr id="4" name="スライド番号プレースホルダー 3">
            <a:extLst>
              <a:ext uri="{FF2B5EF4-FFF2-40B4-BE49-F238E27FC236}">
                <a16:creationId xmlns:a16="http://schemas.microsoft.com/office/drawing/2014/main" id="{C3721066-77E2-2A21-964B-59C317C55F60}"/>
              </a:ext>
            </a:extLst>
          </p:cNvPr>
          <p:cNvSpPr>
            <a:spLocks noGrp="1"/>
          </p:cNvSpPr>
          <p:nvPr>
            <p:ph type="sldNum" sz="quarter" idx="12"/>
          </p:nvPr>
        </p:nvSpPr>
        <p:spPr/>
        <p:txBody>
          <a:bodyPr/>
          <a:lstStyle/>
          <a:p>
            <a:fld id="{7132C4A5-202B-4DA4-9DB0-0994E867E2A1}" type="slidenum">
              <a:rPr lang="ja-JP" altLang="en-US" smtClean="0"/>
              <a:pPr/>
              <a:t>18</a:t>
            </a:fld>
            <a:endParaRPr lang="ja-JP" altLang="en-US"/>
          </a:p>
        </p:txBody>
      </p:sp>
    </p:spTree>
    <p:extLst>
      <p:ext uri="{BB962C8B-B14F-4D97-AF65-F5344CB8AC3E}">
        <p14:creationId xmlns:p14="http://schemas.microsoft.com/office/powerpoint/2010/main" val="2598032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5B51E1-3E5D-C904-2EBE-3D1F59FE7FA3}"/>
              </a:ext>
            </a:extLst>
          </p:cNvPr>
          <p:cNvSpPr>
            <a:spLocks noGrp="1"/>
          </p:cNvSpPr>
          <p:nvPr>
            <p:ph type="title"/>
          </p:nvPr>
        </p:nvSpPr>
        <p:spPr/>
        <p:txBody>
          <a:bodyPr/>
          <a:lstStyle/>
          <a:p>
            <a:r>
              <a:rPr lang="ja-JP" altLang="en-US"/>
              <a:t>よくある質問とその答え</a:t>
            </a:r>
          </a:p>
        </p:txBody>
      </p:sp>
      <p:sp>
        <p:nvSpPr>
          <p:cNvPr id="5" name="テキスト プレースホルダー 4">
            <a:extLst>
              <a:ext uri="{FF2B5EF4-FFF2-40B4-BE49-F238E27FC236}">
                <a16:creationId xmlns:a16="http://schemas.microsoft.com/office/drawing/2014/main" id="{FA1A5C3A-6126-433A-B4C2-FDD2900CA5D6}"/>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36240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D57F92-AD48-65FE-F3D4-820A722060A4}"/>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3454AD95-6F70-B108-22B2-2919DA2FEBD7}"/>
              </a:ext>
            </a:extLst>
          </p:cNvPr>
          <p:cNvSpPr>
            <a:spLocks noGrp="1"/>
          </p:cNvSpPr>
          <p:nvPr>
            <p:ph idx="1"/>
          </p:nvPr>
        </p:nvSpPr>
        <p:spPr/>
        <p:txBody>
          <a:bodyPr/>
          <a:lstStyle/>
          <a:p>
            <a:r>
              <a:rPr kumimoji="1" lang="en-US" altLang="ja-JP" err="1"/>
              <a:t>UTokyo</a:t>
            </a:r>
            <a:r>
              <a:rPr kumimoji="1" lang="en-US" altLang="ja-JP"/>
              <a:t> Slack </a:t>
            </a:r>
            <a:r>
              <a:rPr kumimoji="1" lang="ja-JP" altLang="en-US"/>
              <a:t>とは</a:t>
            </a:r>
            <a:endParaRPr kumimoji="1" lang="en-US" altLang="ja-JP"/>
          </a:p>
          <a:p>
            <a:r>
              <a:rPr lang="ja-JP" altLang="en-US"/>
              <a:t>使ってみよう</a:t>
            </a:r>
            <a:endParaRPr lang="en-US" altLang="ja-JP"/>
          </a:p>
          <a:p>
            <a:r>
              <a:rPr lang="ja-JP" altLang="en-US"/>
              <a:t>新規利用</a:t>
            </a:r>
            <a:endParaRPr lang="en-US" altLang="ja-JP"/>
          </a:p>
          <a:p>
            <a:r>
              <a:rPr kumimoji="1" lang="ja-JP" altLang="en-US"/>
              <a:t>編入と移植</a:t>
            </a:r>
            <a:endParaRPr kumimoji="1" lang="en-US" altLang="ja-JP"/>
          </a:p>
          <a:p>
            <a:r>
              <a:rPr lang="ja-JP" altLang="en-US"/>
              <a:t>授業で使う場合には</a:t>
            </a:r>
            <a:endParaRPr lang="en-US" altLang="ja-JP"/>
          </a:p>
          <a:p>
            <a:r>
              <a:rPr kumimoji="1" lang="ja-JP" altLang="en-US"/>
              <a:t>よくある質問とその答え</a:t>
            </a:r>
            <a:endParaRPr kumimoji="1" lang="en-US" altLang="ja-JP"/>
          </a:p>
          <a:p>
            <a:endParaRPr kumimoji="1" lang="en-US" altLang="ja-JP"/>
          </a:p>
          <a:p>
            <a:endParaRPr kumimoji="1" lang="ja-JP" altLang="en-US"/>
          </a:p>
        </p:txBody>
      </p:sp>
    </p:spTree>
    <p:extLst>
      <p:ext uri="{BB962C8B-B14F-4D97-AF65-F5344CB8AC3E}">
        <p14:creationId xmlns:p14="http://schemas.microsoft.com/office/powerpoint/2010/main" val="138782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CF5E-735E-277C-7A5D-E2A2BE6A744F}"/>
              </a:ext>
            </a:extLst>
          </p:cNvPr>
          <p:cNvSpPr>
            <a:spLocks noGrp="1"/>
          </p:cNvSpPr>
          <p:nvPr>
            <p:ph type="title"/>
          </p:nvPr>
        </p:nvSpPr>
        <p:spPr/>
        <p:txBody>
          <a:bodyPr/>
          <a:lstStyle/>
          <a:p>
            <a:r>
              <a:rPr lang="ja-JP" altLang="en-US"/>
              <a:t>セキュリティ・コンプライアンスの対応</a:t>
            </a:r>
          </a:p>
        </p:txBody>
      </p:sp>
      <p:sp>
        <p:nvSpPr>
          <p:cNvPr id="3" name="Content Placeholder 2">
            <a:extLst>
              <a:ext uri="{FF2B5EF4-FFF2-40B4-BE49-F238E27FC236}">
                <a16:creationId xmlns:a16="http://schemas.microsoft.com/office/drawing/2014/main" id="{2C4D2774-7CDA-8444-B067-0CF381F153DE}"/>
              </a:ext>
            </a:extLst>
          </p:cNvPr>
          <p:cNvSpPr>
            <a:spLocks noGrp="1"/>
          </p:cNvSpPr>
          <p:nvPr>
            <p:ph idx="1"/>
          </p:nvPr>
        </p:nvSpPr>
        <p:spPr/>
        <p:txBody>
          <a:bodyPr vert="horz" lIns="91440" tIns="45720" rIns="91440" bIns="45720" rtlCol="0" anchor="t">
            <a:normAutofit/>
          </a:bodyPr>
          <a:lstStyle/>
          <a:p>
            <a:pPr marL="0" indent="0">
              <a:buNone/>
            </a:pPr>
            <a:r>
              <a:rPr lang="en-US"/>
              <a:t>Slack</a:t>
            </a:r>
            <a:r>
              <a:rPr lang="ja-JP" altLang="en-US">
                <a:ea typeface="メイリオ"/>
              </a:rPr>
              <a:t>でのセキュリティ事案・コンプライアンス事案も他の情報サービスと同じ対応をします。</a:t>
            </a:r>
            <a:endParaRPr lang="en-US" altLang="ja-JP">
              <a:ea typeface="メイリオ"/>
            </a:endParaRPr>
          </a:p>
          <a:p>
            <a:r>
              <a:rPr lang="en-US" altLang="ja-JP" err="1">
                <a:ea typeface="メイリオ"/>
              </a:rPr>
              <a:t>学内の諸規則に則り、事案の当事者</a:t>
            </a:r>
            <a:r>
              <a:rPr lang="ja-JP" altLang="en-US">
                <a:ea typeface="メイリオ"/>
              </a:rPr>
              <a:t>本人</a:t>
            </a:r>
            <a:r>
              <a:rPr lang="en-US" altLang="ja-JP" err="1">
                <a:ea typeface="メイリオ"/>
              </a:rPr>
              <a:t>に対して対応</a:t>
            </a:r>
            <a:r>
              <a:rPr lang="ja-JP" altLang="en-US">
                <a:ea typeface="メイリオ"/>
              </a:rPr>
              <a:t>が</a:t>
            </a:r>
            <a:r>
              <a:rPr lang="en-US" altLang="ja-JP">
                <a:ea typeface="メイリオ"/>
              </a:rPr>
              <a:t>行</a:t>
            </a:r>
            <a:r>
              <a:rPr lang="ja-JP" altLang="en-US">
                <a:ea typeface="メイリオ"/>
              </a:rPr>
              <a:t>われ</a:t>
            </a:r>
            <a:r>
              <a:rPr lang="en-US" altLang="ja-JP" err="1">
                <a:ea typeface="メイリオ"/>
              </a:rPr>
              <a:t>ます</a:t>
            </a:r>
            <a:r>
              <a:rPr lang="en-US" altLang="ja-JP">
                <a:ea typeface="メイリオ"/>
              </a:rPr>
              <a:t>。</a:t>
            </a:r>
            <a:endParaRPr lang="en-US" altLang="ja-JP">
              <a:ea typeface="メイリオ"/>
              <a:cs typeface="Calibri"/>
            </a:endParaRPr>
          </a:p>
          <a:p>
            <a:r>
              <a:rPr lang="ja-JP" altLang="en-US" b="1">
                <a:ea typeface="メイリオ"/>
              </a:rPr>
              <a:t>ワークスペースの責任者（作成を申請した教職員）は、必要に応じて対応へのご協力をお願いします。</a:t>
            </a:r>
            <a:endParaRPr lang="en-US" altLang="ja-JP" b="1">
              <a:ea typeface="メイリオ"/>
            </a:endParaRPr>
          </a:p>
          <a:p>
            <a:pPr lvl="1"/>
            <a:r>
              <a:rPr lang="ja-JP" altLang="en-US">
                <a:ea typeface="メイリオ"/>
              </a:rPr>
              <a:t>事案が発生した場合の適切な窓口（部局</a:t>
            </a:r>
            <a:r>
              <a:rPr lang="en-US" altLang="ja-JP">
                <a:ea typeface="メイリオ"/>
              </a:rPr>
              <a:t>CISO</a:t>
            </a:r>
            <a:r>
              <a:rPr lang="ja-JP" altLang="en-US">
                <a:ea typeface="メイリオ"/>
              </a:rPr>
              <a:t>・部局</a:t>
            </a:r>
            <a:r>
              <a:rPr lang="en-US" altLang="ja-JP">
                <a:ea typeface="メイリオ"/>
              </a:rPr>
              <a:t>CERT</a:t>
            </a:r>
            <a:r>
              <a:rPr lang="ja-JP" altLang="en-US">
                <a:ea typeface="メイリオ"/>
              </a:rPr>
              <a:t>等）への報告</a:t>
            </a:r>
            <a:endParaRPr lang="en-US" altLang="ja-JP">
              <a:ea typeface="メイリオ"/>
            </a:endParaRPr>
          </a:p>
          <a:p>
            <a:pPr lvl="1"/>
            <a:r>
              <a:rPr lang="ja-JP" altLang="en-US"/>
              <a:t>調査への協力　など</a:t>
            </a:r>
          </a:p>
          <a:p>
            <a:r>
              <a:rPr lang="ja-JP" altLang="en-US">
                <a:ea typeface="メイリオ"/>
              </a:rPr>
              <a:t>諸規則に基づいて</a:t>
            </a:r>
            <a:r>
              <a:rPr lang="en-US" altLang="ja-JP">
                <a:ea typeface="メイリオ"/>
              </a:rPr>
              <a:t>CISO</a:t>
            </a:r>
            <a:r>
              <a:rPr lang="ja-JP" altLang="en-US">
                <a:ea typeface="メイリオ"/>
              </a:rPr>
              <a:t>が決定した処置・</a:t>
            </a:r>
            <a:r>
              <a:rPr lang="en-US" altLang="ja-JP">
                <a:ea typeface="メイリオ"/>
              </a:rPr>
              <a:t>CERT</a:t>
            </a:r>
            <a:r>
              <a:rPr lang="ja-JP" altLang="en-US">
                <a:ea typeface="メイリオ"/>
              </a:rPr>
              <a:t>の行う緊急対応などに対しては、サービス責任者（情報システム本部長）の判断のもと、必要な対応を行います。</a:t>
            </a:r>
            <a:endParaRPr lang="en-US" altLang="ja-JP">
              <a:ea typeface="メイリオ"/>
            </a:endParaRPr>
          </a:p>
        </p:txBody>
      </p:sp>
      <p:sp>
        <p:nvSpPr>
          <p:cNvPr id="4" name="Slide Number Placeholder 3">
            <a:extLst>
              <a:ext uri="{FF2B5EF4-FFF2-40B4-BE49-F238E27FC236}">
                <a16:creationId xmlns:a16="http://schemas.microsoft.com/office/drawing/2014/main" id="{45B2B187-903F-A39D-8D11-12A940036F49}"/>
              </a:ext>
            </a:extLst>
          </p:cNvPr>
          <p:cNvSpPr>
            <a:spLocks noGrp="1"/>
          </p:cNvSpPr>
          <p:nvPr>
            <p:ph type="sldNum" sz="quarter" idx="12"/>
          </p:nvPr>
        </p:nvSpPr>
        <p:spPr/>
        <p:txBody>
          <a:bodyPr/>
          <a:lstStyle/>
          <a:p>
            <a:fld id="{7132C4A5-202B-4DA4-9DB0-0994E867E2A1}" type="slidenum">
              <a:rPr lang="ja-JP" altLang="en-US" smtClean="0"/>
              <a:pPr/>
              <a:t>20</a:t>
            </a:fld>
            <a:endParaRPr lang="ja-JP" altLang="en-US"/>
          </a:p>
        </p:txBody>
      </p:sp>
    </p:spTree>
    <p:extLst>
      <p:ext uri="{BB962C8B-B14F-4D97-AF65-F5344CB8AC3E}">
        <p14:creationId xmlns:p14="http://schemas.microsoft.com/office/powerpoint/2010/main" val="1115388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F05E-7E91-8DCB-9521-F56C5C617031}"/>
              </a:ext>
            </a:extLst>
          </p:cNvPr>
          <p:cNvSpPr>
            <a:spLocks noGrp="1"/>
          </p:cNvSpPr>
          <p:nvPr>
            <p:ph type="title"/>
          </p:nvPr>
        </p:nvSpPr>
        <p:spPr/>
        <p:txBody>
          <a:bodyPr/>
          <a:lstStyle/>
          <a:p>
            <a:r>
              <a:rPr lang="ja-JP" altLang="en-US"/>
              <a:t>全体の管理者権限について</a:t>
            </a:r>
            <a:endParaRPr lang="en-US"/>
          </a:p>
        </p:txBody>
      </p:sp>
      <p:sp>
        <p:nvSpPr>
          <p:cNvPr id="3" name="Text Placeholder 2">
            <a:extLst>
              <a:ext uri="{FF2B5EF4-FFF2-40B4-BE49-F238E27FC236}">
                <a16:creationId xmlns:a16="http://schemas.microsoft.com/office/drawing/2014/main" id="{D9ECD74F-78D3-E13B-407B-4710350325B6}"/>
              </a:ext>
            </a:extLst>
          </p:cNvPr>
          <p:cNvSpPr>
            <a:spLocks noGrp="1"/>
          </p:cNvSpPr>
          <p:nvPr>
            <p:ph idx="1"/>
          </p:nvPr>
        </p:nvSpPr>
        <p:spPr/>
        <p:txBody>
          <a:bodyPr vert="horz" lIns="91440" tIns="45720" rIns="91440" bIns="45720" rtlCol="0" anchor="t">
            <a:normAutofit/>
          </a:bodyPr>
          <a:lstStyle/>
          <a:p>
            <a:pPr marL="0" indent="0">
              <a:buNone/>
            </a:pPr>
            <a:r>
              <a:rPr lang="en-US" altLang="ja-JP">
                <a:ea typeface="メイリオ"/>
              </a:rPr>
              <a:t>Slack</a:t>
            </a:r>
            <a:r>
              <a:rPr lang="ja-JP" altLang="en-US">
                <a:ea typeface="メイリオ"/>
              </a:rPr>
              <a:t>の仕様を踏まえた管理の都合上、 「</a:t>
            </a:r>
            <a:r>
              <a:rPr lang="en" altLang="ja-JP" err="1">
                <a:ea typeface="メイリオ"/>
              </a:rPr>
              <a:t>UTokyo</a:t>
            </a:r>
            <a:r>
              <a:rPr lang="en" altLang="ja-JP">
                <a:ea typeface="メイリオ"/>
              </a:rPr>
              <a:t> Slack Primary Owner</a:t>
            </a:r>
            <a:r>
              <a:rPr lang="ja-JP" altLang="en">
                <a:ea typeface="メイリオ"/>
              </a:rPr>
              <a:t>」</a:t>
            </a:r>
            <a:r>
              <a:rPr lang="ja-JP" altLang="en-US">
                <a:ea typeface="メイリオ"/>
              </a:rPr>
              <a:t>という管理用の特別なアカウントが各ワークスペースに参加した状態となっています。</a:t>
            </a:r>
            <a:endParaRPr lang="en-US" altLang="ja-JP">
              <a:ea typeface="メイリオ"/>
            </a:endParaRPr>
          </a:p>
          <a:p>
            <a:r>
              <a:rPr lang="ja-JP" altLang="en-US">
                <a:ea typeface="メイリオ"/>
              </a:rPr>
              <a:t>このアカウントを用いて、</a:t>
            </a:r>
            <a:r>
              <a:rPr lang="ja-JP" altLang="en-US" b="1">
                <a:ea typeface="メイリオ"/>
              </a:rPr>
              <a:t>メッセージ等のワークスペース内の情報を取得したり、ワークスペース内で何か操作を行ったりすることはありません。</a:t>
            </a:r>
            <a:endParaRPr lang="en-US" altLang="ja-JP" b="1">
              <a:ea typeface="メイリオ"/>
            </a:endParaRPr>
          </a:p>
          <a:p>
            <a:pPr lvl="1"/>
            <a:r>
              <a:rPr lang="ja-JP" altLang="en-US"/>
              <a:t>ただし、管理上特にやむを得ない必要がある場合（セキュリティ・コンプライアンス上の対応を適正な学内手続きに則って行う場合・ワークスペースの責任者が不在となった場合など）や、ワークスペースの責任者からの申請に基づく操作を行う場合を除きます。</a:t>
            </a:r>
            <a:endParaRPr lang="en-US" altLang="ja-JP"/>
          </a:p>
          <a:p>
            <a:r>
              <a:rPr lang="en" altLang="ja-JP">
                <a:ea typeface="メイリオ"/>
              </a:rPr>
              <a:t>Slack</a:t>
            </a:r>
            <a:r>
              <a:rPr lang="ja-JP" altLang="en-US">
                <a:ea typeface="メイリオ"/>
              </a:rPr>
              <a:t>管理専用のアカウントとなっており、担当者が普段用いるアカウントとは区別されています。</a:t>
            </a:r>
            <a:endParaRPr lang="en-US" altLang="ja-JP">
              <a:ea typeface="メイリオ"/>
            </a:endParaRPr>
          </a:p>
          <a:p>
            <a:endParaRPr lang="ja-JP" altLang="en-US"/>
          </a:p>
        </p:txBody>
      </p:sp>
    </p:spTree>
    <p:extLst>
      <p:ext uri="{BB962C8B-B14F-4D97-AF65-F5344CB8AC3E}">
        <p14:creationId xmlns:p14="http://schemas.microsoft.com/office/powerpoint/2010/main" val="365742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BE99F-0F52-2F07-1DB9-B1D701253D90}"/>
              </a:ext>
            </a:extLst>
          </p:cNvPr>
          <p:cNvSpPr>
            <a:spLocks noGrp="1"/>
          </p:cNvSpPr>
          <p:nvPr>
            <p:ph type="title"/>
          </p:nvPr>
        </p:nvSpPr>
        <p:spPr/>
        <p:txBody>
          <a:bodyPr/>
          <a:lstStyle/>
          <a:p>
            <a:r>
              <a:rPr kumimoji="1" lang="ja-JP" altLang="en-US"/>
              <a:t>カスタム絵文字の追加</a:t>
            </a:r>
          </a:p>
        </p:txBody>
      </p:sp>
      <p:sp>
        <p:nvSpPr>
          <p:cNvPr id="3" name="コンテンツ プレースホルダー 2">
            <a:extLst>
              <a:ext uri="{FF2B5EF4-FFF2-40B4-BE49-F238E27FC236}">
                <a16:creationId xmlns:a16="http://schemas.microsoft.com/office/drawing/2014/main" id="{64A45F0D-398F-E01C-DBCD-4839CBE80CD9}"/>
              </a:ext>
            </a:extLst>
          </p:cNvPr>
          <p:cNvSpPr>
            <a:spLocks noGrp="1"/>
          </p:cNvSpPr>
          <p:nvPr>
            <p:ph idx="1"/>
          </p:nvPr>
        </p:nvSpPr>
        <p:spPr/>
        <p:txBody>
          <a:bodyPr/>
          <a:lstStyle/>
          <a:p>
            <a:r>
              <a:rPr kumimoji="1" lang="ja-JP" altLang="en-US"/>
              <a:t>前提として、カスタム絵文字は</a:t>
            </a:r>
            <a:r>
              <a:rPr kumimoji="1" lang="en-US" altLang="ja-JP" err="1"/>
              <a:t>UTokyo</a:t>
            </a:r>
            <a:r>
              <a:rPr kumimoji="1" lang="en-US" altLang="ja-JP"/>
              <a:t> Slack</a:t>
            </a:r>
            <a:r>
              <a:rPr kumimoji="1" lang="ja-JP" altLang="en-US"/>
              <a:t>全体にしか追加できません。</a:t>
            </a:r>
            <a:endParaRPr kumimoji="1" lang="en-US" altLang="ja-JP"/>
          </a:p>
          <a:p>
            <a:pPr lvl="1"/>
            <a:r>
              <a:rPr kumimoji="1" lang="ja-JP" altLang="en-US"/>
              <a:t>特定のワークスペースだけに追加することはできません。</a:t>
            </a:r>
            <a:endParaRPr kumimoji="1" lang="en-US" altLang="ja-JP"/>
          </a:p>
          <a:p>
            <a:pPr lvl="1"/>
            <a:r>
              <a:rPr kumimoji="1" lang="ja-JP" altLang="en-US"/>
              <a:t>残念ながら、</a:t>
            </a:r>
            <a:r>
              <a:rPr kumimoji="1" lang="en-US" altLang="ja-JP"/>
              <a:t>Enterprise Grid</a:t>
            </a:r>
            <a:r>
              <a:rPr kumimoji="1" lang="ja-JP" altLang="en-US"/>
              <a:t>プランの仕様がこのような形になっています。</a:t>
            </a:r>
            <a:endParaRPr kumimoji="1" lang="en-US" altLang="ja-JP"/>
          </a:p>
          <a:p>
            <a:r>
              <a:rPr kumimoji="1" lang="ja-JP" altLang="en-US"/>
              <a:t>ワークスペースのオーナー・管理者の権限をお持ちの方が追加できます。</a:t>
            </a:r>
            <a:endParaRPr kumimoji="1" lang="en-US" altLang="ja-JP"/>
          </a:p>
          <a:p>
            <a:pPr lvl="1"/>
            <a:r>
              <a:rPr lang="ja-JP" altLang="en-US"/>
              <a:t>各ワークスペースにて、責任者となる教職員から、適切に管理・運用いただける方に権限を付与していただくものとしています。</a:t>
            </a:r>
            <a:endParaRPr lang="en-US" altLang="ja-JP"/>
          </a:p>
          <a:p>
            <a:r>
              <a:rPr lang="ja-JP" altLang="en-US"/>
              <a:t>東京大学の多様な構成員の目に触れるものであることを踏まえ、適切に利用してください。</a:t>
            </a:r>
            <a:endParaRPr kumimoji="1" lang="en-US" altLang="ja-JP"/>
          </a:p>
          <a:p>
            <a:endParaRPr kumimoji="1" lang="en-US" altLang="ja-JP"/>
          </a:p>
          <a:p>
            <a:pPr lvl="1"/>
            <a:endParaRPr kumimoji="1" lang="ja-JP" altLang="en-US"/>
          </a:p>
        </p:txBody>
      </p:sp>
    </p:spTree>
    <p:extLst>
      <p:ext uri="{BB962C8B-B14F-4D97-AF65-F5344CB8AC3E}">
        <p14:creationId xmlns:p14="http://schemas.microsoft.com/office/powerpoint/2010/main" val="141179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8F1539-AB1F-43E9-7C08-41F832CDED9D}"/>
              </a:ext>
            </a:extLst>
          </p:cNvPr>
          <p:cNvSpPr>
            <a:spLocks noGrp="1"/>
          </p:cNvSpPr>
          <p:nvPr>
            <p:ph type="title"/>
          </p:nvPr>
        </p:nvSpPr>
        <p:spPr/>
        <p:txBody>
          <a:bodyPr>
            <a:normAutofit/>
          </a:bodyPr>
          <a:lstStyle/>
          <a:p>
            <a:r>
              <a:rPr lang="en-US" altLang="ja-JP">
                <a:ea typeface="メイリオ"/>
                <a:cs typeface="Calibri"/>
              </a:rPr>
              <a:t>Enjoy Communicating on Slack!</a:t>
            </a:r>
            <a:endParaRPr lang="ja-JP" altLang="en-US">
              <a:ea typeface="メイリオ"/>
              <a:cs typeface="Calibri"/>
            </a:endParaRPr>
          </a:p>
        </p:txBody>
      </p:sp>
      <p:sp>
        <p:nvSpPr>
          <p:cNvPr id="3" name="コンテンツ プレースホルダー 2">
            <a:extLst>
              <a:ext uri="{FF2B5EF4-FFF2-40B4-BE49-F238E27FC236}">
                <a16:creationId xmlns:a16="http://schemas.microsoft.com/office/drawing/2014/main" id="{91B87AD4-3835-CE43-EF11-BEBD9ECBFF73}"/>
              </a:ext>
            </a:extLst>
          </p:cNvPr>
          <p:cNvSpPr>
            <a:spLocks noGrp="1"/>
          </p:cNvSpPr>
          <p:nvPr>
            <p:ph idx="1"/>
          </p:nvPr>
        </p:nvSpPr>
        <p:spPr/>
        <p:txBody>
          <a:bodyPr vert="horz" lIns="91440" tIns="45720" rIns="91440" bIns="45720" rtlCol="0" anchor="t">
            <a:normAutofit/>
          </a:bodyPr>
          <a:lstStyle/>
          <a:p>
            <a:pPr marL="0" indent="0">
              <a:buNone/>
            </a:pPr>
            <a:r>
              <a:rPr lang="en-US" altLang="ja-JP" b="1" err="1">
                <a:ea typeface="メイリオ"/>
                <a:cs typeface="Calibri"/>
              </a:rPr>
              <a:t>ぜひ活用いただき、成果を共有してください</a:t>
            </a:r>
            <a:r>
              <a:rPr lang="en-US" altLang="ja-JP" b="1">
                <a:ea typeface="メイリオ"/>
                <a:cs typeface="Calibri"/>
              </a:rPr>
              <a:t>。</a:t>
            </a:r>
          </a:p>
          <a:p>
            <a:pPr marL="0" indent="0">
              <a:buNone/>
            </a:pPr>
            <a:r>
              <a:rPr lang="en-US" altLang="ja-JP" b="1" err="1">
                <a:ea typeface="メイリオ"/>
                <a:cs typeface="Calibri"/>
              </a:rPr>
              <a:t>また</a:t>
            </a:r>
            <a:r>
              <a:rPr lang="en-US" altLang="ja-JP" b="1">
                <a:ea typeface="メイリオ"/>
                <a:cs typeface="Calibri"/>
              </a:rPr>
              <a:t>、</a:t>
            </a:r>
            <a:r>
              <a:rPr lang="ja-JP" altLang="en-US" b="1">
                <a:ea typeface="メイリオ"/>
                <a:cs typeface="Calibri"/>
              </a:rPr>
              <a:t>機能の要望などフィードバックに</a:t>
            </a:r>
            <a:r>
              <a:rPr lang="en-US" altLang="ja-JP" b="1" err="1">
                <a:ea typeface="メイリオ"/>
                <a:cs typeface="Calibri"/>
              </a:rPr>
              <a:t>ご協力お願いします</a:t>
            </a:r>
            <a:r>
              <a:rPr lang="en-US" altLang="ja-JP" b="1">
                <a:ea typeface="メイリオ"/>
                <a:cs typeface="Calibri"/>
              </a:rPr>
              <a:t>。</a:t>
            </a:r>
          </a:p>
        </p:txBody>
      </p:sp>
    </p:spTree>
    <p:extLst>
      <p:ext uri="{BB962C8B-B14F-4D97-AF65-F5344CB8AC3E}">
        <p14:creationId xmlns:p14="http://schemas.microsoft.com/office/powerpoint/2010/main" val="325306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タイトル 3">
            <a:extLst>
              <a:ext uri="{FF2B5EF4-FFF2-40B4-BE49-F238E27FC236}">
                <a16:creationId xmlns:a16="http://schemas.microsoft.com/office/drawing/2014/main" id="{955B51E1-3E5D-C904-2EBE-3D1F59FE7FA3}"/>
              </a:ext>
            </a:extLst>
          </p:cNvPr>
          <p:cNvSpPr>
            <a:spLocks noGrp="1"/>
          </p:cNvSpPr>
          <p:nvPr>
            <p:ph type="title"/>
          </p:nvPr>
        </p:nvSpPr>
        <p:spPr>
          <a:xfrm>
            <a:off x="6094856" y="1261331"/>
            <a:ext cx="3179146" cy="2786430"/>
          </a:xfrm>
        </p:spPr>
        <p:txBody>
          <a:bodyPr vert="horz" lIns="91440" tIns="45720" rIns="91440" bIns="45720" rtlCol="0" anchor="b">
            <a:normAutofit/>
          </a:bodyPr>
          <a:lstStyle/>
          <a:p>
            <a:pPr algn="r"/>
            <a:r>
              <a:rPr lang="en-US" altLang="ja-JP" sz="5400"/>
              <a:t>UTokyo Slack</a:t>
            </a:r>
            <a:r>
              <a:rPr lang="ja-JP" altLang="en-US" sz="5400"/>
              <a:t>とは</a:t>
            </a:r>
          </a:p>
        </p:txBody>
      </p:sp>
      <p:sp>
        <p:nvSpPr>
          <p:cNvPr id="5" name="テキスト プレースホルダー 4">
            <a:extLst>
              <a:ext uri="{FF2B5EF4-FFF2-40B4-BE49-F238E27FC236}">
                <a16:creationId xmlns:a16="http://schemas.microsoft.com/office/drawing/2014/main" id="{FA1A5C3A-6126-433A-B4C2-FDD2900CA5D6}"/>
              </a:ext>
            </a:extLst>
          </p:cNvPr>
          <p:cNvSpPr>
            <a:spLocks noGrp="1"/>
          </p:cNvSpPr>
          <p:nvPr>
            <p:ph type="body" idx="1"/>
          </p:nvPr>
        </p:nvSpPr>
        <p:spPr>
          <a:xfrm>
            <a:off x="6094375" y="4047760"/>
            <a:ext cx="3179628" cy="1548909"/>
          </a:xfrm>
        </p:spPr>
        <p:txBody>
          <a:bodyPr vert="horz" lIns="91440" tIns="45720" rIns="91440" bIns="45720" rtlCol="0" anchor="t">
            <a:normAutofit/>
          </a:bodyPr>
          <a:lstStyle/>
          <a:p>
            <a:pPr algn="r"/>
            <a:endParaRPr lang="en-US" altLang="ja-JP" sz="1800"/>
          </a:p>
        </p:txBody>
      </p:sp>
      <p:pic>
        <p:nvPicPr>
          <p:cNvPr id="2" name="Picture 2">
            <a:extLst>
              <a:ext uri="{FF2B5EF4-FFF2-40B4-BE49-F238E27FC236}">
                <a16:creationId xmlns:a16="http://schemas.microsoft.com/office/drawing/2014/main" id="{6F0A6EE0-9A36-15AD-6D8C-D99DB925503C}"/>
              </a:ext>
            </a:extLst>
          </p:cNvPr>
          <p:cNvPicPr>
            <a:picLocks noChangeAspect="1"/>
          </p:cNvPicPr>
          <p:nvPr/>
        </p:nvPicPr>
        <p:blipFill rotWithShape="1">
          <a:blip r:embed="rId2"/>
          <a:srcRect r="22284" b="3"/>
          <a:stretch/>
        </p:blipFill>
        <p:spPr>
          <a:xfrm>
            <a:off x="888603" y="1261330"/>
            <a:ext cx="4973212" cy="4335340"/>
          </a:xfrm>
          <a:prstGeom prst="rect">
            <a:avLst/>
          </a:prstGeom>
        </p:spPr>
      </p:pic>
    </p:spTree>
    <p:extLst>
      <p:ext uri="{BB962C8B-B14F-4D97-AF65-F5344CB8AC3E}">
        <p14:creationId xmlns:p14="http://schemas.microsoft.com/office/powerpoint/2010/main" val="90087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DB7D99-BD27-1190-D980-C191B10EDFCD}"/>
              </a:ext>
            </a:extLst>
          </p:cNvPr>
          <p:cNvSpPr>
            <a:spLocks noGrp="1"/>
          </p:cNvSpPr>
          <p:nvPr>
            <p:ph type="title"/>
          </p:nvPr>
        </p:nvSpPr>
        <p:spPr/>
        <p:txBody>
          <a:bodyPr/>
          <a:lstStyle/>
          <a:p>
            <a:r>
              <a:rPr lang="en-US" altLang="ja-JP" err="1"/>
              <a:t>UTokyo</a:t>
            </a:r>
            <a:r>
              <a:rPr lang="en-US" altLang="ja-JP"/>
              <a:t> Slack</a:t>
            </a:r>
            <a:r>
              <a:rPr lang="ja-JP" altLang="en-US"/>
              <a:t>の概要</a:t>
            </a:r>
          </a:p>
        </p:txBody>
      </p:sp>
      <p:sp>
        <p:nvSpPr>
          <p:cNvPr id="5" name="コンテンツ プレースホルダー 4">
            <a:extLst>
              <a:ext uri="{FF2B5EF4-FFF2-40B4-BE49-F238E27FC236}">
                <a16:creationId xmlns:a16="http://schemas.microsoft.com/office/drawing/2014/main" id="{753054FF-4F53-07CB-D1D2-AE27BF4B8B35}"/>
              </a:ext>
            </a:extLst>
          </p:cNvPr>
          <p:cNvSpPr>
            <a:spLocks noGrp="1"/>
          </p:cNvSpPr>
          <p:nvPr>
            <p:ph idx="1"/>
          </p:nvPr>
        </p:nvSpPr>
        <p:spPr/>
        <p:txBody>
          <a:bodyPr vert="horz" lIns="91440" tIns="45720" rIns="91440" bIns="45720" rtlCol="0" anchor="t">
            <a:normAutofit/>
          </a:bodyPr>
          <a:lstStyle/>
          <a:p>
            <a:r>
              <a:rPr lang="ja-JP" altLang="en-US">
                <a:ea typeface="メイリオ"/>
              </a:rPr>
              <a:t>「</a:t>
            </a:r>
            <a:r>
              <a:rPr lang="en-US" altLang="ja-JP" err="1">
                <a:ea typeface="メイリオ"/>
              </a:rPr>
              <a:t>UTokyo</a:t>
            </a:r>
            <a:r>
              <a:rPr lang="en-US" altLang="ja-JP">
                <a:ea typeface="メイリオ"/>
              </a:rPr>
              <a:t> Slack</a:t>
            </a:r>
            <a:r>
              <a:rPr lang="ja-JP" altLang="en-US">
                <a:ea typeface="メイリオ"/>
              </a:rPr>
              <a:t>」として</a:t>
            </a:r>
            <a:r>
              <a:rPr lang="en-US" altLang="ja-JP" b="1">
                <a:ea typeface="メイリオ"/>
              </a:rPr>
              <a:t>Slack</a:t>
            </a:r>
            <a:r>
              <a:rPr lang="ja-JP" altLang="en-US" b="1">
                <a:ea typeface="メイリオ"/>
              </a:rPr>
              <a:t>の試行運用</a:t>
            </a:r>
            <a:r>
              <a:rPr lang="ja-JP" altLang="en-US">
                <a:ea typeface="メイリオ"/>
              </a:rPr>
              <a:t>を開始しました。</a:t>
            </a:r>
            <a:endParaRPr lang="en-US" altLang="ja-JP">
              <a:ea typeface="メイリオ"/>
            </a:endParaRPr>
          </a:p>
          <a:p>
            <a:r>
              <a:rPr lang="ja-JP" altLang="en-US">
                <a:ea typeface="メイリオ"/>
              </a:rPr>
              <a:t>利用対象者は</a:t>
            </a:r>
            <a:r>
              <a:rPr lang="en-US" altLang="ja-JP" err="1">
                <a:ea typeface="メイリオ"/>
              </a:rPr>
              <a:t>UTokyo</a:t>
            </a:r>
            <a:r>
              <a:rPr lang="en-US" altLang="ja-JP">
                <a:ea typeface="メイリオ"/>
              </a:rPr>
              <a:t> Account</a:t>
            </a:r>
            <a:r>
              <a:rPr lang="ja-JP" altLang="en-US">
                <a:ea typeface="メイリオ"/>
              </a:rPr>
              <a:t>を持っている構成員です。</a:t>
            </a:r>
            <a:endParaRPr lang="en-US" altLang="ja-JP">
              <a:ea typeface="メイリオ" panose="020B0604030504040204" pitchFamily="34" charset="-128"/>
              <a:cs typeface="Calibri" panose="020F0502020204030204"/>
            </a:endParaRPr>
          </a:p>
          <a:p>
            <a:pPr lvl="1"/>
            <a:r>
              <a:rPr lang="en-US" altLang="ja-JP" b="1">
                <a:ea typeface="メイリオ"/>
                <a:hlinkClick r:id="rId2"/>
              </a:rPr>
              <a:t>UTokyo Account</a:t>
            </a:r>
            <a:r>
              <a:rPr lang="ja-JP" altLang="en-US" b="1">
                <a:ea typeface="メイリオ"/>
                <a:hlinkClick r:id="rId2"/>
              </a:rPr>
              <a:t>の多要素認証</a:t>
            </a:r>
            <a:r>
              <a:rPr lang="ja-JP" altLang="en-US" b="1">
                <a:ea typeface="メイリオ"/>
              </a:rPr>
              <a:t>の有効化が必須</a:t>
            </a:r>
            <a:r>
              <a:rPr lang="ja-JP" altLang="en-US">
                <a:ea typeface="メイリオ"/>
              </a:rPr>
              <a:t>です。また、</a:t>
            </a:r>
            <a:r>
              <a:rPr lang="ja-JP" altLang="en-US">
                <a:ea typeface="メイリオ"/>
                <a:hlinkClick r:id="rId3"/>
              </a:rPr>
              <a:t>情報セキュリティ教育</a:t>
            </a:r>
            <a:r>
              <a:rPr lang="ja-JP" altLang="en-US">
                <a:ea typeface="メイリオ"/>
              </a:rPr>
              <a:t>の受講を前提とします。</a:t>
            </a:r>
            <a:endParaRPr lang="en-US" altLang="ja-JP">
              <a:ea typeface="メイリオ" panose="020B0604030504040204" pitchFamily="34" charset="-128"/>
              <a:cs typeface="Calibri" panose="020F0502020204030204"/>
            </a:endParaRPr>
          </a:p>
          <a:p>
            <a:pPr lvl="1"/>
            <a:r>
              <a:rPr lang="ja-JP" altLang="en-US">
                <a:ea typeface="メイリオ"/>
              </a:rPr>
              <a:t>学外の方と一緒に利用したい場合は工夫が必要ですが、方法は案内しています。</a:t>
            </a:r>
            <a:br>
              <a:rPr lang="en-US" altLang="ja-JP">
                <a:ea typeface="メイリオ"/>
              </a:rPr>
            </a:br>
            <a:r>
              <a:rPr lang="ja-JP" altLang="en-US">
                <a:ea typeface="メイリオ"/>
              </a:rPr>
              <a:t>（後述の「コネクト」機能）</a:t>
            </a:r>
            <a:endParaRPr lang="ja-JP" altLang="en-US">
              <a:ea typeface="メイリオ"/>
              <a:cs typeface="Calibri"/>
            </a:endParaRPr>
          </a:p>
          <a:p>
            <a:r>
              <a:rPr lang="ja-JP" altLang="en-US">
                <a:ea typeface="メイリオ"/>
              </a:rPr>
              <a:t>利用方法など詳細はすべてこちら→</a:t>
            </a:r>
            <a:r>
              <a:rPr lang="en-US" altLang="ja-JP" b="1">
                <a:ea typeface="メイリオ"/>
                <a:hlinkClick r:id="rId4"/>
              </a:rPr>
              <a:t>https://utelecon.adm.u-tokyo.ac.jp/slack/</a:t>
            </a:r>
            <a:endParaRPr lang="en-US" altLang="ja-JP" b="1">
              <a:ea typeface="メイリオ"/>
            </a:endParaRPr>
          </a:p>
          <a:p>
            <a:pPr lvl="1"/>
            <a:r>
              <a:rPr lang="ja-JP" altLang="en-US">
                <a:ea typeface="メイリオ"/>
                <a:cs typeface="Calibri" panose="020F0502020204030204"/>
              </a:rPr>
              <a:t>分からないことがある場合は、まずご自身でこちらを確認してみてください。</a:t>
            </a:r>
            <a:endParaRPr lang="en-US" altLang="ja-JP">
              <a:ea typeface="メイリオ" panose="020B0604030504040204" pitchFamily="34" charset="-128"/>
              <a:cs typeface="Calibri" panose="020F0502020204030204"/>
            </a:endParaRPr>
          </a:p>
        </p:txBody>
      </p:sp>
      <p:sp>
        <p:nvSpPr>
          <p:cNvPr id="6" name="スライド番号プレースホルダー 5">
            <a:extLst>
              <a:ext uri="{FF2B5EF4-FFF2-40B4-BE49-F238E27FC236}">
                <a16:creationId xmlns:a16="http://schemas.microsoft.com/office/drawing/2014/main" id="{AB84C79A-A6E8-4758-0A2E-95222BD787ED}"/>
              </a:ext>
            </a:extLst>
          </p:cNvPr>
          <p:cNvSpPr>
            <a:spLocks noGrp="1"/>
          </p:cNvSpPr>
          <p:nvPr>
            <p:ph type="sldNum" sz="quarter" idx="12"/>
          </p:nvPr>
        </p:nvSpPr>
        <p:spPr/>
        <p:txBody>
          <a:bodyPr/>
          <a:lstStyle/>
          <a:p>
            <a:fld id="{7132C4A5-202B-4DA4-9DB0-0994E867E2A1}" type="slidenum">
              <a:rPr lang="ja-JP" altLang="en-US" smtClean="0"/>
              <a:pPr/>
              <a:t>4</a:t>
            </a:fld>
            <a:endParaRPr lang="ja-JP" altLang="en-US"/>
          </a:p>
        </p:txBody>
      </p:sp>
    </p:spTree>
    <p:extLst>
      <p:ext uri="{BB962C8B-B14F-4D97-AF65-F5344CB8AC3E}">
        <p14:creationId xmlns:p14="http://schemas.microsoft.com/office/powerpoint/2010/main" val="223387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1CD226D-BB6B-BE85-E056-5561DEFE27AA}"/>
              </a:ext>
            </a:extLst>
          </p:cNvPr>
          <p:cNvSpPr>
            <a:spLocks noGrp="1"/>
          </p:cNvSpPr>
          <p:nvPr>
            <p:ph type="title"/>
          </p:nvPr>
        </p:nvSpPr>
        <p:spPr/>
        <p:txBody>
          <a:bodyPr/>
          <a:lstStyle/>
          <a:p>
            <a:r>
              <a:rPr lang="ja-JP" altLang="en-US"/>
              <a:t>UTokyo Slackでできること</a:t>
            </a:r>
          </a:p>
        </p:txBody>
      </p:sp>
      <p:sp>
        <p:nvSpPr>
          <p:cNvPr id="5" name="コンテンツ プレースホルダー 4">
            <a:extLst>
              <a:ext uri="{FF2B5EF4-FFF2-40B4-BE49-F238E27FC236}">
                <a16:creationId xmlns:a16="http://schemas.microsoft.com/office/drawing/2014/main" id="{18D2398C-5943-54BA-7F34-41EDAAE767A6}"/>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大学活動のためのコミュニケーションの場</a:t>
            </a:r>
          </a:p>
          <a:p>
            <a:r>
              <a:rPr lang="ja-JP" altLang="en-US" b="1">
                <a:ea typeface="メイリオ"/>
              </a:rPr>
              <a:t>ワークスペースを作成</a:t>
            </a:r>
            <a:r>
              <a:rPr lang="ja-JP" altLang="en-US">
                <a:ea typeface="メイリオ"/>
              </a:rPr>
              <a:t>して、それぞれのコミュニティでの活動に使う</a:t>
            </a:r>
            <a:endParaRPr lang="ja-JP" altLang="en-US">
              <a:ea typeface="メイリオ"/>
              <a:cs typeface="Calibri"/>
            </a:endParaRPr>
          </a:p>
          <a:p>
            <a:pPr lvl="1"/>
            <a:r>
              <a:rPr lang="ja-JP" altLang="en-US">
                <a:ea typeface="メイリオ"/>
              </a:rPr>
              <a:t>チャンネルやスレッドを使った話題ごとのコミュニケーション・情報共有</a:t>
            </a:r>
            <a:endParaRPr lang="en-US" altLang="ja-JP">
              <a:ea typeface="メイリオ"/>
            </a:endParaRPr>
          </a:p>
          <a:p>
            <a:r>
              <a:rPr lang="ja-JP" altLang="en-US"/>
              <a:t>オープンなワークスペースでの新しいつながり（後述）</a:t>
            </a:r>
            <a:endParaRPr lang="en-US" altLang="ja-JP"/>
          </a:p>
          <a:p>
            <a:pPr marL="0" indent="0">
              <a:buNone/>
            </a:pPr>
            <a:r>
              <a:rPr lang="en-US" altLang="ja-JP">
                <a:ea typeface="メイリオ"/>
              </a:rPr>
              <a:t>Slack</a:t>
            </a:r>
            <a:r>
              <a:rPr lang="ja-JP" altLang="en-US">
                <a:ea typeface="メイリオ"/>
              </a:rPr>
              <a:t>の「</a:t>
            </a:r>
            <a:r>
              <a:rPr lang="en-US" altLang="ja-JP">
                <a:ea typeface="メイリオ"/>
              </a:rPr>
              <a:t>Enterprise Grid</a:t>
            </a:r>
            <a:r>
              <a:rPr lang="ja-JP" altLang="en-US">
                <a:ea typeface="メイリオ"/>
              </a:rPr>
              <a:t>」プランで、</a:t>
            </a:r>
            <a:r>
              <a:rPr lang="ja-JP" altLang="en-US" b="1">
                <a:ea typeface="メイリオ"/>
              </a:rPr>
              <a:t>有償機能が使えます</a:t>
            </a:r>
            <a:r>
              <a:rPr lang="ja-JP" altLang="en-US">
                <a:ea typeface="メイリオ"/>
              </a:rPr>
              <a:t>。</a:t>
            </a:r>
            <a:endParaRPr lang="ja-JP" altLang="en-US">
              <a:ea typeface="メイリオ"/>
              <a:cs typeface="Calibri"/>
            </a:endParaRPr>
          </a:p>
          <a:p>
            <a:r>
              <a:rPr lang="ja-JP" altLang="en-US"/>
              <a:t>無制限の過去メッセージ参照、ハドルミーティング、ユーザーグループ、ワークフロー、などなど</a:t>
            </a:r>
            <a:endParaRPr lang="en-US" altLang="ja-JP"/>
          </a:p>
          <a:p>
            <a:r>
              <a:rPr lang="ja-JP" altLang="en-US">
                <a:ea typeface="メイリオ"/>
              </a:rPr>
              <a:t>それぞれのワークスペースがなるべく通常と同様に使えるようにしていますが、主に企業を想定したプランのため、どうしても仕様が異なる点があります。</a:t>
            </a:r>
            <a:endParaRPr lang="en-US" altLang="ja-JP">
              <a:ea typeface="メイリオ"/>
            </a:endParaRPr>
          </a:p>
          <a:p>
            <a:pPr lvl="1"/>
            <a:r>
              <a:rPr lang="ja-JP" altLang="en-US">
                <a:ea typeface="メイリオ"/>
              </a:rPr>
              <a:t>プロフィール・カスタム絵文字などが</a:t>
            </a:r>
            <a:r>
              <a:rPr lang="en-US" altLang="ja-JP" err="1">
                <a:ea typeface="メイリオ"/>
              </a:rPr>
              <a:t>UTokyo</a:t>
            </a:r>
            <a:r>
              <a:rPr lang="en-US" altLang="ja-JP">
                <a:ea typeface="メイリオ"/>
              </a:rPr>
              <a:t> Slack</a:t>
            </a:r>
            <a:r>
              <a:rPr lang="ja-JP" altLang="en-US">
                <a:ea typeface="メイリオ"/>
              </a:rPr>
              <a:t>全体で共通である、等</a:t>
            </a:r>
            <a:endParaRPr lang="ja-JP" altLang="en-US">
              <a:ea typeface="メイリオ"/>
              <a:cs typeface="Calibri"/>
            </a:endParaRPr>
          </a:p>
        </p:txBody>
      </p:sp>
    </p:spTree>
    <p:extLst>
      <p:ext uri="{BB962C8B-B14F-4D97-AF65-F5344CB8AC3E}">
        <p14:creationId xmlns:p14="http://schemas.microsoft.com/office/powerpoint/2010/main" val="224855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3503F1-9A1B-5F09-B9CE-C0B916E11701}"/>
              </a:ext>
            </a:extLst>
          </p:cNvPr>
          <p:cNvSpPr>
            <a:spLocks noGrp="1"/>
          </p:cNvSpPr>
          <p:nvPr>
            <p:ph type="title"/>
          </p:nvPr>
        </p:nvSpPr>
        <p:spPr/>
        <p:txBody>
          <a:bodyPr/>
          <a:lstStyle/>
          <a:p>
            <a:r>
              <a:rPr kumimoji="1" lang="ja-JP" altLang="en-US">
                <a:ea typeface="メイリオ"/>
              </a:rPr>
              <a:t>「試行」としての運用について</a:t>
            </a:r>
            <a:endParaRPr lang="en-US" altLang="ja-JP">
              <a:ea typeface="メイリオ"/>
            </a:endParaRPr>
          </a:p>
        </p:txBody>
      </p:sp>
      <p:sp>
        <p:nvSpPr>
          <p:cNvPr id="3" name="コンテンツ プレースホルダー 2">
            <a:extLst>
              <a:ext uri="{FF2B5EF4-FFF2-40B4-BE49-F238E27FC236}">
                <a16:creationId xmlns:a16="http://schemas.microsoft.com/office/drawing/2014/main" id="{056840E8-B2AA-87A4-3EB5-BA534B699490}"/>
              </a:ext>
            </a:extLst>
          </p:cNvPr>
          <p:cNvSpPr>
            <a:spLocks noGrp="1"/>
          </p:cNvSpPr>
          <p:nvPr>
            <p:ph idx="1"/>
          </p:nvPr>
        </p:nvSpPr>
        <p:spPr/>
        <p:txBody>
          <a:bodyPr vert="horz" lIns="91440" tIns="45720" rIns="91440" bIns="45720" rtlCol="0" anchor="t">
            <a:normAutofit/>
          </a:bodyPr>
          <a:lstStyle/>
          <a:p>
            <a:pPr marL="0" indent="0">
              <a:buNone/>
            </a:pPr>
            <a:r>
              <a:rPr lang="ja-JP" altLang="en-US"/>
              <a:t>当面の間は</a:t>
            </a:r>
            <a:r>
              <a:rPr lang="ja-JP" altLang="en-US" b="1"/>
              <a:t>「試行」</a:t>
            </a:r>
            <a:r>
              <a:rPr lang="ja-JP" altLang="en-US"/>
              <a:t>として運用します。</a:t>
            </a:r>
            <a:endParaRPr lang="en-US" altLang="ja-JP"/>
          </a:p>
          <a:p>
            <a:r>
              <a:rPr lang="ja-JP" altLang="en-US"/>
              <a:t>なるべく迅速に利用開始できるように「試行」という形を取ることにしました。</a:t>
            </a:r>
            <a:endParaRPr lang="en-US" altLang="ja-JP"/>
          </a:p>
          <a:p>
            <a:pPr lvl="1"/>
            <a:r>
              <a:rPr lang="ja-JP" altLang="en-US"/>
              <a:t>継続して運用する前提のもと、実際にご利用いただきながら設定や機能の調整を行う期間と位置付けます（運用を終了する予定があるわけではありません）。</a:t>
            </a:r>
            <a:endParaRPr lang="en-US" altLang="ja-JP"/>
          </a:p>
          <a:p>
            <a:r>
              <a:rPr lang="ja-JP" altLang="en-US">
                <a:ea typeface="メイリオ"/>
              </a:rPr>
              <a:t>利用者の</a:t>
            </a:r>
            <a:r>
              <a:rPr lang="ja-JP" altLang="en-US" b="1">
                <a:ea typeface="メイリオ"/>
              </a:rPr>
              <a:t>皆さんからのフィードバック</a:t>
            </a:r>
            <a:r>
              <a:rPr lang="ja-JP" altLang="en-US">
                <a:ea typeface="メイリオ"/>
              </a:rPr>
              <a:t>をお願いします。</a:t>
            </a:r>
            <a:endParaRPr lang="en-US" altLang="ja-JP">
              <a:ea typeface="メイリオ"/>
            </a:endParaRPr>
          </a:p>
          <a:p>
            <a:pPr lvl="1"/>
            <a:r>
              <a:rPr lang="ja-JP" altLang="en-US"/>
              <a:t>特に、設定の改善が必要な点などにお気づきの際はご連絡ください。</a:t>
            </a:r>
            <a:endParaRPr lang="en-US" altLang="ja-JP"/>
          </a:p>
          <a:p>
            <a:r>
              <a:rPr lang="ja-JP" altLang="en-US"/>
              <a:t>個々の設定が変更されたり、特定の機能が無効化される可能性があることをご了承ください。</a:t>
            </a:r>
            <a:endParaRPr lang="en-US" altLang="ja-JP"/>
          </a:p>
          <a:p>
            <a:endParaRPr kumimoji="1" lang="ja-JP" altLang="en-US"/>
          </a:p>
        </p:txBody>
      </p:sp>
      <p:sp>
        <p:nvSpPr>
          <p:cNvPr id="4" name="スライド番号プレースホルダー 3">
            <a:extLst>
              <a:ext uri="{FF2B5EF4-FFF2-40B4-BE49-F238E27FC236}">
                <a16:creationId xmlns:a16="http://schemas.microsoft.com/office/drawing/2014/main" id="{28DE9D86-6620-79FD-5014-6A315D8152DB}"/>
              </a:ext>
            </a:extLst>
          </p:cNvPr>
          <p:cNvSpPr>
            <a:spLocks noGrp="1"/>
          </p:cNvSpPr>
          <p:nvPr>
            <p:ph type="sldNum" sz="quarter" idx="12"/>
          </p:nvPr>
        </p:nvSpPr>
        <p:spPr/>
        <p:txBody>
          <a:bodyPr/>
          <a:lstStyle/>
          <a:p>
            <a:fld id="{7132C4A5-202B-4DA4-9DB0-0994E867E2A1}" type="slidenum">
              <a:rPr kumimoji="1" lang="ja-JP" altLang="en-US" smtClean="0"/>
              <a:t>6</a:t>
            </a:fld>
            <a:endParaRPr kumimoji="1" lang="ja-JP" altLang="en-US"/>
          </a:p>
        </p:txBody>
      </p:sp>
    </p:spTree>
    <p:extLst>
      <p:ext uri="{BB962C8B-B14F-4D97-AF65-F5344CB8AC3E}">
        <p14:creationId xmlns:p14="http://schemas.microsoft.com/office/powerpoint/2010/main" val="391934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DCF438-7A78-105E-7120-87A322AF9AA6}"/>
              </a:ext>
            </a:extLst>
          </p:cNvPr>
          <p:cNvSpPr>
            <a:spLocks noGrp="1"/>
          </p:cNvSpPr>
          <p:nvPr>
            <p:ph type="title"/>
          </p:nvPr>
        </p:nvSpPr>
        <p:spPr/>
        <p:txBody>
          <a:bodyPr/>
          <a:lstStyle/>
          <a:p>
            <a:r>
              <a:rPr kumimoji="1" lang="en-US" altLang="ja-JP" err="1"/>
              <a:t>UTokyo</a:t>
            </a:r>
            <a:r>
              <a:rPr kumimoji="1" lang="en-US" altLang="ja-JP"/>
              <a:t> Slack </a:t>
            </a:r>
            <a:r>
              <a:rPr kumimoji="1" lang="ja-JP" altLang="en-US"/>
              <a:t>説明会</a:t>
            </a:r>
          </a:p>
        </p:txBody>
      </p:sp>
      <p:sp>
        <p:nvSpPr>
          <p:cNvPr id="3" name="コンテンツ プレースホルダー 2">
            <a:extLst>
              <a:ext uri="{FF2B5EF4-FFF2-40B4-BE49-F238E27FC236}">
                <a16:creationId xmlns:a16="http://schemas.microsoft.com/office/drawing/2014/main" id="{F9259F81-4C80-8531-E281-87AFDC0B0177}"/>
              </a:ext>
            </a:extLst>
          </p:cNvPr>
          <p:cNvSpPr>
            <a:spLocks noGrp="1"/>
          </p:cNvSpPr>
          <p:nvPr>
            <p:ph idx="1"/>
          </p:nvPr>
        </p:nvSpPr>
        <p:spPr/>
        <p:txBody>
          <a:bodyPr/>
          <a:lstStyle/>
          <a:p>
            <a:pPr marL="0" indent="0">
              <a:buNone/>
            </a:pPr>
            <a:r>
              <a:rPr kumimoji="1" lang="en-US" altLang="ja-JP"/>
              <a:t>3</a:t>
            </a:r>
            <a:r>
              <a:rPr kumimoji="1" lang="ja-JP" altLang="en-US"/>
              <a:t>回の説明会を開催し、本日の説明より詳しい説明をしています。</a:t>
            </a:r>
            <a:endParaRPr kumimoji="1" lang="en-US" altLang="ja-JP"/>
          </a:p>
          <a:p>
            <a:r>
              <a:rPr kumimoji="1" lang="ja-JP" altLang="en-US"/>
              <a:t>パート</a:t>
            </a:r>
            <a:r>
              <a:rPr kumimoji="1" lang="en-US" altLang="ja-JP"/>
              <a:t>1</a:t>
            </a:r>
            <a:r>
              <a:rPr kumimoji="1" lang="ja-JP" altLang="en-US"/>
              <a:t>「概要とワークスペースの作成について」</a:t>
            </a:r>
            <a:r>
              <a:rPr kumimoji="1" lang="en-US" altLang="ja-JP"/>
              <a:t>(8/24)</a:t>
            </a:r>
          </a:p>
          <a:p>
            <a:r>
              <a:rPr kumimoji="1" lang="ja-JP" altLang="en-US"/>
              <a:t>パート</a:t>
            </a:r>
            <a:r>
              <a:rPr kumimoji="1" lang="en-US" altLang="ja-JP"/>
              <a:t>2</a:t>
            </a:r>
            <a:r>
              <a:rPr kumimoji="1" lang="ja-JP" altLang="en-US"/>
              <a:t>「既存ワークスペースの編入（移行）について」</a:t>
            </a:r>
            <a:r>
              <a:rPr kumimoji="1" lang="en-US" altLang="ja-JP"/>
              <a:t> (8/31)</a:t>
            </a:r>
          </a:p>
          <a:p>
            <a:pPr algn="just"/>
            <a:r>
              <a:rPr lang="ja-JP" altLang="en-US" i="0">
                <a:solidFill>
                  <a:srgbClr val="000000"/>
                </a:solidFill>
                <a:effectLst/>
                <a:latin typeface="Open Sans" panose="020B0606030504020204" pitchFamily="34" charset="0"/>
              </a:rPr>
              <a:t>パート</a:t>
            </a:r>
            <a:r>
              <a:rPr lang="en-US" altLang="ja-JP" i="0">
                <a:solidFill>
                  <a:srgbClr val="000000"/>
                </a:solidFill>
                <a:effectLst/>
              </a:rPr>
              <a:t>3</a:t>
            </a:r>
            <a:r>
              <a:rPr lang="ja-JP" altLang="en-US" i="0">
                <a:solidFill>
                  <a:srgbClr val="000000"/>
                </a:solidFill>
                <a:effectLst/>
                <a:latin typeface="Open Sans" panose="020B0606030504020204" pitchFamily="34" charset="0"/>
              </a:rPr>
              <a:t>「学内でのこれまでの活用事例」</a:t>
            </a:r>
            <a:r>
              <a:rPr lang="ja-JP" altLang="en-US">
                <a:solidFill>
                  <a:srgbClr val="000000"/>
                </a:solidFill>
                <a:latin typeface="Open Sans" panose="020B0606030504020204" pitchFamily="34" charset="0"/>
              </a:rPr>
              <a:t>（日程調整中</a:t>
            </a:r>
            <a:r>
              <a:rPr lang="ja-JP" altLang="en-US"/>
              <a:t>🙇</a:t>
            </a:r>
            <a:r>
              <a:rPr lang="ja-JP" altLang="en-US">
                <a:solidFill>
                  <a:srgbClr val="000000"/>
                </a:solidFill>
                <a:latin typeface="Open Sans" panose="020B0606030504020204" pitchFamily="34" charset="0"/>
              </a:rPr>
              <a:t>）</a:t>
            </a:r>
            <a:endParaRPr lang="ja-JP" altLang="en-US" i="0">
              <a:solidFill>
                <a:srgbClr val="000000"/>
              </a:solidFill>
              <a:effectLst/>
              <a:latin typeface="Open Sans" panose="020B0606030504020204" pitchFamily="34" charset="0"/>
            </a:endParaRPr>
          </a:p>
          <a:p>
            <a:pPr marL="0" indent="0">
              <a:buNone/>
            </a:pPr>
            <a:r>
              <a:rPr kumimoji="1" lang="en-US" altLang="ja-JP">
                <a:hlinkClick r:id="rId2"/>
              </a:rPr>
              <a:t>https://utelecon.adm.u-tokyo.ac.jp/events/2022-slack/</a:t>
            </a:r>
            <a:endParaRPr kumimoji="1" lang="en-US" altLang="ja-JP"/>
          </a:p>
          <a:p>
            <a:pPr marL="0" indent="0">
              <a:buNone/>
            </a:pPr>
            <a:r>
              <a:rPr kumimoji="1" lang="ja-JP" altLang="en-US"/>
              <a:t>資料・録画ともに提供中です。</a:t>
            </a:r>
            <a:endParaRPr kumimoji="1" lang="en-US" altLang="ja-JP"/>
          </a:p>
          <a:p>
            <a:pPr marL="0" indent="0">
              <a:buNone/>
            </a:pPr>
            <a:r>
              <a:rPr kumimoji="1" lang="en-US" altLang="ja-JP"/>
              <a:t>9</a:t>
            </a:r>
            <a:r>
              <a:rPr kumimoji="1" lang="ja-JP" altLang="en-US"/>
              <a:t>月</a:t>
            </a:r>
            <a:r>
              <a:rPr kumimoji="1" lang="en-US" altLang="ja-JP"/>
              <a:t>13</a:t>
            </a:r>
            <a:r>
              <a:rPr kumimoji="1" lang="ja-JP" altLang="en-US"/>
              <a:t>日にパート</a:t>
            </a:r>
            <a:r>
              <a:rPr kumimoji="1" lang="en-US" altLang="ja-JP"/>
              <a:t>1</a:t>
            </a:r>
            <a:r>
              <a:rPr kumimoji="1" lang="ja-JP" altLang="en-US"/>
              <a:t>質疑応答のまとめを掲載しました。</a:t>
            </a:r>
            <a:br>
              <a:rPr kumimoji="1" lang="en-US" altLang="ja-JP"/>
            </a:br>
            <a:r>
              <a:rPr kumimoji="1" lang="ja-JP" altLang="en-US"/>
              <a:t>（対応が大幅に遅れ申し訳ありませんでした🙇）</a:t>
            </a:r>
            <a:endParaRPr kumimoji="1" lang="en-US" altLang="ja-JP"/>
          </a:p>
        </p:txBody>
      </p:sp>
    </p:spTree>
    <p:extLst>
      <p:ext uri="{BB962C8B-B14F-4D97-AF65-F5344CB8AC3E}">
        <p14:creationId xmlns:p14="http://schemas.microsoft.com/office/powerpoint/2010/main" val="1916371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タイトル 3">
            <a:extLst>
              <a:ext uri="{FF2B5EF4-FFF2-40B4-BE49-F238E27FC236}">
                <a16:creationId xmlns:a16="http://schemas.microsoft.com/office/drawing/2014/main" id="{955B51E1-3E5D-C904-2EBE-3D1F59FE7FA3}"/>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ja-JP" altLang="en-US" sz="4800" kern="1200">
                <a:solidFill>
                  <a:schemeClr val="accent1"/>
                </a:solidFill>
                <a:latin typeface="+mj-lt"/>
                <a:ea typeface="+mj-ea"/>
                <a:cs typeface="+mj-cs"/>
              </a:rPr>
              <a:t>参加してみる</a:t>
            </a:r>
          </a:p>
        </p:txBody>
      </p:sp>
      <p:sp>
        <p:nvSpPr>
          <p:cNvPr id="5" name="テキスト プレースホルダー 4">
            <a:extLst>
              <a:ext uri="{FF2B5EF4-FFF2-40B4-BE49-F238E27FC236}">
                <a16:creationId xmlns:a16="http://schemas.microsoft.com/office/drawing/2014/main" id="{FA1A5C3A-6126-433A-B4C2-FDD2900CA5D6}"/>
              </a:ext>
            </a:extLst>
          </p:cNvPr>
          <p:cNvSpPr>
            <a:spLocks noGrp="1"/>
          </p:cNvSpPr>
          <p:nvPr>
            <p:ph type="body" idx="1"/>
          </p:nvPr>
        </p:nvSpPr>
        <p:spPr>
          <a:xfrm>
            <a:off x="985969" y="5650029"/>
            <a:ext cx="8288032" cy="469122"/>
          </a:xfrm>
        </p:spPr>
        <p:txBody>
          <a:bodyPr vert="horz" lIns="91440" tIns="45720" rIns="91440" bIns="45720" rtlCol="0" anchor="t">
            <a:normAutofit/>
          </a:bodyPr>
          <a:lstStyle/>
          <a:p>
            <a:pPr algn="ctr"/>
            <a:endParaRPr lang="en-US" altLang="ja-JP" sz="1800"/>
          </a:p>
        </p:txBody>
      </p:sp>
      <p:pic>
        <p:nvPicPr>
          <p:cNvPr id="3" name="Picture 5">
            <a:extLst>
              <a:ext uri="{FF2B5EF4-FFF2-40B4-BE49-F238E27FC236}">
                <a16:creationId xmlns:a16="http://schemas.microsoft.com/office/drawing/2014/main" id="{02C0562D-2A87-CF1F-FCF5-D8766BB294F7}"/>
              </a:ext>
            </a:extLst>
          </p:cNvPr>
          <p:cNvPicPr>
            <a:picLocks noChangeAspect="1"/>
          </p:cNvPicPr>
          <p:nvPr/>
        </p:nvPicPr>
        <p:blipFill>
          <a:blip r:embed="rId2"/>
          <a:stretch>
            <a:fillRect/>
          </a:stretch>
        </p:blipFill>
        <p:spPr>
          <a:xfrm>
            <a:off x="2754702" y="573518"/>
            <a:ext cx="5086709" cy="3669377"/>
          </a:xfrm>
          <a:prstGeom prst="rect">
            <a:avLst/>
          </a:prstGeom>
        </p:spPr>
      </p:pic>
    </p:spTree>
    <p:extLst>
      <p:ext uri="{BB962C8B-B14F-4D97-AF65-F5344CB8AC3E}">
        <p14:creationId xmlns:p14="http://schemas.microsoft.com/office/powerpoint/2010/main" val="220335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05F3-14A1-626D-0324-9F95A0BEB9BC}"/>
              </a:ext>
            </a:extLst>
          </p:cNvPr>
          <p:cNvSpPr>
            <a:spLocks noGrp="1"/>
          </p:cNvSpPr>
          <p:nvPr>
            <p:ph type="title"/>
          </p:nvPr>
        </p:nvSpPr>
        <p:spPr/>
        <p:txBody>
          <a:bodyPr/>
          <a:lstStyle/>
          <a:p>
            <a:r>
              <a:rPr lang="ja-JP" altLang="en-US"/>
              <a:t>参加してみる</a:t>
            </a:r>
            <a:endParaRPr lang="en-US" altLang="ja-JP"/>
          </a:p>
        </p:txBody>
      </p:sp>
      <p:sp>
        <p:nvSpPr>
          <p:cNvPr id="3" name="Content Placeholder 2">
            <a:extLst>
              <a:ext uri="{FF2B5EF4-FFF2-40B4-BE49-F238E27FC236}">
                <a16:creationId xmlns:a16="http://schemas.microsoft.com/office/drawing/2014/main" id="{690CEEBF-850B-476E-4FEE-4C73D951B8BC}"/>
              </a:ext>
            </a:extLst>
          </p:cNvPr>
          <p:cNvSpPr>
            <a:spLocks noGrp="1"/>
          </p:cNvSpPr>
          <p:nvPr>
            <p:ph idx="1"/>
          </p:nvPr>
        </p:nvSpPr>
        <p:spPr/>
        <p:txBody>
          <a:bodyPr vert="horz" lIns="91440" tIns="45720" rIns="91440" bIns="45720" rtlCol="0" anchor="t">
            <a:normAutofit/>
          </a:bodyPr>
          <a:lstStyle/>
          <a:p>
            <a:pPr marL="0" indent="0">
              <a:buNone/>
            </a:pPr>
            <a:r>
              <a:rPr lang="ja-JP" altLang="en-US">
                <a:ea typeface="メイリオ"/>
              </a:rPr>
              <a:t>誰でも利用できるオープンなワークスペースを</a:t>
            </a:r>
            <a:r>
              <a:rPr lang="en-US" altLang="ja-JP">
                <a:ea typeface="メイリオ"/>
              </a:rPr>
              <a:t>2</a:t>
            </a:r>
            <a:r>
              <a:rPr lang="ja-JP" altLang="en-US">
                <a:ea typeface="メイリオ"/>
              </a:rPr>
              <a:t>つ用意しています。</a:t>
            </a:r>
            <a:endParaRPr lang="en-US">
              <a:ea typeface="メイリオ"/>
            </a:endParaRPr>
          </a:p>
          <a:p>
            <a:r>
              <a:rPr lang="en-US" altLang="ja-JP" b="1" err="1">
                <a:ea typeface="メイリオ"/>
              </a:rPr>
              <a:t>UTokyo</a:t>
            </a:r>
            <a:r>
              <a:rPr lang="en-US" altLang="ja-JP" b="1">
                <a:ea typeface="メイリオ"/>
              </a:rPr>
              <a:t> </a:t>
            </a:r>
            <a:r>
              <a:rPr lang="ja-JP" altLang="en-US" b="1">
                <a:ea typeface="メイリオ"/>
              </a:rPr>
              <a:t>アゴラ</a:t>
            </a:r>
            <a:endParaRPr lang="ja-JP" altLang="en-US" b="1">
              <a:ea typeface="メイリオ"/>
              <a:cs typeface="Calibri"/>
            </a:endParaRPr>
          </a:p>
          <a:p>
            <a:pPr lvl="1"/>
            <a:r>
              <a:rPr lang="ja-JP" altLang="en-US"/>
              <a:t>東京大学の構成員であれば誰でも参加できるお喋りの場として</a:t>
            </a:r>
            <a:endParaRPr lang="en-US" altLang="ja-JP"/>
          </a:p>
          <a:p>
            <a:pPr lvl="1"/>
            <a:r>
              <a:rPr lang="en" altLang="ja-JP">
                <a:ea typeface="メイリオ"/>
              </a:rPr>
              <a:t>Slack</a:t>
            </a:r>
            <a:r>
              <a:rPr lang="ja-JP" altLang="en-US">
                <a:ea typeface="メイリオ"/>
              </a:rPr>
              <a:t>を初めて使う方の練習の場所として</a:t>
            </a:r>
            <a:endParaRPr lang="en-US" altLang="ja-JP">
              <a:ea typeface="メイリオ"/>
            </a:endParaRPr>
          </a:p>
          <a:p>
            <a:r>
              <a:rPr lang="en-US" b="1" err="1"/>
              <a:t>UTokyo</a:t>
            </a:r>
            <a:r>
              <a:rPr lang="en-US" b="1"/>
              <a:t> Slack </a:t>
            </a:r>
            <a:r>
              <a:rPr lang="ja-JP" altLang="en-US" b="1">
                <a:ea typeface="メイリオ"/>
              </a:rPr>
              <a:t>ワークスペース運用情報交換</a:t>
            </a:r>
            <a:endParaRPr lang="en-US" altLang="ja-JP" b="1">
              <a:ea typeface="メイリオ"/>
            </a:endParaRPr>
          </a:p>
          <a:p>
            <a:pPr lvl="1"/>
            <a:r>
              <a:rPr lang="ja-JP" altLang="en-US"/>
              <a:t>ワークスペースの管理・運用をされる方を中心とした情報交換の場</a:t>
            </a:r>
            <a:endParaRPr lang="en-US" altLang="ja-JP"/>
          </a:p>
          <a:p>
            <a:pPr marL="0" indent="0">
              <a:buNone/>
            </a:pPr>
            <a:r>
              <a:rPr lang="en-US" altLang="ja-JP" err="1">
                <a:ea typeface="メイリオ"/>
              </a:rPr>
              <a:t>UTokyo</a:t>
            </a:r>
            <a:r>
              <a:rPr lang="en-US" altLang="ja-JP">
                <a:ea typeface="メイリオ"/>
              </a:rPr>
              <a:t> Account</a:t>
            </a:r>
            <a:r>
              <a:rPr lang="ja-JP" altLang="en-US">
                <a:ea typeface="メイリオ"/>
              </a:rPr>
              <a:t>の多要素認証の有効化を済ませていれば、</a:t>
            </a:r>
            <a:br>
              <a:rPr lang="en-US" altLang="ja-JP"/>
            </a:br>
            <a:r>
              <a:rPr lang="en-US" altLang="ja-JP">
                <a:ea typeface="メイリオ"/>
                <a:hlinkClick r:id="rId2"/>
              </a:rPr>
              <a:t>https://utokyo.enterprise.slack.com/</a:t>
            </a:r>
            <a:r>
              <a:rPr lang="en-US" altLang="ja-JP">
                <a:ea typeface="メイリオ"/>
              </a:rPr>
              <a:t> </a:t>
            </a:r>
            <a:r>
              <a:rPr lang="ja-JP" altLang="en-US">
                <a:ea typeface="メイリオ"/>
              </a:rPr>
              <a:t>から参加できるようになっていますので、この場で試してみてください。</a:t>
            </a:r>
            <a:endParaRPr lang="en-US" altLang="ja-JP"/>
          </a:p>
          <a:p>
            <a:pPr marL="457200" lvl="1" indent="0">
              <a:buNone/>
            </a:pPr>
            <a:r>
              <a:rPr lang="ja-JP" altLang="en-US">
                <a:ea typeface="メイリオ"/>
              </a:rPr>
              <a:t>詳細な参加手順：</a:t>
            </a:r>
            <a:r>
              <a:rPr lang="en-US" altLang="ja-JP">
                <a:ea typeface="メイリオ"/>
              </a:rPr>
              <a:t> </a:t>
            </a:r>
            <a:r>
              <a:rPr lang="en-US" altLang="ja-JP">
                <a:ea typeface="メイリオ"/>
                <a:hlinkClick r:id="rId3"/>
              </a:rPr>
              <a:t>https://utelecon.adm.u-tokyo.ac.jp/slack/join</a:t>
            </a:r>
            <a:endParaRPr lang="ja-JP" altLang="en-US">
              <a:ea typeface="メイリオ"/>
            </a:endParaRPr>
          </a:p>
        </p:txBody>
      </p:sp>
      <p:sp>
        <p:nvSpPr>
          <p:cNvPr id="4" name="スライド番号プレースホルダー 3">
            <a:extLst>
              <a:ext uri="{FF2B5EF4-FFF2-40B4-BE49-F238E27FC236}">
                <a16:creationId xmlns:a16="http://schemas.microsoft.com/office/drawing/2014/main" id="{51083073-090B-55D5-5405-D7EB39E94E8A}"/>
              </a:ext>
            </a:extLst>
          </p:cNvPr>
          <p:cNvSpPr>
            <a:spLocks noGrp="1"/>
          </p:cNvSpPr>
          <p:nvPr>
            <p:ph type="sldNum" sz="quarter" idx="12"/>
          </p:nvPr>
        </p:nvSpPr>
        <p:spPr/>
        <p:txBody>
          <a:bodyPr/>
          <a:lstStyle/>
          <a:p>
            <a:fld id="{7132C4A5-202B-4DA4-9DB0-0994E867E2A1}" type="slidenum">
              <a:rPr lang="ja-JP" altLang="en-US" smtClean="0"/>
              <a:pPr/>
              <a:t>9</a:t>
            </a:fld>
            <a:endParaRPr lang="ja-JP" altLang="en-US"/>
          </a:p>
        </p:txBody>
      </p:sp>
    </p:spTree>
    <p:extLst>
      <p:ext uri="{BB962C8B-B14F-4D97-AF65-F5344CB8AC3E}">
        <p14:creationId xmlns:p14="http://schemas.microsoft.com/office/powerpoint/2010/main" val="17614082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1949</Words>
  <Application>Microsoft Office PowerPoint</Application>
  <PresentationFormat>ワイド画面</PresentationFormat>
  <Paragraphs>135</Paragraphs>
  <Slides>23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游ゴシック</vt:lpstr>
      <vt:lpstr>Arial</vt:lpstr>
      <vt:lpstr>Calibri</vt:lpstr>
      <vt:lpstr>Open Sans</vt:lpstr>
      <vt:lpstr>Wingdings 3</vt:lpstr>
      <vt:lpstr>Facet</vt:lpstr>
      <vt:lpstr>UTokyo Slack</vt:lpstr>
      <vt:lpstr>目次</vt:lpstr>
      <vt:lpstr>UTokyo Slackとは</vt:lpstr>
      <vt:lpstr>UTokyo Slackの概要</vt:lpstr>
      <vt:lpstr>UTokyo Slackでできること</vt:lpstr>
      <vt:lpstr>「試行」としての運用について</vt:lpstr>
      <vt:lpstr>UTokyo Slack 説明会</vt:lpstr>
      <vt:lpstr>参加してみる</vt:lpstr>
      <vt:lpstr>参加してみる</vt:lpstr>
      <vt:lpstr>UTokyo Accountの多要素認証が必須です</vt:lpstr>
      <vt:lpstr>ワークスペースの作成・利用</vt:lpstr>
      <vt:lpstr>ワークスペースの作成</vt:lpstr>
      <vt:lpstr>ワークスペースにメンバーを招待する</vt:lpstr>
      <vt:lpstr>ワークスペースの一覧画面</vt:lpstr>
      <vt:lpstr>学外者と一緒に利用する</vt:lpstr>
      <vt:lpstr>既存ワークスペースの対応</vt:lpstr>
      <vt:lpstr>既存ワークスペースの編入（移行）</vt:lpstr>
      <vt:lpstr>編入（移行）以外の対応方法</vt:lpstr>
      <vt:lpstr>よくある質問とその答え</vt:lpstr>
      <vt:lpstr>セキュリティ・コンプライアンスの対応</vt:lpstr>
      <vt:lpstr>全体の管理者権限について</vt:lpstr>
      <vt:lpstr>カスタム絵文字の追加</vt:lpstr>
      <vt:lpstr>Enjoy Communicating on Slack!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2023-03-08T00:27:38Z</dcterms:created>
  <dcterms:modified xsi:type="dcterms:W3CDTF">2023-03-08T00:29:04Z</dcterms:modified>
</cp:coreProperties>
</file>