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6"/>
  </p:notesMasterIdLst>
  <p:sldIdLst>
    <p:sldId id="256" r:id="rId2"/>
    <p:sldId id="367" r:id="rId3"/>
    <p:sldId id="365" r:id="rId4"/>
    <p:sldId id="366" r:id="rId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F010D5"/>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76463" autoAdjust="0"/>
  </p:normalViewPr>
  <p:slideViewPr>
    <p:cSldViewPr>
      <p:cViewPr varScale="1">
        <p:scale>
          <a:sx n="35" d="100"/>
          <a:sy n="35" d="100"/>
        </p:scale>
        <p:origin x="1752" y="54"/>
      </p:cViewPr>
      <p:guideLst>
        <p:guide orient="horz" pos="2160"/>
        <p:guide pos="2880"/>
      </p:guideLst>
    </p:cSldViewPr>
  </p:slideViewPr>
  <p:outlineViewPr>
    <p:cViewPr>
      <p:scale>
        <a:sx n="33" d="100"/>
        <a:sy n="33" d="100"/>
      </p:scale>
      <p:origin x="0" y="117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2022/9/14</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2267744" y="6356350"/>
            <a:ext cx="468052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wfySjSv1SxU5h9ViZYEBA4/live/questions" TargetMode="External"/><Relationship Id="rId1" Type="http://schemas.openxmlformats.org/officeDocument/2006/relationships/slideLayout" Target="../slideLayouts/slideLayout2.xml"/><Relationship Id="rId5" Type="http://schemas.openxmlformats.org/officeDocument/2006/relationships/hyperlink" Target="https://www.u-tokyo.ac.jp/ja/students/events/h12_03.html" TargetMode="External"/><Relationship Id="rId4" Type="http://schemas.openxmlformats.org/officeDocument/2006/relationships/hyperlink" Target="https://one.learnwiz.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560" y="2500306"/>
            <a:ext cx="8532440" cy="1512888"/>
          </a:xfrm>
        </p:spPr>
        <p:txBody>
          <a:bodyPr>
            <a:noAutofit/>
          </a:bodyPr>
          <a:lstStyle/>
          <a:p>
            <a:pPr algn="l"/>
            <a:r>
              <a:rPr lang="ja-JP" altLang="en-US" sz="4000" dirty="0"/>
              <a:t>授業に</a:t>
            </a:r>
            <a:r>
              <a:rPr lang="en-US" altLang="ja-JP" sz="4000" dirty="0"/>
              <a:t>, </a:t>
            </a:r>
            <a:r>
              <a:rPr lang="ja-JP" altLang="en-US" sz="4000" dirty="0"/>
              <a:t>研究に</a:t>
            </a:r>
            <a:r>
              <a:rPr lang="en-US" altLang="ja-JP" sz="4000" dirty="0"/>
              <a:t>, </a:t>
            </a:r>
            <a:r>
              <a:rPr lang="ja-JP" altLang="en-US" sz="4000" dirty="0"/>
              <a:t>業務に！ オンライン会議・クラウドツールの活用説明会 </a:t>
            </a:r>
            <a:r>
              <a:rPr lang="ja-JP" altLang="en-US" sz="2800" dirty="0">
                <a:sym typeface="Symbol" panose="05050102010706020507" pitchFamily="18" charset="2"/>
              </a:rPr>
              <a:t></a:t>
            </a:r>
            <a:r>
              <a:rPr lang="ja-JP" altLang="en-US" sz="2800" dirty="0"/>
              <a:t>ついに「あのツール」も登場</a:t>
            </a:r>
            <a:br>
              <a:rPr lang="en-US" altLang="ja-JP" dirty="0"/>
            </a:br>
            <a:r>
              <a:rPr lang="en-US" altLang="ja-JP" dirty="0"/>
              <a:t>15:00</a:t>
            </a:r>
            <a:r>
              <a:rPr lang="ja-JP" altLang="en-US" dirty="0"/>
              <a:t>～</a:t>
            </a:r>
            <a:r>
              <a:rPr lang="en-US" altLang="ja-JP" dirty="0"/>
              <a:t>17:00</a:t>
            </a:r>
            <a:endParaRPr kumimoji="1" lang="ja-JP" altLang="en-US" dirty="0"/>
          </a:p>
        </p:txBody>
      </p:sp>
      <p:sp>
        <p:nvSpPr>
          <p:cNvPr id="3" name="サブタイトル 2"/>
          <p:cNvSpPr>
            <a:spLocks noGrp="1"/>
          </p:cNvSpPr>
          <p:nvPr>
            <p:ph type="subTitle" idx="1"/>
          </p:nvPr>
        </p:nvSpPr>
        <p:spPr/>
        <p:txBody>
          <a:bodyPr>
            <a:normAutofit fontScale="55000" lnSpcReduction="20000"/>
          </a:bodyPr>
          <a:lstStyle/>
          <a:p>
            <a:pPr algn="l"/>
            <a:r>
              <a:rPr kumimoji="1" lang="ja-JP" altLang="en-US" dirty="0"/>
              <a:t>情報基盤センター 　　　　　</a:t>
            </a:r>
            <a:r>
              <a:rPr kumimoji="1" lang="ja-JP" altLang="en-US" u="sng" dirty="0"/>
              <a:t>田浦健次朗</a:t>
            </a:r>
            <a:endParaRPr kumimoji="1" lang="en-US" altLang="ja-JP" u="sng" dirty="0"/>
          </a:p>
          <a:p>
            <a:pPr algn="l"/>
            <a:r>
              <a:rPr kumimoji="1" lang="ja-JP" altLang="en-US" dirty="0"/>
              <a:t>情報システム本部</a:t>
            </a:r>
            <a:r>
              <a:rPr lang="en-US" altLang="ja-JP" dirty="0"/>
              <a:t>                        </a:t>
            </a:r>
            <a:r>
              <a:rPr lang="ja-JP" altLang="en-US" dirty="0"/>
              <a:t>玉造潤史</a:t>
            </a:r>
            <a:endParaRPr kumimoji="1" lang="en-US" altLang="ja-JP" dirty="0"/>
          </a:p>
          <a:p>
            <a:pPr algn="l"/>
            <a:r>
              <a:rPr lang="ja-JP" altLang="en-US" dirty="0"/>
              <a:t>情報基盤センター 　　　　　柴山悦哉</a:t>
            </a:r>
            <a:endParaRPr lang="en-US" altLang="ja-JP" dirty="0"/>
          </a:p>
          <a:p>
            <a:pPr algn="l"/>
            <a:r>
              <a:rPr kumimoji="1" lang="ja-JP" altLang="en-US" dirty="0"/>
              <a:t>大学総合教育研究センター 　鈴木亘</a:t>
            </a:r>
            <a:endParaRPr kumimoji="1" lang="en-US" altLang="ja-JP" dirty="0"/>
          </a:p>
          <a:p>
            <a:pPr algn="l"/>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dirty="0"/>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457200" y="1500174"/>
            <a:ext cx="8435280" cy="4525963"/>
          </a:xfrm>
        </p:spPr>
        <p:txBody>
          <a:bodyPr>
            <a:normAutofit/>
          </a:bodyPr>
          <a:lstStyle/>
          <a:p>
            <a:r>
              <a:rPr kumimoji="1" lang="ja-JP" altLang="en-US" dirty="0"/>
              <a:t>本学の授業が初めてでもわかるよう、大学で提供する</a:t>
            </a:r>
            <a:r>
              <a:rPr kumimoji="1" lang="en-US" altLang="ja-JP" dirty="0"/>
              <a:t>ICT</a:t>
            </a:r>
            <a:r>
              <a:rPr kumimoji="1" lang="ja-JP" altLang="en-US" dirty="0"/>
              <a:t>サービスを説明</a:t>
            </a:r>
            <a:endParaRPr kumimoji="1" lang="en-US" altLang="ja-JP" dirty="0"/>
          </a:p>
          <a:p>
            <a:r>
              <a:rPr lang="en-US" altLang="ja-JP" dirty="0"/>
              <a:t>ICT</a:t>
            </a:r>
            <a:r>
              <a:rPr lang="ja-JP" altLang="en-US" dirty="0"/>
              <a:t>活用が有用・必要な場面はオンライン授業だけではない</a:t>
            </a:r>
            <a:endParaRPr lang="en-US" altLang="ja-JP" dirty="0"/>
          </a:p>
          <a:p>
            <a:pPr lvl="1"/>
            <a:r>
              <a:rPr lang="ja-JP" altLang="en-US" dirty="0">
                <a:solidFill>
                  <a:srgbClr val="C00000"/>
                </a:solidFill>
              </a:rPr>
              <a:t>コロナの始まりで必須になったがコロナの終わりで不要になるのではない</a:t>
            </a:r>
            <a:endParaRPr lang="en-US" altLang="ja-JP" dirty="0">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683568" y="4827723"/>
            <a:ext cx="7200800" cy="106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dirty="0">
                <a:solidFill>
                  <a:schemeClr val="tx1"/>
                </a:solidFill>
              </a:rPr>
              <a:t>今後も</a:t>
            </a:r>
            <a:r>
              <a:rPr kumimoji="1" lang="ja-JP" altLang="en-US" dirty="0">
                <a:solidFill>
                  <a:schemeClr val="tx1"/>
                </a:solidFill>
              </a:rPr>
              <a:t>わかりやすい情報発信・質の高いサポートを目指します</a:t>
            </a:r>
            <a:endParaRPr lang="en-US" altLang="ja-JP" dirty="0">
              <a:solidFill>
                <a:schemeClr val="tx1"/>
              </a:solidFill>
            </a:endParaRPr>
          </a:p>
          <a:p>
            <a:pPr marL="742950" lvl="1" indent="-285750">
              <a:buFont typeface="Arial" panose="020B0604020202020204" pitchFamily="34" charset="0"/>
              <a:buChar char="•"/>
            </a:pPr>
            <a:r>
              <a:rPr lang="ja-JP" altLang="en-US" dirty="0">
                <a:solidFill>
                  <a:srgbClr val="00B050"/>
                </a:solidFill>
              </a:rPr>
              <a:t>学生が日々活躍</a:t>
            </a:r>
            <a:r>
              <a:rPr lang="ja-JP" altLang="en-US" dirty="0">
                <a:solidFill>
                  <a:schemeClr val="tx1"/>
                </a:solidFill>
              </a:rPr>
              <a:t>しています</a:t>
            </a:r>
            <a:endParaRPr lang="en-US" altLang="ja-JP" dirty="0">
              <a:solidFill>
                <a:schemeClr val="tx1"/>
              </a:solidFill>
            </a:endParaRPr>
          </a:p>
          <a:p>
            <a:pPr marL="742950" lvl="1" indent="-285750">
              <a:buFont typeface="Arial" panose="020B0604020202020204" pitchFamily="34" charset="0"/>
              <a:buChar char="•"/>
            </a:pPr>
            <a:r>
              <a:rPr lang="en-US" altLang="ja-JP" dirty="0" err="1">
                <a:solidFill>
                  <a:schemeClr val="tx1"/>
                </a:solidFill>
              </a:rPr>
              <a:t>utelecon</a:t>
            </a:r>
            <a:r>
              <a:rPr lang="ja-JP" altLang="en-US" dirty="0">
                <a:solidFill>
                  <a:schemeClr val="tx1"/>
                </a:solidFill>
                <a:hlinkClick r:id="rId2"/>
              </a:rPr>
              <a:t>紹介</a:t>
            </a:r>
            <a:r>
              <a:rPr lang="ja-JP" altLang="en-US" dirty="0">
                <a:solidFill>
                  <a:schemeClr val="tx1"/>
                </a:solidFill>
              </a:rPr>
              <a:t>と</a:t>
            </a:r>
            <a:r>
              <a:rPr lang="ja-JP" altLang="en-US" dirty="0">
                <a:solidFill>
                  <a:schemeClr val="tx1"/>
                </a:solidFill>
                <a:hlinkClick r:id="rId3"/>
              </a:rPr>
              <a:t>活動理念・目的</a:t>
            </a:r>
            <a:r>
              <a:rPr lang="ja-JP" altLang="en-US" dirty="0">
                <a:solidFill>
                  <a:schemeClr val="tx1"/>
                </a:solidFill>
              </a:rPr>
              <a:t>もご覧ください</a:t>
            </a:r>
            <a:endParaRPr kumimoji="1" lang="ja-JP" altLang="en-US" dirty="0">
              <a:solidFill>
                <a:schemeClr val="tx1"/>
              </a:solidFill>
            </a:endParaRP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a:t>
            </a:r>
            <a:r>
              <a:rPr kumimoji="1" lang="ja-JP" altLang="en-US" dirty="0"/>
              <a:t>する内容</a:t>
            </a:r>
          </a:p>
        </p:txBody>
      </p:sp>
      <p:sp>
        <p:nvSpPr>
          <p:cNvPr id="3" name="コンテンツ プレースホルダ 2"/>
          <p:cNvSpPr>
            <a:spLocks noGrp="1"/>
          </p:cNvSpPr>
          <p:nvPr>
            <p:ph idx="1"/>
          </p:nvPr>
        </p:nvSpPr>
        <p:spPr>
          <a:xfrm>
            <a:off x="493204" y="1351309"/>
            <a:ext cx="8229600" cy="4525963"/>
          </a:xfrm>
        </p:spPr>
        <p:txBody>
          <a:bodyPr>
            <a:normAutofit/>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セキュリティと多要素認証 </a:t>
            </a:r>
            <a:r>
              <a:rPr lang="en-US" altLang="ja-JP" sz="2000" dirty="0"/>
              <a:t>(</a:t>
            </a:r>
            <a:r>
              <a:rPr lang="ja-JP" altLang="en-US" sz="2000" dirty="0"/>
              <a:t>田浦</a:t>
            </a:r>
            <a:r>
              <a:rPr lang="en-US" altLang="ja-JP" sz="2000" dirty="0"/>
              <a:t>15</a:t>
            </a:r>
            <a:r>
              <a:rPr lang="ja-JP" altLang="en-US" sz="2000" dirty="0"/>
              <a:t>分</a:t>
            </a:r>
            <a:r>
              <a:rPr lang="en-US" altLang="ja-JP" sz="2000" dirty="0"/>
              <a:t>)</a:t>
            </a:r>
          </a:p>
          <a:p>
            <a:r>
              <a:rPr lang="en-US" altLang="ja-JP" dirty="0"/>
              <a:t>3. </a:t>
            </a:r>
            <a:r>
              <a:rPr lang="ja-JP" altLang="en-US" dirty="0"/>
              <a:t>代表的クラウドサービス </a:t>
            </a:r>
            <a:r>
              <a:rPr lang="en-US" altLang="ja-JP" sz="2000" dirty="0"/>
              <a:t>(</a:t>
            </a:r>
            <a:r>
              <a:rPr lang="ja-JP" altLang="en-US" sz="2000" dirty="0"/>
              <a:t>田浦</a:t>
            </a:r>
            <a:r>
              <a:rPr lang="en-US" altLang="ja-JP" sz="2000"/>
              <a:t>20</a:t>
            </a:r>
            <a:r>
              <a:rPr lang="ja-JP" altLang="en-US" sz="2000"/>
              <a:t>分</a:t>
            </a:r>
            <a:r>
              <a:rPr lang="en-US" altLang="ja-JP" sz="2000" dirty="0"/>
              <a:t>)</a:t>
            </a:r>
          </a:p>
          <a:p>
            <a:r>
              <a:rPr lang="en-US" altLang="ja-JP" dirty="0"/>
              <a:t>4. UTokyo Slack</a:t>
            </a:r>
            <a:r>
              <a:rPr lang="ja-JP" altLang="en-US" dirty="0"/>
              <a:t> </a:t>
            </a:r>
            <a:r>
              <a:rPr lang="en-US" altLang="ja-JP" sz="2000" dirty="0"/>
              <a:t>(</a:t>
            </a:r>
            <a:r>
              <a:rPr lang="ja-JP" altLang="en-US" sz="2000" dirty="0"/>
              <a:t>玉造 </a:t>
            </a:r>
            <a:r>
              <a:rPr lang="en-US" altLang="ja-JP" sz="2000" dirty="0"/>
              <a:t>25</a:t>
            </a:r>
            <a:r>
              <a:rPr lang="ja-JP" altLang="en-US" sz="2000" dirty="0"/>
              <a:t>分</a:t>
            </a:r>
            <a:r>
              <a:rPr lang="en-US" altLang="ja-JP" sz="2000" dirty="0"/>
              <a:t>)</a:t>
            </a:r>
          </a:p>
          <a:p>
            <a:r>
              <a:rPr lang="en-US" altLang="ja-JP" dirty="0"/>
              <a:t>5. </a:t>
            </a:r>
            <a:r>
              <a:rPr lang="en-US" altLang="ja-JP" dirty="0" err="1"/>
              <a:t>utelecon</a:t>
            </a:r>
            <a:r>
              <a:rPr lang="ja-JP" altLang="en-US" dirty="0"/>
              <a:t>とサポータについて </a:t>
            </a:r>
            <a:r>
              <a:rPr lang="en-US" altLang="ja-JP" sz="2000" dirty="0"/>
              <a:t>(</a:t>
            </a:r>
            <a:r>
              <a:rPr lang="ja-JP" altLang="en-US" sz="2000" dirty="0"/>
              <a:t>鈴木 </a:t>
            </a:r>
            <a:r>
              <a:rPr lang="en-US" altLang="ja-JP" sz="2000" dirty="0"/>
              <a:t>10</a:t>
            </a:r>
            <a:r>
              <a:rPr lang="ja-JP" altLang="en-US" sz="2000" dirty="0"/>
              <a:t>分</a:t>
            </a:r>
            <a:r>
              <a:rPr lang="en-US" altLang="ja-JP" sz="2000" dirty="0"/>
              <a:t>)</a:t>
            </a:r>
            <a:endParaRPr lang="ja-JP" altLang="en-US" sz="2000" dirty="0"/>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7" name="正方形/長方形 6">
            <a:extLst>
              <a:ext uri="{FF2B5EF4-FFF2-40B4-BE49-F238E27FC236}">
                <a16:creationId xmlns:a16="http://schemas.microsoft.com/office/drawing/2014/main" id="{B78DE8CA-8D48-43B7-A5A8-9D6034BB7886}"/>
              </a:ext>
            </a:extLst>
          </p:cNvPr>
          <p:cNvSpPr/>
          <p:nvPr/>
        </p:nvSpPr>
        <p:spPr>
          <a:xfrm>
            <a:off x="1403648" y="5085184"/>
            <a:ext cx="61206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時間は目安です</a:t>
            </a:r>
            <a:endParaRPr kumimoji="1" lang="en-US" altLang="ja-JP" dirty="0">
              <a:solidFill>
                <a:schemeClr val="tx1"/>
              </a:solidFill>
            </a:endParaRPr>
          </a:p>
          <a:p>
            <a:r>
              <a:rPr lang="ja-JP" altLang="en-US" dirty="0">
                <a:solidFill>
                  <a:schemeClr val="tx1"/>
                </a:solidFill>
              </a:rPr>
              <a:t>質問は時間後も無くなるまで受け付けます</a:t>
            </a:r>
            <a:endParaRPr kumimoji="1" lang="ja-JP"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kumimoji="1" lang="ja-JP" altLang="en-US" dirty="0"/>
              <a:t>質問と意見交換</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07504" y="1500174"/>
            <a:ext cx="9036496" cy="4089065"/>
          </a:xfrm>
        </p:spPr>
        <p:txBody>
          <a:bodyPr>
            <a:normAutofit fontScale="92500" lnSpcReduction="10000"/>
          </a:bodyPr>
          <a:lstStyle/>
          <a:p>
            <a:r>
              <a:rPr lang="en-US" altLang="ja-JP" dirty="0"/>
              <a:t>1. </a:t>
            </a:r>
            <a:r>
              <a:rPr lang="ja-JP" altLang="en-US" dirty="0"/>
              <a:t>質問 </a:t>
            </a:r>
            <a:r>
              <a:rPr lang="en-US" altLang="ja-JP" dirty="0"/>
              <a:t>sli.do</a:t>
            </a:r>
          </a:p>
          <a:p>
            <a:pPr lvl="1"/>
            <a:r>
              <a:rPr lang="ja-JP" altLang="en-US" dirty="0">
                <a:hlinkClick r:id="rId2"/>
              </a:rPr>
              <a:t>このリンク</a:t>
            </a:r>
            <a:r>
              <a:rPr lang="ja-JP" altLang="en-US" dirty="0"/>
              <a:t> もしくは、</a:t>
            </a:r>
            <a:br>
              <a:rPr lang="en-US" altLang="ja-JP" dirty="0"/>
            </a:br>
            <a:r>
              <a:rPr lang="en-US" altLang="ja-JP" dirty="0">
                <a:hlinkClick r:id="rId3"/>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utelecon20220914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説明前・説明中、任意のタイミングでご質問ください</a:t>
            </a:r>
            <a:endParaRPr lang="en-US" altLang="ja-JP" dirty="0"/>
          </a:p>
          <a:p>
            <a:r>
              <a:rPr kumimoji="1" lang="en-US" altLang="ja-JP" dirty="0"/>
              <a:t>2. </a:t>
            </a:r>
            <a:r>
              <a:rPr kumimoji="1" lang="ja-JP" altLang="en-US" dirty="0"/>
              <a:t>意見交換 </a:t>
            </a:r>
            <a:r>
              <a:rPr kumimoji="1" lang="en-US" altLang="ja-JP" dirty="0" err="1"/>
              <a:t>LearnWiz</a:t>
            </a:r>
            <a:r>
              <a:rPr kumimoji="1" lang="en-US" altLang="ja-JP" dirty="0"/>
              <a:t> One (※)</a:t>
            </a:r>
          </a:p>
          <a:p>
            <a:pPr lvl="1"/>
            <a:r>
              <a:rPr lang="ja-JP" altLang="en-US"/>
              <a:t>説明</a:t>
            </a:r>
            <a:r>
              <a:rPr lang="ja-JP" altLang="en-US" dirty="0"/>
              <a:t>パート終了後に行います。お時間ありましたらぜひご参加ください</a:t>
            </a:r>
            <a:endParaRPr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2022 A</a:t>
            </a:r>
            <a:r>
              <a:rPr kumimoji="1" lang="ja-JP" altLang="en-US"/>
              <a:t>セメスタ 説明会 </a:t>
            </a:r>
            <a:r>
              <a:rPr kumimoji="1" lang="en-US" altLang="ja-JP"/>
              <a:t>https://utelecon.adm.u-tokyo.ac.jp/</a:t>
            </a:r>
            <a:endParaRPr kumimoji="1" lang="ja-JP" altLang="en-US"/>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
        <p:nvSpPr>
          <p:cNvPr id="7" name="正方形/長方形 6">
            <a:extLst>
              <a:ext uri="{FF2B5EF4-FFF2-40B4-BE49-F238E27FC236}">
                <a16:creationId xmlns:a16="http://schemas.microsoft.com/office/drawing/2014/main" id="{79969458-52E2-4C71-BD32-D84D78A5BC1E}"/>
              </a:ext>
            </a:extLst>
          </p:cNvPr>
          <p:cNvSpPr/>
          <p:nvPr/>
        </p:nvSpPr>
        <p:spPr>
          <a:xfrm>
            <a:off x="2381739" y="5744474"/>
            <a:ext cx="6408712" cy="623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a:t>
            </a:r>
            <a:r>
              <a:rPr lang="en-US" altLang="ja-JP" dirty="0">
                <a:solidFill>
                  <a:schemeClr val="tx1"/>
                </a:solidFill>
                <a:hlinkClick r:id="rId4"/>
              </a:rPr>
              <a:t>https://one.learnwiz.jp/</a:t>
            </a:r>
            <a:r>
              <a:rPr lang="en-US" altLang="ja-JP" dirty="0">
                <a:solidFill>
                  <a:schemeClr val="tx1"/>
                </a:solidFill>
              </a:rPr>
              <a:t> </a:t>
            </a:r>
          </a:p>
          <a:p>
            <a:r>
              <a:rPr lang="en-US" altLang="ja-JP" dirty="0">
                <a:solidFill>
                  <a:schemeClr val="tx1"/>
                </a:solidFill>
              </a:rPr>
              <a:t>2021</a:t>
            </a:r>
            <a:r>
              <a:rPr lang="ja-JP" altLang="en-US" dirty="0">
                <a:solidFill>
                  <a:schemeClr val="tx1"/>
                </a:solidFill>
              </a:rPr>
              <a:t>年度 </a:t>
            </a:r>
            <a:r>
              <a:rPr kumimoji="1" lang="ja-JP" altLang="en-US" dirty="0">
                <a:solidFill>
                  <a:schemeClr val="tx1"/>
                </a:solidFill>
                <a:hlinkClick r:id="rId5"/>
              </a:rPr>
              <a:t>総長賞大賞受賞</a:t>
            </a:r>
            <a:r>
              <a:rPr lang="ja-JP" altLang="en-US" dirty="0">
                <a:solidFill>
                  <a:schemeClr val="tx1"/>
                </a:solidFill>
              </a:rPr>
              <a:t>活動（</a:t>
            </a:r>
            <a:r>
              <a:rPr kumimoji="1" lang="ja-JP" altLang="en-US" dirty="0">
                <a:solidFill>
                  <a:schemeClr val="tx1"/>
                </a:solidFill>
              </a:rPr>
              <a:t>中條麟太郎 </a:t>
            </a:r>
            <a:r>
              <a:rPr kumimoji="1" lang="ja-JP" altLang="en-US">
                <a:solidFill>
                  <a:schemeClr val="tx1"/>
                </a:solidFill>
              </a:rPr>
              <a:t>文学部</a:t>
            </a:r>
            <a:r>
              <a:rPr lang="en-US" altLang="ja-JP" dirty="0">
                <a:solidFill>
                  <a:schemeClr val="tx1"/>
                </a:solidFill>
              </a:rPr>
              <a:t>4</a:t>
            </a:r>
            <a:r>
              <a:rPr kumimoji="1" lang="ja-JP" altLang="en-US">
                <a:solidFill>
                  <a:schemeClr val="tx1"/>
                </a:solidFill>
              </a:rPr>
              <a:t>年</a:t>
            </a:r>
            <a:r>
              <a:rPr kumimoji="1" lang="ja-JP" altLang="en-US" dirty="0">
                <a:solidFill>
                  <a:schemeClr val="tx1"/>
                </a:solidFill>
              </a:rPr>
              <a:t>）</a:t>
            </a:r>
            <a:endParaRPr kumimoji="1" lang="en-US" altLang="ja-JP" dirty="0">
              <a:solidFill>
                <a:schemeClr val="tx1"/>
              </a:solidFill>
            </a:endParaRPr>
          </a:p>
        </p:txBody>
      </p:sp>
    </p:spTree>
    <p:extLst>
      <p:ext uri="{BB962C8B-B14F-4D97-AF65-F5344CB8AC3E}">
        <p14:creationId xmlns:p14="http://schemas.microsoft.com/office/powerpoint/2010/main" val="27057070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グレースケール">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Wistaria</Template>
  <TotalTime>0</TotalTime>
  <Words>359</Words>
  <Application>Microsoft Office PowerPoint</Application>
  <PresentationFormat>画面に合わせる (4:3)</PresentationFormat>
  <Paragraphs>42</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Arial</vt:lpstr>
      <vt:lpstr>Calibri</vt:lpstr>
      <vt:lpstr>Cambria</vt:lpstr>
      <vt:lpstr>Courier New</vt:lpstr>
      <vt:lpstr>Wingdings</vt:lpstr>
      <vt:lpstr>雪藤</vt:lpstr>
      <vt:lpstr>授業に, 研究に, 業務に！ オンライン会議・クラウドツールの活用説明会 ついに「あのツール」も登場 15:00～17:00</vt:lpstr>
      <vt:lpstr>開催趣旨</vt:lpstr>
      <vt:lpstr>本日説明する内容</vt:lpstr>
      <vt:lpstr>質問と意見交換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2022-09-14T03:24:48Z</dcterms:created>
  <dcterms:modified xsi:type="dcterms:W3CDTF">2022-09-14T03:25:07Z</dcterms:modified>
</cp:coreProperties>
</file>