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1224" r:id="rId3"/>
    <p:sldId id="1216" r:id="rId4"/>
    <p:sldId id="1231" r:id="rId5"/>
    <p:sldId id="1196" r:id="rId6"/>
    <p:sldId id="365" r:id="rId7"/>
    <p:sldId id="386" r:id="rId8"/>
    <p:sldId id="1229" r:id="rId9"/>
    <p:sldId id="387" r:id="rId10"/>
    <p:sldId id="374" r:id="rId11"/>
    <p:sldId id="1209" r:id="rId12"/>
    <p:sldId id="1197" r:id="rId13"/>
    <p:sldId id="1210" r:id="rId14"/>
    <p:sldId id="1198" r:id="rId15"/>
    <p:sldId id="1201" r:id="rId16"/>
    <p:sldId id="1241" r:id="rId17"/>
    <p:sldId id="1242" r:id="rId18"/>
    <p:sldId id="1243" r:id="rId19"/>
    <p:sldId id="1251" r:id="rId20"/>
    <p:sldId id="1244" r:id="rId21"/>
    <p:sldId id="1245" r:id="rId22"/>
    <p:sldId id="1246" r:id="rId23"/>
    <p:sldId id="1247" r:id="rId24"/>
    <p:sldId id="1248" r:id="rId25"/>
    <p:sldId id="1249" r:id="rId26"/>
    <p:sldId id="1282" r:id="rId27"/>
    <p:sldId id="1213" r:id="rId28"/>
    <p:sldId id="1252" r:id="rId29"/>
    <p:sldId id="1283" r:id="rId30"/>
    <p:sldId id="1233" r:id="rId31"/>
    <p:sldId id="1255" r:id="rId32"/>
    <p:sldId id="1236" r:id="rId33"/>
    <p:sldId id="1257" r:id="rId34"/>
    <p:sldId id="1234" r:id="rId35"/>
    <p:sldId id="1279" r:id="rId36"/>
    <p:sldId id="1278" r:id="rId37"/>
    <p:sldId id="1280" r:id="rId38"/>
    <p:sldId id="1275" r:id="rId39"/>
    <p:sldId id="1276" r:id="rId40"/>
    <p:sldId id="1218" r:id="rId41"/>
    <p:sldId id="382" r:id="rId42"/>
    <p:sldId id="1271" r:id="rId43"/>
    <p:sldId id="385" r:id="rId44"/>
    <p:sldId id="1277" r:id="rId45"/>
    <p:sldId id="1281" r:id="rId46"/>
    <p:sldId id="1273"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21" autoAdjust="0"/>
    <p:restoredTop sz="95186" autoAdjust="0"/>
  </p:normalViewPr>
  <p:slideViewPr>
    <p:cSldViewPr>
      <p:cViewPr varScale="1">
        <p:scale>
          <a:sx n="73" d="100"/>
          <a:sy n="73" d="100"/>
        </p:scale>
        <p:origin x="228" y="78"/>
      </p:cViewPr>
      <p:guideLst>
        <p:guide orient="horz" pos="2160"/>
        <p:guide pos="2880"/>
      </p:guideLst>
    </p:cSldViewPr>
  </p:slideViewPr>
  <p:outlineViewPr>
    <p:cViewPr>
      <p:scale>
        <a:sx n="33" d="100"/>
        <a:sy n="33" d="100"/>
      </p:scale>
      <p:origin x="0" y="-3485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2021/9/15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2021/9/15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2021/9/15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2021/9/15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2021/9/15</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office.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3.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elecon.adm.u-tokyo.ac.jp/oc/#google"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 Id="rId5" Type="http://schemas.openxmlformats.org/officeDocument/2006/relationships/hyperlink" Target="https://u-tokyo-ac-jp.zoom.us/" TargetMode="Externa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zoom.u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upport.zoom.us/hc/ja/articles/360059429231-9-%E3%81%8B%E6%9C%88%E3%81%AE%E3%83%AA%E3%83%AA%E3%83%BC%E3%82%B9%E6%9C%9F%E9%96%93"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1234567890@g.ecc.u-tokyo.a.jp" TargetMode="External"/><Relationship Id="rId2" Type="http://schemas.openxmlformats.org/officeDocument/2006/relationships/hyperlink" Target="mailto:tau@g.ecc.u-tokyo.ac.jp" TargetMode="External"/><Relationship Id="rId1" Type="http://schemas.openxmlformats.org/officeDocument/2006/relationships/slideLayout" Target="../slideLayouts/slideLayout2.xml"/><Relationship Id="rId4" Type="http://schemas.openxmlformats.org/officeDocument/2006/relationships/hyperlink" Target="mailto:1234567890@utac.u-Tokyo.ac.jp"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utelecon.adm.u-tokyo.ac.jp/notice/zoom-address-n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telecon.webex.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utelecon.webex.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upport.zoom.us/hc/ja/articles/360048660871-%E3%83%9F%E3%83%BC%E3%83%86%E3%82%A3%E3%83%B3%E3%82%B0%E3%81%A7%E3%81%AE%E3%82%A8%E3%83%B3%E3%83%89%E3%83%84%E3%83%BC%E3%82%A8%E3%83%B3%E3%83%89%E6%9A%97%E5%8F%B7%E5%8C%96-E2EE-" TargetMode="External"/><Relationship Id="rId2" Type="http://schemas.openxmlformats.org/officeDocument/2006/relationships/hyperlink" Target="https://utelecon.adm.u-tokyo.ac.jp/zoom/license.html" TargetMode="External"/><Relationship Id="rId1" Type="http://schemas.openxmlformats.org/officeDocument/2006/relationships/slideLayout" Target="../slideLayouts/slideLayout2.xml"/><Relationship Id="rId4" Type="http://schemas.openxmlformats.org/officeDocument/2006/relationships/hyperlink" Target="https://support.zoom.us/hc/ja/articles/360001120743-%E3%83%87%E3%82%B9%E3%82%AF%E3%83%88%E3%83%83%E3%83%97%E4%B8%8A%E3%81%A7%E5%90%8C%E6%99%82%E3%81%AB%E5%88%A5%E3%81%AE%E3%83%9F%E3%83%BC%E3%83%86%E3%82%A3%E3%83%B3%E3%82%B0%E3%81%AB%E5%8F%82%E5%8A%A0%E3%81%99%E3%82%8B"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hyperlink" Target="https://sli.do/"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mailto:10&#26689;@utac.u-tokyo.ac.j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lang="ja-JP" altLang="en-US" dirty="0"/>
              <a:t>新入生への発行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50"/>
                </a:solidFill>
              </a:rPr>
              <a:t>研究科・専攻事務の皆様</a:t>
            </a:r>
            <a:endParaRPr kumimoji="1" lang="en-US" altLang="ja-JP" dirty="0">
              <a:solidFill>
                <a:srgbClr val="00B050"/>
              </a:solidFill>
            </a:endParaRPr>
          </a:p>
          <a:p>
            <a:pPr lvl="1"/>
            <a:r>
              <a:rPr kumimoji="1" lang="ja-JP" altLang="en-US" dirty="0"/>
              <a:t>秋学期からの新入生が</a:t>
            </a:r>
            <a:r>
              <a:rPr kumimoji="1" lang="en-US" altLang="ja-JP" dirty="0"/>
              <a:t>UTAS, ITC-LMS, Zoom</a:t>
            </a:r>
            <a:r>
              <a:rPr kumimoji="1" lang="ja-JP" altLang="en-US" dirty="0"/>
              <a:t>などの利用準備ができるよう、</a:t>
            </a:r>
            <a:r>
              <a:rPr kumimoji="1" lang="en-US" altLang="ja-JP" dirty="0">
                <a:solidFill>
                  <a:srgbClr val="00B050"/>
                </a:solidFill>
              </a:rPr>
              <a:t>UTokyo Account</a:t>
            </a:r>
            <a:r>
              <a:rPr kumimoji="1" lang="ja-JP" altLang="en-US" dirty="0">
                <a:solidFill>
                  <a:srgbClr val="00B050"/>
                </a:solidFill>
              </a:rPr>
              <a:t>の早めの発行と通知</a:t>
            </a:r>
            <a:r>
              <a:rPr kumimoji="1" lang="ja-JP" altLang="en-US" dirty="0"/>
              <a:t>をお願いします</a:t>
            </a:r>
            <a:endParaRPr kumimoji="1" lang="en-US" altLang="ja-JP" dirty="0"/>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pSp>
        <p:nvGrpSpPr>
          <p:cNvPr id="27" name="グループ化 26">
            <a:extLst>
              <a:ext uri="{FF2B5EF4-FFF2-40B4-BE49-F238E27FC236}">
                <a16:creationId xmlns:a16="http://schemas.microsoft.com/office/drawing/2014/main" id="{028AD7A0-520D-46AA-A362-0B9696740602}"/>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70FE5BD4-9AEE-46D2-9181-1FD6AB900915}"/>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A942EB16-E318-438E-A036-5C666F406782}"/>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435B1D1F-BD7E-45FE-B6AF-14396EB21081}"/>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065A99F3-4F2A-462E-A588-55BBDBC2F511}"/>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04B084BA-866F-46A6-9E7D-09457208BA5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E02A2D45-7210-42D4-8314-1E3874B7BFD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B87FE145-DC86-4782-B9DE-ED73D9D4B1E9}"/>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D76F9CD3-0975-4B07-8E69-0FDB2E2C6D92}"/>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F54D91DF-EE40-4D6D-85A4-AAAD79BF1CB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B2C84555-BEB7-40C1-ACF3-194D30D345E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D509482B-88C6-429A-B2AD-6F88D8D45FB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E63B3434-F625-4336-B5E7-3A40CBAFD5B9}"/>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30E6002C-5EC6-4063-BFCD-3E885492D0FD}"/>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38C68DA2-DDC7-4A85-80B4-076478131553}"/>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5F3B7679-7B51-4D50-999E-1BD5260BBD4F}"/>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8082673E-F4A2-4E5C-B2D9-116E28E255D7}"/>
              </a:ext>
            </a:extLst>
          </p:cNvPr>
          <p:cNvSpPr/>
          <p:nvPr/>
        </p:nvSpPr>
        <p:spPr>
          <a:xfrm>
            <a:off x="1173765" y="2860130"/>
            <a:ext cx="1172383"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075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pic>
        <p:nvPicPr>
          <p:cNvPr id="17" name="図 16">
            <a:extLst>
              <a:ext uri="{FF2B5EF4-FFF2-40B4-BE49-F238E27FC236}">
                <a16:creationId xmlns:a16="http://schemas.microsoft.com/office/drawing/2014/main" id="{B585849A-4435-4E23-8600-04E3EAA682C5}"/>
              </a:ext>
            </a:extLst>
          </p:cNvPr>
          <p:cNvPicPr>
            <a:picLocks noChangeAspect="1"/>
          </p:cNvPicPr>
          <p:nvPr/>
        </p:nvPicPr>
        <p:blipFill>
          <a:blip r:embed="rId5"/>
          <a:stretch>
            <a:fillRect/>
          </a:stretch>
        </p:blipFill>
        <p:spPr>
          <a:xfrm>
            <a:off x="6834712" y="27527"/>
            <a:ext cx="2268942" cy="667224"/>
          </a:xfrm>
          <a:prstGeom prst="rect">
            <a:avLst/>
          </a:prstGeom>
        </p:spPr>
      </p:pic>
      <p:sp>
        <p:nvSpPr>
          <p:cNvPr id="18" name="正方形/長方形 17">
            <a:extLst>
              <a:ext uri="{FF2B5EF4-FFF2-40B4-BE49-F238E27FC236}">
                <a16:creationId xmlns:a16="http://schemas.microsoft.com/office/drawing/2014/main" id="{F2486C49-77F4-4C91-B5C2-2DDAE942509C}"/>
              </a:ext>
            </a:extLst>
          </p:cNvPr>
          <p:cNvSpPr/>
          <p:nvPr/>
        </p:nvSpPr>
        <p:spPr>
          <a:xfrm>
            <a:off x="6804248"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27751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grpSp>
        <p:nvGrpSpPr>
          <p:cNvPr id="26" name="グループ化 25">
            <a:extLst>
              <a:ext uri="{FF2B5EF4-FFF2-40B4-BE49-F238E27FC236}">
                <a16:creationId xmlns:a16="http://schemas.microsoft.com/office/drawing/2014/main" id="{905213C8-428B-44E3-881B-70E0CB457072}"/>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3EE35B74-2ED4-4DCB-A067-CB6086B648A6}"/>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3354ED8-7F21-442F-9C9B-2B3D69687FA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CED21F5D-9A13-49DA-B5B3-04D46036726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D2B00A93-FE09-409B-9EB4-CD0E427E7AFE}"/>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9CDE8B24-A54A-4BB9-9913-532445029E1D}"/>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177E262D-4D73-4996-9B01-88951E27041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1976E35E-A1B5-439A-B21B-E01A18356CB4}"/>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4CF3A332-1981-4BE8-A1C7-CDCA53392E5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4D045263-45CC-4BDA-A902-EFD4F36973B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DF0BD743-7569-4DD3-9497-5D730FD960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04261482-DE44-4A0B-8B16-DBEA1171A177}"/>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1DB2374-5618-4145-B57C-FCA6FBAD5D35}"/>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C08D3C6D-EFF4-47EB-90BC-8A53B30839D8}"/>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8AACE8F3-BDC7-4632-992B-969CE5BF3334}"/>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06CE8A45-2BB0-4AB5-B877-B9DCB406AC64}"/>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49BEEFC1-149A-49DD-829F-D8B3E7345BCE}"/>
              </a:ext>
            </a:extLst>
          </p:cNvPr>
          <p:cNvSpPr/>
          <p:nvPr/>
        </p:nvSpPr>
        <p:spPr>
          <a:xfrm>
            <a:off x="2418318" y="2860130"/>
            <a:ext cx="111275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9876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4</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3"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4"/>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5" cstate="print"/>
          <a:stretch>
            <a:fillRect/>
          </a:stretch>
        </p:blipFill>
        <p:spPr>
          <a:xfrm>
            <a:off x="5876019" y="3510739"/>
            <a:ext cx="3152601" cy="2726573"/>
          </a:xfrm>
          <a:prstGeom prst="rect">
            <a:avLst/>
          </a:prstGeom>
        </p:spPr>
      </p:pic>
      <p:pic>
        <p:nvPicPr>
          <p:cNvPr id="16" name="図 15">
            <a:extLst>
              <a:ext uri="{FF2B5EF4-FFF2-40B4-BE49-F238E27FC236}">
                <a16:creationId xmlns:a16="http://schemas.microsoft.com/office/drawing/2014/main" id="{678CB714-8FFF-4C48-B55B-4C8C6C8E39C1}"/>
              </a:ext>
            </a:extLst>
          </p:cNvPr>
          <p:cNvPicPr>
            <a:picLocks noChangeAspect="1"/>
          </p:cNvPicPr>
          <p:nvPr/>
        </p:nvPicPr>
        <p:blipFill>
          <a:blip r:embed="rId6"/>
          <a:stretch>
            <a:fillRect/>
          </a:stretch>
        </p:blipFill>
        <p:spPr>
          <a:xfrm>
            <a:off x="6834712" y="27527"/>
            <a:ext cx="2268942" cy="667224"/>
          </a:xfrm>
          <a:prstGeom prst="rect">
            <a:avLst/>
          </a:prstGeom>
        </p:spPr>
      </p:pic>
      <p:sp>
        <p:nvSpPr>
          <p:cNvPr id="17" name="正方形/長方形 16">
            <a:extLst>
              <a:ext uri="{FF2B5EF4-FFF2-40B4-BE49-F238E27FC236}">
                <a16:creationId xmlns:a16="http://schemas.microsoft.com/office/drawing/2014/main" id="{E07C0EFA-00BC-4252-8FCF-8A9822F94BDC}"/>
              </a:ext>
            </a:extLst>
          </p:cNvPr>
          <p:cNvSpPr/>
          <p:nvPr/>
        </p:nvSpPr>
        <p:spPr>
          <a:xfrm>
            <a:off x="723629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09292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50"/>
                </a:solidFill>
              </a:rPr>
              <a:t>UTAS :</a:t>
            </a:r>
            <a:r>
              <a:rPr kumimoji="1" lang="en-US" altLang="ja-JP" dirty="0">
                <a:solidFill>
                  <a:srgbClr val="00B0F0"/>
                </a:solidFill>
              </a:rPr>
              <a:t> </a:t>
            </a:r>
            <a:r>
              <a:rPr kumimoji="1" lang="ja-JP" altLang="en-US" dirty="0"/>
              <a:t>学期</a:t>
            </a:r>
            <a:r>
              <a:rPr kumimoji="1" lang="ja-JP" altLang="en-US" dirty="0">
                <a:solidFill>
                  <a:srgbClr val="00B050"/>
                </a:solidFill>
              </a:rPr>
              <a:t>前</a:t>
            </a:r>
            <a:r>
              <a:rPr kumimoji="1" lang="ja-JP" altLang="en-US" dirty="0"/>
              <a:t>、学期</a:t>
            </a:r>
            <a:r>
              <a:rPr kumimoji="1" lang="ja-JP" altLang="en-US" dirty="0">
                <a:solidFill>
                  <a:srgbClr val="00B050"/>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50"/>
                </a:solidFill>
              </a:rPr>
              <a:t>ITC-LMS :</a:t>
            </a:r>
            <a:r>
              <a:rPr kumimoji="1" lang="en-US" altLang="ja-JP" dirty="0"/>
              <a:t> </a:t>
            </a:r>
            <a:r>
              <a:rPr kumimoji="1" lang="ja-JP" altLang="en-US" dirty="0"/>
              <a:t>学</a:t>
            </a:r>
            <a:r>
              <a:rPr lang="ja-JP" altLang="en-US" dirty="0"/>
              <a:t>期（授業）</a:t>
            </a:r>
            <a:r>
              <a:rPr kumimoji="1" lang="ja-JP" altLang="en-US" dirty="0">
                <a:solidFill>
                  <a:srgbClr val="00B050"/>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26" name="グループ化 25">
            <a:extLst>
              <a:ext uri="{FF2B5EF4-FFF2-40B4-BE49-F238E27FC236}">
                <a16:creationId xmlns:a16="http://schemas.microsoft.com/office/drawing/2014/main" id="{7B80D9B7-7638-4397-98F0-3C624D1E792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EE537932-4BA4-4E88-B4F3-BF1F86F58DA8}"/>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0119CF3-A981-41B1-A0DC-A7CF0438297E}"/>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641A3FDC-D1FE-4F7C-97F7-2F03FBAA2D7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C458B394-AC6F-4AB1-8659-204C332893F8}"/>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68536D88-C5E1-44C4-866C-87D96B180D69}"/>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A408CBBE-E016-49A3-9AA4-B23B83F437DA}"/>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D9D2E1F7-60F4-443F-A257-4727836BC1F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877130E5-B59E-47B6-8AA8-55E7CC4165D4}"/>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6408327F-88EC-472D-8FBD-A7E31E9052B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0FD7C605-9B70-446F-8F2A-F2FCD594C83C}"/>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C8F8608B-B89B-422D-A611-A4FC591631D9}"/>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E5F36D2-6DE8-4D13-8337-283DCD20A58A}"/>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A4462718-E200-4B36-A859-5F5D7715FA55}"/>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A0286B1B-F6B4-4D30-9760-DC6F94642E22}"/>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DAC9A1A8-EE12-47D9-84FD-958E5EDD2E40}"/>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B48B238-8C48-45DD-8275-577E79A0CCBA}"/>
              </a:ext>
            </a:extLst>
          </p:cNvPr>
          <p:cNvSpPr/>
          <p:nvPr/>
        </p:nvSpPr>
        <p:spPr>
          <a:xfrm>
            <a:off x="3635895" y="2860130"/>
            <a:ext cx="1277141"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952206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6096000" cy="4525963"/>
          </a:xfrm>
        </p:spPr>
        <p:txBody>
          <a:bodyPr>
            <a:normAutofit fontScale="92500"/>
          </a:bodyPr>
          <a:lstStyle/>
          <a:p>
            <a:r>
              <a:rPr lang="ja-JP" altLang="en-US" dirty="0"/>
              <a:t>サインイン</a:t>
            </a:r>
            <a:endParaRPr lang="en-US" altLang="ja-JP" dirty="0"/>
          </a:p>
          <a:p>
            <a:pPr lvl="1"/>
            <a:r>
              <a:rPr lang="en-US" altLang="ja-JP" dirty="0">
                <a:hlinkClick r:id="rId2"/>
              </a:rPr>
              <a:t>https://www.office.com/</a:t>
            </a:r>
            <a:endParaRPr lang="en-US" altLang="ja-JP" dirty="0"/>
          </a:p>
          <a:p>
            <a:pPr lvl="1"/>
            <a:r>
              <a:rPr lang="en-US" altLang="ja-JP" dirty="0"/>
              <a:t>UTokyo Account</a:t>
            </a:r>
            <a:r>
              <a:rPr lang="ja-JP" altLang="en-US" dirty="0"/>
              <a:t>で</a:t>
            </a:r>
            <a:r>
              <a:rPr lang="en-US" altLang="ja-JP" dirty="0"/>
              <a:t>SSO</a:t>
            </a:r>
          </a:p>
          <a:p>
            <a:r>
              <a:rPr lang="ja-JP" altLang="en-US" sz="3100" dirty="0"/>
              <a:t>機能</a:t>
            </a:r>
            <a:endParaRPr lang="en-US" altLang="ja-JP" sz="3100" dirty="0"/>
          </a:p>
          <a:p>
            <a:pPr lvl="1"/>
            <a:r>
              <a:rPr lang="ja-JP" altLang="en-US" dirty="0">
                <a:solidFill>
                  <a:srgbClr val="00B050"/>
                </a:solidFill>
              </a:rPr>
              <a:t>ファイル共有</a:t>
            </a:r>
            <a:r>
              <a:rPr lang="en-US" altLang="ja-JP" dirty="0">
                <a:solidFill>
                  <a:srgbClr val="00B05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50"/>
                </a:solidFill>
              </a:rPr>
              <a:t>Web</a:t>
            </a:r>
            <a:r>
              <a:rPr lang="ja-JP" altLang="en-US" dirty="0">
                <a:solidFill>
                  <a:srgbClr val="00B050"/>
                </a:solidFill>
              </a:rPr>
              <a:t>会議</a:t>
            </a:r>
            <a:r>
              <a:rPr lang="en-US" altLang="ja-JP" dirty="0">
                <a:solidFill>
                  <a:srgbClr val="00B05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63155"/>
            <a:ext cx="2771800" cy="2590505"/>
          </a:xfrm>
          <a:prstGeom prst="rect">
            <a:avLst/>
          </a:prstGeom>
        </p:spPr>
      </p:pic>
      <p:pic>
        <p:nvPicPr>
          <p:cNvPr id="9" name="図 8">
            <a:extLst>
              <a:ext uri="{FF2B5EF4-FFF2-40B4-BE49-F238E27FC236}">
                <a16:creationId xmlns:a16="http://schemas.microsoft.com/office/drawing/2014/main" id="{9BCE96FB-55C0-4CD3-AA61-2FA37EB0A41C}"/>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028B7EC3-0CDF-4716-B825-7B03C8E9686E}"/>
              </a:ext>
            </a:extLst>
          </p:cNvPr>
          <p:cNvSpPr/>
          <p:nvPr/>
        </p:nvSpPr>
        <p:spPr>
          <a:xfrm>
            <a:off x="759633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59591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サインイン全パターン</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1386875"/>
            <a:ext cx="2664296" cy="2042125"/>
          </a:xfrm>
          <a:prstGeom prst="rect">
            <a:avLst/>
          </a:prstGeom>
        </p:spPr>
      </p:pic>
      <p:sp>
        <p:nvSpPr>
          <p:cNvPr id="33" name="正方形/長方形 32">
            <a:extLst>
              <a:ext uri="{FF2B5EF4-FFF2-40B4-BE49-F238E27FC236}">
                <a16:creationId xmlns:a16="http://schemas.microsoft.com/office/drawing/2014/main" id="{9777455A-53FC-4142-8E79-2B36BA2FC084}"/>
              </a:ext>
            </a:extLst>
          </p:cNvPr>
          <p:cNvSpPr/>
          <p:nvPr/>
        </p:nvSpPr>
        <p:spPr>
          <a:xfrm>
            <a:off x="179513" y="1213849"/>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grpSp>
        <p:nvGrpSpPr>
          <p:cNvPr id="17" name="グループ化 16">
            <a:extLst>
              <a:ext uri="{FF2B5EF4-FFF2-40B4-BE49-F238E27FC236}">
                <a16:creationId xmlns:a16="http://schemas.microsoft.com/office/drawing/2014/main" id="{EF011607-CF0B-474D-87F4-D810C1FDE6C1}"/>
              </a:ext>
            </a:extLst>
          </p:cNvPr>
          <p:cNvGrpSpPr/>
          <p:nvPr/>
        </p:nvGrpSpPr>
        <p:grpSpPr>
          <a:xfrm>
            <a:off x="179513" y="3961374"/>
            <a:ext cx="5947028" cy="2347946"/>
            <a:chOff x="179513" y="3961374"/>
            <a:chExt cx="5947028" cy="2347946"/>
          </a:xfrm>
        </p:grpSpPr>
        <p:pic>
          <p:nvPicPr>
            <p:cNvPr id="15" name="図 14" descr="コンピューターのスクリーンショット&#10;&#10;自動的に生成された説明">
              <a:extLst>
                <a:ext uri="{FF2B5EF4-FFF2-40B4-BE49-F238E27FC236}">
                  <a16:creationId xmlns:a16="http://schemas.microsoft.com/office/drawing/2014/main" id="{296ACD5F-935C-4FE5-840F-E3DEA1135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4267195"/>
              <a:ext cx="2788708" cy="2042125"/>
            </a:xfrm>
            <a:prstGeom prst="rect">
              <a:avLst/>
            </a:prstGeom>
          </p:spPr>
        </p:pic>
        <p:cxnSp>
          <p:nvCxnSpPr>
            <p:cNvPr id="23" name="直線矢印コネクタ 22">
              <a:extLst>
                <a:ext uri="{FF2B5EF4-FFF2-40B4-BE49-F238E27FC236}">
                  <a16:creationId xmlns:a16="http://schemas.microsoft.com/office/drawing/2014/main" id="{53169F80-0719-4F62-9D84-97896FAE3F8D}"/>
                </a:ext>
              </a:extLst>
            </p:cNvPr>
            <p:cNvCxnSpPr>
              <a:stCxn id="14" idx="1"/>
              <a:endCxn id="15" idx="3"/>
            </p:cNvCxnSpPr>
            <p:nvPr/>
          </p:nvCxnSpPr>
          <p:spPr>
            <a:xfrm flipH="1">
              <a:off x="2968221" y="5288257"/>
              <a:ext cx="3158320" cy="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401D747-0290-4496-9D3C-C0DB362C5C0D}"/>
                </a:ext>
              </a:extLst>
            </p:cNvPr>
            <p:cNvSpPr/>
            <p:nvPr/>
          </p:nvSpPr>
          <p:spPr>
            <a:xfrm>
              <a:off x="179513" y="3961374"/>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AECF5BA6-E1FF-4319-912B-87A93762E64F}"/>
              </a:ext>
            </a:extLst>
          </p:cNvPr>
          <p:cNvSpPr/>
          <p:nvPr/>
        </p:nvSpPr>
        <p:spPr>
          <a:xfrm>
            <a:off x="3113875"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grpSp>
        <p:nvGrpSpPr>
          <p:cNvPr id="13" name="グループ化 12">
            <a:extLst>
              <a:ext uri="{FF2B5EF4-FFF2-40B4-BE49-F238E27FC236}">
                <a16:creationId xmlns:a16="http://schemas.microsoft.com/office/drawing/2014/main" id="{A2EFDD5D-B1E2-4829-8504-8925A8A5D470}"/>
              </a:ext>
            </a:extLst>
          </p:cNvPr>
          <p:cNvGrpSpPr/>
          <p:nvPr/>
        </p:nvGrpSpPr>
        <p:grpSpPr>
          <a:xfrm>
            <a:off x="2843809" y="1236049"/>
            <a:ext cx="5480841" cy="2192951"/>
            <a:chOff x="2843809" y="1236049"/>
            <a:chExt cx="5480841" cy="2192951"/>
          </a:xfrm>
        </p:grpSpPr>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8580" y="1386875"/>
              <a:ext cx="2126070" cy="2042125"/>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a:off x="2843809" y="2407938"/>
              <a:ext cx="335477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F96BA00-492A-4F91-A4F7-21D204A705EC}"/>
                </a:ext>
              </a:extLst>
            </p:cNvPr>
            <p:cNvSpPr/>
            <p:nvPr/>
          </p:nvSpPr>
          <p:spPr>
            <a:xfrm>
              <a:off x="6022991" y="123604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ACB410CF-5986-464A-AD93-9E89D270C5E6}"/>
                </a:ext>
              </a:extLst>
            </p:cNvPr>
            <p:cNvSpPr/>
            <p:nvPr/>
          </p:nvSpPr>
          <p:spPr>
            <a:xfrm>
              <a:off x="3121010" y="1339844"/>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B9812266-2EE5-426F-9865-083365C34F29}"/>
                </a:ext>
              </a:extLst>
            </p:cNvPr>
            <p:cNvCxnSpPr>
              <a:stCxn id="30" idx="2"/>
            </p:cNvCxnSpPr>
            <p:nvPr/>
          </p:nvCxnSpPr>
          <p:spPr>
            <a:xfrm>
              <a:off x="4657729" y="1849993"/>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F91C0C4A-7652-46B5-8166-DFA7469D36A2}"/>
              </a:ext>
            </a:extLst>
          </p:cNvPr>
          <p:cNvGrpSpPr/>
          <p:nvPr/>
        </p:nvGrpSpPr>
        <p:grpSpPr>
          <a:xfrm>
            <a:off x="3490070" y="3429000"/>
            <a:ext cx="4898354" cy="2880319"/>
            <a:chOff x="3490070" y="3429000"/>
            <a:chExt cx="4898354" cy="2880319"/>
          </a:xfrm>
        </p:grpSpPr>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5" cstate="print"/>
            <a:stretch>
              <a:fillRect/>
            </a:stretch>
          </p:blipFill>
          <p:spPr>
            <a:xfrm>
              <a:off x="6126541" y="4267195"/>
              <a:ext cx="2261883" cy="2042124"/>
            </a:xfrm>
            <a:prstGeom prst="rect">
              <a:avLst/>
            </a:prstGeom>
          </p:spPr>
        </p:pic>
        <p:cxnSp>
          <p:nvCxnSpPr>
            <p:cNvPr id="22" name="直線矢印コネクタ 21">
              <a:extLst>
                <a:ext uri="{FF2B5EF4-FFF2-40B4-BE49-F238E27FC236}">
                  <a16:creationId xmlns:a16="http://schemas.microsoft.com/office/drawing/2014/main" id="{33B5CDF6-0F1A-4B3B-BD82-D3A6C73FD3FB}"/>
                </a:ext>
              </a:extLst>
            </p:cNvPr>
            <p:cNvCxnSpPr>
              <a:stCxn id="10" idx="2"/>
              <a:endCxn id="14" idx="0"/>
            </p:cNvCxnSpPr>
            <p:nvPr/>
          </p:nvCxnSpPr>
          <p:spPr>
            <a:xfrm flipH="1">
              <a:off x="7257483" y="3429000"/>
              <a:ext cx="4132" cy="8381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7D6A1B0-B1D2-4EF7-B7EF-97752D1BCB43}"/>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26D5A4E3-0CB7-4ECF-8E6C-8327FA478C9B}"/>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a:t>
              </a:r>
              <a:r>
                <a:rPr kumimoji="1" lang="en-US" altLang="ja-JP" sz="1600" dirty="0">
                  <a:solidFill>
                    <a:srgbClr val="00B050"/>
                  </a:solidFill>
                </a:rPr>
                <a:t> 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38" name="直線コネクタ 37">
              <a:extLst>
                <a:ext uri="{FF2B5EF4-FFF2-40B4-BE49-F238E27FC236}">
                  <a16:creationId xmlns:a16="http://schemas.microsoft.com/office/drawing/2014/main" id="{189FF196-1E12-4CC9-84B2-4C54871D1024}"/>
                </a:ext>
              </a:extLst>
            </p:cNvPr>
            <p:cNvCxnSpPr>
              <a:stCxn id="36"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四角形: 角を丸くする 11">
            <a:extLst>
              <a:ext uri="{FF2B5EF4-FFF2-40B4-BE49-F238E27FC236}">
                <a16:creationId xmlns:a16="http://schemas.microsoft.com/office/drawing/2014/main" id="{3497EBC7-B1D4-43E8-A424-427A790AAFFD}"/>
              </a:ext>
            </a:extLst>
          </p:cNvPr>
          <p:cNvSpPr/>
          <p:nvPr/>
        </p:nvSpPr>
        <p:spPr>
          <a:xfrm>
            <a:off x="323528" y="2636913"/>
            <a:ext cx="495822" cy="28803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fontScale="90000"/>
          </a:bodyPr>
          <a:lstStyle/>
          <a:p>
            <a:r>
              <a:rPr lang="ja-JP" altLang="en-US" dirty="0"/>
              <a:t>これは</a:t>
            </a:r>
            <a:r>
              <a:rPr lang="en-US" altLang="ja-JP" dirty="0"/>
              <a:t>SSO</a:t>
            </a:r>
            <a:r>
              <a:rPr lang="ja-JP" altLang="en-US" dirty="0"/>
              <a:t>する際の共通パターン</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225762"/>
            <a:ext cx="2126070" cy="2042125"/>
          </a:xfrm>
          <a:prstGeom prst="rect">
            <a:avLst/>
          </a:prstGeom>
        </p:spPr>
      </p:pic>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flipV="1">
            <a:off x="2758860" y="2246825"/>
            <a:ext cx="3439720" cy="854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074936"/>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B7982005-3475-4E37-907A-A7238FFE668E}"/>
              </a:ext>
            </a:extLst>
          </p:cNvPr>
          <p:cNvCxnSpPr>
            <a:stCxn id="9" idx="1"/>
            <a:endCxn id="24" idx="3"/>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D5127B-A578-4CD2-8968-ECAB5B2F75FD}"/>
              </a:ext>
            </a:extLst>
          </p:cNvPr>
          <p:cNvSpPr/>
          <p:nvPr/>
        </p:nvSpPr>
        <p:spPr>
          <a:xfrm>
            <a:off x="3143784"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178731"/>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688880"/>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617501F-1DE2-4206-AEF3-605AFAFB51B3}"/>
              </a:ext>
            </a:extLst>
          </p:cNvPr>
          <p:cNvSpPr/>
          <p:nvPr/>
        </p:nvSpPr>
        <p:spPr>
          <a:xfrm>
            <a:off x="179513" y="1708058"/>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A0C7B903-0E3B-4786-A422-4136B3D3BAFE}"/>
              </a:ext>
            </a:extLst>
          </p:cNvPr>
          <p:cNvSpPr/>
          <p:nvPr/>
        </p:nvSpPr>
        <p:spPr>
          <a:xfrm>
            <a:off x="179513" y="4304115"/>
            <a:ext cx="2579347" cy="191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目的ページ</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143920" y="2094971"/>
            <a:ext cx="3073438"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https://</a:t>
            </a:r>
            <a:r>
              <a:rPr lang="ja-JP" altLang="en-US" sz="1600" dirty="0">
                <a:solidFill>
                  <a:srgbClr val="00B050"/>
                </a:solidFill>
              </a:rPr>
              <a:t>目的ページ</a:t>
            </a:r>
            <a:r>
              <a:rPr lang="en-US" altLang="ja-JP" sz="1600" dirty="0">
                <a:solidFill>
                  <a:srgbClr val="00B050"/>
                </a:solidFill>
              </a:rPr>
              <a:t>/</a:t>
            </a:r>
            <a:endParaRPr kumimoji="1" lang="en-US" altLang="ja-JP" sz="1600" dirty="0">
              <a:solidFill>
                <a:srgbClr val="00B050"/>
              </a:solidFill>
            </a:endParaRPr>
          </a:p>
        </p:txBody>
      </p:sp>
      <p:sp>
        <p:nvSpPr>
          <p:cNvPr id="33" name="正方形/長方形 32">
            <a:extLst>
              <a:ext uri="{FF2B5EF4-FFF2-40B4-BE49-F238E27FC236}">
                <a16:creationId xmlns:a16="http://schemas.microsoft.com/office/drawing/2014/main" id="{67D5572A-F3F7-4339-9CF0-B0FCA69935B2}"/>
              </a:ext>
            </a:extLst>
          </p:cNvPr>
          <p:cNvSpPr/>
          <p:nvPr/>
        </p:nvSpPr>
        <p:spPr>
          <a:xfrm>
            <a:off x="4602148" y="154540"/>
            <a:ext cx="4084652" cy="451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1"/>
                </a:solidFill>
              </a:rPr>
              <a:t>Zoom</a:t>
            </a:r>
            <a:r>
              <a:rPr lang="ja-JP" altLang="en-US" dirty="0">
                <a:solidFill>
                  <a:schemeClr val="accent1"/>
                </a:solidFill>
              </a:rPr>
              <a:t>でも似たパターンが出てきます</a:t>
            </a:r>
            <a:endParaRPr kumimoji="1" lang="ja-JP" altLang="en-US" dirty="0">
              <a:solidFill>
                <a:schemeClr val="accent1"/>
              </a:solidFill>
            </a:endParaRPr>
          </a:p>
        </p:txBody>
      </p:sp>
    </p:spTree>
    <p:extLst>
      <p:ext uri="{BB962C8B-B14F-4D97-AF65-F5344CB8AC3E}">
        <p14:creationId xmlns:p14="http://schemas.microsoft.com/office/powerpoint/2010/main" val="10644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ja-JP" altLang="en-US" dirty="0"/>
              <a:t>授業関連</a:t>
            </a:r>
            <a:r>
              <a:rPr lang="en-US" altLang="ja-JP" dirty="0"/>
              <a:t>ICT</a:t>
            </a:r>
            <a:r>
              <a:rPr lang="ja-JP" altLang="en-US" dirty="0"/>
              <a:t>システム概要</a:t>
            </a:r>
            <a:endParaRPr kumimoji="1" lang="ja-JP" altLang="en-US" dirty="0"/>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a:xfrm>
            <a:off x="457200" y="1500174"/>
            <a:ext cx="8435280" cy="4525963"/>
          </a:xfrm>
        </p:spPr>
        <p:txBody>
          <a:bodyPr/>
          <a:lstStyle/>
          <a:p>
            <a:r>
              <a:rPr lang="en-US" altLang="ja-JP" dirty="0"/>
              <a:t>Google</a:t>
            </a:r>
            <a:r>
              <a:rPr lang="ja-JP" altLang="en-US" dirty="0"/>
              <a:t>以外は</a:t>
            </a:r>
            <a:r>
              <a:rPr kumimoji="1" lang="en-US" altLang="ja-JP" dirty="0">
                <a:solidFill>
                  <a:srgbClr val="00B050"/>
                </a:solidFill>
              </a:rPr>
              <a:t>UTokyo Account</a:t>
            </a:r>
            <a:r>
              <a:rPr kumimoji="1" lang="ja-JP" altLang="en-US" dirty="0">
                <a:solidFill>
                  <a:srgbClr val="00B050"/>
                </a:solidFill>
              </a:rPr>
              <a:t>だけで使える</a:t>
            </a:r>
            <a:endParaRPr kumimoji="1" lang="en-US" altLang="ja-JP" dirty="0">
              <a:solidFill>
                <a:srgbClr val="00B050"/>
              </a:solidFill>
            </a:endParaRPr>
          </a:p>
          <a:p>
            <a:r>
              <a:rPr kumimoji="1" lang="en-US" altLang="ja-JP" dirty="0"/>
              <a:t>= </a:t>
            </a:r>
            <a:r>
              <a:rPr kumimoji="1" lang="ja-JP" altLang="en-US" dirty="0"/>
              <a:t>認証の統一・連携</a:t>
            </a:r>
            <a:r>
              <a:rPr lang="ja-JP" altLang="en-US" dirty="0"/>
              <a:t>（</a:t>
            </a:r>
            <a:r>
              <a:rPr kumimoji="1" lang="ja-JP" altLang="en-US" dirty="0"/>
              <a:t>シングルサインオン、</a:t>
            </a:r>
            <a:r>
              <a:rPr kumimoji="1" lang="en-US" altLang="ja-JP" dirty="0"/>
              <a:t>Single Sign-On, </a:t>
            </a:r>
            <a:r>
              <a:rPr kumimoji="1" lang="en-US" altLang="ja-JP" dirty="0">
                <a:solidFill>
                  <a:srgbClr val="00B050"/>
                </a:solidFill>
              </a:rPr>
              <a:t>SSO</a:t>
            </a:r>
            <a:r>
              <a:rPr kumimoji="1" lang="ja-JP" altLang="en-US" dirty="0"/>
              <a:t>）</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Tree>
    <p:extLst>
      <p:ext uri="{BB962C8B-B14F-4D97-AF65-F5344CB8AC3E}">
        <p14:creationId xmlns:p14="http://schemas.microsoft.com/office/powerpoint/2010/main" val="32391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normAutofit/>
          </a:bodyPr>
          <a:lstStyle/>
          <a:p>
            <a:r>
              <a:rPr kumimoji="1" lang="en-US" altLang="ja-JP" dirty="0"/>
              <a:t>Google Workspace</a:t>
            </a:r>
            <a:endParaRPr kumimoji="1" lang="ja-JP" altLang="en-US" dirty="0"/>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26" name="グループ化 25">
            <a:extLst>
              <a:ext uri="{FF2B5EF4-FFF2-40B4-BE49-F238E27FC236}">
                <a16:creationId xmlns:a16="http://schemas.microsoft.com/office/drawing/2014/main" id="{1164DAF7-EF2A-4F3D-8D78-DB33ED50BF6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2EF9E38D-DBD3-4AD5-A4CB-FB7407A1D937}"/>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4A7D5C00-A0EB-4B81-8090-4330676F070D}"/>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2EBEF95C-3984-441C-B52B-B2AE5AF7006D}"/>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B7A2D4A8-FE36-40EF-8D24-7BA98C6A2672}"/>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10A5B04D-703E-4CF8-8DA3-171743EBBBC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6172AAA0-32EA-4069-B0FD-D51DD0B70FF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3619E9F8-54FA-4CE8-BE0B-BC07F0F5B80C}"/>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679C3BE2-DE40-4262-8420-1B49C61824F8}"/>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E52D5858-25B7-4188-94CF-8C9A3D40473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7EE1CFA0-377F-402E-ADB0-898C376944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12A3D676-4FD8-428D-B94C-8935E46F797D}"/>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EF93CF7A-BA22-4E35-BE9E-8770EF481C8E}"/>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741AFF9F-8519-44F8-9C1C-7F3F195C9972}"/>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691C9DFF-FD9F-40DE-BDF4-65CCF3CEBEFB}"/>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2A5D1501-2EC1-408C-A40A-E142F3BCE84C}"/>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71D6A6F7-FC39-4020-8696-DE003D9A23EB}"/>
              </a:ext>
            </a:extLst>
          </p:cNvPr>
          <p:cNvSpPr/>
          <p:nvPr/>
        </p:nvSpPr>
        <p:spPr>
          <a:xfrm>
            <a:off x="5004048" y="2860130"/>
            <a:ext cx="115457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4444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Google Workspace</a:t>
            </a:r>
            <a:endParaRPr kumimoji="1" lang="ja-JP" altLang="en-US" dirty="0"/>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Google Workspace</a:t>
            </a:r>
            <a:r>
              <a:rPr kumimoji="1" lang="ja-JP" altLang="en-US" dirty="0"/>
              <a:t> </a:t>
            </a:r>
            <a:r>
              <a:rPr kumimoji="1" lang="ja-JP" altLang="en-US" dirty="0">
                <a:sym typeface="Symbol" panose="05050102010706020507" pitchFamily="18" charset="2"/>
              </a:rPr>
              <a:t></a:t>
            </a:r>
            <a:r>
              <a:rPr kumimoji="1" lang="ja-JP" altLang="en-US" dirty="0"/>
              <a:t> 組織契約する</a:t>
            </a:r>
            <a:r>
              <a:rPr kumimoji="1" lang="en-US" altLang="ja-JP" dirty="0"/>
              <a:t>Google</a:t>
            </a:r>
            <a:r>
              <a:rPr lang="ja-JP" altLang="en-US" dirty="0"/>
              <a:t>サービス</a:t>
            </a:r>
            <a:endParaRPr lang="en-US" altLang="ja-JP" dirty="0"/>
          </a:p>
          <a:p>
            <a:pPr lvl="1">
              <a:lnSpc>
                <a:spcPct val="90000"/>
              </a:lnSpc>
            </a:pPr>
            <a:r>
              <a:rPr lang="ja-JP" altLang="en-US" dirty="0"/>
              <a:t>旧称 </a:t>
            </a:r>
            <a:r>
              <a:rPr lang="en-US" altLang="ja-JP" dirty="0"/>
              <a:t>G Suite</a:t>
            </a:r>
          </a:p>
          <a:p>
            <a:pPr>
              <a:lnSpc>
                <a:spcPct val="90000"/>
              </a:lnSpc>
            </a:pPr>
            <a:r>
              <a:rPr lang="ja-JP" altLang="en-US" dirty="0"/>
              <a:t>本</a:t>
            </a:r>
            <a:r>
              <a:rPr kumimoji="1" lang="ja-JP" altLang="en-US" dirty="0"/>
              <a:t>学での呼び名</a:t>
            </a:r>
            <a:r>
              <a:rPr kumimoji="1" lang="en-US" altLang="ja-JP" dirty="0"/>
              <a:t> = </a:t>
            </a:r>
            <a:r>
              <a:rPr kumimoji="1" lang="en-US" altLang="ja-JP" dirty="0">
                <a:solidFill>
                  <a:srgbClr val="00B050"/>
                </a:solidFill>
              </a:rPr>
              <a:t>ECCS</a:t>
            </a:r>
            <a:r>
              <a:rPr kumimoji="1" lang="ja-JP" altLang="en-US" dirty="0">
                <a:solidFill>
                  <a:srgbClr val="00B050"/>
                </a:solidFill>
              </a:rPr>
              <a:t>クラウドメール</a:t>
            </a:r>
            <a:endParaRPr kumimoji="1" lang="en-US" altLang="ja-JP" dirty="0">
              <a:solidFill>
                <a:srgbClr val="00B050"/>
              </a:solidFill>
            </a:endParaRPr>
          </a:p>
          <a:p>
            <a:pPr lvl="1">
              <a:lnSpc>
                <a:spcPct val="90000"/>
              </a:lnSpc>
            </a:pPr>
            <a:r>
              <a:rPr lang="ja-JP" altLang="en-US" dirty="0">
                <a:solidFill>
                  <a:srgbClr val="00B050"/>
                </a:solidFill>
              </a:rPr>
              <a:t>なんとか</a:t>
            </a:r>
            <a:r>
              <a:rPr lang="en-US" altLang="ja-JP" dirty="0">
                <a:solidFill>
                  <a:srgbClr val="00B050"/>
                </a:solidFill>
              </a:rPr>
              <a:t>@g.ecc.u-tokyo.ac.jp</a:t>
            </a:r>
            <a:r>
              <a:rPr lang="ja-JP" altLang="en-US" dirty="0"/>
              <a:t> という</a:t>
            </a:r>
            <a:r>
              <a:rPr lang="en-US" altLang="ja-JP" dirty="0"/>
              <a:t>Google</a:t>
            </a:r>
            <a:r>
              <a:rPr lang="ja-JP" altLang="en-US" dirty="0"/>
              <a:t>アカウント</a:t>
            </a:r>
            <a:endParaRPr lang="en-US" altLang="ja-JP" dirty="0"/>
          </a:p>
          <a:p>
            <a:pPr lvl="1">
              <a:lnSpc>
                <a:spcPct val="90000"/>
              </a:lnSpc>
            </a:pPr>
            <a:r>
              <a:rPr lang="ja-JP" altLang="en-US" dirty="0"/>
              <a:t>メールだけではなく様々なアプリが含まれるので〇〇メールという呼び方はやや誤解を招く</a:t>
            </a:r>
            <a:endParaRPr lang="en-US" altLang="ja-JP" dirty="0"/>
          </a:p>
          <a:p>
            <a:pPr>
              <a:lnSpc>
                <a:spcPct val="90000"/>
              </a:lnSpc>
            </a:pPr>
            <a:r>
              <a:rPr lang="ja-JP" altLang="en-US" dirty="0"/>
              <a:t>有効化（初めての方）、パスワード変更</a:t>
            </a:r>
            <a:endParaRPr lang="en-US" altLang="ja-JP" dirty="0"/>
          </a:p>
          <a:p>
            <a:pPr lvl="1"/>
            <a:r>
              <a:rPr lang="en-US" altLang="ja-JP" sz="1800" dirty="0">
                <a:hlinkClick r:id="rId2"/>
              </a:rPr>
              <a:t>https://utelecon.adm.u-tokyo.ac.jp/oc/#google</a:t>
            </a:r>
            <a:endParaRPr lang="en-US" altLang="ja-JP" sz="1800" dirty="0"/>
          </a:p>
          <a:p>
            <a:pPr>
              <a:lnSpc>
                <a:spcPct val="90000"/>
              </a:lnSpc>
            </a:pPr>
            <a:r>
              <a:rPr lang="ja-JP" altLang="en-US" dirty="0"/>
              <a:t>サインイン</a:t>
            </a:r>
            <a:endParaRPr lang="en-US" altLang="ja-JP" dirty="0"/>
          </a:p>
          <a:p>
            <a:pPr lvl="1">
              <a:lnSpc>
                <a:spcPct val="90000"/>
              </a:lnSpc>
            </a:pPr>
            <a:r>
              <a:rPr lang="ja-JP" altLang="en-US" sz="1800" dirty="0"/>
              <a:t>方法</a:t>
            </a:r>
            <a:r>
              <a:rPr lang="en-US" altLang="ja-JP" sz="1800" dirty="0"/>
              <a:t>1: </a:t>
            </a:r>
            <a:r>
              <a:rPr lang="ja-JP" altLang="en-US" sz="1800" dirty="0"/>
              <a:t>普通の</a:t>
            </a:r>
            <a:r>
              <a:rPr lang="en-US" altLang="ja-JP" sz="1800" dirty="0"/>
              <a:t>Google</a:t>
            </a:r>
            <a:r>
              <a:rPr lang="ja-JP" altLang="en-US" sz="1800" dirty="0"/>
              <a:t>ページでアカウント名 </a:t>
            </a:r>
            <a:r>
              <a:rPr lang="en-US" altLang="ja-JP" sz="1800" i="1" dirty="0">
                <a:solidFill>
                  <a:srgbClr val="00B050"/>
                </a:solidFill>
              </a:rPr>
              <a:t>xxxx</a:t>
            </a:r>
            <a:r>
              <a:rPr lang="en-US" altLang="ja-JP" sz="1800" dirty="0">
                <a:solidFill>
                  <a:srgbClr val="00B050"/>
                </a:solidFill>
              </a:rPr>
              <a:t>@g.ecc.u-tokyo.ac.jp</a:t>
            </a:r>
          </a:p>
          <a:p>
            <a:pPr lvl="1">
              <a:lnSpc>
                <a:spcPct val="90000"/>
              </a:lnSpc>
            </a:pPr>
            <a:r>
              <a:rPr lang="ja-JP" altLang="en-US" sz="1800" dirty="0"/>
              <a:t>方法</a:t>
            </a:r>
            <a:r>
              <a:rPr lang="en-US" altLang="ja-JP" sz="1800" dirty="0"/>
              <a:t>2: </a:t>
            </a:r>
            <a:r>
              <a:rPr lang="ja-JP" altLang="en-US" sz="1800" dirty="0"/>
              <a:t>専用サインインページ</a:t>
            </a:r>
            <a:r>
              <a:rPr lang="en-US" altLang="ja-JP" sz="1800" dirty="0">
                <a:hlinkClick r:id="rId3"/>
              </a:rPr>
              <a:t>https://mail.google.com/a/g.ecc.u-tokyo.ac.jp</a:t>
            </a:r>
            <a:endParaRPr lang="en-US" altLang="ja-JP" sz="18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21</a:t>
            </a:fld>
            <a:endParaRPr kumimoji="1" lang="ja-JP" altLang="en-US"/>
          </a:p>
        </p:txBody>
      </p:sp>
      <p:sp>
        <p:nvSpPr>
          <p:cNvPr id="7" name="正方形/長方形 6">
            <a:extLst>
              <a:ext uri="{FF2B5EF4-FFF2-40B4-BE49-F238E27FC236}">
                <a16:creationId xmlns:a16="http://schemas.microsoft.com/office/drawing/2014/main" id="{BB04BE31-6682-4C20-9E2E-18AB7DCD3F08}"/>
              </a:ext>
            </a:extLst>
          </p:cNvPr>
          <p:cNvSpPr/>
          <p:nvPr/>
        </p:nvSpPr>
        <p:spPr>
          <a:xfrm>
            <a:off x="6370442" y="3529866"/>
            <a:ext cx="928539" cy="1077218"/>
          </a:xfrm>
          <a:prstGeom prst="rect">
            <a:avLst/>
          </a:prstGeom>
        </p:spPr>
        <p:txBody>
          <a:bodyPr wrap="square">
            <a:spAutoFit/>
          </a:bodyPr>
          <a:lstStyle/>
          <a:p>
            <a:r>
              <a:rPr lang="ja-JP" altLang="en-US" sz="3200" dirty="0"/>
              <a:t>🙇‍♂️</a:t>
            </a:r>
          </a:p>
        </p:txBody>
      </p:sp>
      <p:pic>
        <p:nvPicPr>
          <p:cNvPr id="9" name="図 8">
            <a:extLst>
              <a:ext uri="{FF2B5EF4-FFF2-40B4-BE49-F238E27FC236}">
                <a16:creationId xmlns:a16="http://schemas.microsoft.com/office/drawing/2014/main" id="{3B17B3CD-B505-49CF-9FB5-27673E289E56}"/>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47BD458E-BE49-4E2A-809E-70579510CEDA}"/>
              </a:ext>
            </a:extLst>
          </p:cNvPr>
          <p:cNvSpPr/>
          <p:nvPr/>
        </p:nvSpPr>
        <p:spPr>
          <a:xfrm>
            <a:off x="802838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206072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en-US" altLang="ja-JP" sz="2800" dirty="0">
                <a:solidFill>
                  <a:srgbClr val="FF0000"/>
                </a:solidFill>
                <a:effectLst>
                  <a:outerShdw blurRad="127000" algn="tl" rotWithShape="0">
                    <a:schemeClr val="bg1">
                      <a:alpha val="90000"/>
                    </a:schemeClr>
                  </a:outerShdw>
                </a:effectLst>
                <a:latin typeface="+mj-lt"/>
                <a:ea typeface="+mj-ea"/>
                <a:cs typeface="+mj-cs"/>
              </a:rPr>
              <a:t>(</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 </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a:xfrm>
            <a:off x="457200" y="274638"/>
            <a:ext cx="8435280" cy="1143000"/>
          </a:xfrm>
        </p:spPr>
        <p:txBody>
          <a:bodyPr>
            <a:normAutofit fontScale="90000"/>
          </a:bodyPr>
          <a:lstStyle/>
          <a:p>
            <a:r>
              <a:rPr lang="en-US" altLang="ja-JP" dirty="0"/>
              <a:t>Google Workspace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362630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Google Workspace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50"/>
                </a:solidFill>
              </a:rPr>
              <a:t>ファイル共有</a:t>
            </a:r>
            <a:r>
              <a:rPr lang="en-US" altLang="ja-JP" dirty="0">
                <a:solidFill>
                  <a:srgbClr val="00B05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pic>
        <p:nvPicPr>
          <p:cNvPr id="12" name="図 11">
            <a:extLst>
              <a:ext uri="{FF2B5EF4-FFF2-40B4-BE49-F238E27FC236}">
                <a16:creationId xmlns:a16="http://schemas.microsoft.com/office/drawing/2014/main" id="{77C7F5E5-A79C-41F1-B65A-761C74FE328F}"/>
              </a:ext>
            </a:extLst>
          </p:cNvPr>
          <p:cNvPicPr>
            <a:picLocks noChangeAspect="1"/>
          </p:cNvPicPr>
          <p:nvPr/>
        </p:nvPicPr>
        <p:blipFill>
          <a:blip r:embed="rId3"/>
          <a:stretch>
            <a:fillRect/>
          </a:stretch>
        </p:blipFill>
        <p:spPr>
          <a:xfrm>
            <a:off x="6876256" y="27879"/>
            <a:ext cx="2267744" cy="666872"/>
          </a:xfrm>
          <a:prstGeom prst="rect">
            <a:avLst/>
          </a:prstGeom>
        </p:spPr>
      </p:pic>
    </p:spTree>
    <p:extLst>
      <p:ext uri="{BB962C8B-B14F-4D97-AF65-F5344CB8AC3E}">
        <p14:creationId xmlns:p14="http://schemas.microsoft.com/office/powerpoint/2010/main" val="237305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a:xfrm>
            <a:off x="457200" y="4509120"/>
            <a:ext cx="8229600" cy="1143001"/>
          </a:xfrm>
        </p:spPr>
        <p:txBody>
          <a:bodyPr>
            <a:normAutofit/>
          </a:bodyPr>
          <a:lstStyle/>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14942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 </a:t>
            </a:r>
            <a:r>
              <a:rPr lang="en-US" altLang="ja-JP" dirty="0"/>
              <a:t>(Google)</a:t>
            </a:r>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3263152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3E8706-A47F-4338-94A0-49163065567F}"/>
              </a:ext>
            </a:extLst>
          </p:cNvPr>
          <p:cNvSpPr>
            <a:spLocks noGrp="1"/>
          </p:cNvSpPr>
          <p:nvPr>
            <p:ph type="title"/>
          </p:nvPr>
        </p:nvSpPr>
        <p:spPr>
          <a:xfrm>
            <a:off x="457200" y="274638"/>
            <a:ext cx="8435280" cy="1143000"/>
          </a:xfrm>
        </p:spPr>
        <p:txBody>
          <a:bodyPr>
            <a:normAutofit fontScale="90000"/>
          </a:bodyPr>
          <a:lstStyle/>
          <a:p>
            <a:r>
              <a:rPr kumimoji="1" lang="en-US" altLang="ja-JP" dirty="0"/>
              <a:t>Google</a:t>
            </a:r>
            <a:r>
              <a:rPr kumimoji="1" lang="ja-JP" altLang="en-US" dirty="0"/>
              <a:t>も</a:t>
            </a:r>
            <a:r>
              <a:rPr kumimoji="1" lang="en-US" altLang="ja-JP" dirty="0"/>
              <a:t>UTokyo Account</a:t>
            </a:r>
            <a:r>
              <a:rPr kumimoji="1" lang="ja-JP" altLang="en-US" dirty="0"/>
              <a:t>へ統合予定</a:t>
            </a:r>
          </a:p>
        </p:txBody>
      </p:sp>
      <p:sp>
        <p:nvSpPr>
          <p:cNvPr id="3" name="コンテンツ プレースホルダー 2">
            <a:extLst>
              <a:ext uri="{FF2B5EF4-FFF2-40B4-BE49-F238E27FC236}">
                <a16:creationId xmlns:a16="http://schemas.microsoft.com/office/drawing/2014/main" id="{CC10E9DB-B314-48FA-9E24-B17EBD5D8DA4}"/>
              </a:ext>
            </a:extLst>
          </p:cNvPr>
          <p:cNvSpPr>
            <a:spLocks noGrp="1"/>
          </p:cNvSpPr>
          <p:nvPr>
            <p:ph idx="1"/>
          </p:nvPr>
        </p:nvSpPr>
        <p:spPr/>
        <p:txBody>
          <a:bodyPr/>
          <a:lstStyle/>
          <a:p>
            <a:r>
              <a:rPr kumimoji="1" lang="en-US" altLang="ja-JP" dirty="0"/>
              <a:t>12</a:t>
            </a:r>
            <a:r>
              <a:rPr kumimoji="1" lang="ja-JP" altLang="en-US" dirty="0"/>
              <a:t>月ごろを予定しています</a:t>
            </a:r>
            <a:endParaRPr kumimoji="1" lang="en-US" altLang="ja-JP" dirty="0"/>
          </a:p>
          <a:p>
            <a:r>
              <a:rPr lang="en-US" altLang="ja-JP" dirty="0"/>
              <a:t>Email</a:t>
            </a:r>
            <a:r>
              <a:rPr lang="ja-JP" altLang="en-US" dirty="0"/>
              <a:t>アドレスはこれまで自分で設定したものが使えます</a:t>
            </a:r>
            <a:endParaRPr lang="en-US" altLang="ja-JP" dirty="0"/>
          </a:p>
          <a:p>
            <a:r>
              <a:rPr kumimoji="1" lang="en-US" altLang="ja-JP" dirty="0"/>
              <a:t>Google</a:t>
            </a:r>
            <a:r>
              <a:rPr kumimoji="1" lang="ja-JP" altLang="en-US" dirty="0"/>
              <a:t>用のパスワードが不要になります</a:t>
            </a:r>
            <a:endParaRPr kumimoji="1" lang="en-US" altLang="ja-JP" dirty="0"/>
          </a:p>
          <a:p>
            <a:r>
              <a:rPr lang="ja-JP" altLang="en-US" dirty="0"/>
              <a:t>有効化作業が不要になります</a:t>
            </a:r>
            <a:endParaRPr lang="en-US" altLang="ja-JP" dirty="0"/>
          </a:p>
        </p:txBody>
      </p:sp>
      <p:sp>
        <p:nvSpPr>
          <p:cNvPr id="4" name="日付プレースホルダー 3">
            <a:extLst>
              <a:ext uri="{FF2B5EF4-FFF2-40B4-BE49-F238E27FC236}">
                <a16:creationId xmlns:a16="http://schemas.microsoft.com/office/drawing/2014/main" id="{E2CDF6FF-73C9-4A7D-98FF-614CE6179339}"/>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4EB0F80F-E5DF-4E60-B60D-1A6ED81E0A30}"/>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79455EE-0B18-4E8C-9828-36AC11204F07}"/>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1022838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r>
              <a:rPr lang="ja-JP" altLang="en-US" dirty="0"/>
              <a:t>サインイン方法</a:t>
            </a:r>
            <a:r>
              <a:rPr lang="en-US" altLang="ja-JP" dirty="0"/>
              <a:t>3</a:t>
            </a:r>
            <a:r>
              <a:rPr lang="ja-JP" altLang="en-US" dirty="0"/>
              <a:t>つ</a:t>
            </a:r>
            <a:endParaRPr lang="en-US" altLang="ja-JP" dirty="0"/>
          </a:p>
          <a:p>
            <a:pPr lvl="1"/>
            <a:r>
              <a:rPr kumimoji="1" lang="ja-JP" altLang="en-US" dirty="0"/>
              <a:t>どれも意味的には同じことをやっています</a:t>
            </a:r>
            <a:endParaRPr kumimoji="1" lang="en-US" altLang="ja-JP" dirty="0"/>
          </a:p>
          <a:p>
            <a:pPr lvl="1"/>
            <a:r>
              <a:rPr kumimoji="1" lang="ja-JP" altLang="en-US" dirty="0"/>
              <a:t>方法</a:t>
            </a:r>
            <a:r>
              <a:rPr kumimoji="1" lang="en-US" altLang="ja-JP" dirty="0"/>
              <a:t>1</a:t>
            </a:r>
            <a:r>
              <a:rPr kumimoji="1" lang="ja-JP" altLang="en-US" dirty="0"/>
              <a:t>がどう見ても簡単ですが、どうなっても戸惑わないよう</a:t>
            </a:r>
            <a:r>
              <a:rPr kumimoji="1" lang="en-US" altLang="ja-JP" dirty="0"/>
              <a:t>3</a:t>
            </a:r>
            <a:r>
              <a:rPr kumimoji="1" lang="ja-JP" altLang="en-US" dirty="0"/>
              <a:t>パターン説明します</a:t>
            </a:r>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396006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394025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endParaRPr kumimoji="1" lang="en-US" altLang="ja-JP" dirty="0"/>
          </a:p>
          <a:p>
            <a:pPr lvl="1"/>
            <a:r>
              <a:rPr kumimoji="1" lang="ja-JP" altLang="en-US" dirty="0"/>
              <a:t>注：すでに別のアカウントで</a:t>
            </a:r>
            <a:r>
              <a:rPr kumimoji="1" lang="en-US" altLang="ja-JP" dirty="0"/>
              <a:t>sign in</a:t>
            </a:r>
            <a:r>
              <a:rPr kumimoji="1" lang="ja-JP" altLang="en-US" dirty="0"/>
              <a:t>していたら一度</a:t>
            </a:r>
            <a:r>
              <a:rPr kumimoji="1" lang="en-US" altLang="ja-JP" dirty="0"/>
              <a:t>sign out</a:t>
            </a:r>
            <a:r>
              <a:rPr kumimoji="1" lang="ja-JP" altLang="en-US" dirty="0"/>
              <a:t>してやり直し</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hlinkClick r:id="rId2"/>
              </a:rPr>
              <a:t>https://u-tokyo-ac-jp.zoom.us/profile</a:t>
            </a:r>
            <a:endParaRPr kumimoji="1" lang="en-US" altLang="ja-JP" sz="1600" dirty="0">
              <a:solidFill>
                <a:srgbClr val="00B050"/>
              </a:solidFill>
            </a:endParaRPr>
          </a:p>
        </p:txBody>
      </p:sp>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cxnSpLocks/>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15" name="グループ化 14">
            <a:extLst>
              <a:ext uri="{FF2B5EF4-FFF2-40B4-BE49-F238E27FC236}">
                <a16:creationId xmlns:a16="http://schemas.microsoft.com/office/drawing/2014/main" id="{87B0C468-8AD6-4D54-9B2D-7C3D8FC07138}"/>
              </a:ext>
            </a:extLst>
          </p:cNvPr>
          <p:cNvGrpSpPr/>
          <p:nvPr/>
        </p:nvGrpSpPr>
        <p:grpSpPr>
          <a:xfrm>
            <a:off x="3490070" y="2440649"/>
            <a:ext cx="4898354" cy="3868670"/>
            <a:chOff x="3490070" y="2440649"/>
            <a:chExt cx="4898354" cy="3868670"/>
          </a:xfrm>
        </p:grpSpPr>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995988"/>
              <a:ext cx="4898354" cy="2313331"/>
              <a:chOff x="3490070" y="3995988"/>
              <a:chExt cx="4898354" cy="2313331"/>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4" cstate="print"/>
              <a:stretch>
                <a:fillRect/>
              </a:stretch>
            </p:blipFill>
            <p:spPr>
              <a:xfrm>
                <a:off x="6126541" y="4267195"/>
                <a:ext cx="2261883" cy="2042124"/>
              </a:xfrm>
              <a:prstGeom prst="rect">
                <a:avLst/>
              </a:prstGeom>
            </p:spPr>
          </p:pic>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cxnSpLocks/>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0" name="直線矢印コネクタ 9">
              <a:extLst>
                <a:ext uri="{FF2B5EF4-FFF2-40B4-BE49-F238E27FC236}">
                  <a16:creationId xmlns:a16="http://schemas.microsoft.com/office/drawing/2014/main" id="{52861A13-4B45-4A6C-894A-10722AE7198E}"/>
                </a:ext>
              </a:extLst>
            </p:cNvPr>
            <p:cNvCxnSpPr>
              <a:cxnSpLocks/>
              <a:endCxn id="14" idx="1"/>
            </p:cNvCxnSpPr>
            <p:nvPr/>
          </p:nvCxnSpPr>
          <p:spPr>
            <a:xfrm>
              <a:off x="4067944" y="2440649"/>
              <a:ext cx="1955047" cy="174776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29" name="正方形/長方形 28">
            <a:extLst>
              <a:ext uri="{FF2B5EF4-FFF2-40B4-BE49-F238E27FC236}">
                <a16:creationId xmlns:a16="http://schemas.microsoft.com/office/drawing/2014/main" id="{B3AE8566-8D4A-4088-AAC7-BE8AECA9CBBE}"/>
              </a:ext>
            </a:extLst>
          </p:cNvPr>
          <p:cNvSpPr/>
          <p:nvPr/>
        </p:nvSpPr>
        <p:spPr>
          <a:xfrm>
            <a:off x="136823" y="2464008"/>
            <a:ext cx="4076505"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7030A0"/>
                </a:solidFill>
              </a:rPr>
              <a:t>（または </a:t>
            </a:r>
            <a:r>
              <a:rPr lang="en-US" altLang="ja-JP" sz="1100" dirty="0">
                <a:solidFill>
                  <a:srgbClr val="00B050"/>
                </a:solidFill>
                <a:hlinkClick r:id="rId5"/>
              </a:rPr>
              <a:t>https://u-tokyo-ac-jp.zoom.us/</a:t>
            </a:r>
            <a:r>
              <a:rPr lang="en-US" altLang="ja-JP" sz="1100" dirty="0">
                <a:solidFill>
                  <a:srgbClr val="00B050"/>
                </a:solidFill>
              </a:rPr>
              <a:t> </a:t>
            </a:r>
            <a:r>
              <a:rPr lang="ja-JP" altLang="en-US" sz="1100" dirty="0">
                <a:solidFill>
                  <a:srgbClr val="7030A0"/>
                </a:solidFill>
                <a:sym typeface="Symbol" panose="05050102010706020507" pitchFamily="18" charset="2"/>
              </a:rPr>
              <a:t></a:t>
            </a:r>
            <a:r>
              <a:rPr lang="en-US" altLang="ja-JP" sz="1100" dirty="0">
                <a:solidFill>
                  <a:srgbClr val="7030A0"/>
                </a:solidFill>
              </a:rPr>
              <a:t>Config</a:t>
            </a:r>
            <a:r>
              <a:rPr lang="ja-JP" altLang="en-US" sz="1100" dirty="0">
                <a:solidFill>
                  <a:srgbClr val="7030A0"/>
                </a:solidFill>
              </a:rPr>
              <a:t>ボタン）</a:t>
            </a:r>
            <a:endParaRPr lang="en-US" altLang="ja-JP" sz="1100" dirty="0">
              <a:solidFill>
                <a:srgbClr val="7030A0"/>
              </a:solidFill>
            </a:endParaRPr>
          </a:p>
        </p:txBody>
      </p:sp>
    </p:spTree>
    <p:extLst>
      <p:ext uri="{BB962C8B-B14F-4D97-AF65-F5344CB8AC3E}">
        <p14:creationId xmlns:p14="http://schemas.microsoft.com/office/powerpoint/2010/main" val="31155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normAutofit fontScale="90000"/>
          </a:bodyPr>
          <a:lstStyle/>
          <a:p>
            <a:r>
              <a:rPr lang="ja-JP" altLang="en-US" dirty="0"/>
              <a:t>疑問</a:t>
            </a:r>
            <a:r>
              <a:rPr lang="en-US" altLang="ja-JP" dirty="0"/>
              <a:t>?</a:t>
            </a:r>
            <a:br>
              <a:rPr lang="en-US" altLang="ja-JP" dirty="0"/>
            </a:br>
            <a:r>
              <a:rPr lang="en-US" altLang="ja-JP" dirty="0"/>
              <a:t> </a:t>
            </a:r>
            <a:r>
              <a:rPr lang="en-US" altLang="ja-JP" dirty="0">
                <a:sym typeface="Symbol" panose="05050102010706020507" pitchFamily="18" charset="2"/>
              </a:rPr>
              <a:t></a:t>
            </a:r>
            <a:r>
              <a:rPr lang="ja-JP" altLang="en-US" dirty="0">
                <a:sym typeface="Symbol" panose="05050102010706020507" pitchFamily="18" charset="2"/>
              </a:rPr>
              <a:t>まずは</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sz="2400" dirty="0">
                <a:hlinkClick r:id="rId2"/>
              </a:rPr>
              <a:t>https://utelecon.adm.u-tokyo.ac.jp/</a:t>
            </a:r>
            <a:r>
              <a:rPr kumimoji="1" lang="ja-JP" altLang="en-US" dirty="0"/>
              <a:t> へ集約しています</a:t>
            </a:r>
            <a:endParaRPr kumimoji="1" lang="en-US" altLang="ja-JP" dirty="0"/>
          </a:p>
          <a:p>
            <a:r>
              <a:rPr lang="ja-JP" altLang="en-US" dirty="0"/>
              <a:t>あれどうすんだっけ</a:t>
            </a:r>
            <a:r>
              <a:rPr lang="en-US" altLang="ja-JP" dirty="0"/>
              <a:t>?</a:t>
            </a:r>
            <a:r>
              <a:rPr lang="ja-JP" altLang="en-US" dirty="0"/>
              <a:t>は</a:t>
            </a:r>
            <a:r>
              <a:rPr lang="ja-JP" altLang="en-US" u="sng" dirty="0"/>
              <a:t>検索ボックス</a:t>
            </a:r>
            <a:r>
              <a:rPr lang="ja-JP" altLang="en-US" dirty="0"/>
              <a:t>で</a:t>
            </a:r>
            <a:endParaRPr lang="en-US" altLang="ja-JP" dirty="0"/>
          </a:p>
          <a:p>
            <a:r>
              <a:rPr lang="ja-JP" altLang="en-US" dirty="0"/>
              <a:t>初めての先生必見</a:t>
            </a:r>
          </a:p>
          <a:p>
            <a:r>
              <a:rPr kumimoji="1" lang="ja-JP" altLang="en-US" dirty="0"/>
              <a:t>学期開始前にチェック</a:t>
            </a:r>
            <a:endParaRPr kumimoji="1" lang="en-US" altLang="ja-JP"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descr="グラフィカル ユーザー インターフェイス&#10;&#10;自動的に生成された説明">
            <a:extLst>
              <a:ext uri="{FF2B5EF4-FFF2-40B4-BE49-F238E27FC236}">
                <a16:creationId xmlns:a16="http://schemas.microsoft.com/office/drawing/2014/main" id="{071AED5D-9DE5-4266-B3B6-FE1535D8A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8113" y="3140967"/>
            <a:ext cx="3171377" cy="3716753"/>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956376" y="3603038"/>
            <a:ext cx="875409" cy="25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6019800" y="2996952"/>
            <a:ext cx="1936576" cy="7335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D6BAD10-8C3A-4906-A782-FED575A43C78}"/>
              </a:ext>
            </a:extLst>
          </p:cNvPr>
          <p:cNvSpPr/>
          <p:nvPr/>
        </p:nvSpPr>
        <p:spPr>
          <a:xfrm>
            <a:off x="6132660" y="3980411"/>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788117-29E7-49B9-BAFC-D96BA0684E52}"/>
              </a:ext>
            </a:extLst>
          </p:cNvPr>
          <p:cNvCxnSpPr>
            <a:cxnSpLocks/>
          </p:cNvCxnSpPr>
          <p:nvPr/>
        </p:nvCxnSpPr>
        <p:spPr>
          <a:xfrm>
            <a:off x="4211960" y="3429000"/>
            <a:ext cx="1920700" cy="6789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789F3FD1-4A5E-4A62-92C8-0B3A30D2E824}"/>
              </a:ext>
            </a:extLst>
          </p:cNvPr>
          <p:cNvSpPr/>
          <p:nvPr/>
        </p:nvSpPr>
        <p:spPr>
          <a:xfrm>
            <a:off x="6132660" y="5230316"/>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F81FF0ED-E55D-48F3-B92D-E14A2BE95883}"/>
              </a:ext>
            </a:extLst>
          </p:cNvPr>
          <p:cNvCxnSpPr>
            <a:cxnSpLocks/>
            <a:endCxn id="18" idx="1"/>
          </p:cNvCxnSpPr>
          <p:nvPr/>
        </p:nvCxnSpPr>
        <p:spPr>
          <a:xfrm>
            <a:off x="4066975" y="4270096"/>
            <a:ext cx="2065685" cy="10877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p:txBody>
          <a:bodyPr/>
          <a:lstStyle/>
          <a:p>
            <a:r>
              <a:rPr lang="en-US" altLang="ja-JP" dirty="0"/>
              <a:t>Zoom</a:t>
            </a:r>
            <a:r>
              <a:rPr lang="ja-JP" altLang="en-US" dirty="0"/>
              <a:t>ページ </a:t>
            </a:r>
            <a:r>
              <a:rPr lang="en-US" altLang="ja-JP" dirty="0">
                <a:hlinkClick r:id="rId2"/>
              </a:rPr>
              <a:t>https://zoom.us/</a:t>
            </a:r>
            <a:r>
              <a:rPr lang="en-US" altLang="ja-JP" dirty="0"/>
              <a:t> </a:t>
            </a:r>
            <a:r>
              <a:rPr lang="ja-JP" altLang="en-US" dirty="0"/>
              <a:t>（</a:t>
            </a:r>
            <a:r>
              <a:rPr lang="en-US" altLang="ja-JP" dirty="0">
                <a:sym typeface="Symbol" panose="05050102010706020507" pitchFamily="18" charset="2"/>
              </a:rPr>
              <a:t></a:t>
            </a:r>
            <a:r>
              <a:rPr lang="ja-JP" altLang="en-US" dirty="0">
                <a:sym typeface="Symbol" panose="05050102010706020507" pitchFamily="18" charset="2"/>
              </a:rPr>
              <a:t> </a:t>
            </a:r>
            <a:r>
              <a:rPr lang="ja-JP" altLang="en-US" dirty="0"/>
              <a:t>必要ならばいったん</a:t>
            </a:r>
            <a:r>
              <a:rPr lang="en-US" altLang="ja-JP" dirty="0"/>
              <a:t>sign out</a:t>
            </a:r>
            <a:r>
              <a:rPr lang="ja-JP" altLang="en-US" dirty="0"/>
              <a:t>）</a:t>
            </a:r>
            <a:r>
              <a:rPr lang="en-US" altLang="ja-JP" dirty="0">
                <a:sym typeface="Symbol" panose="05050102010706020507" pitchFamily="18" charset="2"/>
              </a:rPr>
              <a:t> </a:t>
            </a:r>
            <a:r>
              <a:rPr lang="ja-JP" altLang="en-US" dirty="0"/>
              <a:t> </a:t>
            </a:r>
            <a:r>
              <a:rPr lang="en-US" altLang="ja-JP" dirty="0"/>
              <a:t>sign in</a:t>
            </a:r>
            <a:r>
              <a:rPr lang="en-US" altLang="ja-JP" dirty="0">
                <a:sym typeface="Symbol" panose="05050102010706020507" pitchFamily="18" charset="2"/>
              </a:rPr>
              <a:t> </a:t>
            </a:r>
            <a:r>
              <a:rPr lang="ja-JP" altLang="en-US" dirty="0">
                <a:sym typeface="Symbol" panose="05050102010706020507" pitchFamily="18" charset="2"/>
              </a:rPr>
              <a:t> </a:t>
            </a:r>
            <a:r>
              <a:rPr lang="ja-JP" altLang="en-US" dirty="0"/>
              <a:t>ページ下部</a:t>
            </a:r>
            <a:r>
              <a:rPr lang="en-US" altLang="ja-JP" dirty="0">
                <a:solidFill>
                  <a:srgbClr val="00B050"/>
                </a:solidFill>
              </a:rPr>
              <a:t>SSO</a:t>
            </a:r>
            <a:r>
              <a:rPr lang="ja-JP" altLang="en-US" dirty="0"/>
              <a:t>を選択</a:t>
            </a:r>
            <a:endParaRPr lang="en-US" altLang="ja-JP" dirty="0"/>
          </a:p>
          <a:p>
            <a:r>
              <a:rPr lang="ja-JP" altLang="en-US" dirty="0"/>
              <a:t>「会社のドメイン」に</a:t>
            </a:r>
            <a:r>
              <a:rPr kumimoji="1" lang="ja-JP" altLang="en-US" dirty="0"/>
              <a:t>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r>
              <a:rPr kumimoji="1" lang="en-US" altLang="ja-JP" dirty="0"/>
              <a:t> </a:t>
            </a:r>
            <a:r>
              <a:rPr kumimoji="1" lang="ja-JP" altLang="en-US" dirty="0"/>
              <a:t>入力</a:t>
            </a:r>
            <a:endParaRPr kumimoji="1" lang="en-US" altLang="ja-JP" dirty="0"/>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132053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2: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grpSp>
        <p:nvGrpSpPr>
          <p:cNvPr id="42" name="グループ化 41">
            <a:extLst>
              <a:ext uri="{FF2B5EF4-FFF2-40B4-BE49-F238E27FC236}">
                <a16:creationId xmlns:a16="http://schemas.microsoft.com/office/drawing/2014/main" id="{9567052A-44A9-43CF-91A0-1E0DCADCC2F2}"/>
              </a:ext>
            </a:extLst>
          </p:cNvPr>
          <p:cNvGrpSpPr/>
          <p:nvPr/>
        </p:nvGrpSpPr>
        <p:grpSpPr>
          <a:xfrm>
            <a:off x="3490070" y="3267887"/>
            <a:ext cx="4898354" cy="3041432"/>
            <a:chOff x="3490070" y="3267887"/>
            <a:chExt cx="4898354" cy="3041432"/>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86CF7CF4-3BC3-4A32-B369-D197A41E8FB5}"/>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07AAA64C-C5C1-4A80-9713-B56453A89A14}"/>
              </a:ext>
            </a:extLst>
          </p:cNvPr>
          <p:cNvSpPr/>
          <p:nvPr/>
        </p:nvSpPr>
        <p:spPr>
          <a:xfrm>
            <a:off x="2751949" y="2712380"/>
            <a:ext cx="2635423"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7030A0"/>
                </a:solidFill>
              </a:rPr>
              <a:t>Zoom </a:t>
            </a:r>
            <a:r>
              <a:rPr lang="ja-JP" altLang="en-US" sz="1600" dirty="0">
                <a:solidFill>
                  <a:srgbClr val="7030A0"/>
                </a:solidFill>
              </a:rPr>
              <a:t>サインインページで</a:t>
            </a:r>
            <a:r>
              <a:rPr lang="en-US" altLang="ja-JP" sz="1600" dirty="0">
                <a:solidFill>
                  <a:srgbClr val="00B050"/>
                </a:solidFill>
              </a:rPr>
              <a:t>SSO</a:t>
            </a:r>
            <a:r>
              <a:rPr lang="ja-JP" altLang="en-US" sz="1600" dirty="0">
                <a:solidFill>
                  <a:srgbClr val="7030A0"/>
                </a:solidFill>
              </a:rPr>
              <a:t>ボタンを押す</a:t>
            </a:r>
            <a:endParaRPr kumimoji="1" lang="en-US" altLang="ja-JP" sz="1600" dirty="0">
              <a:solidFill>
                <a:srgbClr val="7030A0"/>
              </a:solidFill>
            </a:endParaRPr>
          </a:p>
        </p:txBody>
      </p:sp>
      <p:cxnSp>
        <p:nvCxnSpPr>
          <p:cNvPr id="15" name="直線コネクタ 14">
            <a:extLst>
              <a:ext uri="{FF2B5EF4-FFF2-40B4-BE49-F238E27FC236}">
                <a16:creationId xmlns:a16="http://schemas.microsoft.com/office/drawing/2014/main" id="{5E1D1E73-D7FB-4805-BC13-38457AF7757C}"/>
              </a:ext>
            </a:extLst>
          </p:cNvPr>
          <p:cNvCxnSpPr>
            <a:stCxn id="24" idx="6"/>
            <a:endCxn id="30" idx="1"/>
          </p:cNvCxnSpPr>
          <p:nvPr/>
        </p:nvCxnSpPr>
        <p:spPr>
          <a:xfrm flipV="1">
            <a:off x="1389802" y="2967455"/>
            <a:ext cx="1362147" cy="3159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1A7CDD8F-64E3-461F-B6E4-6BEF5563DBDF}"/>
              </a:ext>
            </a:extLst>
          </p:cNvPr>
          <p:cNvGrpSpPr/>
          <p:nvPr/>
        </p:nvGrpSpPr>
        <p:grpSpPr>
          <a:xfrm>
            <a:off x="2446866" y="1308057"/>
            <a:ext cx="5639756" cy="2192951"/>
            <a:chOff x="2446866" y="1308057"/>
            <a:chExt cx="5639756" cy="2192951"/>
          </a:xfrm>
        </p:grpSpPr>
        <p:cxnSp>
          <p:nvCxnSpPr>
            <p:cNvPr id="10" name="直線矢印コネクタ 9">
              <a:extLst>
                <a:ext uri="{FF2B5EF4-FFF2-40B4-BE49-F238E27FC236}">
                  <a16:creationId xmlns:a16="http://schemas.microsoft.com/office/drawing/2014/main" id="{52861A13-4B45-4A6C-894A-10722AE7198E}"/>
                </a:ext>
              </a:extLst>
            </p:cNvPr>
            <p:cNvCxnSpPr>
              <a:cxnSpLocks/>
              <a:stCxn id="23" idx="3"/>
            </p:cNvCxnSpPr>
            <p:nvPr/>
          </p:nvCxnSpPr>
          <p:spPr>
            <a:xfrm>
              <a:off x="2446866" y="2456430"/>
              <a:ext cx="3751714" cy="2351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2758860" y="1411852"/>
              <a:ext cx="343558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ja-JP" altLang="en-US" sz="1600" dirty="0">
                  <a:solidFill>
                    <a:srgbClr val="7030A0"/>
                  </a:solidFill>
                </a:rPr>
                <a:t>会社ドメインに</a:t>
              </a:r>
              <a:r>
                <a:rPr kumimoji="1" lang="en-US" altLang="ja-JP" sz="1600" dirty="0">
                  <a:solidFill>
                    <a:srgbClr val="00B050"/>
                  </a:solidFill>
                </a:rPr>
                <a:t>u-</a:t>
              </a:r>
              <a:r>
                <a:rPr kumimoji="1" lang="en-US" altLang="ja-JP" sz="1600" dirty="0" err="1">
                  <a:solidFill>
                    <a:srgbClr val="00B050"/>
                  </a:solidFill>
                </a:rPr>
                <a:t>tokyo</a:t>
              </a:r>
              <a:r>
                <a:rPr kumimoji="1" lang="en-US" altLang="ja-JP" sz="1600" dirty="0">
                  <a:solidFill>
                    <a:srgbClr val="00B050"/>
                  </a:solidFill>
                </a:rPr>
                <a:t>-ac-</a:t>
              </a:r>
              <a:r>
                <a:rPr kumimoji="1" lang="en-US" altLang="ja-JP" sz="1600" dirty="0" err="1">
                  <a:solidFill>
                    <a:srgbClr val="00B050"/>
                  </a:solidFill>
                </a:rPr>
                <a:t>jp</a:t>
              </a:r>
              <a:endParaRPr kumimoji="1" lang="en-US" altLang="ja-JP" sz="1600" dirty="0">
                <a:solidFill>
                  <a:srgbClr val="00B050"/>
                </a:solidFill>
              </a:endParaRPr>
            </a:p>
            <a:p>
              <a:pPr algn="ctr"/>
              <a:r>
                <a:rPr lang="ja-JP" altLang="en-US" sz="1600" dirty="0">
                  <a:solidFill>
                    <a:srgbClr val="7030A0"/>
                  </a:solidFill>
                </a:rPr>
                <a:t>（所属組織を明示）</a:t>
              </a:r>
              <a:endParaRPr kumimoji="1" lang="en-US" altLang="ja-JP" sz="1600" dirty="0">
                <a:solidFill>
                  <a:srgbClr val="7030A0"/>
                </a:solidFill>
              </a:endParaRPr>
            </a:p>
          </p:txBody>
        </p: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122"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156176" y="130805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Tree>
    <p:extLst>
      <p:ext uri="{BB962C8B-B14F-4D97-AF65-F5344CB8AC3E}">
        <p14:creationId xmlns:p14="http://schemas.microsoft.com/office/powerpoint/2010/main" val="7288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a:xfrm>
            <a:off x="457200" y="1500174"/>
            <a:ext cx="8507288" cy="4525963"/>
          </a:xfrm>
        </p:spPr>
        <p:txBody>
          <a:bodyPr/>
          <a:lstStyle/>
          <a:p>
            <a:r>
              <a:rPr lang="ja-JP" altLang="en-US" dirty="0"/>
              <a:t>途中まで方法</a:t>
            </a:r>
            <a:r>
              <a:rPr lang="en-US" altLang="ja-JP" dirty="0"/>
              <a:t>2</a:t>
            </a:r>
            <a:r>
              <a:rPr lang="ja-JP" altLang="en-US" dirty="0"/>
              <a:t>と同じ</a:t>
            </a:r>
            <a:endParaRPr lang="en-US" altLang="ja-JP" dirty="0"/>
          </a:p>
          <a:p>
            <a:r>
              <a:rPr lang="ja-JP" altLang="en-US" dirty="0">
                <a:solidFill>
                  <a:srgbClr val="00B050"/>
                </a:solidFill>
              </a:rPr>
              <a:t>「会社のドメインを知らない」</a:t>
            </a:r>
            <a:r>
              <a:rPr lang="ja-JP" altLang="en-US" dirty="0"/>
              <a:t>をクリック</a:t>
            </a:r>
            <a:endParaRPr lang="en-US" altLang="ja-JP" dirty="0"/>
          </a:p>
          <a:p>
            <a:r>
              <a:rPr lang="ja-JP" altLang="en-US" dirty="0"/>
              <a:t>「会社の</a:t>
            </a:r>
            <a:r>
              <a:rPr lang="en-US" altLang="ja-JP" dirty="0"/>
              <a:t>Email</a:t>
            </a:r>
            <a:r>
              <a:rPr lang="ja-JP" altLang="en-US" dirty="0"/>
              <a:t>」に</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289810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3: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grpSp>
        <p:nvGrpSpPr>
          <p:cNvPr id="41" name="グループ化 40">
            <a:extLst>
              <a:ext uri="{FF2B5EF4-FFF2-40B4-BE49-F238E27FC236}">
                <a16:creationId xmlns:a16="http://schemas.microsoft.com/office/drawing/2014/main" id="{C09602B5-8305-4A7C-934E-183038A93D3A}"/>
              </a:ext>
            </a:extLst>
          </p:cNvPr>
          <p:cNvGrpSpPr/>
          <p:nvPr/>
        </p:nvGrpSpPr>
        <p:grpSpPr>
          <a:xfrm>
            <a:off x="3490070" y="3496735"/>
            <a:ext cx="5288029" cy="2812584"/>
            <a:chOff x="3490070" y="3496735"/>
            <a:chExt cx="5288029" cy="281258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516216"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31" idx="2"/>
              <a:endCxn id="9" idx="0"/>
            </p:cNvCxnSpPr>
            <p:nvPr/>
          </p:nvCxnSpPr>
          <p:spPr>
            <a:xfrm flipH="1">
              <a:off x="7647158" y="3496735"/>
              <a:ext cx="7356" cy="77046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516216" y="419627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2A41242C-1CA6-4F0F-855C-7527040F34ED}"/>
              </a:ext>
            </a:extLst>
          </p:cNvPr>
          <p:cNvGrpSpPr/>
          <p:nvPr/>
        </p:nvGrpSpPr>
        <p:grpSpPr>
          <a:xfrm>
            <a:off x="179513" y="4077072"/>
            <a:ext cx="6336703" cy="2232248"/>
            <a:chOff x="179513" y="4077072"/>
            <a:chExt cx="6336703"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a:endCxn id="25" idx="3"/>
            </p:cNvCxnSpPr>
            <p:nvPr/>
          </p:nvCxnSpPr>
          <p:spPr>
            <a:xfrm flipH="1">
              <a:off x="2819549" y="5288257"/>
              <a:ext cx="3696667" cy="3152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grpSp>
        <p:nvGrpSpPr>
          <p:cNvPr id="36" name="グループ化 35">
            <a:extLst>
              <a:ext uri="{FF2B5EF4-FFF2-40B4-BE49-F238E27FC236}">
                <a16:creationId xmlns:a16="http://schemas.microsoft.com/office/drawing/2014/main" id="{6009EA8A-0278-4DCC-B613-118564BD018D}"/>
              </a:ext>
            </a:extLst>
          </p:cNvPr>
          <p:cNvGrpSpPr/>
          <p:nvPr/>
        </p:nvGrpSpPr>
        <p:grpSpPr>
          <a:xfrm>
            <a:off x="2446866" y="1341219"/>
            <a:ext cx="3421278" cy="2159789"/>
            <a:chOff x="2446866" y="1341219"/>
            <a:chExt cx="3421278" cy="2159789"/>
          </a:xfrm>
        </p:grpSpPr>
        <p:cxnSp>
          <p:nvCxnSpPr>
            <p:cNvPr id="10" name="直線矢印コネクタ 9">
              <a:extLst>
                <a:ext uri="{FF2B5EF4-FFF2-40B4-BE49-F238E27FC236}">
                  <a16:creationId xmlns:a16="http://schemas.microsoft.com/office/drawing/2014/main" id="{52861A13-4B45-4A6C-894A-10722AE7198E}"/>
                </a:ext>
              </a:extLst>
            </p:cNvPr>
            <p:cNvCxnSpPr>
              <a:stCxn id="23" idx="3"/>
              <a:endCxn id="39" idx="1"/>
            </p:cNvCxnSpPr>
            <p:nvPr/>
          </p:nvCxnSpPr>
          <p:spPr>
            <a:xfrm>
              <a:off x="2446866" y="2456430"/>
              <a:ext cx="1186738"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3604"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3633604" y="134121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B1.</a:t>
              </a:r>
              <a:endParaRPr kumimoji="1" lang="ja-JP" altLang="en-US" dirty="0">
                <a:solidFill>
                  <a:schemeClr val="tx1"/>
                </a:solidFill>
              </a:endParaRPr>
            </a:p>
          </p:txBody>
        </p:sp>
        <p:cxnSp>
          <p:nvCxnSpPr>
            <p:cNvPr id="32" name="直線コネクタ 31">
              <a:extLst>
                <a:ext uri="{FF2B5EF4-FFF2-40B4-BE49-F238E27FC236}">
                  <a16:creationId xmlns:a16="http://schemas.microsoft.com/office/drawing/2014/main" id="{A2C6DCFC-3204-4F18-A017-CF61A78A8F4F}"/>
                </a:ext>
              </a:extLst>
            </p:cNvPr>
            <p:cNvCxnSpPr/>
            <p:nvPr/>
          </p:nvCxnSpPr>
          <p:spPr>
            <a:xfrm>
              <a:off x="4207768" y="2654009"/>
              <a:ext cx="72846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203847" y="2713960"/>
              <a:ext cx="266429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B050"/>
                  </a:solidFill>
                </a:rPr>
                <a:t>会社ドメインはわからない</a:t>
              </a:r>
              <a:endParaRPr lang="en-US" altLang="ja-JP" sz="1600" dirty="0">
                <a:solidFill>
                  <a:srgbClr val="00B050"/>
                </a:solidFill>
              </a:endParaRPr>
            </a:p>
            <a:p>
              <a:pPr algn="ctr"/>
              <a:r>
                <a:rPr kumimoji="1" lang="ja-JP" altLang="en-US" sz="1600" dirty="0">
                  <a:solidFill>
                    <a:schemeClr val="accent1"/>
                  </a:solidFill>
                </a:rPr>
                <a:t>をクリック</a:t>
              </a:r>
              <a:endParaRPr kumimoji="1" lang="en-US" altLang="ja-JP" sz="1600" dirty="0">
                <a:solidFill>
                  <a:schemeClr val="accent1"/>
                </a:solidFill>
              </a:endParaRPr>
            </a:p>
          </p:txBody>
        </p:sp>
      </p:grpSp>
      <p:grpSp>
        <p:nvGrpSpPr>
          <p:cNvPr id="40" name="グループ化 39">
            <a:extLst>
              <a:ext uri="{FF2B5EF4-FFF2-40B4-BE49-F238E27FC236}">
                <a16:creationId xmlns:a16="http://schemas.microsoft.com/office/drawing/2014/main" id="{55ECE4BC-1B73-43EF-805F-72579E651193}"/>
              </a:ext>
            </a:extLst>
          </p:cNvPr>
          <p:cNvGrpSpPr/>
          <p:nvPr/>
        </p:nvGrpSpPr>
        <p:grpSpPr>
          <a:xfrm>
            <a:off x="5508104" y="1345013"/>
            <a:ext cx="3744416" cy="2151722"/>
            <a:chOff x="5508104" y="1345013"/>
            <a:chExt cx="3744416" cy="2151722"/>
          </a:xfrm>
        </p:grpSpPr>
        <p:pic>
          <p:nvPicPr>
            <p:cNvPr id="31" name="図 30" descr="モニター画面に映るウェブサイトのスクリーンショット&#10;&#10;自動的に生成された説明">
              <a:extLst>
                <a:ext uri="{FF2B5EF4-FFF2-40B4-BE49-F238E27FC236}">
                  <a16:creationId xmlns:a16="http://schemas.microsoft.com/office/drawing/2014/main" id="{22F4BB45-B854-4417-85FB-7E4F46B4C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240" y="1407578"/>
              <a:ext cx="1844548" cy="2089157"/>
            </a:xfrm>
            <a:prstGeom prst="rect">
              <a:avLst/>
            </a:prstGeom>
          </p:spPr>
        </p:pic>
        <p:cxnSp>
          <p:nvCxnSpPr>
            <p:cNvPr id="33" name="直線矢印コネクタ 32">
              <a:extLst>
                <a:ext uri="{FF2B5EF4-FFF2-40B4-BE49-F238E27FC236}">
                  <a16:creationId xmlns:a16="http://schemas.microsoft.com/office/drawing/2014/main" id="{4AE737FC-9054-47CD-85EF-EE613121E11C}"/>
                </a:ext>
              </a:extLst>
            </p:cNvPr>
            <p:cNvCxnSpPr>
              <a:stCxn id="39" idx="3"/>
              <a:endCxn id="31" idx="1"/>
            </p:cNvCxnSpPr>
            <p:nvPr/>
          </p:nvCxnSpPr>
          <p:spPr>
            <a:xfrm flipV="1">
              <a:off x="5508104" y="2452157"/>
              <a:ext cx="1224136" cy="427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85AFF1A-58D6-491A-B145-413F7A13DAEC}"/>
                </a:ext>
              </a:extLst>
            </p:cNvPr>
            <p:cNvSpPr/>
            <p:nvPr/>
          </p:nvSpPr>
          <p:spPr>
            <a:xfrm>
              <a:off x="6179082" y="269612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sp>
          <p:nvSpPr>
            <p:cNvPr id="38" name="正方形/長方形 37">
              <a:extLst>
                <a:ext uri="{FF2B5EF4-FFF2-40B4-BE49-F238E27FC236}">
                  <a16:creationId xmlns:a16="http://schemas.microsoft.com/office/drawing/2014/main" id="{4938CAEC-C9FB-4E18-9337-CBD4A9790A4E}"/>
                </a:ext>
              </a:extLst>
            </p:cNvPr>
            <p:cNvSpPr/>
            <p:nvPr/>
          </p:nvSpPr>
          <p:spPr>
            <a:xfrm>
              <a:off x="6712905" y="1345013"/>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B2.</a:t>
              </a:r>
              <a:endParaRPr kumimoji="1" lang="ja-JP" altLang="en-US" dirty="0">
                <a:solidFill>
                  <a:schemeClr val="tx1"/>
                </a:solidFill>
              </a:endParaRPr>
            </a:p>
          </p:txBody>
        </p:sp>
      </p:grpSp>
    </p:spTree>
    <p:extLst>
      <p:ext uri="{BB962C8B-B14F-4D97-AF65-F5344CB8AC3E}">
        <p14:creationId xmlns:p14="http://schemas.microsoft.com/office/powerpoint/2010/main" val="3829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C2A-DDDB-4795-87BC-EF5518697CEF}"/>
              </a:ext>
            </a:extLst>
          </p:cNvPr>
          <p:cNvSpPr>
            <a:spLocks noGrp="1"/>
          </p:cNvSpPr>
          <p:nvPr>
            <p:ph type="title"/>
          </p:nvPr>
        </p:nvSpPr>
        <p:spPr/>
        <p:txBody>
          <a:bodyPr>
            <a:normAutofit/>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A569741-6508-4D23-B033-4F0CAC20BB69}"/>
              </a:ext>
            </a:extLst>
          </p:cNvPr>
          <p:cNvSpPr>
            <a:spLocks noGrp="1"/>
          </p:cNvSpPr>
          <p:nvPr>
            <p:ph idx="1"/>
          </p:nvPr>
        </p:nvSpPr>
        <p:spPr>
          <a:xfrm>
            <a:off x="457200" y="1500174"/>
            <a:ext cx="8579296" cy="4525963"/>
          </a:xfrm>
        </p:spPr>
        <p:txBody>
          <a:bodyPr>
            <a:normAutofit/>
          </a:bodyPr>
          <a:lstStyle/>
          <a:p>
            <a:r>
              <a:rPr lang="ja-JP" altLang="en-US" dirty="0">
                <a:solidFill>
                  <a:srgbClr val="00B050"/>
                </a:solidFill>
              </a:rPr>
              <a:t>方法</a:t>
            </a:r>
            <a:r>
              <a:rPr lang="en-US" altLang="ja-JP" dirty="0">
                <a:solidFill>
                  <a:srgbClr val="00B050"/>
                </a:solidFill>
              </a:rPr>
              <a:t>1</a:t>
            </a:r>
            <a:r>
              <a:rPr lang="ja-JP" altLang="en-US" dirty="0">
                <a:solidFill>
                  <a:srgbClr val="00B050"/>
                </a:solidFill>
              </a:rPr>
              <a:t>で</a:t>
            </a:r>
            <a:r>
              <a:rPr lang="en-US" altLang="ja-JP" dirty="0">
                <a:solidFill>
                  <a:srgbClr val="00B050"/>
                </a:solidFill>
              </a:rPr>
              <a:t>URL</a:t>
            </a:r>
            <a:r>
              <a:rPr lang="ja-JP" altLang="en-US" dirty="0">
                <a:solidFill>
                  <a:srgbClr val="00B050"/>
                </a:solidFill>
              </a:rPr>
              <a:t>を</a:t>
            </a:r>
            <a:r>
              <a:rPr lang="en-US" altLang="ja-JP" dirty="0">
                <a:solidFill>
                  <a:srgbClr val="00B050"/>
                </a:solidFill>
              </a:rPr>
              <a:t>bookmark</a:t>
            </a:r>
            <a:r>
              <a:rPr lang="ja-JP" altLang="en-US" dirty="0">
                <a:solidFill>
                  <a:srgbClr val="00B050"/>
                </a:solidFill>
              </a:rPr>
              <a:t>しておく</a:t>
            </a:r>
            <a:r>
              <a:rPr lang="ja-JP" altLang="en-US" dirty="0"/>
              <a:t>がお勧め</a:t>
            </a:r>
            <a:endParaRPr lang="en-US" altLang="ja-JP" dirty="0"/>
          </a:p>
          <a:p>
            <a:pPr lvl="1"/>
            <a:r>
              <a:rPr lang="ja-JP" altLang="en-US" dirty="0">
                <a:hlinkClick r:id="rId2"/>
              </a:rPr>
              <a:t>https://u-tokyo-ac-jp.zoom.us/profile</a:t>
            </a:r>
            <a:endParaRPr lang="en-US" altLang="ja-JP" dirty="0"/>
          </a:p>
          <a:p>
            <a:r>
              <a:rPr lang="ja-JP" altLang="en-US" dirty="0"/>
              <a:t>変な所へ連れ込まれた時のため以下を覚えておくとよい</a:t>
            </a:r>
            <a:endParaRPr lang="en-US" altLang="ja-JP" dirty="0"/>
          </a:p>
          <a:p>
            <a:pPr lvl="1"/>
            <a:r>
              <a:rPr kumimoji="1" lang="ja-JP" altLang="en-US" dirty="0"/>
              <a:t>（方法</a:t>
            </a:r>
            <a:r>
              <a:rPr kumimoji="1" lang="en-US" altLang="ja-JP" dirty="0"/>
              <a:t>2</a:t>
            </a:r>
            <a:r>
              <a:rPr kumimoji="1" lang="ja-JP" altLang="en-US" dirty="0"/>
              <a:t>）会社のドメイン名</a:t>
            </a:r>
            <a:r>
              <a:rPr kumimoji="1" lang="en-US" altLang="ja-JP" dirty="0"/>
              <a:t> =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endParaRPr kumimoji="1" lang="en-US" altLang="ja-JP" dirty="0">
              <a:solidFill>
                <a:srgbClr val="00B050"/>
              </a:solidFill>
            </a:endParaRPr>
          </a:p>
          <a:p>
            <a:pPr lvl="1"/>
            <a:r>
              <a:rPr kumimoji="1" lang="ja-JP" altLang="en-US" dirty="0"/>
              <a:t>（方法</a:t>
            </a:r>
            <a:r>
              <a:rPr kumimoji="1" lang="en-US" altLang="ja-JP" dirty="0"/>
              <a:t>3</a:t>
            </a:r>
            <a:r>
              <a:rPr kumimoji="1" lang="ja-JP" altLang="en-US" dirty="0"/>
              <a:t>）</a:t>
            </a:r>
            <a:r>
              <a:rPr kumimoji="1" lang="en-US" altLang="ja-JP" dirty="0"/>
              <a:t> </a:t>
            </a:r>
            <a:r>
              <a:rPr kumimoji="1" lang="ja-JP" altLang="en-US" dirty="0"/>
              <a:t>ユーザ名 </a:t>
            </a:r>
            <a:r>
              <a:rPr kumimoji="1" lang="en-US" altLang="ja-JP" dirty="0"/>
              <a:t>= </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17604E3D-12B5-4F59-BF0A-C053ED7D554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EC8B2C1-1339-4736-9EF3-C96325F7A79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92B896-2177-40FF-9032-034186BB4881}"/>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3013246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FD801-8871-4F0C-8B5C-63CBC5719F71}"/>
              </a:ext>
            </a:extLst>
          </p:cNvPr>
          <p:cNvSpPr>
            <a:spLocks noGrp="1"/>
          </p:cNvSpPr>
          <p:nvPr>
            <p:ph type="title"/>
          </p:nvPr>
        </p:nvSpPr>
        <p:spPr/>
        <p:txBody>
          <a:bodyPr/>
          <a:lstStyle/>
          <a:p>
            <a:r>
              <a:rPr kumimoji="1" lang="en-US" altLang="ja-JP" dirty="0"/>
              <a:t>Zoom</a:t>
            </a:r>
            <a:r>
              <a:rPr lang="ja-JP" altLang="en-US" dirty="0"/>
              <a:t>に関する重要アナウンス</a:t>
            </a:r>
            <a:endParaRPr kumimoji="1" lang="ja-JP" altLang="en-US" dirty="0"/>
          </a:p>
        </p:txBody>
      </p:sp>
      <p:sp>
        <p:nvSpPr>
          <p:cNvPr id="3" name="コンテンツ プレースホルダー 2">
            <a:extLst>
              <a:ext uri="{FF2B5EF4-FFF2-40B4-BE49-F238E27FC236}">
                <a16:creationId xmlns:a16="http://schemas.microsoft.com/office/drawing/2014/main" id="{B5CEBFB5-DAD0-423B-AED5-1DFA37999F91}"/>
              </a:ext>
            </a:extLst>
          </p:cNvPr>
          <p:cNvSpPr>
            <a:spLocks noGrp="1"/>
          </p:cNvSpPr>
          <p:nvPr>
            <p:ph idx="1"/>
          </p:nvPr>
        </p:nvSpPr>
        <p:spPr/>
        <p:txBody>
          <a:bodyPr/>
          <a:lstStyle/>
          <a:p>
            <a:r>
              <a:rPr kumimoji="1" lang="en-US" altLang="ja-JP" dirty="0"/>
              <a:t>9</a:t>
            </a:r>
            <a:r>
              <a:rPr kumimoji="1" lang="ja-JP" altLang="en-US" dirty="0"/>
              <a:t>か月のリリース期間</a:t>
            </a:r>
            <a:endParaRPr kumimoji="1" lang="en-US" altLang="ja-JP" dirty="0"/>
          </a:p>
          <a:p>
            <a:r>
              <a:rPr lang="ja-JP" altLang="en-US" dirty="0"/>
              <a:t>本学での「正しい」</a:t>
            </a:r>
            <a:r>
              <a:rPr lang="en-US" altLang="ja-JP" dirty="0"/>
              <a:t>Zoom </a:t>
            </a:r>
            <a:r>
              <a:rPr lang="ja-JP" altLang="en-US" dirty="0"/>
              <a:t>ユーザ名</a:t>
            </a:r>
            <a:endParaRPr kumimoji="1" lang="ja-JP" altLang="en-US" dirty="0"/>
          </a:p>
        </p:txBody>
      </p:sp>
      <p:sp>
        <p:nvSpPr>
          <p:cNvPr id="4" name="日付プレースホルダー 3">
            <a:extLst>
              <a:ext uri="{FF2B5EF4-FFF2-40B4-BE49-F238E27FC236}">
                <a16:creationId xmlns:a16="http://schemas.microsoft.com/office/drawing/2014/main" id="{06EDAE2A-9C58-4431-AEC1-B96338F4A85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4AF224DC-07C2-4057-B6D2-A4AF59B783C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12064D9-4EFA-43B4-9F50-2CC8C23D8515}"/>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extLst>
      <p:ext uri="{BB962C8B-B14F-4D97-AF65-F5344CB8AC3E}">
        <p14:creationId xmlns:p14="http://schemas.microsoft.com/office/powerpoint/2010/main" val="2506586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D6DCF-FBFF-41FD-94A8-E8024FC43E1D}"/>
              </a:ext>
            </a:extLst>
          </p:cNvPr>
          <p:cNvSpPr>
            <a:spLocks noGrp="1"/>
          </p:cNvSpPr>
          <p:nvPr>
            <p:ph type="title"/>
          </p:nvPr>
        </p:nvSpPr>
        <p:spPr/>
        <p:txBody>
          <a:bodyPr/>
          <a:lstStyle/>
          <a:p>
            <a:r>
              <a:rPr kumimoji="1" lang="en-US" altLang="ja-JP" dirty="0"/>
              <a:t>9</a:t>
            </a:r>
            <a:r>
              <a:rPr kumimoji="1" lang="ja-JP" altLang="en-US" dirty="0"/>
              <a:t>か月のリリース期間</a:t>
            </a:r>
          </a:p>
        </p:txBody>
      </p:sp>
      <p:sp>
        <p:nvSpPr>
          <p:cNvPr id="3" name="コンテンツ プレースホルダー 2">
            <a:extLst>
              <a:ext uri="{FF2B5EF4-FFF2-40B4-BE49-F238E27FC236}">
                <a16:creationId xmlns:a16="http://schemas.microsoft.com/office/drawing/2014/main" id="{9C49B7B4-763E-4593-9395-4D3D5F0C7701}"/>
              </a:ext>
            </a:extLst>
          </p:cNvPr>
          <p:cNvSpPr>
            <a:spLocks noGrp="1"/>
          </p:cNvSpPr>
          <p:nvPr>
            <p:ph idx="1"/>
          </p:nvPr>
        </p:nvSpPr>
        <p:spPr/>
        <p:txBody>
          <a:bodyPr>
            <a:normAutofit lnSpcReduction="10000"/>
          </a:bodyPr>
          <a:lstStyle/>
          <a:p>
            <a:r>
              <a:rPr kumimoji="1" lang="en-US" altLang="ja-JP" dirty="0"/>
              <a:t>Zoom</a:t>
            </a:r>
            <a:r>
              <a:rPr kumimoji="1" lang="ja-JP" altLang="en-US" dirty="0"/>
              <a:t>の</a:t>
            </a:r>
            <a:r>
              <a:rPr kumimoji="1" lang="ja-JP" altLang="en-US" dirty="0">
                <a:hlinkClick r:id="rId2"/>
              </a:rPr>
              <a:t>アナウンス</a:t>
            </a:r>
            <a:endParaRPr kumimoji="1" lang="en-US" altLang="ja-JP" dirty="0"/>
          </a:p>
          <a:p>
            <a:r>
              <a:rPr kumimoji="1" lang="ja-JP" altLang="en-US" dirty="0"/>
              <a:t>要約：</a:t>
            </a:r>
            <a:r>
              <a:rPr kumimoji="1" lang="en-US" altLang="ja-JP" dirty="0"/>
              <a:t>2021/11/1 </a:t>
            </a:r>
            <a:r>
              <a:rPr kumimoji="1" lang="ja-JP" altLang="en-US" dirty="0"/>
              <a:t>から</a:t>
            </a:r>
            <a:endParaRPr kumimoji="1" lang="en-US" altLang="ja-JP" dirty="0"/>
          </a:p>
          <a:p>
            <a:pPr lvl="1"/>
            <a:r>
              <a:rPr lang="ja-JP" altLang="en-US" dirty="0">
                <a:solidFill>
                  <a:srgbClr val="FF0000"/>
                </a:solidFill>
              </a:rPr>
              <a:t>ある程度以上古い</a:t>
            </a:r>
            <a:r>
              <a:rPr lang="en-US" altLang="ja-JP" dirty="0">
                <a:solidFill>
                  <a:srgbClr val="FF0000"/>
                </a:solidFill>
              </a:rPr>
              <a:t>Zoom</a:t>
            </a:r>
            <a:r>
              <a:rPr lang="ja-JP" altLang="en-US" dirty="0">
                <a:solidFill>
                  <a:srgbClr val="FF0000"/>
                </a:solidFill>
              </a:rPr>
              <a:t>クライアントは使えなくなる</a:t>
            </a:r>
            <a:r>
              <a:rPr lang="ja-JP" altLang="en-US" dirty="0"/>
              <a:t>（接続時に更新を要求される）</a:t>
            </a:r>
            <a:endParaRPr lang="en-US" altLang="ja-JP" dirty="0"/>
          </a:p>
          <a:p>
            <a:pPr lvl="1"/>
            <a:r>
              <a:rPr lang="ja-JP" altLang="en-US" dirty="0"/>
              <a:t>ある程度以上古い＝最新版リリースより</a:t>
            </a:r>
            <a:r>
              <a:rPr lang="en-US" altLang="ja-JP" dirty="0"/>
              <a:t>9</a:t>
            </a:r>
            <a:r>
              <a:rPr lang="ja-JP" altLang="en-US" dirty="0"/>
              <a:t>か月以上経過したもの</a:t>
            </a:r>
            <a:endParaRPr lang="en-US" altLang="ja-JP" dirty="0"/>
          </a:p>
          <a:p>
            <a:pPr lvl="1"/>
            <a:r>
              <a:rPr lang="ja-JP" altLang="en-US" dirty="0"/>
              <a:t>接続時に慌てないようこまめな更新が必要</a:t>
            </a:r>
            <a:endParaRPr lang="en-US" altLang="ja-JP" dirty="0"/>
          </a:p>
          <a:p>
            <a:r>
              <a:rPr lang="en-US" altLang="ja-JP" dirty="0"/>
              <a:t>2021/11/1 </a:t>
            </a:r>
            <a:r>
              <a:rPr lang="ja-JP" altLang="en-US" dirty="0"/>
              <a:t>の時点ではバージョン</a:t>
            </a:r>
            <a:r>
              <a:rPr lang="en-US" altLang="ja-JP" dirty="0"/>
              <a:t>5.5</a:t>
            </a:r>
            <a:r>
              <a:rPr lang="ja-JP" altLang="en-US" dirty="0"/>
              <a:t>以上が必要</a:t>
            </a:r>
            <a:endParaRPr lang="en-US" altLang="ja-JP" dirty="0"/>
          </a:p>
        </p:txBody>
      </p:sp>
      <p:sp>
        <p:nvSpPr>
          <p:cNvPr id="4" name="日付プレースホルダー 3">
            <a:extLst>
              <a:ext uri="{FF2B5EF4-FFF2-40B4-BE49-F238E27FC236}">
                <a16:creationId xmlns:a16="http://schemas.microsoft.com/office/drawing/2014/main" id="{0135C68E-B77C-4EB7-93FD-E31B1AF58379}"/>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BE109F4-9400-4C35-8CB6-401A620B2BB6}"/>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5F7F4E6-E8F7-43FC-9D91-CEF9188AB76D}"/>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extLst>
      <p:ext uri="{BB962C8B-B14F-4D97-AF65-F5344CB8AC3E}">
        <p14:creationId xmlns:p14="http://schemas.microsoft.com/office/powerpoint/2010/main" val="3934912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8F600-7CFB-44B2-A79F-80E8083B1F39}"/>
              </a:ext>
            </a:extLst>
          </p:cNvPr>
          <p:cNvSpPr>
            <a:spLocks noGrp="1"/>
          </p:cNvSpPr>
          <p:nvPr>
            <p:ph type="title"/>
          </p:nvPr>
        </p:nvSpPr>
        <p:spPr/>
        <p:txBody>
          <a:bodyPr/>
          <a:lstStyle/>
          <a:p>
            <a:r>
              <a:rPr lang="ja-JP" altLang="en-US" dirty="0"/>
              <a:t>最新版にする</a:t>
            </a:r>
            <a:r>
              <a:rPr kumimoji="1" lang="ja-JP" altLang="en-US" dirty="0"/>
              <a:t>方法</a:t>
            </a:r>
          </a:p>
        </p:txBody>
      </p:sp>
      <p:sp>
        <p:nvSpPr>
          <p:cNvPr id="4" name="日付プレースホルダー 3">
            <a:extLst>
              <a:ext uri="{FF2B5EF4-FFF2-40B4-BE49-F238E27FC236}">
                <a16:creationId xmlns:a16="http://schemas.microsoft.com/office/drawing/2014/main" id="{D3BC9B9B-F1DD-4AE3-9482-08DF2E06231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9FC5429-1E78-4AA5-94AD-76374EC497F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3A54B2-15E2-4C8C-BCF4-163B9EE8EA4D}"/>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074B44F2-155C-40FC-B826-4E78BB396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706236"/>
            <a:ext cx="4880448" cy="4047825"/>
          </a:xfrm>
          <a:prstGeom prst="rect">
            <a:avLst/>
          </a:prstGeom>
        </p:spPr>
      </p:pic>
      <p:sp>
        <p:nvSpPr>
          <p:cNvPr id="3" name="コンテンツ プレースホルダー 2">
            <a:extLst>
              <a:ext uri="{FF2B5EF4-FFF2-40B4-BE49-F238E27FC236}">
                <a16:creationId xmlns:a16="http://schemas.microsoft.com/office/drawing/2014/main" id="{27B9333A-A1E1-47A3-9D50-98A633D71AF8}"/>
              </a:ext>
            </a:extLst>
          </p:cNvPr>
          <p:cNvSpPr>
            <a:spLocks noGrp="1"/>
          </p:cNvSpPr>
          <p:nvPr>
            <p:ph idx="1"/>
          </p:nvPr>
        </p:nvSpPr>
        <p:spPr>
          <a:xfrm>
            <a:off x="97160" y="1495325"/>
            <a:ext cx="7067128" cy="4525963"/>
          </a:xfrm>
          <a:solidFill>
            <a:srgbClr val="FFFFFF">
              <a:alpha val="50196"/>
            </a:srgbClr>
          </a:solidFill>
        </p:spPr>
        <p:txBody>
          <a:bodyPr/>
          <a:lstStyle/>
          <a:p>
            <a:r>
              <a:rPr kumimoji="1" lang="en-US" altLang="ja-JP" dirty="0"/>
              <a:t>Zoom</a:t>
            </a:r>
            <a:r>
              <a:rPr kumimoji="1" lang="ja-JP" altLang="en-US" dirty="0"/>
              <a:t>の「アプリ」を立ち上げ</a:t>
            </a:r>
            <a:endParaRPr kumimoji="1" lang="en-US" altLang="ja-JP" dirty="0"/>
          </a:p>
          <a:p>
            <a:pPr lvl="1"/>
            <a:r>
              <a:rPr kumimoji="1" lang="ja-JP" altLang="en-US" sz="2000" dirty="0"/>
              <a:t>ブラウザで</a:t>
            </a:r>
            <a:r>
              <a:rPr kumimoji="1" lang="en-US" altLang="ja-JP" sz="2000" dirty="0"/>
              <a:t>URL</a:t>
            </a:r>
            <a:r>
              <a:rPr kumimoji="1" lang="ja-JP" altLang="en-US" sz="2000" dirty="0"/>
              <a:t>クリックではなく、</a:t>
            </a:r>
            <a:r>
              <a:rPr kumimoji="1" lang="en-US" altLang="ja-JP" sz="2000" dirty="0"/>
              <a:t>Windows</a:t>
            </a:r>
            <a:r>
              <a:rPr kumimoji="1" lang="ja-JP" altLang="en-US" sz="2000" dirty="0"/>
              <a:t>スタートメニューなどから</a:t>
            </a:r>
            <a:r>
              <a:rPr kumimoji="1" lang="en-US" altLang="ja-JP" sz="2000" dirty="0"/>
              <a:t>Zoom</a:t>
            </a:r>
            <a:r>
              <a:rPr kumimoji="1" lang="ja-JP" altLang="en-US" sz="2000" dirty="0"/>
              <a:t>を立ち上げ</a:t>
            </a:r>
            <a:endParaRPr kumimoji="1" lang="en-US" altLang="ja-JP" dirty="0"/>
          </a:p>
          <a:p>
            <a:r>
              <a:rPr kumimoji="1" lang="ja-JP" altLang="en-US" dirty="0"/>
              <a:t>サインイン（</a:t>
            </a:r>
            <a:r>
              <a:rPr kumimoji="1" lang="en-US" altLang="ja-JP" dirty="0"/>
              <a:t>SSO</a:t>
            </a:r>
            <a:r>
              <a:rPr kumimoji="1" lang="ja-JP" altLang="en-US" dirty="0"/>
              <a:t>を選択）</a:t>
            </a:r>
            <a:endParaRPr kumimoji="1" lang="en-US" altLang="ja-JP" dirty="0"/>
          </a:p>
          <a:p>
            <a:r>
              <a:rPr kumimoji="1" lang="ja-JP" altLang="en-US" dirty="0"/>
              <a:t>右上の</a:t>
            </a:r>
            <a:r>
              <a:rPr kumimoji="1" lang="ja-JP" altLang="en-US" u="sng" dirty="0"/>
              <a:t>自分のアイコン</a:t>
            </a:r>
            <a:r>
              <a:rPr kumimoji="1" lang="ja-JP" altLang="en-US" dirty="0"/>
              <a:t> </a:t>
            </a:r>
            <a:br>
              <a:rPr kumimoji="1" lang="en-US" altLang="ja-JP" dirty="0"/>
            </a:br>
            <a:r>
              <a:rPr kumimoji="1" lang="ja-JP" altLang="en-US" dirty="0">
                <a:sym typeface="Symbol" panose="05050102010706020507" pitchFamily="18" charset="2"/>
              </a:rPr>
              <a:t></a:t>
            </a:r>
            <a:r>
              <a:rPr kumimoji="1" lang="ja-JP" altLang="en-US" dirty="0"/>
              <a:t> </a:t>
            </a:r>
            <a:r>
              <a:rPr kumimoji="1" lang="ja-JP" altLang="en-US" u="sng" dirty="0"/>
              <a:t>アップデートを確認</a:t>
            </a:r>
            <a:endParaRPr kumimoji="1" lang="en-US" altLang="ja-JP" u="sng" dirty="0"/>
          </a:p>
        </p:txBody>
      </p:sp>
      <p:cxnSp>
        <p:nvCxnSpPr>
          <p:cNvPr id="10" name="直線コネクタ 9">
            <a:extLst>
              <a:ext uri="{FF2B5EF4-FFF2-40B4-BE49-F238E27FC236}">
                <a16:creationId xmlns:a16="http://schemas.microsoft.com/office/drawing/2014/main" id="{04B39C5C-1A3B-4487-8C26-E2891D76F557}"/>
              </a:ext>
            </a:extLst>
          </p:cNvPr>
          <p:cNvCxnSpPr>
            <a:cxnSpLocks/>
          </p:cNvCxnSpPr>
          <p:nvPr/>
        </p:nvCxnSpPr>
        <p:spPr>
          <a:xfrm flipV="1">
            <a:off x="4572000" y="3068960"/>
            <a:ext cx="4248472"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3A3049B-4666-442D-B646-EF2F304C7830}"/>
              </a:ext>
            </a:extLst>
          </p:cNvPr>
          <p:cNvCxnSpPr>
            <a:cxnSpLocks/>
          </p:cNvCxnSpPr>
          <p:nvPr/>
        </p:nvCxnSpPr>
        <p:spPr>
          <a:xfrm>
            <a:off x="1691680" y="4293096"/>
            <a:ext cx="5616624" cy="1440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59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C92E7-ACEE-44E7-AEA6-ADC4D35D3390}"/>
              </a:ext>
            </a:extLst>
          </p:cNvPr>
          <p:cNvSpPr>
            <a:spLocks noGrp="1"/>
          </p:cNvSpPr>
          <p:nvPr>
            <p:ph type="title"/>
          </p:nvPr>
        </p:nvSpPr>
        <p:spPr/>
        <p:txBody>
          <a:bodyPr>
            <a:normAutofit fontScale="90000"/>
          </a:bodyPr>
          <a:lstStyle/>
          <a:p>
            <a:r>
              <a:rPr lang="ja-JP" altLang="en-US" dirty="0"/>
              <a:t>本学</a:t>
            </a:r>
            <a:r>
              <a:rPr kumimoji="1" lang="ja-JP" altLang="en-US" dirty="0"/>
              <a:t>における</a:t>
            </a:r>
            <a:r>
              <a:rPr kumimoji="1" lang="en-US" altLang="ja-JP" dirty="0"/>
              <a:t>Zoom</a:t>
            </a:r>
            <a:r>
              <a:rPr kumimoji="1" lang="ja-JP" altLang="en-US" dirty="0"/>
              <a:t>の「正しい」ユーザ名は</a:t>
            </a:r>
            <a:r>
              <a:rPr lang="en-US" altLang="ja-JP" dirty="0"/>
              <a:t>10</a:t>
            </a:r>
            <a:r>
              <a:rPr lang="ja-JP" altLang="en-US" dirty="0"/>
              <a:t>桁</a:t>
            </a:r>
            <a:r>
              <a:rPr lang="en-US" altLang="ja-JP" dirty="0"/>
              <a:t>@utac.. </a:t>
            </a:r>
            <a:r>
              <a:rPr lang="ja-JP" altLang="en-US" dirty="0"/>
              <a:t>のみ</a:t>
            </a:r>
            <a:endParaRPr kumimoji="1" lang="ja-JP" altLang="en-US" dirty="0"/>
          </a:p>
        </p:txBody>
      </p:sp>
      <p:sp>
        <p:nvSpPr>
          <p:cNvPr id="3" name="コンテンツ プレースホルダー 2">
            <a:extLst>
              <a:ext uri="{FF2B5EF4-FFF2-40B4-BE49-F238E27FC236}">
                <a16:creationId xmlns:a16="http://schemas.microsoft.com/office/drawing/2014/main" id="{D79B8BD6-36D4-4411-88B3-06D9870DDA6F}"/>
              </a:ext>
            </a:extLst>
          </p:cNvPr>
          <p:cNvSpPr>
            <a:spLocks noGrp="1"/>
          </p:cNvSpPr>
          <p:nvPr>
            <p:ph idx="1"/>
          </p:nvPr>
        </p:nvSpPr>
        <p:spPr>
          <a:xfrm>
            <a:off x="457200" y="1500174"/>
            <a:ext cx="8363272" cy="4525963"/>
          </a:xfrm>
        </p:spPr>
        <p:txBody>
          <a:bodyPr>
            <a:normAutofit/>
          </a:bodyPr>
          <a:lstStyle/>
          <a:p>
            <a:r>
              <a:rPr kumimoji="1" lang="ja-JP" altLang="en-US" dirty="0"/>
              <a:t>歴史的な経緯で色々な</a:t>
            </a:r>
            <a:r>
              <a:rPr kumimoji="1" lang="en-US" altLang="ja-JP" dirty="0"/>
              <a:t>Zoom</a:t>
            </a:r>
            <a:r>
              <a:rPr kumimoji="1" lang="ja-JP" altLang="en-US" dirty="0"/>
              <a:t>ユーザ名が混在しています</a:t>
            </a:r>
            <a:endParaRPr kumimoji="1" lang="en-US" altLang="ja-JP" dirty="0"/>
          </a:p>
          <a:p>
            <a:pPr lvl="1"/>
            <a:r>
              <a:rPr lang="en-US" altLang="ja-JP" sz="2400" dirty="0">
                <a:hlinkClick r:id="rId2"/>
              </a:rPr>
              <a:t>tau@g.ecc.u-tokyo.ac.jp</a:t>
            </a:r>
            <a:r>
              <a:rPr lang="en-US" altLang="ja-JP" sz="2400" dirty="0"/>
              <a:t> (</a:t>
            </a:r>
            <a:r>
              <a:rPr lang="ja-JP" altLang="en-US" sz="2400" dirty="0"/>
              <a:t>通称：</a:t>
            </a:r>
            <a:r>
              <a:rPr lang="ja-JP" altLang="en-US" sz="2400" dirty="0">
                <a:solidFill>
                  <a:srgbClr val="FF0000"/>
                </a:solidFill>
              </a:rPr>
              <a:t>任意</a:t>
            </a:r>
            <a:r>
              <a:rPr lang="en-US" altLang="ja-JP" sz="2400" dirty="0">
                <a:solidFill>
                  <a:srgbClr val="FF0000"/>
                </a:solidFill>
              </a:rPr>
              <a:t>@g.ecc</a:t>
            </a:r>
            <a:r>
              <a:rPr lang="en-US" altLang="ja-JP" sz="2400" dirty="0"/>
              <a:t>)</a:t>
            </a:r>
          </a:p>
          <a:p>
            <a:pPr lvl="1"/>
            <a:r>
              <a:rPr lang="en-US" altLang="ja-JP" sz="2400" dirty="0">
                <a:hlinkClick r:id="rId3"/>
              </a:rPr>
              <a:t>1234567890@g.ecc.u-tokyo.a.jp</a:t>
            </a:r>
            <a:r>
              <a:rPr lang="en-US" altLang="ja-JP" sz="2400" dirty="0"/>
              <a:t> (</a:t>
            </a:r>
            <a:r>
              <a:rPr lang="ja-JP" altLang="en-US" sz="2400" dirty="0"/>
              <a:t>通称：</a:t>
            </a:r>
            <a:r>
              <a:rPr lang="en-US" altLang="ja-JP" sz="2400" dirty="0">
                <a:solidFill>
                  <a:srgbClr val="FF0000"/>
                </a:solidFill>
              </a:rPr>
              <a:t>10</a:t>
            </a:r>
            <a:r>
              <a:rPr lang="ja-JP" altLang="en-US" sz="2400" dirty="0">
                <a:solidFill>
                  <a:srgbClr val="FF0000"/>
                </a:solidFill>
              </a:rPr>
              <a:t>桁</a:t>
            </a:r>
            <a:r>
              <a:rPr lang="en-US" altLang="ja-JP" sz="2400" dirty="0">
                <a:solidFill>
                  <a:srgbClr val="FF0000"/>
                </a:solidFill>
              </a:rPr>
              <a:t>@g.ecc</a:t>
            </a:r>
            <a:r>
              <a:rPr lang="en-US" altLang="ja-JP" sz="2400" dirty="0"/>
              <a:t>)</a:t>
            </a:r>
          </a:p>
          <a:p>
            <a:pPr lvl="1"/>
            <a:r>
              <a:rPr lang="en-US" altLang="ja-JP" sz="2400" dirty="0">
                <a:hlinkClick r:id="rId4"/>
              </a:rPr>
              <a:t>1234567890@utac.u-tokyo.ac.jp</a:t>
            </a:r>
            <a:r>
              <a:rPr lang="en-US" altLang="ja-JP" sz="2400" dirty="0"/>
              <a:t> (</a:t>
            </a:r>
            <a:r>
              <a:rPr lang="ja-JP" altLang="en-US" sz="2400" dirty="0"/>
              <a:t>通称：</a:t>
            </a:r>
            <a:r>
              <a:rPr lang="en-US" altLang="ja-JP" sz="2400" dirty="0">
                <a:solidFill>
                  <a:srgbClr val="00B050"/>
                </a:solidFill>
              </a:rPr>
              <a:t>10</a:t>
            </a:r>
            <a:r>
              <a:rPr lang="ja-JP" altLang="en-US" sz="2400" dirty="0">
                <a:solidFill>
                  <a:srgbClr val="00B050"/>
                </a:solidFill>
              </a:rPr>
              <a:t>桁</a:t>
            </a:r>
            <a:r>
              <a:rPr lang="en-US" altLang="ja-JP" sz="2400" dirty="0">
                <a:solidFill>
                  <a:srgbClr val="00B050"/>
                </a:solidFill>
              </a:rPr>
              <a:t>@utac</a:t>
            </a:r>
            <a:r>
              <a:rPr lang="en-US" altLang="ja-JP" sz="2400" dirty="0"/>
              <a:t>)</a:t>
            </a:r>
            <a:endParaRPr lang="en-US" altLang="ja-JP" dirty="0"/>
          </a:p>
          <a:p>
            <a:r>
              <a:rPr lang="ja-JP" altLang="en-US" dirty="0"/>
              <a:t>今後は </a:t>
            </a:r>
            <a:r>
              <a:rPr lang="en-US" altLang="ja-JP" dirty="0">
                <a:solidFill>
                  <a:srgbClr val="00B050"/>
                </a:solidFill>
              </a:rPr>
              <a:t>10</a:t>
            </a:r>
            <a:r>
              <a:rPr lang="ja-JP" altLang="en-US" dirty="0">
                <a:solidFill>
                  <a:srgbClr val="00B050"/>
                </a:solidFill>
              </a:rPr>
              <a:t>桁</a:t>
            </a:r>
            <a:r>
              <a:rPr lang="en-US" altLang="ja-JP" dirty="0">
                <a:solidFill>
                  <a:srgbClr val="00B050"/>
                </a:solidFill>
              </a:rPr>
              <a:t>@utac </a:t>
            </a:r>
            <a:r>
              <a:rPr lang="ja-JP" altLang="en-US" dirty="0"/>
              <a:t>のみに整理していきます</a:t>
            </a:r>
            <a:endParaRPr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2E2B92AE-F0A9-416B-B676-57A3BC68430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B3BE727-25F0-46C8-B4E3-FDCC8C1A49AF}"/>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D2A705-83F4-451D-B359-7194C03C1965}"/>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extLst>
      <p:ext uri="{BB962C8B-B14F-4D97-AF65-F5344CB8AC3E}">
        <p14:creationId xmlns:p14="http://schemas.microsoft.com/office/powerpoint/2010/main" val="1296776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66D58F-6454-42A8-ABB1-53E9767C0D5F}"/>
              </a:ext>
            </a:extLst>
          </p:cNvPr>
          <p:cNvSpPr>
            <a:spLocks noGrp="1"/>
          </p:cNvSpPr>
          <p:nvPr>
            <p:ph type="title"/>
          </p:nvPr>
        </p:nvSpPr>
        <p:spPr/>
        <p:txBody>
          <a:bodyPr>
            <a:normAutofit fontScale="90000"/>
          </a:bodyPr>
          <a:lstStyle/>
          <a:p>
            <a:r>
              <a:rPr kumimoji="1" lang="ja-JP" altLang="en-US" dirty="0"/>
              <a:t>自分が「正しい」ユーザ名を使っているかわからないのですが</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DF9A873-3AE4-4717-849C-8E701AA9D8BC}"/>
              </a:ext>
            </a:extLst>
          </p:cNvPr>
          <p:cNvSpPr>
            <a:spLocks noGrp="1"/>
          </p:cNvSpPr>
          <p:nvPr>
            <p:ph idx="1"/>
          </p:nvPr>
        </p:nvSpPr>
        <p:spPr/>
        <p:txBody>
          <a:bodyPr>
            <a:normAutofit fontScale="92500" lnSpcReduction="10000"/>
          </a:bodyPr>
          <a:lstStyle/>
          <a:p>
            <a:r>
              <a:rPr kumimoji="1" lang="ja-JP" altLang="en-US" dirty="0"/>
              <a:t>説明した方法</a:t>
            </a:r>
            <a:r>
              <a:rPr lang="ja-JP" altLang="en-US" dirty="0"/>
              <a:t>（</a:t>
            </a:r>
            <a:r>
              <a:rPr kumimoji="1" lang="en-US" altLang="ja-JP" dirty="0"/>
              <a:t>SSO</a:t>
            </a:r>
            <a:r>
              <a:rPr kumimoji="1" lang="ja-JP" altLang="en-US" dirty="0"/>
              <a:t>）でサインインしてみる</a:t>
            </a:r>
            <a:endParaRPr kumimoji="1" lang="en-US" altLang="ja-JP" dirty="0"/>
          </a:p>
          <a:p>
            <a:r>
              <a:rPr kumimoji="1" lang="en-US" altLang="ja-JP" dirty="0">
                <a:solidFill>
                  <a:srgbClr val="00B050"/>
                </a:solidFill>
              </a:rPr>
              <a:t>Case 1:</a:t>
            </a:r>
            <a:r>
              <a:rPr lang="ja-JP" altLang="en-US" dirty="0"/>
              <a:t> </a:t>
            </a:r>
            <a:r>
              <a:rPr kumimoji="1" lang="ja-JP" altLang="en-US" dirty="0"/>
              <a:t>普段使っている</a:t>
            </a:r>
            <a:r>
              <a:rPr lang="ja-JP" altLang="en-US" dirty="0"/>
              <a:t>ものである</a:t>
            </a:r>
            <a:r>
              <a:rPr kumimoji="1" lang="ja-JP" altLang="en-US" dirty="0"/>
              <a:t>（たとえば予定している授業やミーティングが表示できる）</a:t>
            </a:r>
            <a:r>
              <a:rPr kumimoji="1" lang="ja-JP" altLang="en-US" dirty="0">
                <a:sym typeface="Symbol" panose="05050102010706020507" pitchFamily="18" charset="2"/>
              </a:rPr>
              <a:t> </a:t>
            </a:r>
            <a:r>
              <a:rPr kumimoji="1" lang="en-US" altLang="ja-JP" dirty="0"/>
              <a:t>done!</a:t>
            </a:r>
          </a:p>
          <a:p>
            <a:r>
              <a:rPr kumimoji="1" lang="en-US" altLang="ja-JP" dirty="0">
                <a:solidFill>
                  <a:srgbClr val="00B050"/>
                </a:solidFill>
              </a:rPr>
              <a:t>Case 2:</a:t>
            </a:r>
            <a:r>
              <a:rPr kumimoji="1" lang="en-US" altLang="ja-JP" dirty="0"/>
              <a:t> </a:t>
            </a:r>
            <a:r>
              <a:rPr kumimoji="1" lang="ja-JP" altLang="en-US" dirty="0"/>
              <a:t>普段使っているものと違う気がする</a:t>
            </a:r>
            <a:r>
              <a:rPr kumimoji="1" lang="en-US" altLang="ja-JP" dirty="0"/>
              <a:t>…</a:t>
            </a:r>
          </a:p>
          <a:p>
            <a:pPr lvl="1"/>
            <a:r>
              <a:rPr lang="ja-JP" altLang="en-US" dirty="0"/>
              <a:t>普段のもの（ミーティングスケジュールや録画など）が特段不要 </a:t>
            </a:r>
            <a:r>
              <a:rPr kumimoji="1" lang="ja-JP" altLang="en-US" dirty="0">
                <a:sym typeface="Symbol" panose="05050102010706020507" pitchFamily="18" charset="2"/>
              </a:rPr>
              <a:t> </a:t>
            </a:r>
            <a:r>
              <a:rPr kumimoji="1" lang="en-US" altLang="ja-JP" dirty="0"/>
              <a:t>done!</a:t>
            </a:r>
            <a:endParaRPr lang="en-US" altLang="ja-JP" dirty="0"/>
          </a:p>
          <a:p>
            <a:pPr lvl="1"/>
            <a:r>
              <a:rPr lang="ja-JP" altLang="en-US" dirty="0"/>
              <a:t>普段のものから内容を引き継ぎたい </a:t>
            </a:r>
            <a:r>
              <a:rPr lang="ja-JP" altLang="en-US" dirty="0">
                <a:sym typeface="Symbol" panose="05050102010706020507" pitchFamily="18" charset="2"/>
              </a:rPr>
              <a:t> </a:t>
            </a:r>
            <a:r>
              <a:rPr lang="en-US" altLang="ja-JP" dirty="0">
                <a:hlinkClick r:id="rId2"/>
              </a:rPr>
              <a:t>https://utelecon.adm.u-tokyo.ac.jp/notice/zoom-address-new</a:t>
            </a:r>
            <a:endParaRPr lang="en-US" altLang="ja-JP" dirty="0"/>
          </a:p>
        </p:txBody>
      </p:sp>
      <p:sp>
        <p:nvSpPr>
          <p:cNvPr id="4" name="日付プレースホルダー 3">
            <a:extLst>
              <a:ext uri="{FF2B5EF4-FFF2-40B4-BE49-F238E27FC236}">
                <a16:creationId xmlns:a16="http://schemas.microsoft.com/office/drawing/2014/main" id="{18A3F301-7C1E-4852-AD80-3E55FE8FCBA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CC8754A-6DAE-42E1-ADED-F36963F3906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536BE42-A87A-41E1-9193-05284E829C29}"/>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spTree>
    <p:extLst>
      <p:ext uri="{BB962C8B-B14F-4D97-AF65-F5344CB8AC3E}">
        <p14:creationId xmlns:p14="http://schemas.microsoft.com/office/powerpoint/2010/main" val="6633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C695-0C61-4F3B-AE57-FD77EE77BCFF}"/>
              </a:ext>
            </a:extLst>
          </p:cNvPr>
          <p:cNvSpPr>
            <a:spLocks noGrp="1"/>
          </p:cNvSpPr>
          <p:nvPr>
            <p:ph type="title"/>
          </p:nvPr>
        </p:nvSpPr>
        <p:spPr/>
        <p:txBody>
          <a:bodyPr>
            <a:normAutofit fontScale="90000"/>
          </a:bodyPr>
          <a:lstStyle/>
          <a:p>
            <a:r>
              <a:rPr kumimoji="1" lang="ja-JP" altLang="en-US" dirty="0"/>
              <a:t>質問</a:t>
            </a:r>
            <a:r>
              <a:rPr kumimoji="1" lang="en-US" altLang="ja-JP" dirty="0"/>
              <a:t>?</a:t>
            </a:r>
            <a:br>
              <a:rPr kumimoji="1" lang="en-US" altLang="ja-JP" dirty="0"/>
            </a:br>
            <a:r>
              <a:rPr kumimoji="1" lang="ja-JP" altLang="en-US" dirty="0"/>
              <a:t>サポート窓口</a:t>
            </a:r>
          </a:p>
        </p:txBody>
      </p:sp>
      <p:sp>
        <p:nvSpPr>
          <p:cNvPr id="3" name="コンテンツ プレースホルダー 2">
            <a:extLst>
              <a:ext uri="{FF2B5EF4-FFF2-40B4-BE49-F238E27FC236}">
                <a16:creationId xmlns:a16="http://schemas.microsoft.com/office/drawing/2014/main" id="{6CACEFE6-8EAA-4628-BA93-2FBC593793C8}"/>
              </a:ext>
            </a:extLst>
          </p:cNvPr>
          <p:cNvSpPr>
            <a:spLocks noGrp="1"/>
          </p:cNvSpPr>
          <p:nvPr>
            <p:ph idx="1"/>
          </p:nvPr>
        </p:nvSpPr>
        <p:spPr>
          <a:xfrm>
            <a:off x="457200" y="1500174"/>
            <a:ext cx="8435280" cy="4525963"/>
          </a:xfrm>
        </p:spPr>
        <p:txBody>
          <a:bodyPr>
            <a:normAutofit/>
          </a:bodyPr>
          <a:lstStyle/>
          <a:p>
            <a:r>
              <a:rPr kumimoji="1" lang="ja-JP" altLang="en-US" dirty="0">
                <a:solidFill>
                  <a:srgbClr val="00B050"/>
                </a:solidFill>
              </a:rPr>
              <a:t>チャット</a:t>
            </a:r>
            <a:r>
              <a:rPr kumimoji="1" lang="en-US" altLang="ja-JP" dirty="0">
                <a:solidFill>
                  <a:srgbClr val="00B050"/>
                </a:solidFill>
              </a:rPr>
              <a:t>, </a:t>
            </a:r>
            <a:r>
              <a:rPr kumimoji="1" lang="ja-JP" altLang="en-US" dirty="0">
                <a:solidFill>
                  <a:srgbClr val="00B050"/>
                </a:solidFill>
              </a:rPr>
              <a:t>フォーム</a:t>
            </a:r>
            <a:r>
              <a:rPr kumimoji="1" lang="en-US" altLang="ja-JP" dirty="0">
                <a:solidFill>
                  <a:srgbClr val="00B050"/>
                </a:solidFill>
              </a:rPr>
              <a:t>, </a:t>
            </a:r>
            <a:r>
              <a:rPr kumimoji="1" lang="ja-JP" altLang="en-US" dirty="0">
                <a:solidFill>
                  <a:srgbClr val="00B050"/>
                </a:solidFill>
              </a:rPr>
              <a:t>フォーラム</a:t>
            </a:r>
            <a:r>
              <a:rPr lang="ja-JP" altLang="en-US" dirty="0"/>
              <a:t>で質問できます</a:t>
            </a:r>
            <a:endParaRPr kumimoji="1" lang="en-US" altLang="ja-JP" dirty="0"/>
          </a:p>
          <a:p>
            <a:r>
              <a:rPr kumimoji="1" lang="ja-JP" altLang="en-US" dirty="0"/>
              <a:t>学生サポータが活躍しています</a:t>
            </a:r>
          </a:p>
          <a:p>
            <a:pPr lvl="1"/>
            <a:r>
              <a:rPr lang="ja-JP" altLang="en-US" dirty="0"/>
              <a:t>内容上</a:t>
            </a:r>
            <a:r>
              <a:rPr lang="en-US" altLang="ja-JP" dirty="0"/>
              <a:t>, </a:t>
            </a:r>
            <a:r>
              <a:rPr lang="ja-JP" altLang="en-US" dirty="0"/>
              <a:t>学生への相談が適切でない場合</a:t>
            </a:r>
            <a:r>
              <a:rPr lang="en-US" altLang="ja-JP" dirty="0"/>
              <a:t>, </a:t>
            </a:r>
            <a:r>
              <a:rPr lang="ja-JP" altLang="en-US" dirty="0"/>
              <a:t>フォームで「教職員による対応希望」にチェック（</a:t>
            </a:r>
            <a:r>
              <a:rPr lang="en-US" altLang="ja-JP" dirty="0"/>
              <a:t>※</a:t>
            </a:r>
            <a:r>
              <a:rPr lang="ja-JP" altLang="en-US" dirty="0"/>
              <a:t>）</a:t>
            </a:r>
            <a:endParaRPr lang="en-US" altLang="ja-JP" dirty="0"/>
          </a:p>
        </p:txBody>
      </p:sp>
      <p:sp>
        <p:nvSpPr>
          <p:cNvPr id="4" name="日付プレースホルダー 3">
            <a:extLst>
              <a:ext uri="{FF2B5EF4-FFF2-40B4-BE49-F238E27FC236}">
                <a16:creationId xmlns:a16="http://schemas.microsoft.com/office/drawing/2014/main" id="{E6E3FE70-6D43-4E19-917C-3693EC492BC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F555EE95-85B2-4218-93E9-9D3E571DD99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32DE164-6EB3-456C-8F99-84751A88E185}"/>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0" name="グループ化 9">
            <a:extLst>
              <a:ext uri="{FF2B5EF4-FFF2-40B4-BE49-F238E27FC236}">
                <a16:creationId xmlns:a16="http://schemas.microsoft.com/office/drawing/2014/main" id="{A5D6863E-6A9A-45DA-BD87-2B7449E8258F}"/>
              </a:ext>
            </a:extLst>
          </p:cNvPr>
          <p:cNvGrpSpPr/>
          <p:nvPr/>
        </p:nvGrpSpPr>
        <p:grpSpPr>
          <a:xfrm>
            <a:off x="6732240" y="12670"/>
            <a:ext cx="2267744" cy="1544122"/>
            <a:chOff x="6228555" y="44624"/>
            <a:chExt cx="2879949" cy="1960977"/>
          </a:xfrm>
        </p:grpSpPr>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5119D5B-CD9E-45A7-945A-E84812849D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555" y="44624"/>
              <a:ext cx="2879949" cy="1960977"/>
            </a:xfrm>
            <a:prstGeom prst="rect">
              <a:avLst/>
            </a:prstGeom>
          </p:spPr>
        </p:pic>
        <p:sp>
          <p:nvSpPr>
            <p:cNvPr id="9" name="楕円 8">
              <a:extLst>
                <a:ext uri="{FF2B5EF4-FFF2-40B4-BE49-F238E27FC236}">
                  <a16:creationId xmlns:a16="http://schemas.microsoft.com/office/drawing/2014/main" id="{3FB5170B-C5B4-43EC-9BB7-8B9A015C3583}"/>
                </a:ext>
              </a:extLst>
            </p:cNvPr>
            <p:cNvSpPr/>
            <p:nvPr/>
          </p:nvSpPr>
          <p:spPr>
            <a:xfrm>
              <a:off x="8508962" y="475840"/>
              <a:ext cx="504056" cy="2111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B9960B7B-056B-4405-ADEC-E9C1CEA63847}"/>
              </a:ext>
            </a:extLst>
          </p:cNvPr>
          <p:cNvCxnSpPr>
            <a:stCxn id="3" idx="0"/>
            <a:endCxn id="9" idx="2"/>
          </p:cNvCxnSpPr>
          <p:nvPr/>
        </p:nvCxnSpPr>
        <p:spPr>
          <a:xfrm flipV="1">
            <a:off x="4674840" y="435362"/>
            <a:ext cx="3853050" cy="106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20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grpSp>
        <p:nvGrpSpPr>
          <p:cNvPr id="27" name="グループ化 26">
            <a:extLst>
              <a:ext uri="{FF2B5EF4-FFF2-40B4-BE49-F238E27FC236}">
                <a16:creationId xmlns:a16="http://schemas.microsoft.com/office/drawing/2014/main" id="{03D724AE-28EE-4062-90BA-E7C863CDE699}"/>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13467701-7673-4811-B883-74D24A56F23B}"/>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ED6D0961-6086-40B7-969A-32CC80BB3D3A}"/>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34EB467A-F561-4317-B473-9FC1CF7CD6E8}"/>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7B3754E9-2932-4D68-B294-FA49ABC98CE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7B54D443-B67F-44DE-981E-0BE1E34AC9A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DB33768C-4CE7-4091-9EC7-0546078ADFCB}"/>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5474423B-3FD0-4772-B204-3BC6625EC9F0}"/>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8FB99009-4D2C-4672-AEEA-1E424BFBA711}"/>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394975EC-0226-432B-8B5B-D1397948405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C473AEBA-DBCC-4768-911E-D6EA74F2C65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21D48552-BF14-4504-B3C7-D104BB61C5F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7832AF69-EBCD-458A-9417-05280B7A37A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65D64D38-71DE-4425-AEA3-5CDC7159FD4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E29D36A0-53D3-450E-88B6-410103428B6D}"/>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AF44D2BC-E1DF-4E97-840F-0E550815E2E1}"/>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9BF43D5A-9120-468B-A6AC-1CF056A319A5}"/>
              </a:ext>
            </a:extLst>
          </p:cNvPr>
          <p:cNvSpPr/>
          <p:nvPr/>
        </p:nvSpPr>
        <p:spPr>
          <a:xfrm>
            <a:off x="7409432"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3690507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サインイン</a:t>
            </a:r>
            <a:endParaRPr lang="en-US" altLang="ja-JP" dirty="0"/>
          </a:p>
          <a:p>
            <a:pPr lvl="1"/>
            <a:r>
              <a:rPr lang="en-US" altLang="ja-JP" dirty="0">
                <a:hlinkClick r:id="rId2"/>
              </a:rPr>
              <a:t>https://u</a:t>
            </a:r>
            <a:r>
              <a:rPr kumimoji="1" lang="en-US" altLang="ja-JP" dirty="0">
                <a:hlinkClick r:id="rId2"/>
              </a:rPr>
              <a:t>telecon.webex.com/</a:t>
            </a:r>
            <a:endParaRPr lang="en-US" altLang="ja-JP" dirty="0"/>
          </a:p>
          <a:p>
            <a:pPr lvl="1"/>
            <a:r>
              <a:rPr lang="en-US" altLang="ja-JP" dirty="0"/>
              <a:t>UTokyo Account</a:t>
            </a:r>
            <a:r>
              <a:rPr lang="ja-JP" altLang="en-US" dirty="0"/>
              <a:t>で</a:t>
            </a:r>
            <a:r>
              <a:rPr lang="en-US" altLang="ja-JP" dirty="0"/>
              <a:t>SSO</a:t>
            </a:r>
            <a:endParaRPr kumimoji="1" lang="en-US" altLang="ja-JP" dirty="0"/>
          </a:p>
          <a:p>
            <a:r>
              <a:rPr lang="ja-JP" altLang="en-US" dirty="0"/>
              <a:t>機能</a:t>
            </a:r>
            <a:endParaRPr lang="en-US" altLang="ja-JP" dirty="0"/>
          </a:p>
          <a:p>
            <a:pPr lvl="1"/>
            <a:r>
              <a:rPr lang="en-US" altLang="ja-JP" dirty="0" err="1"/>
              <a:t>Webex</a:t>
            </a:r>
            <a:r>
              <a:rPr lang="en-US" altLang="ja-JP" dirty="0"/>
              <a:t>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err="1"/>
              <a:t>Webex</a:t>
            </a:r>
            <a:r>
              <a:rPr kumimoji="1" lang="en-US" altLang="ja-JP" dirty="0"/>
              <a:t>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pic>
        <p:nvPicPr>
          <p:cNvPr id="13" name="図 12">
            <a:extLst>
              <a:ext uri="{FF2B5EF4-FFF2-40B4-BE49-F238E27FC236}">
                <a16:creationId xmlns:a16="http://schemas.microsoft.com/office/drawing/2014/main" id="{A16F8D9A-2032-43C7-ABFF-AD64C60AFB8C}"/>
              </a:ext>
            </a:extLst>
          </p:cNvPr>
          <p:cNvPicPr>
            <a:picLocks noChangeAspect="1"/>
          </p:cNvPicPr>
          <p:nvPr/>
        </p:nvPicPr>
        <p:blipFill>
          <a:blip r:embed="rId3"/>
          <a:stretch>
            <a:fillRect/>
          </a:stretch>
        </p:blipFill>
        <p:spPr>
          <a:xfrm>
            <a:off x="6834712" y="27527"/>
            <a:ext cx="2268942" cy="667224"/>
          </a:xfrm>
          <a:prstGeom prst="rect">
            <a:avLst/>
          </a:prstGeom>
        </p:spPr>
      </p:pic>
      <p:sp>
        <p:nvSpPr>
          <p:cNvPr id="14" name="正方形/長方形 13">
            <a:extLst>
              <a:ext uri="{FF2B5EF4-FFF2-40B4-BE49-F238E27FC236}">
                <a16:creationId xmlns:a16="http://schemas.microsoft.com/office/drawing/2014/main" id="{6965A77F-4C99-48CB-B538-F2C3D8778D7E}"/>
              </a:ext>
            </a:extLst>
          </p:cNvPr>
          <p:cNvSpPr/>
          <p:nvPr/>
        </p:nvSpPr>
        <p:spPr>
          <a:xfrm>
            <a:off x="874846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686158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a:t>
            </a:r>
            <a:r>
              <a:rPr lang="en-US" altLang="ja-JP" dirty="0"/>
              <a:t>: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grpSp>
        <p:nvGrpSpPr>
          <p:cNvPr id="39" name="グループ化 38">
            <a:extLst>
              <a:ext uri="{FF2B5EF4-FFF2-40B4-BE49-F238E27FC236}">
                <a16:creationId xmlns:a16="http://schemas.microsoft.com/office/drawing/2014/main" id="{57B8C75D-65D8-4737-A82F-5F98890D7D65}"/>
              </a:ext>
            </a:extLst>
          </p:cNvPr>
          <p:cNvGrpSpPr/>
          <p:nvPr/>
        </p:nvGrpSpPr>
        <p:grpSpPr>
          <a:xfrm>
            <a:off x="3490070" y="3168465"/>
            <a:ext cx="4898354" cy="3140854"/>
            <a:chOff x="3490070" y="3168465"/>
            <a:chExt cx="4898354" cy="314085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8B620733-E05E-4A0F-9DFE-ABDF2D27EB6D}"/>
              </a:ext>
            </a:extLst>
          </p:cNvPr>
          <p:cNvGrpSpPr/>
          <p:nvPr/>
        </p:nvGrpSpPr>
        <p:grpSpPr>
          <a:xfrm>
            <a:off x="201939" y="1330723"/>
            <a:ext cx="4828478" cy="1922379"/>
            <a:chOff x="179513" y="1866643"/>
            <a:chExt cx="4828478" cy="1922379"/>
          </a:xfrm>
        </p:grpSpPr>
        <p:pic>
          <p:nvPicPr>
            <p:cNvPr id="18" name="図 17" descr="グラフィカル ユーザー インターフェイス, テキスト, アプリケーション&#10;&#10;自動的に生成された説明">
              <a:extLst>
                <a:ext uri="{FF2B5EF4-FFF2-40B4-BE49-F238E27FC236}">
                  <a16:creationId xmlns:a16="http://schemas.microsoft.com/office/drawing/2014/main" id="{32712117-DE04-4F46-B9C5-48911F348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187" y="1882704"/>
              <a:ext cx="2239240" cy="1906318"/>
            </a:xfrm>
            <a:prstGeom prst="rect">
              <a:avLst/>
            </a:prstGeom>
          </p:spPr>
        </p:pic>
        <p:sp>
          <p:nvSpPr>
            <p:cNvPr id="30" name="テキスト ボックス 29">
              <a:extLst>
                <a:ext uri="{FF2B5EF4-FFF2-40B4-BE49-F238E27FC236}">
                  <a16:creationId xmlns:a16="http://schemas.microsoft.com/office/drawing/2014/main" id="{8ADF2270-DC5F-4E2A-B401-263938910AA9}"/>
                </a:ext>
              </a:extLst>
            </p:cNvPr>
            <p:cNvSpPr txBox="1"/>
            <p:nvPr/>
          </p:nvSpPr>
          <p:spPr>
            <a:xfrm>
              <a:off x="179513" y="2527762"/>
              <a:ext cx="4828478" cy="369332"/>
            </a:xfrm>
            <a:prstGeom prst="rect">
              <a:avLst/>
            </a:prstGeom>
            <a:noFill/>
          </p:spPr>
          <p:txBody>
            <a:bodyPr wrap="square">
              <a:spAutoFit/>
            </a:bodyPr>
            <a:lstStyle/>
            <a:p>
              <a:r>
                <a:rPr lang="en-US" altLang="ja-JP" dirty="0">
                  <a:hlinkClick r:id="rId4"/>
                </a:rPr>
                <a:t>https://u</a:t>
              </a:r>
              <a:r>
                <a:rPr kumimoji="1" lang="en-US" altLang="ja-JP" dirty="0">
                  <a:hlinkClick r:id="rId4"/>
                </a:rPr>
                <a:t>telecon.webex.com/</a:t>
              </a:r>
              <a:endParaRPr lang="ja-JP" altLang="en-US" dirty="0"/>
            </a:p>
          </p:txBody>
        </p:sp>
        <p:sp>
          <p:nvSpPr>
            <p:cNvPr id="12" name="正方形/長方形 11">
              <a:extLst>
                <a:ext uri="{FF2B5EF4-FFF2-40B4-BE49-F238E27FC236}">
                  <a16:creationId xmlns:a16="http://schemas.microsoft.com/office/drawing/2014/main" id="{8617501F-1DE2-4206-AEF3-605AFAFB51B3}"/>
                </a:ext>
              </a:extLst>
            </p:cNvPr>
            <p:cNvSpPr/>
            <p:nvPr/>
          </p:nvSpPr>
          <p:spPr>
            <a:xfrm>
              <a:off x="228826" y="186664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3" name="楕円 22">
              <a:extLst>
                <a:ext uri="{FF2B5EF4-FFF2-40B4-BE49-F238E27FC236}">
                  <a16:creationId xmlns:a16="http://schemas.microsoft.com/office/drawing/2014/main" id="{D0CDA87D-F040-4C9C-8BCA-08CB3798EF1F}"/>
                </a:ext>
              </a:extLst>
            </p:cNvPr>
            <p:cNvSpPr/>
            <p:nvPr/>
          </p:nvSpPr>
          <p:spPr>
            <a:xfrm>
              <a:off x="2013620" y="2179824"/>
              <a:ext cx="539080" cy="42595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C299C154-DC3E-45C7-9672-CA57F680146B}"/>
              </a:ext>
            </a:extLst>
          </p:cNvPr>
          <p:cNvGrpSpPr/>
          <p:nvPr/>
        </p:nvGrpSpPr>
        <p:grpSpPr>
          <a:xfrm>
            <a:off x="2758860" y="1268760"/>
            <a:ext cx="5815657" cy="2010114"/>
            <a:chOff x="2758860" y="1268760"/>
            <a:chExt cx="5815657" cy="2010114"/>
          </a:xfrm>
        </p:grpSpPr>
        <p:pic>
          <p:nvPicPr>
            <p:cNvPr id="31" name="図 30"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ECB23499-AFA2-49C4-B135-E237978584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3" name="グループ化 2">
              <a:extLst>
                <a:ext uri="{FF2B5EF4-FFF2-40B4-BE49-F238E27FC236}">
                  <a16:creationId xmlns:a16="http://schemas.microsoft.com/office/drawing/2014/main" id="{7424C875-16A4-44B3-8782-2EBB2F38B118}"/>
                </a:ext>
              </a:extLst>
            </p:cNvPr>
            <p:cNvGrpSpPr/>
            <p:nvPr/>
          </p:nvGrpSpPr>
          <p:grpSpPr>
            <a:xfrm>
              <a:off x="2758860" y="1268760"/>
              <a:ext cx="4498622" cy="1426964"/>
              <a:chOff x="2758860" y="1268760"/>
              <a:chExt cx="4498622" cy="1426964"/>
            </a:xfrm>
          </p:grpSpPr>
          <p:cxnSp>
            <p:nvCxnSpPr>
              <p:cNvPr id="10" name="直線矢印コネクタ 9">
                <a:extLst>
                  <a:ext uri="{FF2B5EF4-FFF2-40B4-BE49-F238E27FC236}">
                    <a16:creationId xmlns:a16="http://schemas.microsoft.com/office/drawing/2014/main" id="{52861A13-4B45-4A6C-894A-10722AE7198E}"/>
                  </a:ext>
                </a:extLst>
              </p:cNvPr>
              <p:cNvCxnSpPr>
                <a:cxnSpLocks/>
              </p:cNvCxnSpPr>
              <p:nvPr/>
            </p:nvCxnSpPr>
            <p:spPr>
              <a:xfrm>
                <a:off x="2758860" y="2440649"/>
                <a:ext cx="336768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cxnSpLocks/>
                <a:stCxn id="19"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grpSp>
      <p:grpSp>
        <p:nvGrpSpPr>
          <p:cNvPr id="40" name="グループ化 39">
            <a:extLst>
              <a:ext uri="{FF2B5EF4-FFF2-40B4-BE49-F238E27FC236}">
                <a16:creationId xmlns:a16="http://schemas.microsoft.com/office/drawing/2014/main" id="{1721FD6A-132D-4DE1-856F-82F7535EDEED}"/>
              </a:ext>
            </a:extLst>
          </p:cNvPr>
          <p:cNvGrpSpPr/>
          <p:nvPr/>
        </p:nvGrpSpPr>
        <p:grpSpPr>
          <a:xfrm>
            <a:off x="179513" y="4077072"/>
            <a:ext cx="5947028" cy="1907308"/>
            <a:chOff x="179513" y="4077072"/>
            <a:chExt cx="5947028" cy="1907308"/>
          </a:xfrm>
        </p:grpSpPr>
        <p:pic>
          <p:nvPicPr>
            <p:cNvPr id="38" name="図 37"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8BD2225D-CCA8-48BA-BC87-CECB1A2ADA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977" y="4380846"/>
              <a:ext cx="2239240" cy="1603534"/>
            </a:xfrm>
            <a:prstGeom prst="rect">
              <a:avLst/>
            </a:prstGeom>
          </p:spPr>
        </p:pic>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239716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en-US" altLang="ja-JP" dirty="0">
                <a:solidFill>
                  <a:srgbClr val="00B050"/>
                </a:solidFill>
              </a:rPr>
              <a:t>(*) </a:t>
            </a:r>
            <a:r>
              <a:rPr lang="ja-JP" altLang="en-US" dirty="0"/>
              <a:t>こちらの</a:t>
            </a:r>
            <a:r>
              <a:rPr lang="ja-JP" altLang="en-US" dirty="0">
                <a:hlinkClick r:id="rId2"/>
              </a:rPr>
              <a:t>フォーム</a:t>
            </a:r>
            <a:r>
              <a:rPr lang="ja-JP" altLang="en-US" dirty="0"/>
              <a:t>から申し込んで</a:t>
            </a:r>
            <a:r>
              <a:rPr lang="en-US" altLang="ja-JP" dirty="0"/>
              <a:t>300</a:t>
            </a:r>
            <a:r>
              <a:rPr lang="ja-JP" altLang="en-US" dirty="0"/>
              <a:t>を超える会議やウェビナーを開催できますが数に限りがあるので、</a:t>
            </a:r>
            <a:r>
              <a:rPr lang="en-US" altLang="ja-JP" dirty="0" err="1"/>
              <a:t>Webex</a:t>
            </a:r>
            <a:r>
              <a:rPr lang="ja-JP" altLang="en-US" dirty="0"/>
              <a:t>もお考え下さい</a:t>
            </a:r>
            <a:endParaRPr lang="en-US" altLang="ja-JP" dirty="0"/>
          </a:p>
          <a:p>
            <a:r>
              <a:rPr lang="en-US" altLang="ja-JP" dirty="0">
                <a:solidFill>
                  <a:srgbClr val="00B050"/>
                </a:solidFill>
              </a:rPr>
              <a:t>(※) </a:t>
            </a:r>
            <a:r>
              <a:rPr lang="ja-JP" altLang="en-US" dirty="0"/>
              <a:t>現在有効化されていませんが動作確認が済み次第有効化予定</a:t>
            </a:r>
            <a:endParaRPr lang="en-US" altLang="ja-JP" dirty="0"/>
          </a:p>
          <a:p>
            <a:r>
              <a:rPr lang="en-US" altLang="ja-JP" dirty="0">
                <a:solidFill>
                  <a:srgbClr val="00B050"/>
                </a:solidFill>
              </a:rPr>
              <a:t>(</a:t>
            </a:r>
            <a:r>
              <a:rPr lang="ja-JP" altLang="en-US" dirty="0">
                <a:solidFill>
                  <a:srgbClr val="00B050"/>
                </a:solidFill>
              </a:rPr>
              <a:t>☆</a:t>
            </a:r>
            <a:r>
              <a:rPr lang="en-US" altLang="ja-JP" dirty="0">
                <a:solidFill>
                  <a:srgbClr val="00B050"/>
                </a:solidFill>
              </a:rPr>
              <a:t>)</a:t>
            </a:r>
            <a:r>
              <a:rPr lang="en-US" altLang="ja-JP" dirty="0"/>
              <a:t> </a:t>
            </a:r>
            <a:r>
              <a:rPr lang="ja-JP" altLang="en-US" dirty="0"/>
              <a:t>同時に複数会議を「ホスト」はできません（「参加」のみ可能）</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3863905586"/>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err="1"/>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r>
                        <a:rPr kumimoji="1" lang="ja-JP" altLang="en-US" dirty="0"/>
                        <a:t> </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00B050"/>
                          </a:solidFill>
                          <a:hlinkClick r:id="rId3"/>
                        </a:rPr>
                        <a:t>〇</a:t>
                      </a:r>
                      <a:r>
                        <a:rPr kumimoji="1" lang="ja-JP" altLang="en-US" dirty="0">
                          <a:solidFill>
                            <a:srgbClr val="00B050"/>
                          </a:solidFill>
                        </a:rPr>
                        <a:t> </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同時に複数参加</a:t>
                      </a:r>
                    </a:p>
                  </a:txBody>
                  <a:tcPr/>
                </a:tc>
                <a:tc>
                  <a:txBody>
                    <a:bodyPr/>
                    <a:lstStyle/>
                    <a:p>
                      <a:pPr algn="ctr"/>
                      <a:r>
                        <a:rPr kumimoji="1" lang="ja-JP" altLang="en-US" dirty="0">
                          <a:hlinkClick r:id="rId4"/>
                        </a:rPr>
                        <a:t>〇</a:t>
                      </a:r>
                      <a:r>
                        <a:rPr kumimoji="1" lang="ja-JP" altLang="en-US" dirty="0"/>
                        <a:t> </a:t>
                      </a:r>
                      <a:r>
                        <a:rPr kumimoji="1" lang="en-US" altLang="ja-JP" dirty="0">
                          <a:solidFill>
                            <a:srgbClr val="00B050"/>
                          </a:solidFill>
                        </a:rPr>
                        <a:t>(</a:t>
                      </a:r>
                      <a:r>
                        <a:rPr kumimoji="1" lang="ja-JP" altLang="en-US" dirty="0">
                          <a:solidFill>
                            <a:srgbClr val="00B050"/>
                          </a:solidFill>
                        </a:rPr>
                        <a:t>☆</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F9A33F-140E-4BEE-96DD-041E1BE126C2}"/>
              </a:ext>
            </a:extLst>
          </p:cNvPr>
          <p:cNvSpPr>
            <a:spLocks noGrp="1"/>
          </p:cNvSpPr>
          <p:nvPr>
            <p:ph type="title"/>
          </p:nvPr>
        </p:nvSpPr>
        <p:spPr/>
        <p:txBody>
          <a:bodyPr/>
          <a:lstStyle/>
          <a:p>
            <a:r>
              <a:rPr lang="en-US" altLang="ja-JP" dirty="0"/>
              <a:t>s</a:t>
            </a:r>
            <a:r>
              <a:rPr kumimoji="1" lang="en-US" altLang="ja-JP" dirty="0"/>
              <a:t>li.do</a:t>
            </a:r>
            <a:endParaRPr kumimoji="1" lang="ja-JP" altLang="en-US" dirty="0"/>
          </a:p>
        </p:txBody>
      </p:sp>
      <p:sp>
        <p:nvSpPr>
          <p:cNvPr id="3" name="コンテンツ プレースホルダー 2">
            <a:extLst>
              <a:ext uri="{FF2B5EF4-FFF2-40B4-BE49-F238E27FC236}">
                <a16:creationId xmlns:a16="http://schemas.microsoft.com/office/drawing/2014/main" id="{61CC24CF-E82D-437C-9EAB-424F7F8B9580}"/>
              </a:ext>
            </a:extLst>
          </p:cNvPr>
          <p:cNvSpPr>
            <a:spLocks noGrp="1"/>
          </p:cNvSpPr>
          <p:nvPr>
            <p:ph idx="1"/>
          </p:nvPr>
        </p:nvSpPr>
        <p:spPr/>
        <p:txBody>
          <a:bodyPr/>
          <a:lstStyle/>
          <a:p>
            <a:r>
              <a:rPr lang="en-US" altLang="ja-JP" dirty="0"/>
              <a:t>Q&amp;A</a:t>
            </a:r>
            <a:r>
              <a:rPr lang="ja-JP" altLang="en-US" dirty="0"/>
              <a:t>、アンケート</a:t>
            </a:r>
            <a:r>
              <a:rPr kumimoji="1" lang="ja-JP" altLang="en-US" dirty="0"/>
              <a:t>ツール</a:t>
            </a:r>
            <a:endParaRPr kumimoji="1" lang="en-US" altLang="ja-JP" dirty="0"/>
          </a:p>
          <a:p>
            <a:pPr lvl="1"/>
            <a:r>
              <a:rPr lang="ja-JP" altLang="en-US" dirty="0"/>
              <a:t>これをすると学生がよく</a:t>
            </a:r>
            <a:r>
              <a:rPr lang="en-US" altLang="ja-JP" dirty="0"/>
              <a:t>Q</a:t>
            </a:r>
            <a:r>
              <a:rPr lang="ja-JP" altLang="en-US" dirty="0"/>
              <a:t>をするようになるという噂です</a:t>
            </a:r>
            <a:endParaRPr kumimoji="1" lang="en-US" altLang="ja-JP" dirty="0"/>
          </a:p>
          <a:p>
            <a:r>
              <a:rPr lang="ja-JP" altLang="en-US" dirty="0"/>
              <a:t>このたび</a:t>
            </a:r>
            <a:r>
              <a:rPr lang="en-US" altLang="ja-JP" dirty="0"/>
              <a:t>UTokyo Account</a:t>
            </a:r>
            <a:r>
              <a:rPr lang="ja-JP" altLang="en-US" dirty="0"/>
              <a:t>で有料機能が使えるようになりました</a:t>
            </a:r>
            <a:endParaRPr lang="en-US" altLang="ja-JP" dirty="0"/>
          </a:p>
          <a:p>
            <a:r>
              <a:rPr kumimoji="1" lang="ja-JP" altLang="en-US" dirty="0"/>
              <a:t>サインイン方法</a:t>
            </a:r>
            <a:endParaRPr kumimoji="1" lang="en-US" altLang="ja-JP" dirty="0"/>
          </a:p>
          <a:p>
            <a:pPr lvl="1"/>
            <a:r>
              <a:rPr kumimoji="1" lang="en-US" altLang="ja-JP" dirty="0"/>
              <a:t>Log in </a:t>
            </a:r>
            <a:r>
              <a:rPr kumimoji="1" lang="en-US" altLang="ja-JP" dirty="0">
                <a:sym typeface="Symbol" panose="05050102010706020507" pitchFamily="18" charset="2"/>
              </a:rPr>
              <a:t></a:t>
            </a:r>
            <a:r>
              <a:rPr kumimoji="1" lang="ja-JP" altLang="en-US" dirty="0"/>
              <a:t>                                     を選択</a:t>
            </a:r>
            <a:endParaRPr kumimoji="1" lang="en-US" altLang="ja-JP" dirty="0"/>
          </a:p>
          <a:p>
            <a:pPr lvl="1"/>
            <a:r>
              <a:rPr lang="ja-JP" altLang="en-US" dirty="0"/>
              <a:t>あとは</a:t>
            </a:r>
            <a:r>
              <a:rPr lang="en-US" altLang="ja-JP" dirty="0" err="1"/>
              <a:t>Webex</a:t>
            </a:r>
            <a:r>
              <a:rPr lang="ja-JP" altLang="en-US" dirty="0"/>
              <a:t>同様（</a:t>
            </a:r>
            <a:r>
              <a:rPr lang="en-US" altLang="ja-JP" dirty="0"/>
              <a:t>UTokyo Account</a:t>
            </a:r>
            <a:r>
              <a:rPr lang="ja-JP" altLang="en-US" dirty="0"/>
              <a:t>を利用）</a:t>
            </a:r>
            <a:endParaRPr kumimoji="1" lang="ja-JP" altLang="en-US" dirty="0"/>
          </a:p>
        </p:txBody>
      </p:sp>
      <p:sp>
        <p:nvSpPr>
          <p:cNvPr id="4" name="日付プレースホルダー 3">
            <a:extLst>
              <a:ext uri="{FF2B5EF4-FFF2-40B4-BE49-F238E27FC236}">
                <a16:creationId xmlns:a16="http://schemas.microsoft.com/office/drawing/2014/main" id="{98B11BCD-F0E5-4CDD-811F-87C304ACD22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B59A6012-C4DB-42F2-998A-94B85101F544}"/>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7F30B10-9CF0-448D-BF8B-1EE00D2AA3B6}"/>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pic>
        <p:nvPicPr>
          <p:cNvPr id="9" name="図 8" descr="ロゴ が含まれている画像&#10;&#10;自動的に生成された説明">
            <a:extLst>
              <a:ext uri="{FF2B5EF4-FFF2-40B4-BE49-F238E27FC236}">
                <a16:creationId xmlns:a16="http://schemas.microsoft.com/office/drawing/2014/main" id="{1042E7BE-64E3-428F-B8AA-65300D18F1D5}"/>
              </a:ext>
            </a:extLst>
          </p:cNvPr>
          <p:cNvPicPr>
            <a:picLocks noChangeAspect="1"/>
          </p:cNvPicPr>
          <p:nvPr/>
        </p:nvPicPr>
        <p:blipFill rotWithShape="1">
          <a:blip r:embed="rId2">
            <a:extLst>
              <a:ext uri="{28A0092B-C50C-407E-A947-70E740481C1C}">
                <a14:useLocalDpi xmlns:a14="http://schemas.microsoft.com/office/drawing/2010/main" val="0"/>
              </a:ext>
            </a:extLst>
          </a:blip>
          <a:srcRect l="18287" t="16667" r="14421" b="16667"/>
          <a:stretch/>
        </p:blipFill>
        <p:spPr>
          <a:xfrm>
            <a:off x="2699792" y="4581128"/>
            <a:ext cx="2736304" cy="576064"/>
          </a:xfrm>
          <a:prstGeom prst="rect">
            <a:avLst/>
          </a:prstGeom>
        </p:spPr>
      </p:pic>
    </p:spTree>
    <p:extLst>
      <p:ext uri="{BB962C8B-B14F-4D97-AF65-F5344CB8AC3E}">
        <p14:creationId xmlns:p14="http://schemas.microsoft.com/office/powerpoint/2010/main" val="100993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5FCE7-C2A7-48F9-BEF7-B8B35E40A71D}"/>
              </a:ext>
            </a:extLst>
          </p:cNvPr>
          <p:cNvSpPr>
            <a:spLocks noGrp="1"/>
          </p:cNvSpPr>
          <p:nvPr>
            <p:ph type="title"/>
          </p:nvPr>
        </p:nvSpPr>
        <p:spPr/>
        <p:txBody>
          <a:bodyPr/>
          <a:lstStyle/>
          <a:p>
            <a:r>
              <a:rPr lang="ja-JP" altLang="en-US" dirty="0"/>
              <a:t>サインイン方法</a:t>
            </a:r>
            <a:endParaRPr kumimoji="1" lang="ja-JP" altLang="en-US" dirty="0"/>
          </a:p>
        </p:txBody>
      </p:sp>
      <p:pic>
        <p:nvPicPr>
          <p:cNvPr id="30" name="コンテンツ プレースホルダー 29" descr="グラフィカル ユーザー インターフェイス, Web サイト&#10;&#10;自動的に生成された説明">
            <a:extLst>
              <a:ext uri="{FF2B5EF4-FFF2-40B4-BE49-F238E27FC236}">
                <a16:creationId xmlns:a16="http://schemas.microsoft.com/office/drawing/2014/main" id="{CDC6C55E-D285-4D20-9C90-9A77E4CF63B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137" y="1372554"/>
            <a:ext cx="2599753" cy="1900317"/>
          </a:xfrm>
        </p:spPr>
      </p:pic>
      <p:sp>
        <p:nvSpPr>
          <p:cNvPr id="4" name="日付プレースホルダー 3">
            <a:extLst>
              <a:ext uri="{FF2B5EF4-FFF2-40B4-BE49-F238E27FC236}">
                <a16:creationId xmlns:a16="http://schemas.microsoft.com/office/drawing/2014/main" id="{28AA42B0-30AE-4182-BBEB-E787C361E26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1171B3DC-50C4-40A9-AF72-F68FE770A241}"/>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2C90983-6937-464B-823C-A3A281CA1F2C}"/>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grpSp>
        <p:nvGrpSpPr>
          <p:cNvPr id="7" name="グループ化 6">
            <a:extLst>
              <a:ext uri="{FF2B5EF4-FFF2-40B4-BE49-F238E27FC236}">
                <a16:creationId xmlns:a16="http://schemas.microsoft.com/office/drawing/2014/main" id="{88EAAE2B-B9C8-4453-8147-9CEB9273BD92}"/>
              </a:ext>
            </a:extLst>
          </p:cNvPr>
          <p:cNvGrpSpPr/>
          <p:nvPr/>
        </p:nvGrpSpPr>
        <p:grpSpPr>
          <a:xfrm>
            <a:off x="3490070" y="3168465"/>
            <a:ext cx="4898354" cy="3140854"/>
            <a:chOff x="3490070" y="3168465"/>
            <a:chExt cx="4898354" cy="3140854"/>
          </a:xfrm>
        </p:grpSpPr>
        <p:pic>
          <p:nvPicPr>
            <p:cNvPr id="8" name="図 7" descr="utokyo-account.png">
              <a:extLst>
                <a:ext uri="{FF2B5EF4-FFF2-40B4-BE49-F238E27FC236}">
                  <a16:creationId xmlns:a16="http://schemas.microsoft.com/office/drawing/2014/main" id="{B00FB3FB-81C5-4D25-B4B9-111F626E9A72}"/>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9" name="直線矢印コネクタ 8">
              <a:extLst>
                <a:ext uri="{FF2B5EF4-FFF2-40B4-BE49-F238E27FC236}">
                  <a16:creationId xmlns:a16="http://schemas.microsoft.com/office/drawing/2014/main" id="{E36F977A-CF60-4891-A15E-7C66715E77C4}"/>
                </a:ext>
              </a:extLst>
            </p:cNvPr>
            <p:cNvCxnSpPr>
              <a:cxnSpLocks/>
              <a:endCxn id="8"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A9099D19-A763-4BDA-ADC3-24C42CAC50F2}"/>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51AFFFD7-D7FB-49F9-92D3-7881EB0812C3}"/>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12" name="直線コネクタ 11">
              <a:extLst>
                <a:ext uri="{FF2B5EF4-FFF2-40B4-BE49-F238E27FC236}">
                  <a16:creationId xmlns:a16="http://schemas.microsoft.com/office/drawing/2014/main" id="{B664E1DB-5050-429A-9225-3CF9C73FFA47}"/>
                </a:ext>
              </a:extLst>
            </p:cNvPr>
            <p:cNvCxnSpPr>
              <a:stCxn id="1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CAF29CA5-9901-4616-96C2-2B7B9E764FC7}"/>
              </a:ext>
            </a:extLst>
          </p:cNvPr>
          <p:cNvGrpSpPr/>
          <p:nvPr/>
        </p:nvGrpSpPr>
        <p:grpSpPr>
          <a:xfrm>
            <a:off x="251252" y="1330723"/>
            <a:ext cx="5040828" cy="1378197"/>
            <a:chOff x="251252" y="1330723"/>
            <a:chExt cx="5040828" cy="1378197"/>
          </a:xfrm>
        </p:grpSpPr>
        <p:sp>
          <p:nvSpPr>
            <p:cNvPr id="15" name="テキスト ボックス 14">
              <a:extLst>
                <a:ext uri="{FF2B5EF4-FFF2-40B4-BE49-F238E27FC236}">
                  <a16:creationId xmlns:a16="http://schemas.microsoft.com/office/drawing/2014/main" id="{5F42F6F0-BC9C-408E-ABC4-61B0108D74A5}"/>
                </a:ext>
              </a:extLst>
            </p:cNvPr>
            <p:cNvSpPr txBox="1"/>
            <p:nvPr/>
          </p:nvSpPr>
          <p:spPr>
            <a:xfrm>
              <a:off x="463602" y="2339588"/>
              <a:ext cx="4828478" cy="369332"/>
            </a:xfrm>
            <a:prstGeom prst="rect">
              <a:avLst/>
            </a:prstGeom>
            <a:noFill/>
          </p:spPr>
          <p:txBody>
            <a:bodyPr wrap="square">
              <a:spAutoFit/>
            </a:bodyPr>
            <a:lstStyle/>
            <a:p>
              <a:r>
                <a:rPr lang="en-US" altLang="ja-JP" dirty="0">
                  <a:hlinkClick r:id="rId4"/>
                </a:rPr>
                <a:t>https://sli.do</a:t>
              </a:r>
              <a:r>
                <a:rPr kumimoji="1" lang="en-US" altLang="ja-JP" dirty="0">
                  <a:hlinkClick r:id="rId4"/>
                </a:rPr>
                <a:t>/</a:t>
              </a:r>
              <a:endParaRPr lang="ja-JP" altLang="en-US" dirty="0"/>
            </a:p>
          </p:txBody>
        </p:sp>
        <p:sp>
          <p:nvSpPr>
            <p:cNvPr id="16" name="正方形/長方形 15">
              <a:extLst>
                <a:ext uri="{FF2B5EF4-FFF2-40B4-BE49-F238E27FC236}">
                  <a16:creationId xmlns:a16="http://schemas.microsoft.com/office/drawing/2014/main" id="{999F19B6-94DD-496A-99CE-9113C6957495}"/>
                </a:ext>
              </a:extLst>
            </p:cNvPr>
            <p:cNvSpPr/>
            <p:nvPr/>
          </p:nvSpPr>
          <p:spPr>
            <a:xfrm>
              <a:off x="251252" y="133072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17" name="楕円 16">
              <a:extLst>
                <a:ext uri="{FF2B5EF4-FFF2-40B4-BE49-F238E27FC236}">
                  <a16:creationId xmlns:a16="http://schemas.microsoft.com/office/drawing/2014/main" id="{BE33E7E8-FD15-4679-94B4-60A7FA0FDE16}"/>
                </a:ext>
              </a:extLst>
            </p:cNvPr>
            <p:cNvSpPr/>
            <p:nvPr/>
          </p:nvSpPr>
          <p:spPr>
            <a:xfrm>
              <a:off x="2195736" y="1490873"/>
              <a:ext cx="432048" cy="3413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13C9E723-CB1F-4318-8F14-677EE734E395}"/>
              </a:ext>
            </a:extLst>
          </p:cNvPr>
          <p:cNvGrpSpPr/>
          <p:nvPr/>
        </p:nvGrpSpPr>
        <p:grpSpPr>
          <a:xfrm>
            <a:off x="179513" y="4077072"/>
            <a:ext cx="5947028" cy="1907308"/>
            <a:chOff x="179513" y="4077072"/>
            <a:chExt cx="5947028" cy="1907308"/>
          </a:xfrm>
        </p:grpSpPr>
        <p:pic>
          <p:nvPicPr>
            <p:cNvPr id="26" name="図 2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EFE511E4-45DF-4E87-ABBF-0CBC9E81B5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977" y="4380846"/>
              <a:ext cx="2239240" cy="1603534"/>
            </a:xfrm>
            <a:prstGeom prst="rect">
              <a:avLst/>
            </a:prstGeom>
          </p:spPr>
        </p:pic>
        <p:cxnSp>
          <p:nvCxnSpPr>
            <p:cNvPr id="27" name="直線矢印コネクタ 26">
              <a:extLst>
                <a:ext uri="{FF2B5EF4-FFF2-40B4-BE49-F238E27FC236}">
                  <a16:creationId xmlns:a16="http://schemas.microsoft.com/office/drawing/2014/main" id="{39E4EE31-733E-4FDB-8B5E-192408E3C097}"/>
                </a:ext>
              </a:extLst>
            </p:cNvPr>
            <p:cNvCxnSpPr>
              <a:stCxn id="8"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CEA63F2E-43E9-4480-8E3D-316AA535B927}"/>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pic>
        <p:nvPicPr>
          <p:cNvPr id="33" name="図 32" descr="グラフィカル ユーザー インターフェイス, アプリケーション, Web サイト&#10;&#10;自動的に生成された説明">
            <a:extLst>
              <a:ext uri="{FF2B5EF4-FFF2-40B4-BE49-F238E27FC236}">
                <a16:creationId xmlns:a16="http://schemas.microsoft.com/office/drawing/2014/main" id="{C0E518A1-A495-42B9-BEC6-3B730F61993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9839" r="7452"/>
          <a:stretch/>
        </p:blipFill>
        <p:spPr>
          <a:xfrm>
            <a:off x="2702459" y="1721412"/>
            <a:ext cx="1687315" cy="2339955"/>
          </a:xfrm>
          <a:prstGeom prst="rect">
            <a:avLst/>
          </a:prstGeom>
        </p:spPr>
      </p:pic>
      <p:grpSp>
        <p:nvGrpSpPr>
          <p:cNvPr id="18" name="グループ化 17">
            <a:extLst>
              <a:ext uri="{FF2B5EF4-FFF2-40B4-BE49-F238E27FC236}">
                <a16:creationId xmlns:a16="http://schemas.microsoft.com/office/drawing/2014/main" id="{CF86492B-17EE-4546-BAFC-32FA3858BA07}"/>
              </a:ext>
            </a:extLst>
          </p:cNvPr>
          <p:cNvGrpSpPr/>
          <p:nvPr/>
        </p:nvGrpSpPr>
        <p:grpSpPr>
          <a:xfrm>
            <a:off x="3121010" y="1268760"/>
            <a:ext cx="5453507" cy="2010114"/>
            <a:chOff x="3121010" y="1268760"/>
            <a:chExt cx="5453507" cy="2010114"/>
          </a:xfrm>
        </p:grpSpPr>
        <p:pic>
          <p:nvPicPr>
            <p:cNvPr id="19" name="図 18"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6FDE5C3C-16C0-4CD1-9F59-4B8D75A306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20" name="グループ化 19">
              <a:extLst>
                <a:ext uri="{FF2B5EF4-FFF2-40B4-BE49-F238E27FC236}">
                  <a16:creationId xmlns:a16="http://schemas.microsoft.com/office/drawing/2014/main" id="{C7789627-CE4B-41BF-8857-F1FE3BAA1B2C}"/>
                </a:ext>
              </a:extLst>
            </p:cNvPr>
            <p:cNvGrpSpPr/>
            <p:nvPr/>
          </p:nvGrpSpPr>
          <p:grpSpPr>
            <a:xfrm>
              <a:off x="3121010" y="1268760"/>
              <a:ext cx="4136472" cy="1426964"/>
              <a:chOff x="3121010" y="1268760"/>
              <a:chExt cx="4136472" cy="1426964"/>
            </a:xfrm>
          </p:grpSpPr>
          <p:sp>
            <p:nvSpPr>
              <p:cNvPr id="22" name="正方形/長方形 21">
                <a:extLst>
                  <a:ext uri="{FF2B5EF4-FFF2-40B4-BE49-F238E27FC236}">
                    <a16:creationId xmlns:a16="http://schemas.microsoft.com/office/drawing/2014/main" id="{6B94E774-80E5-407D-B9A7-094C1E6C33BB}"/>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3" name="直線コネクタ 22">
                <a:extLst>
                  <a:ext uri="{FF2B5EF4-FFF2-40B4-BE49-F238E27FC236}">
                    <a16:creationId xmlns:a16="http://schemas.microsoft.com/office/drawing/2014/main" id="{FF7715CC-CBCC-4B22-B0AA-66D53C3FB041}"/>
                  </a:ext>
                </a:extLst>
              </p:cNvPr>
              <p:cNvCxnSpPr>
                <a:cxnSpLocks/>
                <a:stCxn id="22"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0E25E91-0B51-452B-9EE8-E476DD69DEA5}"/>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F200548C-7992-471D-9D09-3952871C4C4A}"/>
                  </a:ext>
                </a:extLst>
              </p:cNvPr>
              <p:cNvCxnSpPr>
                <a:cxnSpLocks/>
              </p:cNvCxnSpPr>
              <p:nvPr/>
            </p:nvCxnSpPr>
            <p:spPr>
              <a:xfrm>
                <a:off x="4389774" y="2440649"/>
                <a:ext cx="1736767"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grpSp>
      <p:sp>
        <p:nvSpPr>
          <p:cNvPr id="35" name="楕円 34">
            <a:extLst>
              <a:ext uri="{FF2B5EF4-FFF2-40B4-BE49-F238E27FC236}">
                <a16:creationId xmlns:a16="http://schemas.microsoft.com/office/drawing/2014/main" id="{FB22D433-CDB8-4818-ACF9-10426D430B7F}"/>
              </a:ext>
            </a:extLst>
          </p:cNvPr>
          <p:cNvSpPr/>
          <p:nvPr/>
        </p:nvSpPr>
        <p:spPr>
          <a:xfrm>
            <a:off x="2927620" y="2584729"/>
            <a:ext cx="1140324" cy="26820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87E4F4EE-5D54-4D61-8E8E-FE7874EBE1CF}"/>
              </a:ext>
            </a:extLst>
          </p:cNvPr>
          <p:cNvCxnSpPr>
            <a:cxnSpLocks/>
          </p:cNvCxnSpPr>
          <p:nvPr/>
        </p:nvCxnSpPr>
        <p:spPr>
          <a:xfrm>
            <a:off x="2590800" y="1763902"/>
            <a:ext cx="906982" cy="80882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6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FCFD2-0D8D-41AB-83B4-243351A4720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C8137C69-E387-4805-803B-93F982C9B926}"/>
              </a:ext>
            </a:extLst>
          </p:cNvPr>
          <p:cNvSpPr>
            <a:spLocks noGrp="1"/>
          </p:cNvSpPr>
          <p:nvPr>
            <p:ph idx="1"/>
          </p:nvPr>
        </p:nvSpPr>
        <p:spPr/>
        <p:txBody>
          <a:bodyPr>
            <a:normAutofit/>
          </a:bodyPr>
          <a:lstStyle/>
          <a:p>
            <a:r>
              <a:rPr kumimoji="1" lang="ja-JP" altLang="en-US" dirty="0"/>
              <a:t>多くのシステムが</a:t>
            </a:r>
            <a:r>
              <a:rPr kumimoji="1" lang="en-US" altLang="ja-JP" dirty="0"/>
              <a:t>UTokyo Account</a:t>
            </a:r>
            <a:r>
              <a:rPr kumimoji="1" lang="ja-JP" altLang="en-US" dirty="0"/>
              <a:t>だけでつかえます</a:t>
            </a:r>
            <a:endParaRPr kumimoji="1" lang="en-US" altLang="ja-JP" dirty="0"/>
          </a:p>
          <a:p>
            <a:r>
              <a:rPr kumimoji="1" lang="ja-JP" altLang="en-US" dirty="0"/>
              <a:t>システムごとに異なる</a:t>
            </a:r>
            <a:r>
              <a:rPr lang="ja-JP" altLang="en-US" dirty="0"/>
              <a:t>名前や</a:t>
            </a:r>
            <a:r>
              <a:rPr kumimoji="1" lang="en-US" altLang="ja-JP" dirty="0"/>
              <a:t>PW</a:t>
            </a:r>
            <a:r>
              <a:rPr lang="ja-JP" altLang="en-US" dirty="0"/>
              <a:t>が不要</a:t>
            </a:r>
            <a:endParaRPr lang="en-US" altLang="ja-JP" dirty="0"/>
          </a:p>
          <a:p>
            <a:r>
              <a:rPr lang="ja-JP" altLang="en-US" dirty="0"/>
              <a:t>ユーザ名：</a:t>
            </a:r>
            <a:r>
              <a:rPr lang="en-US" altLang="ja-JP" dirty="0">
                <a:hlinkClick r:id="rId2"/>
              </a:rPr>
              <a:t>10</a:t>
            </a:r>
            <a:r>
              <a:rPr lang="ja-JP" altLang="en-US" dirty="0">
                <a:hlinkClick r:id="rId2"/>
              </a:rPr>
              <a:t>桁</a:t>
            </a:r>
            <a:r>
              <a:rPr lang="en-US" altLang="ja-JP" dirty="0">
                <a:hlinkClick r:id="rId2"/>
              </a:rPr>
              <a:t>@utac.u-tokyo.ac.jp</a:t>
            </a:r>
            <a:endParaRPr lang="en-US" altLang="ja-JP" dirty="0"/>
          </a:p>
          <a:p>
            <a:r>
              <a:rPr kumimoji="1" lang="ja-JP" altLang="en-US" dirty="0"/>
              <a:t>ドメイン名：</a:t>
            </a:r>
            <a:r>
              <a:rPr kumimoji="1" lang="en-US" altLang="ja-JP" dirty="0"/>
              <a:t>u-</a:t>
            </a:r>
            <a:r>
              <a:rPr kumimoji="1" lang="en-US" altLang="ja-JP" dirty="0" err="1"/>
              <a:t>tokyo</a:t>
            </a:r>
            <a:r>
              <a:rPr kumimoji="1" lang="en-US" altLang="ja-JP" dirty="0"/>
              <a:t>-ac-</a:t>
            </a:r>
            <a:r>
              <a:rPr kumimoji="1" lang="en-US" altLang="ja-JP" dirty="0" err="1"/>
              <a:t>jp</a:t>
            </a:r>
            <a:endParaRPr kumimoji="1" lang="ja-JP" altLang="en-US" dirty="0"/>
          </a:p>
        </p:txBody>
      </p:sp>
      <p:sp>
        <p:nvSpPr>
          <p:cNvPr id="4" name="日付プレースホルダー 3">
            <a:extLst>
              <a:ext uri="{FF2B5EF4-FFF2-40B4-BE49-F238E27FC236}">
                <a16:creationId xmlns:a16="http://schemas.microsoft.com/office/drawing/2014/main" id="{18B53097-9048-462E-B48F-244DF299B15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D44A2D6-5981-4C04-8E46-96DD4F2F3B8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21FB97D-8CEE-458A-9228-835604CFAA6F}"/>
              </a:ext>
            </a:extLst>
          </p:cNvPr>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spTree>
    <p:extLst>
      <p:ext uri="{BB962C8B-B14F-4D97-AF65-F5344CB8AC3E}">
        <p14:creationId xmlns:p14="http://schemas.microsoft.com/office/powerpoint/2010/main" val="386420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solidFill>
                  <a:schemeClr val="bg2">
                    <a:lumMod val="75000"/>
                  </a:schemeClr>
                </a:solidFill>
              </a:rPr>
              <a:t>UTAS</a:t>
            </a:r>
            <a:r>
              <a:rPr kumimoji="1" lang="ja-JP" altLang="en-US" dirty="0">
                <a:solidFill>
                  <a:schemeClr val="bg2">
                    <a:lumMod val="75000"/>
                  </a:schemeClr>
                </a:solidFill>
              </a:rPr>
              <a:t>と</a:t>
            </a:r>
            <a:r>
              <a:rPr kumimoji="1" lang="en-US" altLang="ja-JP" dirty="0">
                <a:solidFill>
                  <a:schemeClr val="bg2">
                    <a:lumMod val="75000"/>
                  </a:schemeClr>
                </a:solidFill>
              </a:rPr>
              <a:t>ITC-LMS</a:t>
            </a:r>
            <a:r>
              <a:rPr kumimoji="1" lang="ja-JP" altLang="en-US" dirty="0">
                <a:solidFill>
                  <a:schemeClr val="bg2">
                    <a:lumMod val="75000"/>
                  </a:schemeClr>
                </a:solidFill>
              </a:rPr>
              <a:t>（柴山）</a:t>
            </a:r>
            <a:endParaRPr lang="en-US" altLang="ja-JP" dirty="0">
              <a:solidFill>
                <a:schemeClr val="bg2">
                  <a:lumMod val="75000"/>
                </a:schemeClr>
              </a:solidFill>
            </a:endParaRPr>
          </a:p>
          <a:p>
            <a:r>
              <a:rPr lang="en-US" altLang="ja-JP" dirty="0"/>
              <a:t>Microsoft 365</a:t>
            </a:r>
            <a:r>
              <a:rPr lang="ja-JP" altLang="en-US" dirty="0"/>
              <a:t>と</a:t>
            </a:r>
            <a:r>
              <a:rPr kumimoji="1" lang="en-US" altLang="ja-JP" dirty="0"/>
              <a:t>Google Workspace</a:t>
            </a:r>
          </a:p>
          <a:p>
            <a:r>
              <a:rPr kumimoji="1" lang="en-US" altLang="ja-JP" dirty="0"/>
              <a:t>Zoom</a:t>
            </a:r>
            <a:r>
              <a:rPr kumimoji="1" lang="ja-JP" altLang="en-US" dirty="0"/>
              <a:t>と</a:t>
            </a:r>
            <a:r>
              <a:rPr lang="en-US" altLang="ja-JP" dirty="0"/>
              <a:t>WebEx</a:t>
            </a:r>
          </a:p>
          <a:p>
            <a:r>
              <a:rPr kumimoji="1" lang="en-US" altLang="ja-JP" dirty="0"/>
              <a:t>Sli.do</a:t>
            </a:r>
            <a:endParaRPr lang="en-US" altLang="ja-JP" dirty="0">
              <a:solidFill>
                <a:schemeClr val="bg2">
                  <a:lumMod val="75000"/>
                </a:schemeClr>
              </a:solidFill>
            </a:endParaRPr>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爆発: 8 pt 6">
            <a:extLst>
              <a:ext uri="{FF2B5EF4-FFF2-40B4-BE49-F238E27FC236}">
                <a16:creationId xmlns:a16="http://schemas.microsoft.com/office/drawing/2014/main" id="{7A210760-10ED-44E3-8C40-400F56489DE0}"/>
              </a:ext>
            </a:extLst>
          </p:cNvPr>
          <p:cNvSpPr/>
          <p:nvPr/>
        </p:nvSpPr>
        <p:spPr>
          <a:xfrm>
            <a:off x="1972072" y="3792091"/>
            <a:ext cx="1152128" cy="76808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new</a:t>
            </a:r>
            <a:endParaRPr kumimoji="1" lang="ja-JP" altLang="en-US" dirty="0"/>
          </a:p>
        </p:txBody>
      </p:sp>
    </p:spTree>
    <p:extLst>
      <p:ext uri="{BB962C8B-B14F-4D97-AF65-F5344CB8AC3E}">
        <p14:creationId xmlns:p14="http://schemas.microsoft.com/office/powerpoint/2010/main" val="422824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2021/9/15</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6</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どこかにサインインしようとしてこの画面になったらそれは</a:t>
            </a:r>
            <a:r>
              <a:rPr lang="en-US" altLang="ja-JP" sz="2400" kern="0" dirty="0"/>
              <a:t>UTokyo Account</a:t>
            </a:r>
            <a:r>
              <a:rPr lang="ja-JP" altLang="en-US" sz="2400" kern="0" dirty="0"/>
              <a:t>でサインイン（</a:t>
            </a:r>
            <a:r>
              <a:rPr lang="en-US" altLang="ja-JP" sz="2400" kern="0" dirty="0"/>
              <a:t>SSO</a:t>
            </a:r>
            <a:r>
              <a:rPr lang="ja-JP" altLang="en-US" sz="2400" kern="0" dirty="0"/>
              <a:t>）しようとしている印</a:t>
            </a:r>
            <a:endParaRPr lang="en-US" altLang="ja-JP" sz="2400" kern="0" dirty="0"/>
          </a:p>
          <a:p>
            <a:pPr>
              <a:lnSpc>
                <a:spcPct val="90000"/>
              </a:lnSpc>
            </a:pPr>
            <a:r>
              <a:rPr lang="ja-JP" altLang="en-US" sz="2400" kern="0" dirty="0">
                <a:solidFill>
                  <a:srgbClr val="00B050"/>
                </a:solidFill>
              </a:rPr>
              <a:t>通称「安田講堂」</a:t>
            </a:r>
            <a:endParaRPr lang="en-US" altLang="ja-JP" sz="2400" kern="0" dirty="0">
              <a:solidFill>
                <a:srgbClr val="00B050"/>
              </a:solidFill>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画面</a:t>
            </a:r>
            <a:endParaRPr lang="en-US" altLang="ja-JP" sz="2000" kern="0" dirty="0">
              <a:solidFill>
                <a:srgbClr val="00B050"/>
              </a:solidFill>
              <a:sym typeface="Symbol" panose="05050102010706020507" pitchFamily="18" charset="2"/>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に飛ばされる</a:t>
            </a:r>
            <a:endParaRPr lang="en-US" altLang="ja-JP" sz="2000" kern="0" dirty="0">
              <a:solidFill>
                <a:srgbClr val="00B050"/>
              </a:solidFill>
            </a:endParaRPr>
          </a:p>
          <a:p>
            <a:pPr lvl="1">
              <a:lnSpc>
                <a:spcPct val="90000"/>
              </a:lnSpc>
            </a:pPr>
            <a:r>
              <a:rPr lang="ja-JP" altLang="en-US" sz="1600" kern="0" dirty="0"/>
              <a:t>スマホだと安田講堂の絵は出ませんが</a:t>
            </a:r>
            <a:endParaRPr lang="en-US" altLang="ja-JP" kern="0" dirty="0"/>
          </a:p>
        </p:txBody>
      </p:sp>
      <p:pic>
        <p:nvPicPr>
          <p:cNvPr id="13" name="図 12">
            <a:extLst>
              <a:ext uri="{FF2B5EF4-FFF2-40B4-BE49-F238E27FC236}">
                <a16:creationId xmlns:a16="http://schemas.microsoft.com/office/drawing/2014/main" id="{A6D25624-D202-4D56-B564-184B80AF8128}"/>
              </a:ext>
            </a:extLst>
          </p:cNvPr>
          <p:cNvPicPr>
            <a:picLocks noChangeAspect="1"/>
          </p:cNvPicPr>
          <p:nvPr/>
        </p:nvPicPr>
        <p:blipFill>
          <a:blip r:embed="rId3"/>
          <a:stretch>
            <a:fillRect/>
          </a:stretch>
        </p:blipFill>
        <p:spPr>
          <a:xfrm>
            <a:off x="6834712" y="27527"/>
            <a:ext cx="2268942" cy="667224"/>
          </a:xfrm>
          <a:prstGeom prst="rect">
            <a:avLst/>
          </a:prstGeom>
        </p:spPr>
      </p:pic>
      <p:sp>
        <p:nvSpPr>
          <p:cNvPr id="34" name="正方形/長方形 33">
            <a:extLst>
              <a:ext uri="{FF2B5EF4-FFF2-40B4-BE49-F238E27FC236}">
                <a16:creationId xmlns:a16="http://schemas.microsoft.com/office/drawing/2014/main" id="{6A8830F5-25F6-438C-8669-B681C460429C}"/>
              </a:ext>
            </a:extLst>
          </p:cNvPr>
          <p:cNvSpPr/>
          <p:nvPr/>
        </p:nvSpPr>
        <p:spPr>
          <a:xfrm>
            <a:off x="6804248" y="541001"/>
            <a:ext cx="2279038" cy="153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lang="ja-JP" altLang="en-US" dirty="0">
                <a:solidFill>
                  <a:srgbClr val="00B050"/>
                </a:solidFill>
              </a:rPr>
              <a:t>数字</a:t>
            </a:r>
            <a:r>
              <a:rPr kumimoji="1" lang="en-US" altLang="ja-JP" dirty="0">
                <a:solidFill>
                  <a:srgbClr val="00B050"/>
                </a:solidFill>
              </a:rPr>
              <a:t>10</a:t>
            </a:r>
            <a:r>
              <a:rPr kumimoji="1" lang="ja-JP" altLang="en-US" dirty="0">
                <a:solidFill>
                  <a:srgbClr val="00B050"/>
                </a:solidFill>
              </a:rPr>
              <a:t>桁</a:t>
            </a:r>
            <a:r>
              <a:rPr kumimoji="1" lang="ja-JP" altLang="en-US" dirty="0"/>
              <a:t>です</a:t>
            </a:r>
            <a:endParaRPr kumimoji="1" lang="en-US" altLang="ja-JP" dirty="0"/>
          </a:p>
          <a:p>
            <a:pPr lvl="1"/>
            <a:r>
              <a:rPr lang="en-US" altLang="ja-JP" dirty="0"/>
              <a:t>2519285617 </a:t>
            </a:r>
            <a:r>
              <a:rPr lang="ja-JP" altLang="en-US" dirty="0"/>
              <a:t>みたいな</a:t>
            </a:r>
            <a:endParaRPr lang="en-US" altLang="ja-JP" dirty="0"/>
          </a:p>
          <a:p>
            <a:pPr lvl="1"/>
            <a:r>
              <a:rPr lang="en-US" altLang="ja-JP" dirty="0"/>
              <a:t>10</a:t>
            </a:r>
            <a:r>
              <a:rPr lang="ja-JP" altLang="en-US" dirty="0"/>
              <a:t>桁は</a:t>
            </a:r>
            <a:r>
              <a:rPr kumimoji="1" lang="ja-JP" altLang="en-US" dirty="0"/>
              <a:t>常勤教職員の場合、</a:t>
            </a:r>
            <a:r>
              <a:rPr lang="ja-JP" altLang="en-US" dirty="0"/>
              <a:t>職員</a:t>
            </a:r>
            <a:r>
              <a:rPr kumimoji="1" lang="ja-JP" altLang="en-US" dirty="0"/>
              <a:t>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9" name="グループ化 8">
            <a:extLst>
              <a:ext uri="{FF2B5EF4-FFF2-40B4-BE49-F238E27FC236}">
                <a16:creationId xmlns:a16="http://schemas.microsoft.com/office/drawing/2014/main" id="{3599C180-003B-47F7-BF28-34784A9760CA}"/>
              </a:ext>
            </a:extLst>
          </p:cNvPr>
          <p:cNvGrpSpPr/>
          <p:nvPr/>
        </p:nvGrpSpPr>
        <p:grpSpPr>
          <a:xfrm>
            <a:off x="6037264" y="4149080"/>
            <a:ext cx="2943027" cy="2207270"/>
            <a:chOff x="5292080" y="3463206"/>
            <a:chExt cx="3637384" cy="2728038"/>
          </a:xfrm>
        </p:grpSpPr>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46753" y="3008533"/>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7956376" y="5568944"/>
              <a:ext cx="973088" cy="3754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7886109" y="5229200"/>
              <a:ext cx="798822" cy="456470"/>
            </a:xfrm>
            <a:prstGeom prst="rect">
              <a:avLst/>
            </a:prstGeom>
            <a:noFill/>
          </p:spPr>
          <p:txBody>
            <a:bodyPr wrap="none" rtlCol="0">
              <a:spAutoFit/>
            </a:bodyPr>
            <a:lstStyle/>
            <a:p>
              <a:r>
                <a:rPr lang="ja-JP" altLang="en-US" b="1" dirty="0">
                  <a:solidFill>
                    <a:srgbClr val="00B050"/>
                  </a:solidFill>
                </a:rPr>
                <a:t>ココ</a:t>
              </a:r>
              <a:endParaRPr kumimoji="1" lang="ja-JP" altLang="en-US" b="1" dirty="0">
                <a:solidFill>
                  <a:srgbClr val="00B050"/>
                </a:solidFill>
              </a:endParaRPr>
            </a:p>
          </p:txBody>
        </p:sp>
      </p:grpSp>
      <p:cxnSp>
        <p:nvCxnSpPr>
          <p:cNvPr id="15" name="直線コネクタ 14">
            <a:extLst>
              <a:ext uri="{FF2B5EF4-FFF2-40B4-BE49-F238E27FC236}">
                <a16:creationId xmlns:a16="http://schemas.microsoft.com/office/drawing/2014/main" id="{5D91655F-EBAD-4547-A4ED-EC2ECDF0809A}"/>
              </a:ext>
            </a:extLst>
          </p:cNvPr>
          <p:cNvCxnSpPr>
            <a:cxnSpLocks/>
          </p:cNvCxnSpPr>
          <p:nvPr/>
        </p:nvCxnSpPr>
        <p:spPr>
          <a:xfrm>
            <a:off x="6553200" y="3068960"/>
            <a:ext cx="1979240" cy="28078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89913-07BD-433E-958F-569E0C23FA0D}"/>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ADF1AFEE-6CF4-49D6-A01B-3810A5FF77D1}"/>
              </a:ext>
            </a:extLst>
          </p:cNvPr>
          <p:cNvSpPr>
            <a:spLocks noGrp="1"/>
          </p:cNvSpPr>
          <p:nvPr>
            <p:ph idx="1"/>
          </p:nvPr>
        </p:nvSpPr>
        <p:spPr/>
        <p:txBody>
          <a:bodyPr>
            <a:normAutofit/>
          </a:bodyPr>
          <a:lstStyle/>
          <a:p>
            <a:r>
              <a:rPr lang="ja-JP" altLang="en-US" dirty="0"/>
              <a:t>実は正式には</a:t>
            </a:r>
            <a:endParaRPr lang="en-US" altLang="ja-JP" dirty="0"/>
          </a:p>
          <a:p>
            <a:pPr lvl="1"/>
            <a:r>
              <a:rPr lang="en-US" altLang="ja-JP" dirty="0"/>
              <a:t>10</a:t>
            </a:r>
            <a:r>
              <a:rPr lang="ja-JP" altLang="en-US" dirty="0"/>
              <a:t>桁</a:t>
            </a:r>
            <a:r>
              <a:rPr lang="en-US" altLang="ja-JP" dirty="0">
                <a:solidFill>
                  <a:srgbClr val="00B050"/>
                </a:solidFill>
              </a:rPr>
              <a:t>@</a:t>
            </a:r>
            <a:r>
              <a:rPr lang="en-US" altLang="ja-JP" u="sng" dirty="0">
                <a:solidFill>
                  <a:srgbClr val="00B050"/>
                </a:solidFill>
              </a:rPr>
              <a:t>utac</a:t>
            </a:r>
            <a:r>
              <a:rPr lang="en-US" altLang="ja-JP" dirty="0">
                <a:solidFill>
                  <a:srgbClr val="00B050"/>
                </a:solidFill>
              </a:rPr>
              <a:t>.u-tokyo.ac.jp</a:t>
            </a:r>
          </a:p>
        </p:txBody>
      </p:sp>
      <p:sp>
        <p:nvSpPr>
          <p:cNvPr id="4" name="日付プレースホルダー 3">
            <a:extLst>
              <a:ext uri="{FF2B5EF4-FFF2-40B4-BE49-F238E27FC236}">
                <a16:creationId xmlns:a16="http://schemas.microsoft.com/office/drawing/2014/main" id="{3D77CCA6-0F8A-4975-B415-204F86E4031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6CC4F56-AE1E-4F8A-9C9B-1769C5E13B1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BC1F194-5C70-4BEE-A0F8-9B1E1AC831F7}"/>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3AC596E-55F6-4D94-BA04-2B49F373B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54" y="2372160"/>
            <a:ext cx="2895600" cy="2985666"/>
          </a:xfrm>
          <a:prstGeom prst="rect">
            <a:avLst/>
          </a:prstGeom>
        </p:spPr>
      </p:pic>
      <p:sp>
        <p:nvSpPr>
          <p:cNvPr id="9" name="コンテンツ プレースホルダー 2">
            <a:extLst>
              <a:ext uri="{FF2B5EF4-FFF2-40B4-BE49-F238E27FC236}">
                <a16:creationId xmlns:a16="http://schemas.microsoft.com/office/drawing/2014/main" id="{0FA069BA-43EB-4727-A879-8CCF1C34A438}"/>
              </a:ext>
            </a:extLst>
          </p:cNvPr>
          <p:cNvSpPr txBox="1">
            <a:spLocks/>
          </p:cNvSpPr>
          <p:nvPr/>
        </p:nvSpPr>
        <p:spPr>
          <a:xfrm>
            <a:off x="457200" y="3151509"/>
            <a:ext cx="5842992" cy="4525963"/>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a:lstStyle>
          <a:p>
            <a:r>
              <a:rPr lang="en-US" altLang="ja-JP" kern="0" dirty="0">
                <a:solidFill>
                  <a:srgbClr val="00B050"/>
                </a:solidFill>
              </a:rPr>
              <a:t>@</a:t>
            </a:r>
            <a:r>
              <a:rPr lang="ja-JP" altLang="en-US" kern="0" dirty="0">
                <a:solidFill>
                  <a:srgbClr val="00B050"/>
                </a:solidFill>
              </a:rPr>
              <a:t>以降が必要なとき</a:t>
            </a:r>
            <a:endParaRPr lang="en-US" altLang="ja-JP" kern="0" dirty="0">
              <a:solidFill>
                <a:srgbClr val="00B050"/>
              </a:solidFill>
            </a:endParaRPr>
          </a:p>
          <a:p>
            <a:pPr lvl="1"/>
            <a:r>
              <a:rPr lang="en-US" altLang="ja-JP" kern="0" dirty="0"/>
              <a:t>Microsoft</a:t>
            </a:r>
            <a:r>
              <a:rPr lang="ja-JP" altLang="en-US" kern="0" dirty="0"/>
              <a:t>のような、「東大外も対象のサービス」にサインインするときのように「自分は東大のアカウントを使います」と明示しなくてはならないとき</a:t>
            </a:r>
            <a:endParaRPr lang="en-US" altLang="ja-JP" kern="0" dirty="0"/>
          </a:p>
        </p:txBody>
      </p:sp>
      <p:cxnSp>
        <p:nvCxnSpPr>
          <p:cNvPr id="11" name="直線コネクタ 10">
            <a:extLst>
              <a:ext uri="{FF2B5EF4-FFF2-40B4-BE49-F238E27FC236}">
                <a16:creationId xmlns:a16="http://schemas.microsoft.com/office/drawing/2014/main" id="{1AC37CB9-D973-45AB-9D53-8EA15A552BA5}"/>
              </a:ext>
            </a:extLst>
          </p:cNvPr>
          <p:cNvCxnSpPr>
            <a:cxnSpLocks/>
            <a:endCxn id="12" idx="0"/>
          </p:cNvCxnSpPr>
          <p:nvPr/>
        </p:nvCxnSpPr>
        <p:spPr>
          <a:xfrm>
            <a:off x="2699792" y="2492896"/>
            <a:ext cx="4994234" cy="30401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8E0C179-0941-47D8-8EAE-8B13B95FBD5B}"/>
              </a:ext>
            </a:extLst>
          </p:cNvPr>
          <p:cNvSpPr txBox="1"/>
          <p:nvPr/>
        </p:nvSpPr>
        <p:spPr>
          <a:xfrm>
            <a:off x="6145854" y="5533034"/>
            <a:ext cx="3096344" cy="369332"/>
          </a:xfrm>
          <a:prstGeom prst="rect">
            <a:avLst/>
          </a:prstGeom>
          <a:noFill/>
        </p:spPr>
        <p:txBody>
          <a:bodyPr wrap="square" rtlCol="0">
            <a:spAutoFit/>
          </a:bodyPr>
          <a:lstStyle/>
          <a:p>
            <a:r>
              <a:rPr kumimoji="1" lang="ja-JP" altLang="en-US" dirty="0"/>
              <a:t>ちなみに</a:t>
            </a:r>
            <a:r>
              <a:rPr lang="en-US" altLang="ja-JP" dirty="0" err="1">
                <a:solidFill>
                  <a:srgbClr val="00B050"/>
                </a:solidFill>
              </a:rPr>
              <a:t>ut</a:t>
            </a:r>
            <a:r>
              <a:rPr lang="en-US" altLang="ja-JP" dirty="0" err="1"/>
              <a:t>okyo</a:t>
            </a:r>
            <a:r>
              <a:rPr lang="en-US" altLang="ja-JP" dirty="0"/>
              <a:t> </a:t>
            </a:r>
            <a:r>
              <a:rPr lang="en-US" altLang="ja-JP" dirty="0">
                <a:solidFill>
                  <a:srgbClr val="00B050"/>
                </a:solidFill>
              </a:rPr>
              <a:t>ac</a:t>
            </a:r>
            <a:r>
              <a:rPr lang="en-US" altLang="ja-JP" dirty="0"/>
              <a:t>count</a:t>
            </a:r>
            <a:r>
              <a:rPr lang="ja-JP" altLang="en-US" dirty="0"/>
              <a:t>の略</a:t>
            </a:r>
            <a:endParaRPr kumimoji="1" lang="ja-JP" altLang="en-US" dirty="0"/>
          </a:p>
        </p:txBody>
      </p:sp>
    </p:spTree>
    <p:extLst>
      <p:ext uri="{BB962C8B-B14F-4D97-AF65-F5344CB8AC3E}">
        <p14:creationId xmlns:p14="http://schemas.microsoft.com/office/powerpoint/2010/main" val="146626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50"/>
                </a:solidFill>
              </a:rPr>
              <a:t>授業に必要ならば割り当てるのが基本</a:t>
            </a:r>
            <a:r>
              <a:rPr lang="ja-JP" altLang="en-US" dirty="0"/>
              <a:t>です</a:t>
            </a:r>
            <a:endParaRPr lang="en-US" altLang="ja-JP" dirty="0"/>
          </a:p>
          <a:p>
            <a:r>
              <a:rPr lang="ja-JP" altLang="en-US" dirty="0">
                <a:solidFill>
                  <a:srgbClr val="00B050"/>
                </a:solidFill>
              </a:rPr>
              <a:t>非常勤（又はアレンジご担当）の先生へ：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5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5528</TotalTime>
  <Words>3022</Words>
  <Application>Microsoft Office PowerPoint</Application>
  <PresentationFormat>画面に合わせる (4:3)</PresentationFormat>
  <Paragraphs>523</Paragraphs>
  <Slides>46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46</vt:i4>
      </vt:variant>
    </vt:vector>
  </HeadingPairs>
  <TitlesOfParts>
    <vt:vector size="51" baseType="lpstr">
      <vt:lpstr>Meiryo UI</vt:lpstr>
      <vt:lpstr>Calibri</vt:lpstr>
      <vt:lpstr>Cambria</vt:lpstr>
      <vt:lpstr>Wingdings</vt:lpstr>
      <vt:lpstr>雪藤</vt:lpstr>
      <vt:lpstr>授業に必要なICTシステムの概要</vt:lpstr>
      <vt:lpstr>授業関連ICTシステム概要</vt:lpstr>
      <vt:lpstr>疑問?  まずはuteleconをご覧ください</vt:lpstr>
      <vt:lpstr>質問? サポート窓口</vt:lpstr>
      <vt:lpstr>以降の内容</vt:lpstr>
      <vt:lpstr>UTokyo Account</vt:lpstr>
      <vt:lpstr>UTokyo Accountの正体(1)</vt:lpstr>
      <vt:lpstr>UTokyo Accountの正体(2)</vt:lpstr>
      <vt:lpstr>非常勤の場合</vt:lpstr>
      <vt:lpstr>新入生への発行</vt:lpstr>
      <vt:lpstr>UTAS</vt:lpstr>
      <vt:lpstr>UTAS</vt:lpstr>
      <vt:lpstr>ITC-LMS</vt:lpstr>
      <vt:lpstr>ITC-LMS</vt:lpstr>
      <vt:lpstr>UTASとITC-LMSが両方あるのはわかりにくいのでは?</vt:lpstr>
      <vt:lpstr>Microsoft 365</vt:lpstr>
      <vt:lpstr>Microsoft 365</vt:lpstr>
      <vt:lpstr>Microsoftサインイン全パターン</vt:lpstr>
      <vt:lpstr>これはSSOする際の共通パターン</vt:lpstr>
      <vt:lpstr>Google Workspace</vt:lpstr>
      <vt:lpstr>Google Workspace</vt:lpstr>
      <vt:lpstr>Google Workspaceサインイン時の罠</vt:lpstr>
      <vt:lpstr>Google Workspace機能</vt:lpstr>
      <vt:lpstr>M と G 整理</vt:lpstr>
      <vt:lpstr>MとG大学組織契約の存在価値</vt:lpstr>
      <vt:lpstr>GoogleもUTokyo Accountへ統合予定</vt:lpstr>
      <vt:lpstr>Zoom</vt:lpstr>
      <vt:lpstr>Zoomサインイン方法1</vt:lpstr>
      <vt:lpstr>サインイン方法1: 流れ</vt:lpstr>
      <vt:lpstr>サインイン方法2</vt:lpstr>
      <vt:lpstr>サインイン方法2: 流れ</vt:lpstr>
      <vt:lpstr>サインイン方法3</vt:lpstr>
      <vt:lpstr>サインイン方法3: 流れ</vt:lpstr>
      <vt:lpstr>まとめ</vt:lpstr>
      <vt:lpstr>Zoomに関する重要アナウンス</vt:lpstr>
      <vt:lpstr>9か月のリリース期間</vt:lpstr>
      <vt:lpstr>最新版にする方法</vt:lpstr>
      <vt:lpstr>本学におけるZoomの「正しい」ユーザ名は10桁@utac.. のみ</vt:lpstr>
      <vt:lpstr>自分が「正しい」ユーザ名を使っているかわからないのですが…</vt:lpstr>
      <vt:lpstr>Webex</vt:lpstr>
      <vt:lpstr>Webex</vt:lpstr>
      <vt:lpstr>サインイン: 流れ</vt:lpstr>
      <vt:lpstr>Web会議比較</vt:lpstr>
      <vt:lpstr>sli.do</vt:lpstr>
      <vt:lpstr>サインイン方法</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395</cp:revision>
  <dcterms:created xsi:type="dcterms:W3CDTF">2020-09-08T15:01:11Z</dcterms:created>
  <dcterms:modified xsi:type="dcterms:W3CDTF">2021-09-15T03:16:50Z</dcterms:modified>
</cp:coreProperties>
</file>