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1195" r:id="rId3"/>
    <p:sldId id="1196" r:id="rId4"/>
    <p:sldId id="365" r:id="rId5"/>
    <p:sldId id="386" r:id="rId6"/>
    <p:sldId id="387" r:id="rId7"/>
    <p:sldId id="374" r:id="rId8"/>
    <p:sldId id="1197" r:id="rId9"/>
    <p:sldId id="1198" r:id="rId10"/>
    <p:sldId id="1202" r:id="rId11"/>
    <p:sldId id="1201" r:id="rId12"/>
    <p:sldId id="1199" r:id="rId13"/>
    <p:sldId id="1204" r:id="rId14"/>
    <p:sldId id="378" r:id="rId15"/>
    <p:sldId id="1200" r:id="rId16"/>
    <p:sldId id="367" r:id="rId17"/>
    <p:sldId id="377" r:id="rId18"/>
    <p:sldId id="1203" r:id="rId19"/>
    <p:sldId id="376" r:id="rId20"/>
    <p:sldId id="379" r:id="rId21"/>
    <p:sldId id="1207" r:id="rId22"/>
    <p:sldId id="383" r:id="rId23"/>
    <p:sldId id="1205" r:id="rId24"/>
    <p:sldId id="1206" r:id="rId25"/>
    <p:sldId id="1208" r:id="rId26"/>
    <p:sldId id="382" r:id="rId27"/>
    <p:sldId id="385" r:id="rId28"/>
    <p:sldId id="372" r:id="rId29"/>
    <p:sldId id="384"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6" autoAdjust="0"/>
    <p:restoredTop sz="86381" autoAdjust="0"/>
  </p:normalViewPr>
  <p:slideViewPr>
    <p:cSldViewPr>
      <p:cViewPr varScale="1">
        <p:scale>
          <a:sx n="69" d="100"/>
          <a:sy n="69" d="100"/>
        </p:scale>
        <p:origin x="48" y="66"/>
      </p:cViewPr>
      <p:guideLst>
        <p:guide orient="horz" pos="2160"/>
        <p:guide pos="2880"/>
      </p:guideLst>
    </p:cSldViewPr>
  </p:slideViewPr>
  <p:outlineViewPr>
    <p:cViewPr>
      <p:scale>
        <a:sx n="33" d="100"/>
        <a:sy n="33" d="100"/>
      </p:scale>
      <p:origin x="0" y="-2512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2020/9/8</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hyperlink" Target="https://www.offic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ail.google.com/a/g.ecc.u-tokyo.ac.jp"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zoom.us/" TargetMode="External"/><Relationship Id="rId2" Type="http://schemas.openxmlformats.org/officeDocument/2006/relationships/hyperlink" Target="https://utelecon.github.io/zoom/create_accoun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zoom.us/profi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forms.office.com/Pages/ResponsePage.aspx?id=T6978HAr10eaAgh1yvlMhHUY5ws7h1xGr9koV-KGC8RUMjNZQTZJWThKUFo1MFBNVzNCRFlTVUQ2SS4u"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utelecon.webex.com/" TargetMode="External"/><Relationship Id="rId2" Type="http://schemas.openxmlformats.org/officeDocument/2006/relationships/hyperlink" Target="https://utelecon.github.io/webex/create_utelecon_accoun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japan.googleblog.com/2020/08/google-for-education.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mailto:10&#26689;@utac.u-tokyo.ac.j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t>ITC-LMS</a:t>
            </a:r>
            <a:r>
              <a:rPr lang="ja-JP" altLang="en-US" dirty="0"/>
              <a:t>ではクラスのメンバーの登録も、教員がやる必要ない（履修学生を勝手に登録してくれる）</a:t>
            </a:r>
            <a:endParaRPr kumimoji="1" lang="ja-JP" altLang="en-US" dirty="0"/>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が両方あるのはいかがなものか </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lnSpcReduction="10000"/>
          </a:bodyPr>
          <a:lstStyle/>
          <a:p>
            <a:r>
              <a:rPr kumimoji="1" lang="ja-JP" altLang="en-US" dirty="0"/>
              <a:t>はい </a:t>
            </a:r>
            <a:r>
              <a:rPr kumimoji="1" lang="en-US" altLang="ja-JP" dirty="0"/>
              <a:t>m(_ _)m</a:t>
            </a:r>
          </a:p>
          <a:p>
            <a:r>
              <a:rPr lang="ja-JP" altLang="en-US" dirty="0"/>
              <a:t>今のところは以下のような区別とお考え下さい</a:t>
            </a:r>
            <a:r>
              <a:rPr lang="en-US" altLang="ja-JP" dirty="0"/>
              <a:t>…</a:t>
            </a:r>
          </a:p>
          <a:p>
            <a:r>
              <a:rPr kumimoji="1" lang="en-US" altLang="ja-JP" dirty="0"/>
              <a:t>UTAS : </a:t>
            </a:r>
            <a:r>
              <a:rPr kumimoji="1" lang="ja-JP" altLang="en-US" dirty="0"/>
              <a:t>学期前、学期後の処理</a:t>
            </a:r>
            <a:endParaRPr kumimoji="1" lang="en-US" altLang="ja-JP" dirty="0"/>
          </a:p>
          <a:p>
            <a:pPr lvl="1"/>
            <a:r>
              <a:rPr lang="ja-JP" altLang="en-US" dirty="0"/>
              <a:t>シラバス登録、成績登録</a:t>
            </a:r>
            <a:endParaRPr lang="en-US" altLang="ja-JP" dirty="0"/>
          </a:p>
          <a:p>
            <a:r>
              <a:rPr kumimoji="1" lang="en-US" altLang="ja-JP" dirty="0"/>
              <a:t>ITC-LMS : </a:t>
            </a:r>
            <a:r>
              <a:rPr kumimoji="1" lang="ja-JP" altLang="en-US" dirty="0"/>
              <a:t>学期中（授業）の支援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217245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5915000" cy="4525963"/>
          </a:xfrm>
        </p:spPr>
        <p:txBody>
          <a:bodyPr>
            <a:normAutofit fontScale="70000" lnSpcReduction="20000"/>
          </a:bodyPr>
          <a:lstStyle/>
          <a:p>
            <a:r>
              <a:rPr lang="ja-JP" altLang="en-US" dirty="0"/>
              <a:t>有効化（初めて使うとき）</a:t>
            </a:r>
            <a:endParaRPr lang="en-US" altLang="ja-JP" dirty="0"/>
          </a:p>
          <a:p>
            <a:pPr lvl="1"/>
            <a:r>
              <a:rPr lang="en-US" altLang="ja-JP" dirty="0"/>
              <a:t>UTokyo Account</a:t>
            </a:r>
            <a:r>
              <a:rPr lang="ja-JP" altLang="en-US" dirty="0"/>
              <a:t>利用者メニュー </a:t>
            </a:r>
            <a:r>
              <a:rPr lang="ja-JP" altLang="en-US" dirty="0">
                <a:sym typeface="Symbol" panose="05050102010706020507" pitchFamily="18" charset="2"/>
              </a:rPr>
              <a:t> </a:t>
            </a:r>
            <a:r>
              <a:rPr lang="en-US" altLang="ja-JP" dirty="0">
                <a:solidFill>
                  <a:srgbClr val="00B0F0"/>
                </a:solidFill>
              </a:rPr>
              <a:t>Office 365 </a:t>
            </a:r>
            <a:r>
              <a:rPr lang="en-US" altLang="ja-JP" dirty="0" err="1">
                <a:solidFill>
                  <a:srgbClr val="00B0F0"/>
                </a:solidFill>
              </a:rPr>
              <a:t>ProPlus</a:t>
            </a:r>
            <a:r>
              <a:rPr lang="ja-JP" altLang="en-US" dirty="0">
                <a:solidFill>
                  <a:srgbClr val="00B0F0"/>
                </a:solidFill>
              </a:rPr>
              <a:t>利用許諾</a:t>
            </a:r>
            <a:endParaRPr lang="en-US" altLang="ja-JP" dirty="0">
              <a:solidFill>
                <a:srgbClr val="00B0F0"/>
              </a:solidFill>
              <a:hlinkClick r:id="rId2"/>
            </a:endParaRPr>
          </a:p>
          <a:p>
            <a:pPr lvl="1"/>
            <a:r>
              <a:rPr lang="en-US" altLang="ja-JP" dirty="0">
                <a:hlinkClick r:id="rId2"/>
              </a:rPr>
              <a:t>https://utacm.adm.u-tokyo.ac.jp/webmtn/LoginServlet</a:t>
            </a:r>
            <a:endParaRPr lang="en-US" altLang="ja-JP" dirty="0"/>
          </a:p>
          <a:p>
            <a:r>
              <a:rPr lang="ja-JP" altLang="en-US" dirty="0"/>
              <a:t>サインイン</a:t>
            </a:r>
            <a:endParaRPr lang="en-US" altLang="ja-JP" dirty="0"/>
          </a:p>
          <a:p>
            <a:pPr lvl="1"/>
            <a:r>
              <a:rPr lang="en-US" altLang="ja-JP" dirty="0">
                <a:hlinkClick r:id="rId3"/>
              </a:rPr>
              <a:t>https://www.office.com/</a:t>
            </a:r>
            <a:endParaRPr lang="en-US" altLang="ja-JP" dirty="0"/>
          </a:p>
          <a:p>
            <a:pPr lvl="1"/>
            <a:r>
              <a:rPr lang="en-US" altLang="ja-JP" dirty="0"/>
              <a:t>UTokyo Account</a:t>
            </a:r>
            <a:r>
              <a:rPr lang="ja-JP" altLang="en-US" dirty="0"/>
              <a:t>（罠あり</a:t>
            </a:r>
            <a:r>
              <a:rPr lang="en-US" altLang="ja-JP" dirty="0"/>
              <a:t>; </a:t>
            </a:r>
            <a:r>
              <a:rPr lang="ja-JP" altLang="en-US" dirty="0"/>
              <a:t>次スライド）</a:t>
            </a:r>
            <a:endParaRPr lang="en-US" altLang="ja-JP" dirty="0"/>
          </a:p>
          <a:p>
            <a:r>
              <a:rPr lang="ja-JP" altLang="en-US" dirty="0">
                <a:solidFill>
                  <a:schemeClr val="tx1"/>
                </a:solidFill>
              </a:rPr>
              <a:t>機能</a:t>
            </a:r>
            <a:endParaRPr lang="en-US" altLang="ja-JP" dirty="0">
              <a:solidFill>
                <a:schemeClr val="tx1"/>
              </a:solidFill>
            </a:endParaRPr>
          </a:p>
          <a:p>
            <a:pPr lvl="1"/>
            <a:r>
              <a:rPr lang="ja-JP" altLang="en-US" dirty="0">
                <a:solidFill>
                  <a:srgbClr val="00B0F0"/>
                </a:solidFill>
              </a:rPr>
              <a:t>ファイル共有</a:t>
            </a:r>
            <a:r>
              <a:rPr lang="en-US" altLang="ja-JP" dirty="0">
                <a:solidFill>
                  <a:srgbClr val="00B0F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F0"/>
                </a:solidFill>
              </a:rPr>
              <a:t>Web</a:t>
            </a:r>
            <a:r>
              <a:rPr lang="ja-JP" altLang="en-US" dirty="0">
                <a:solidFill>
                  <a:srgbClr val="00B0F0"/>
                </a:solidFill>
              </a:rPr>
              <a:t>会議</a:t>
            </a:r>
            <a:r>
              <a:rPr lang="en-US" altLang="ja-JP" dirty="0">
                <a:solidFill>
                  <a:srgbClr val="00B0F0"/>
                </a:solidFill>
              </a:rPr>
              <a:t>, chat, etc.: Teams</a:t>
            </a:r>
          </a:p>
          <a:p>
            <a:pPr lvl="1"/>
            <a:r>
              <a:rPr kumimoji="1" lang="en-US" altLang="ja-JP" dirty="0">
                <a:solidFill>
                  <a:schemeClr val="tx1"/>
                </a:solidFill>
              </a:rPr>
              <a:t>LMS</a:t>
            </a:r>
            <a:r>
              <a:rPr kumimoji="1" lang="ja-JP" altLang="en-US" dirty="0">
                <a:solidFill>
                  <a:schemeClr val="tx1"/>
                </a:solidFill>
              </a:rPr>
              <a:t>的機能</a:t>
            </a:r>
            <a:r>
              <a:rPr kumimoji="1" lang="en-US" altLang="ja-JP" dirty="0">
                <a:solidFill>
                  <a:schemeClr val="tx1"/>
                </a:solidFill>
              </a:rPr>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pSp>
        <p:nvGrpSpPr>
          <p:cNvPr id="7" name="グループ化 6">
            <a:extLst>
              <a:ext uri="{FF2B5EF4-FFF2-40B4-BE49-F238E27FC236}">
                <a16:creationId xmlns:a16="http://schemas.microsoft.com/office/drawing/2014/main" id="{D8DA0ABA-787F-4193-B3BE-4C749054EFC9}"/>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0FAFCAD6-9115-48AE-92C9-BE5EA9375664}"/>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DF4DD57F-D0D9-40FA-82F0-31EB517B1B21}"/>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5311" y="2525621"/>
            <a:ext cx="3355074" cy="3135628"/>
          </a:xfrm>
          <a:prstGeom prst="rect">
            <a:avLst/>
          </a:prstGeom>
        </p:spPr>
      </p:pic>
    </p:spTree>
    <p:extLst>
      <p:ext uri="{BB962C8B-B14F-4D97-AF65-F5344CB8AC3E}">
        <p14:creationId xmlns:p14="http://schemas.microsoft.com/office/powerpoint/2010/main" val="202314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lstStyle/>
          <a:p>
            <a:r>
              <a:rPr kumimoji="1" lang="en-US" altLang="ja-JP" dirty="0"/>
              <a:t>A.</a:t>
            </a:r>
            <a:r>
              <a:rPr kumimoji="1" lang="ja-JP" altLang="en-US" dirty="0"/>
              <a:t>から</a:t>
            </a:r>
            <a:r>
              <a:rPr kumimoji="1" lang="en-US" altLang="ja-JP" dirty="0"/>
              <a:t>B.</a:t>
            </a:r>
            <a:r>
              <a:rPr kumimoji="1" lang="ja-JP" altLang="en-US" dirty="0"/>
              <a:t>を経由する場合と </a:t>
            </a:r>
            <a:r>
              <a:rPr kumimoji="1" lang="en-US" altLang="ja-JP" dirty="0"/>
              <a:t>C.</a:t>
            </a:r>
            <a:r>
              <a:rPr kumimoji="1" lang="ja-JP" altLang="en-US" dirty="0"/>
              <a:t>に行く場合がある</a:t>
            </a:r>
            <a:endParaRPr kumimoji="1" lang="en-US" altLang="ja-JP" dirty="0"/>
          </a:p>
          <a:p>
            <a:pPr lvl="1"/>
            <a:r>
              <a:rPr lang="en-US" altLang="ja-JP" dirty="0"/>
              <a:t>B.</a:t>
            </a:r>
            <a:r>
              <a:rPr lang="ja-JP" altLang="en-US" dirty="0"/>
              <a:t>では </a:t>
            </a:r>
            <a:r>
              <a:rPr lang="en-US" altLang="ja-JP" dirty="0">
                <a:solidFill>
                  <a:srgbClr val="FF0000"/>
                </a:solidFill>
              </a:rPr>
              <a:t>..@utac.u-tokyo.ac.jp </a:t>
            </a:r>
            <a:r>
              <a:rPr lang="ja-JP" altLang="en-US" dirty="0"/>
              <a:t>を打ち込む</a:t>
            </a:r>
            <a:r>
              <a:rPr lang="ja-JP" altLang="en-US" dirty="0">
                <a:solidFill>
                  <a:srgbClr val="00B050"/>
                </a:solidFill>
              </a:rPr>
              <a:t>（</a:t>
            </a:r>
            <a:r>
              <a:rPr lang="en-US" altLang="ja-JP" dirty="0">
                <a:solidFill>
                  <a:srgbClr val="00B050"/>
                </a:solidFill>
              </a:rPr>
              <a:t>tips: </a:t>
            </a:r>
            <a:r>
              <a:rPr lang="ja-JP" altLang="en-US" dirty="0">
                <a:solidFill>
                  <a:srgbClr val="00B050"/>
                </a:solidFill>
              </a:rPr>
              <a:t>実は</a:t>
            </a:r>
            <a:r>
              <a:rPr lang="en-US" altLang="ja-JP" dirty="0">
                <a:solidFill>
                  <a:srgbClr val="00B050"/>
                </a:solidFill>
              </a:rPr>
              <a:t>@</a:t>
            </a:r>
            <a:r>
              <a:rPr lang="ja-JP" altLang="en-US" dirty="0">
                <a:solidFill>
                  <a:srgbClr val="00B050"/>
                </a:solidFill>
              </a:rPr>
              <a:t>の前はどうでもいい）</a:t>
            </a:r>
            <a:endParaRPr lang="en-US" altLang="ja-JP" dirty="0">
              <a:solidFill>
                <a:srgbClr val="00B050"/>
              </a:solidFill>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lstStyle/>
          <a:p>
            <a:r>
              <a:rPr kumimoji="1" lang="en-US" altLang="ja-JP" dirty="0"/>
              <a:t>Microsoft</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3968634"/>
            <a:ext cx="2664296" cy="2042125"/>
          </a:xfrm>
          <a:prstGeom prst="rect">
            <a:avLst/>
          </a:prstGeom>
        </p:spPr>
      </p:pic>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758" y="3472207"/>
            <a:ext cx="2126070" cy="2042125"/>
          </a:xfrm>
          <a:prstGeom prst="rect">
            <a:avLst/>
          </a:prstGeom>
        </p:spPr>
      </p:pic>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4" cstate="print"/>
          <a:stretch>
            <a:fillRect/>
          </a:stretch>
        </p:blipFill>
        <p:spPr>
          <a:xfrm>
            <a:off x="6542495" y="3968634"/>
            <a:ext cx="2261883" cy="2042124"/>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flipV="1">
            <a:off x="2843809" y="4493270"/>
            <a:ext cx="798949" cy="496427"/>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3B5CDF6-0F1A-4B3B-BD82-D3A6C73FD3FB}"/>
              </a:ext>
            </a:extLst>
          </p:cNvPr>
          <p:cNvCxnSpPr>
            <a:stCxn id="10" idx="3"/>
            <a:endCxn id="14" idx="1"/>
          </p:cNvCxnSpPr>
          <p:nvPr/>
        </p:nvCxnSpPr>
        <p:spPr>
          <a:xfrm>
            <a:off x="5768828" y="4493270"/>
            <a:ext cx="773667" cy="49642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90BAC790-7361-4C3A-9179-37E95252D397}"/>
              </a:ext>
            </a:extLst>
          </p:cNvPr>
          <p:cNvSpPr/>
          <p:nvPr/>
        </p:nvSpPr>
        <p:spPr>
          <a:xfrm>
            <a:off x="1513490" y="5940340"/>
            <a:ext cx="6211613" cy="512996"/>
          </a:xfrm>
          <a:custGeom>
            <a:avLst/>
            <a:gdLst>
              <a:gd name="connsiteX0" fmla="*/ 43068 w 6522115"/>
              <a:gd name="connsiteY0" fmla="*/ 47297 h 502818"/>
              <a:gd name="connsiteX1" fmla="*/ 862875 w 6522115"/>
              <a:gd name="connsiteY1" fmla="*/ 457200 h 502818"/>
              <a:gd name="connsiteX2" fmla="*/ 5907840 w 6522115"/>
              <a:gd name="connsiteY2" fmla="*/ 441435 h 502818"/>
              <a:gd name="connsiteX3" fmla="*/ 6254681 w 6522115"/>
              <a:gd name="connsiteY3" fmla="*/ 0 h 502818"/>
              <a:gd name="connsiteX0" fmla="*/ 23870 w 6298267"/>
              <a:gd name="connsiteY0" fmla="*/ 47297 h 502818"/>
              <a:gd name="connsiteX1" fmla="*/ 843677 w 6298267"/>
              <a:gd name="connsiteY1" fmla="*/ 457200 h 502818"/>
              <a:gd name="connsiteX2" fmla="*/ 4942711 w 6298267"/>
              <a:gd name="connsiteY2" fmla="*/ 441435 h 502818"/>
              <a:gd name="connsiteX3" fmla="*/ 6235483 w 6298267"/>
              <a:gd name="connsiteY3" fmla="*/ 0 h 502818"/>
              <a:gd name="connsiteX0" fmla="*/ 23870 w 6235483"/>
              <a:gd name="connsiteY0" fmla="*/ 47297 h 502818"/>
              <a:gd name="connsiteX1" fmla="*/ 843677 w 6235483"/>
              <a:gd name="connsiteY1" fmla="*/ 457200 h 502818"/>
              <a:gd name="connsiteX2" fmla="*/ 4942711 w 6235483"/>
              <a:gd name="connsiteY2" fmla="*/ 441435 h 502818"/>
              <a:gd name="connsiteX3" fmla="*/ 6235483 w 6235483"/>
              <a:gd name="connsiteY3" fmla="*/ 0 h 502818"/>
              <a:gd name="connsiteX0" fmla="*/ 0 w 6211613"/>
              <a:gd name="connsiteY0" fmla="*/ 47297 h 502818"/>
              <a:gd name="connsiteX1" fmla="*/ 819807 w 6211613"/>
              <a:gd name="connsiteY1" fmla="*/ 457200 h 502818"/>
              <a:gd name="connsiteX2" fmla="*/ 4918841 w 6211613"/>
              <a:gd name="connsiteY2" fmla="*/ 441435 h 502818"/>
              <a:gd name="connsiteX3" fmla="*/ 6211613 w 6211613"/>
              <a:gd name="connsiteY3" fmla="*/ 0 h 502818"/>
              <a:gd name="connsiteX0" fmla="*/ 0 w 6211613"/>
              <a:gd name="connsiteY0" fmla="*/ 47297 h 512996"/>
              <a:gd name="connsiteX1" fmla="*/ 1245475 w 6211613"/>
              <a:gd name="connsiteY1" fmla="*/ 472966 h 512996"/>
              <a:gd name="connsiteX2" fmla="*/ 4918841 w 6211613"/>
              <a:gd name="connsiteY2" fmla="*/ 441435 h 512996"/>
              <a:gd name="connsiteX3" fmla="*/ 6211613 w 6211613"/>
              <a:gd name="connsiteY3" fmla="*/ 0 h 512996"/>
            </a:gdLst>
            <a:ahLst/>
            <a:cxnLst>
              <a:cxn ang="0">
                <a:pos x="connsiteX0" y="connsiteY0"/>
              </a:cxn>
              <a:cxn ang="0">
                <a:pos x="connsiteX1" y="connsiteY1"/>
              </a:cxn>
              <a:cxn ang="0">
                <a:pos x="connsiteX2" y="connsiteY2"/>
              </a:cxn>
              <a:cxn ang="0">
                <a:pos x="connsiteX3" y="connsiteY3"/>
              </a:cxn>
            </a:cxnLst>
            <a:rect l="l" t="t" r="r" b="b"/>
            <a:pathLst>
              <a:path w="6211613" h="512996">
                <a:moveTo>
                  <a:pt x="0" y="47297"/>
                </a:moveTo>
                <a:cubicBezTo>
                  <a:pt x="31530" y="392824"/>
                  <a:pt x="425668" y="407276"/>
                  <a:pt x="1245475" y="472966"/>
                </a:cubicBezTo>
                <a:cubicBezTo>
                  <a:pt x="2065282" y="538656"/>
                  <a:pt x="4091151" y="520263"/>
                  <a:pt x="4918841" y="441435"/>
                </a:cubicBezTo>
                <a:cubicBezTo>
                  <a:pt x="5746531" y="362607"/>
                  <a:pt x="6187964" y="277210"/>
                  <a:pt x="6211613" y="0"/>
                </a:cubicBezTo>
              </a:path>
            </a:pathLst>
          </a:custGeom>
          <a:noFill/>
          <a:ln w="381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FC1159D-4C4C-4408-A046-A20179811C0B}"/>
              </a:ext>
            </a:extLst>
          </p:cNvPr>
          <p:cNvSpPr/>
          <p:nvPr/>
        </p:nvSpPr>
        <p:spPr>
          <a:xfrm>
            <a:off x="2973942" y="4659852"/>
            <a:ext cx="329070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rgbClr val="FF0000"/>
                </a:solidFill>
              </a:rPr>
              <a:t>…</a:t>
            </a:r>
            <a:r>
              <a:rPr kumimoji="1" lang="en-US" altLang="ja-JP" sz="2400" b="1" dirty="0">
                <a:solidFill>
                  <a:srgbClr val="FF0000"/>
                </a:solidFill>
              </a:rPr>
              <a:t>@utac.u-tokyo.ac.jp</a:t>
            </a:r>
            <a:endParaRPr kumimoji="1" lang="ja-JP" altLang="en-US" sz="2400" b="1" dirty="0">
              <a:solidFill>
                <a:srgbClr val="FF0000"/>
              </a:solidFill>
            </a:endParaRPr>
          </a:p>
        </p:txBody>
      </p:sp>
      <p:sp>
        <p:nvSpPr>
          <p:cNvPr id="33" name="正方形/長方形 32">
            <a:extLst>
              <a:ext uri="{FF2B5EF4-FFF2-40B4-BE49-F238E27FC236}">
                <a16:creationId xmlns:a16="http://schemas.microsoft.com/office/drawing/2014/main" id="{9777455A-53FC-4142-8E79-2B36BA2FC084}"/>
              </a:ext>
            </a:extLst>
          </p:cNvPr>
          <p:cNvSpPr/>
          <p:nvPr/>
        </p:nvSpPr>
        <p:spPr>
          <a:xfrm>
            <a:off x="179513" y="3795608"/>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1F96BA00-492A-4F91-A4F7-21D204A705EC}"/>
              </a:ext>
            </a:extLst>
          </p:cNvPr>
          <p:cNvSpPr/>
          <p:nvPr/>
        </p:nvSpPr>
        <p:spPr>
          <a:xfrm>
            <a:off x="3467169" y="3321381"/>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47D6A1B0-B1D2-4EF7-B7EF-97752D1BCB43}"/>
              </a:ext>
            </a:extLst>
          </p:cNvPr>
          <p:cNvSpPr/>
          <p:nvPr/>
        </p:nvSpPr>
        <p:spPr>
          <a:xfrm>
            <a:off x="6533991" y="356839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Tree>
    <p:extLst>
      <p:ext uri="{BB962C8B-B14F-4D97-AF65-F5344CB8AC3E}">
        <p14:creationId xmlns:p14="http://schemas.microsoft.com/office/powerpoint/2010/main" val="3766667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92DBE-063A-4AE0-B776-354A1D5D8556}"/>
              </a:ext>
            </a:extLst>
          </p:cNvPr>
          <p:cNvSpPr>
            <a:spLocks noGrp="1"/>
          </p:cNvSpPr>
          <p:nvPr>
            <p:ph type="title"/>
          </p:nvPr>
        </p:nvSpPr>
        <p:spPr/>
        <p:txBody>
          <a:bodyPr>
            <a:normAutofit/>
          </a:bodyPr>
          <a:lstStyle/>
          <a:p>
            <a:r>
              <a:rPr lang="ja-JP" altLang="en-US" dirty="0"/>
              <a:t>夏学期当初からのサービス変更</a:t>
            </a:r>
            <a:endParaRPr kumimoji="1" lang="ja-JP" altLang="en-US" dirty="0"/>
          </a:p>
        </p:txBody>
      </p:sp>
      <p:sp>
        <p:nvSpPr>
          <p:cNvPr id="3" name="コンテンツ プレースホルダー 2">
            <a:extLst>
              <a:ext uri="{FF2B5EF4-FFF2-40B4-BE49-F238E27FC236}">
                <a16:creationId xmlns:a16="http://schemas.microsoft.com/office/drawing/2014/main" id="{4512CE2D-2642-4718-9821-6F5366DD36CD}"/>
              </a:ext>
            </a:extLst>
          </p:cNvPr>
          <p:cNvSpPr>
            <a:spLocks noGrp="1"/>
          </p:cNvSpPr>
          <p:nvPr>
            <p:ph idx="1"/>
          </p:nvPr>
        </p:nvSpPr>
        <p:spPr/>
        <p:txBody>
          <a:bodyPr>
            <a:normAutofit/>
          </a:bodyPr>
          <a:lstStyle/>
          <a:p>
            <a:r>
              <a:rPr lang="en-US" altLang="ja-JP" dirty="0"/>
              <a:t>Microsoft One Drive</a:t>
            </a:r>
            <a:r>
              <a:rPr lang="ja-JP" altLang="en-US" dirty="0"/>
              <a:t>で組織外とのファイル共有を可能にしました</a:t>
            </a:r>
            <a:endParaRPr lang="en-US" altLang="ja-JP" dirty="0"/>
          </a:p>
          <a:p>
            <a:r>
              <a:rPr kumimoji="1" lang="ja-JP" altLang="en-US" dirty="0"/>
              <a:t>それにより</a:t>
            </a:r>
            <a:r>
              <a:rPr kumimoji="1" lang="en-US" altLang="ja-JP" dirty="0"/>
              <a:t>Microsoft One Drive</a:t>
            </a:r>
            <a:r>
              <a:rPr kumimoji="1" lang="ja-JP" altLang="en-US" dirty="0"/>
              <a:t>で「ファイルのアップロード」機能が有効になりました</a:t>
            </a:r>
            <a:endParaRPr kumimoji="1" lang="en-US" altLang="ja-JP" dirty="0"/>
          </a:p>
          <a:p>
            <a:pPr lvl="1"/>
            <a:r>
              <a:rPr kumimoji="1" lang="ja-JP" altLang="en-US" dirty="0"/>
              <a:t>組織外の人（</a:t>
            </a:r>
            <a:r>
              <a:rPr kumimoji="1" lang="en-US" altLang="ja-JP" dirty="0"/>
              <a:t>e.g., </a:t>
            </a:r>
            <a:r>
              <a:rPr kumimoji="1" lang="ja-JP" altLang="en-US" dirty="0"/>
              <a:t>受験生）からの答案回収</a:t>
            </a:r>
            <a:endParaRPr kumimoji="1" lang="en-US" altLang="ja-JP" dirty="0"/>
          </a:p>
          <a:p>
            <a:r>
              <a:rPr lang="en-US" altLang="ja-JP" dirty="0"/>
              <a:t>Teams</a:t>
            </a:r>
            <a:r>
              <a:rPr lang="ja-JP" altLang="en-US" dirty="0"/>
              <a:t>を教職員向けに有効にしました</a:t>
            </a:r>
            <a:endParaRPr lang="en-US" altLang="ja-JP" dirty="0"/>
          </a:p>
          <a:p>
            <a:pPr lvl="1"/>
            <a:r>
              <a:rPr lang="ja-JP" altLang="en-US" dirty="0">
                <a:hlinkClick r:id="rId2"/>
              </a:rPr>
              <a:t>サインイン</a:t>
            </a:r>
            <a:r>
              <a:rPr lang="ja-JP" altLang="en-US" dirty="0"/>
              <a:t>時に</a:t>
            </a:r>
            <a:r>
              <a:rPr lang="en-US" altLang="ja-JP" dirty="0"/>
              <a:t>Teams</a:t>
            </a:r>
            <a:r>
              <a:rPr lang="ja-JP" altLang="en-US" dirty="0"/>
              <a:t>のアイコンが出ます</a:t>
            </a:r>
            <a:endParaRPr lang="en-US" altLang="ja-JP" dirty="0"/>
          </a:p>
        </p:txBody>
      </p:sp>
      <p:sp>
        <p:nvSpPr>
          <p:cNvPr id="4" name="日付プレースホルダー 3">
            <a:extLst>
              <a:ext uri="{FF2B5EF4-FFF2-40B4-BE49-F238E27FC236}">
                <a16:creationId xmlns:a16="http://schemas.microsoft.com/office/drawing/2014/main" id="{C172FBE9-55AD-493A-B9A9-1885969AF2D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EFCC321-4779-41B7-9148-2AC290E298D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6200E8FB-DFE4-4B9F-A26A-C80C862C3008}"/>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8" name="正方形/長方形 7">
            <a:extLst>
              <a:ext uri="{FF2B5EF4-FFF2-40B4-BE49-F238E27FC236}">
                <a16:creationId xmlns:a16="http://schemas.microsoft.com/office/drawing/2014/main" id="{D926C0FE-E5A7-40F7-98B9-F38157B35574}"/>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1069505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363272" cy="924916"/>
          </a:xfrm>
        </p:spPr>
        <p:txBody>
          <a:bodyPr>
            <a:noAutofit/>
          </a:bodyPr>
          <a:lstStyle/>
          <a:p>
            <a:pPr>
              <a:lnSpc>
                <a:spcPct val="90000"/>
              </a:lnSpc>
            </a:pPr>
            <a:r>
              <a:rPr kumimoji="1" lang="en-US" altLang="ja-JP" sz="3200" dirty="0"/>
              <a:t>G Suite</a:t>
            </a:r>
            <a:r>
              <a:rPr kumimoji="1" lang="ja-JP" altLang="en-US" sz="3200" dirty="0"/>
              <a:t> </a:t>
            </a:r>
            <a:r>
              <a:rPr kumimoji="1" lang="ja-JP" altLang="en-US" sz="3200" dirty="0">
                <a:sym typeface="Symbol" panose="05050102010706020507" pitchFamily="18" charset="2"/>
              </a:rPr>
              <a:t></a:t>
            </a:r>
            <a:r>
              <a:rPr kumimoji="1" lang="ja-JP" altLang="en-US" sz="3200" dirty="0"/>
              <a:t> 組織で契約する</a:t>
            </a:r>
            <a:r>
              <a:rPr kumimoji="1" lang="en-US" altLang="ja-JP" sz="3200" dirty="0"/>
              <a:t>Google</a:t>
            </a:r>
            <a:r>
              <a:rPr lang="ja-JP" altLang="en-US" sz="3200" dirty="0"/>
              <a:t>サービス</a:t>
            </a:r>
            <a:endParaRPr lang="en-US" altLang="ja-JP" sz="3200" dirty="0"/>
          </a:p>
          <a:p>
            <a:pPr>
              <a:lnSpc>
                <a:spcPct val="90000"/>
              </a:lnSpc>
            </a:pPr>
            <a:r>
              <a:rPr kumimoji="1" lang="ja-JP" altLang="en-US" sz="3200" dirty="0"/>
              <a:t>東京大学が契約している</a:t>
            </a:r>
            <a:r>
              <a:rPr kumimoji="1" lang="en-US" altLang="ja-JP" sz="3200" dirty="0"/>
              <a:t>G Suite = </a:t>
            </a:r>
            <a:r>
              <a:rPr kumimoji="1" lang="en-US" altLang="ja-JP" sz="3200" dirty="0">
                <a:solidFill>
                  <a:srgbClr val="00B0F0"/>
                </a:solidFill>
              </a:rPr>
              <a:t>ECCS</a:t>
            </a:r>
            <a:r>
              <a:rPr kumimoji="1" lang="ja-JP" altLang="en-US" sz="3200" dirty="0">
                <a:solidFill>
                  <a:srgbClr val="00B0F0"/>
                </a:solidFill>
              </a:rPr>
              <a:t>クラウドメール</a:t>
            </a:r>
            <a:endParaRPr kumimoji="1" lang="en-US" altLang="ja-JP" sz="3200" dirty="0">
              <a:solidFill>
                <a:srgbClr val="00B0F0"/>
              </a:solidFill>
            </a:endParaRPr>
          </a:p>
          <a:p>
            <a:pPr lvl="1">
              <a:lnSpc>
                <a:spcPct val="90000"/>
              </a:lnSpc>
            </a:pPr>
            <a:r>
              <a:rPr lang="en-US" altLang="ja-JP" sz="2800" dirty="0">
                <a:solidFill>
                  <a:schemeClr val="tx1"/>
                </a:solidFill>
              </a:rPr>
              <a:t>G Suite</a:t>
            </a:r>
            <a:r>
              <a:rPr lang="ja-JP" altLang="en-US" sz="2800" dirty="0">
                <a:solidFill>
                  <a:schemeClr val="tx1"/>
                </a:solidFill>
              </a:rPr>
              <a:t>は様々なアプリの集合で、〇〇メールという呼び方はややミスマッチ</a:t>
            </a:r>
            <a:r>
              <a:rPr lang="en-US" altLang="ja-JP" sz="2800" dirty="0">
                <a:solidFill>
                  <a:schemeClr val="tx1"/>
                </a:solidFill>
              </a:rPr>
              <a:t>m(_ _)m</a:t>
            </a:r>
            <a:endParaRPr kumimoji="1" lang="en-US" altLang="ja-JP" sz="2800" dirty="0">
              <a:solidFill>
                <a:schemeClr val="tx1"/>
              </a:solidFill>
            </a:endParaRPr>
          </a:p>
          <a:p>
            <a:pPr>
              <a:lnSpc>
                <a:spcPct val="90000"/>
              </a:lnSpc>
            </a:pPr>
            <a:r>
              <a:rPr lang="ja-JP" altLang="en-US" sz="3200" dirty="0"/>
              <a:t>サインイン</a:t>
            </a:r>
            <a:endParaRPr lang="en-US" altLang="ja-JP" sz="3200" dirty="0"/>
          </a:p>
          <a:p>
            <a:pPr lvl="1">
              <a:lnSpc>
                <a:spcPct val="90000"/>
              </a:lnSpc>
            </a:pPr>
            <a:r>
              <a:rPr lang="en-US" altLang="ja-JP" sz="2800" dirty="0">
                <a:hlinkClick r:id="rId2"/>
              </a:rPr>
              <a:t>https://mail.google.com/a/g.ecc.u-tokyo.ac.jp</a:t>
            </a:r>
            <a:endParaRPr lang="en-US" altLang="ja-JP" sz="2800" dirty="0"/>
          </a:p>
          <a:p>
            <a:pPr lvl="1">
              <a:lnSpc>
                <a:spcPct val="90000"/>
              </a:lnSpc>
            </a:pPr>
            <a:r>
              <a:rPr lang="ja-JP" altLang="en-US" sz="2800" dirty="0"/>
              <a:t>アカウント名 </a:t>
            </a:r>
            <a:r>
              <a:rPr lang="en-US" altLang="ja-JP" sz="2800" i="1" dirty="0">
                <a:solidFill>
                  <a:srgbClr val="00B0F0"/>
                </a:solidFill>
              </a:rPr>
              <a:t>xxxx</a:t>
            </a:r>
            <a:r>
              <a:rPr lang="en-US" altLang="ja-JP" sz="2800" dirty="0">
                <a:solidFill>
                  <a:srgbClr val="00B0F0"/>
                </a:solidFill>
              </a:rPr>
              <a:t>@g.ecc.u-tokyo.ac.jp</a:t>
            </a:r>
          </a:p>
          <a:p>
            <a:pPr lvl="1">
              <a:lnSpc>
                <a:spcPct val="90000"/>
              </a:lnSpc>
            </a:pPr>
            <a:r>
              <a:rPr lang="en-US" altLang="ja-JP" sz="2800" i="1" dirty="0" err="1"/>
              <a:t>xxxx</a:t>
            </a:r>
            <a:r>
              <a:rPr lang="ja-JP" altLang="en-US" sz="2800" dirty="0"/>
              <a:t>部分、パスワード</a:t>
            </a:r>
            <a:r>
              <a:rPr lang="en-US" altLang="ja-JP" sz="2800" dirty="0"/>
              <a:t>: </a:t>
            </a:r>
            <a:r>
              <a:rPr lang="ja-JP" altLang="en-US" sz="2800" dirty="0"/>
              <a:t>自分で設定</a:t>
            </a:r>
            <a:endParaRPr kumimoji="1" lang="en-US" altLang="ja-JP" sz="32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15</a:t>
            </a:fld>
            <a:endParaRPr kumimoji="1" lang="ja-JP" altLang="en-US"/>
          </a:p>
        </p:txBody>
      </p:sp>
      <p:grpSp>
        <p:nvGrpSpPr>
          <p:cNvPr id="12" name="グループ化 11">
            <a:extLst>
              <a:ext uri="{FF2B5EF4-FFF2-40B4-BE49-F238E27FC236}">
                <a16:creationId xmlns:a16="http://schemas.microsoft.com/office/drawing/2014/main" id="{7B58AB7B-FED4-4623-AC7A-8CBC27140BE7}"/>
              </a:ext>
            </a:extLst>
          </p:cNvPr>
          <p:cNvGrpSpPr/>
          <p:nvPr/>
        </p:nvGrpSpPr>
        <p:grpSpPr>
          <a:xfrm>
            <a:off x="6977436" y="29120"/>
            <a:ext cx="2131068" cy="1143001"/>
            <a:chOff x="127631" y="1045257"/>
            <a:chExt cx="8888738" cy="4767485"/>
          </a:xfrm>
        </p:grpSpPr>
        <p:pic>
          <p:nvPicPr>
            <p:cNvPr id="13" name="図 12">
              <a:extLst>
                <a:ext uri="{FF2B5EF4-FFF2-40B4-BE49-F238E27FC236}">
                  <a16:creationId xmlns:a16="http://schemas.microsoft.com/office/drawing/2014/main" id="{CABB179F-1372-4263-8897-31B763DE1E62}"/>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正方形/長方形 13">
              <a:extLst>
                <a:ext uri="{FF2B5EF4-FFF2-40B4-BE49-F238E27FC236}">
                  <a16:creationId xmlns:a16="http://schemas.microsoft.com/office/drawing/2014/main" id="{47EB4A43-C023-41A6-9DA3-DE58B5ECC6C3}"/>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210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 Suite</a:t>
            </a:r>
            <a:endParaRPr kumimoji="1" lang="ja-JP" altLang="en-US" dirty="0"/>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F0"/>
                </a:solidFill>
              </a:rPr>
              <a:t>ファイル共有</a:t>
            </a:r>
            <a:r>
              <a:rPr lang="en-US" altLang="ja-JP" dirty="0">
                <a:solidFill>
                  <a:srgbClr val="00B0F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grpSp>
        <p:nvGrpSpPr>
          <p:cNvPr id="9" name="グループ化 8">
            <a:extLst>
              <a:ext uri="{FF2B5EF4-FFF2-40B4-BE49-F238E27FC236}">
                <a16:creationId xmlns:a16="http://schemas.microsoft.com/office/drawing/2014/main" id="{66E52C9B-EA86-43CC-8A73-DA9F4B419C4B}"/>
              </a:ext>
            </a:extLst>
          </p:cNvPr>
          <p:cNvGrpSpPr/>
          <p:nvPr/>
        </p:nvGrpSpPr>
        <p:grpSpPr>
          <a:xfrm>
            <a:off x="6977436" y="29120"/>
            <a:ext cx="2131068" cy="1143001"/>
            <a:chOff x="127631" y="1045257"/>
            <a:chExt cx="8888738" cy="4767485"/>
          </a:xfrm>
        </p:grpSpPr>
        <p:pic>
          <p:nvPicPr>
            <p:cNvPr id="10" name="図 9">
              <a:extLst>
                <a:ext uri="{FF2B5EF4-FFF2-40B4-BE49-F238E27FC236}">
                  <a16:creationId xmlns:a16="http://schemas.microsoft.com/office/drawing/2014/main" id="{590098BA-DF30-4A51-B451-CBBDBF8BD549}"/>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10">
              <a:extLst>
                <a:ext uri="{FF2B5EF4-FFF2-40B4-BE49-F238E27FC236}">
                  <a16:creationId xmlns:a16="http://schemas.microsoft.com/office/drawing/2014/main" id="{32BFA0A8-C4B1-4612-BAE7-F2781F062EB0}"/>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14993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extLst>
              <p:ext uri="{D42A27DB-BD31-4B8C-83A1-F6EECF244321}">
                <p14:modId xmlns:p14="http://schemas.microsoft.com/office/powerpoint/2010/main" val="2583256974"/>
              </p:ext>
            </p:extLst>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Tree>
    <p:extLst>
      <p:ext uri="{BB962C8B-B14F-4D97-AF65-F5344CB8AC3E}">
        <p14:creationId xmlns:p14="http://schemas.microsoft.com/office/powerpoint/2010/main" val="356606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lstStyle/>
          <a:p>
            <a:r>
              <a:rPr kumimoji="1" lang="ja-JP" altLang="en-US" dirty="0"/>
              <a:t>大学内の不特定多数の人と情報を共有</a:t>
            </a:r>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Tree>
    <p:extLst>
      <p:ext uri="{BB962C8B-B14F-4D97-AF65-F5344CB8AC3E}">
        <p14:creationId xmlns:p14="http://schemas.microsoft.com/office/powerpoint/2010/main" val="1881538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50F2EC-BE75-4E34-96E2-7FBA16A5BCA4}"/>
              </a:ext>
            </a:extLst>
          </p:cNvPr>
          <p:cNvSpPr>
            <a:spLocks noGrp="1"/>
          </p:cNvSpPr>
          <p:nvPr>
            <p:ph type="title"/>
          </p:nvPr>
        </p:nvSpPr>
        <p:spPr/>
        <p:txBody>
          <a:bodyPr>
            <a:normAutofit/>
          </a:bodyPr>
          <a:lstStyle/>
          <a:p>
            <a:r>
              <a:rPr kumimoji="1" lang="ja-JP" altLang="en-US" dirty="0"/>
              <a:t>ドキュメント共有の種類</a:t>
            </a:r>
          </a:p>
        </p:txBody>
      </p:sp>
      <p:sp>
        <p:nvSpPr>
          <p:cNvPr id="3" name="コンテンツ プレースホルダー 2">
            <a:extLst>
              <a:ext uri="{FF2B5EF4-FFF2-40B4-BE49-F238E27FC236}">
                <a16:creationId xmlns:a16="http://schemas.microsoft.com/office/drawing/2014/main" id="{B274EC96-36B1-491E-86C8-2B0DA60A6532}"/>
              </a:ext>
            </a:extLst>
          </p:cNvPr>
          <p:cNvSpPr>
            <a:spLocks noGrp="1"/>
          </p:cNvSpPr>
          <p:nvPr>
            <p:ph idx="1"/>
          </p:nvPr>
        </p:nvSpPr>
        <p:spPr/>
        <p:txBody>
          <a:bodyPr/>
          <a:lstStyle/>
          <a:p>
            <a:r>
              <a:rPr lang="ja-JP" altLang="en-US" dirty="0"/>
              <a:t>共有範囲</a:t>
            </a:r>
            <a:endParaRPr lang="en-US" altLang="ja-JP" dirty="0"/>
          </a:p>
          <a:p>
            <a:pPr lvl="1"/>
            <a:r>
              <a:rPr kumimoji="1" lang="ja-JP" altLang="en-US" dirty="0"/>
              <a:t>特定の人を名指し</a:t>
            </a:r>
            <a:endParaRPr kumimoji="1" lang="en-US" altLang="ja-JP" dirty="0"/>
          </a:p>
          <a:p>
            <a:pPr lvl="1"/>
            <a:r>
              <a:rPr lang="ja-JP" altLang="en-US" dirty="0"/>
              <a:t>組織内（</a:t>
            </a:r>
            <a:r>
              <a:rPr lang="en-US" altLang="ja-JP" dirty="0"/>
              <a:t>ECCS</a:t>
            </a:r>
            <a:r>
              <a:rPr lang="ja-JP" altLang="en-US" dirty="0"/>
              <a:t>クラウドメール）</a:t>
            </a:r>
            <a:endParaRPr lang="en-US" altLang="ja-JP" dirty="0"/>
          </a:p>
          <a:p>
            <a:pPr lvl="1"/>
            <a:r>
              <a:rPr kumimoji="1" lang="ja-JP" altLang="en-US" dirty="0"/>
              <a:t>誰でも</a:t>
            </a:r>
            <a:endParaRPr kumimoji="1" lang="en-US" altLang="ja-JP" dirty="0"/>
          </a:p>
          <a:p>
            <a:r>
              <a:rPr lang="ja-JP" altLang="en-US" dirty="0"/>
              <a:t>検索で見つかるか否か</a:t>
            </a:r>
            <a:endParaRPr kumimoji="1" lang="en-US" altLang="ja-JP" dirty="0"/>
          </a:p>
        </p:txBody>
      </p:sp>
      <p:sp>
        <p:nvSpPr>
          <p:cNvPr id="4" name="日付プレースホルダー 3">
            <a:extLst>
              <a:ext uri="{FF2B5EF4-FFF2-40B4-BE49-F238E27FC236}">
                <a16:creationId xmlns:a16="http://schemas.microsoft.com/office/drawing/2014/main" id="{04CDFDBE-8439-47A9-969C-576DFBB2EED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B14C18ED-1750-472C-8C42-29025461B01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9FF3F2CC-1EBF-48BC-8C2E-2D46A1DA6BC2}"/>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Tree>
    <p:extLst>
      <p:ext uri="{BB962C8B-B14F-4D97-AF65-F5344CB8AC3E}">
        <p14:creationId xmlns:p14="http://schemas.microsoft.com/office/powerpoint/2010/main" val="74514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グループ化 39">
            <a:extLst>
              <a:ext uri="{FF2B5EF4-FFF2-40B4-BE49-F238E27FC236}">
                <a16:creationId xmlns:a16="http://schemas.microsoft.com/office/drawing/2014/main" id="{99223583-67D2-4F4C-9493-38D9CBD564A4}"/>
              </a:ext>
            </a:extLst>
          </p:cNvPr>
          <p:cNvGrpSpPr/>
          <p:nvPr/>
        </p:nvGrpSpPr>
        <p:grpSpPr>
          <a:xfrm>
            <a:off x="179512" y="2060848"/>
            <a:ext cx="8856984" cy="4680520"/>
            <a:chOff x="179512" y="2060848"/>
            <a:chExt cx="8856984" cy="4680520"/>
          </a:xfrm>
        </p:grpSpPr>
        <p:sp>
          <p:nvSpPr>
            <p:cNvPr id="5" name="正方形/長方形 4">
              <a:extLst>
                <a:ext uri="{FF2B5EF4-FFF2-40B4-BE49-F238E27FC236}">
                  <a16:creationId xmlns:a16="http://schemas.microsoft.com/office/drawing/2014/main" id="{AE27CF84-E232-4118-99A0-5DBA5C8E1063}"/>
                </a:ext>
              </a:extLst>
            </p:cNvPr>
            <p:cNvSpPr/>
            <p:nvPr/>
          </p:nvSpPr>
          <p:spPr>
            <a:xfrm>
              <a:off x="179512" y="6118225"/>
              <a:ext cx="8856984" cy="623143"/>
            </a:xfrm>
            <a:prstGeom prst="rect">
              <a:avLst/>
            </a:prstGeom>
            <a:solidFill>
              <a:schemeClr val="accent1">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4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400" dirty="0">
                  <a:solidFill>
                    <a:schemeClr val="tx1"/>
                  </a:solidFill>
                  <a:latin typeface="Meiryo UI" panose="020B0604030504040204" pitchFamily="50" charset="-128"/>
                  <a:ea typeface="Meiryo UI" panose="020B0604030504040204" pitchFamily="50" charset="-128"/>
                </a:rPr>
                <a:t>: </a:t>
              </a:r>
              <a:r>
                <a:rPr lang="ja-JP" altLang="en-US" sz="24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数字</a:t>
              </a:r>
              <a:r>
                <a:rPr lang="en-US" altLang="ja-JP" sz="2400" dirty="0">
                  <a:solidFill>
                    <a:schemeClr val="tx1"/>
                  </a:solidFill>
                  <a:latin typeface="Meiryo UI" panose="020B0604030504040204" pitchFamily="50" charset="-128"/>
                  <a:ea typeface="Meiryo UI" panose="020B0604030504040204" pitchFamily="50" charset="-128"/>
                </a:rPr>
                <a:t>10</a:t>
              </a:r>
              <a:r>
                <a:rPr lang="ja-JP" altLang="en-US" sz="2400" dirty="0">
                  <a:solidFill>
                    <a:schemeClr val="tx1"/>
                  </a:solidFill>
                  <a:latin typeface="Meiryo UI" panose="020B0604030504040204" pitchFamily="50" charset="-128"/>
                  <a:ea typeface="Meiryo UI" panose="020B0604030504040204" pitchFamily="50" charset="-128"/>
                </a:rPr>
                <a:t>桁</a:t>
              </a:r>
              <a:r>
                <a:rPr lang="en-US" altLang="ja-JP" sz="2400" dirty="0">
                  <a:solidFill>
                    <a:schemeClr val="tx1"/>
                  </a:solidFill>
                  <a:latin typeface="Meiryo UI" panose="020B0604030504040204" pitchFamily="50" charset="-128"/>
                  <a:ea typeface="Meiryo UI" panose="020B0604030504040204" pitchFamily="50" charset="-128"/>
                </a:rPr>
                <a:t>)</a:t>
              </a:r>
              <a:endParaRPr kumimoji="1" lang="ja-JP" altLang="en-US" sz="24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180000" y="3600000"/>
              <a:ext cx="1800000" cy="2160000"/>
            </a:xfrm>
            <a:prstGeom prst="rect">
              <a:avLst/>
            </a:prstGeom>
            <a:solidFill>
              <a:schemeClr val="accent1">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シラバス登録</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履修登録</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成績登録</a:t>
              </a: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040000" y="3600000"/>
              <a:ext cx="1800000" cy="2160000"/>
            </a:xfrm>
            <a:prstGeom prst="rect">
              <a:avLst/>
            </a:prstGeom>
            <a:solidFill>
              <a:schemeClr val="accent1">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レポート回収</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出席管理</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お知らせ</a:t>
              </a:r>
            </a:p>
            <a:p>
              <a:pPr algn="ctr"/>
              <a:r>
                <a:rPr lang="ja-JP" altLang="en-US" sz="2000" dirty="0">
                  <a:solidFill>
                    <a:schemeClr val="tx1"/>
                  </a:solidFill>
                  <a:latin typeface="Meiryo UI" panose="020B0604030504040204" pitchFamily="50" charset="-128"/>
                  <a:ea typeface="Meiryo UI" panose="020B0604030504040204" pitchFamily="50" charset="-128"/>
                </a:rPr>
                <a:t>教材配布</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005E6EF2-DCD3-4CDC-B00D-1F34503AF35C}"/>
                </a:ext>
              </a:extLst>
            </p:cNvPr>
            <p:cNvGrpSpPr/>
            <p:nvPr/>
          </p:nvGrpSpPr>
          <p:grpSpPr>
            <a:xfrm>
              <a:off x="7116771" y="2060848"/>
              <a:ext cx="1847717" cy="1172500"/>
              <a:chOff x="7116771" y="2060848"/>
              <a:chExt cx="1847717" cy="1172500"/>
            </a:xfrm>
          </p:grpSpPr>
          <p:sp>
            <p:nvSpPr>
              <p:cNvPr id="10" name="正方形/長方形 9">
                <a:extLst>
                  <a:ext uri="{FF2B5EF4-FFF2-40B4-BE49-F238E27FC236}">
                    <a16:creationId xmlns:a16="http://schemas.microsoft.com/office/drawing/2014/main" id="{A9429973-44F3-42C2-9929-62265DDA7173}"/>
                  </a:ext>
                </a:extLst>
              </p:cNvPr>
              <p:cNvSpPr/>
              <p:nvPr/>
            </p:nvSpPr>
            <p:spPr>
              <a:xfrm>
                <a:off x="7116771" y="2060848"/>
                <a:ext cx="1847717" cy="1172500"/>
              </a:xfrm>
              <a:prstGeom prst="rect">
                <a:avLst/>
              </a:prstGeom>
              <a:solidFill>
                <a:schemeClr val="accent1">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r>
                  <a:rPr kumimoji="1" lang="en-US" altLang="ja-JP" sz="2000" dirty="0">
                    <a:solidFill>
                      <a:schemeClr val="tx1"/>
                    </a:solidFill>
                    <a:latin typeface="Meiryo UI" panose="020B0604030504040204" pitchFamily="50" charset="-128"/>
                    <a:ea typeface="Meiryo UI" panose="020B0604030504040204" pitchFamily="50" charset="-128"/>
                  </a:rPr>
                  <a:t>Web</a:t>
                </a:r>
                <a:r>
                  <a:rPr kumimoji="1"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116771" y="2077891"/>
                <a:ext cx="923859" cy="22144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6"/>
                  </a:rPr>
                  <a:t>要有効化</a:t>
                </a:r>
                <a:endParaRPr kumimoji="1" lang="ja-JP" altLang="en-US" sz="1400" dirty="0">
                  <a:solidFill>
                    <a:schemeClr val="tx1"/>
                  </a:solidFill>
                </a:endParaRPr>
              </a:p>
            </p:txBody>
          </p:sp>
        </p:grpSp>
        <p:grpSp>
          <p:nvGrpSpPr>
            <p:cNvPr id="33" name="グループ化 32">
              <a:extLst>
                <a:ext uri="{FF2B5EF4-FFF2-40B4-BE49-F238E27FC236}">
                  <a16:creationId xmlns:a16="http://schemas.microsoft.com/office/drawing/2014/main" id="{C35EB1A1-05C9-4EF9-BC3E-DCCB033AE8A6}"/>
                </a:ext>
              </a:extLst>
            </p:cNvPr>
            <p:cNvGrpSpPr/>
            <p:nvPr/>
          </p:nvGrpSpPr>
          <p:grpSpPr>
            <a:xfrm>
              <a:off x="3900000" y="3600000"/>
              <a:ext cx="2520001" cy="2160000"/>
              <a:chOff x="3959999" y="3960000"/>
              <a:chExt cx="2520001" cy="216000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3960000"/>
                <a:ext cx="2520000" cy="2160000"/>
              </a:xfrm>
              <a:prstGeom prst="rect">
                <a:avLst/>
              </a:prstGeom>
              <a:solidFill>
                <a:schemeClr val="accent1">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05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ファイル共有</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文書</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アンケート</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59999" y="3960000"/>
                <a:ext cx="936000" cy="2160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2"/>
                  </a:rPr>
                  <a:t>要有効化</a:t>
                </a:r>
                <a:endParaRPr kumimoji="1" lang="ja-JP" altLang="en-US" sz="14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480000" y="3600000"/>
              <a:ext cx="2520280" cy="2160000"/>
              <a:chOff x="6480000" y="3960000"/>
              <a:chExt cx="2520280" cy="216000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3960000"/>
                <a:ext cx="2520280" cy="2160000"/>
              </a:xfrm>
              <a:prstGeom prst="rect">
                <a:avLst/>
              </a:prstGeom>
              <a:solidFill>
                <a:schemeClr val="accent1">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05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ファイル共有</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文書</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アンケート</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480000" y="3960000"/>
                <a:ext cx="936000" cy="2160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2"/>
                  </a:rPr>
                  <a:t>要有効化</a:t>
                </a:r>
                <a:endParaRPr kumimoji="1" lang="ja-JP" altLang="en-US" sz="1400" dirty="0">
                  <a:solidFill>
                    <a:schemeClr val="tx1"/>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2C60FC9A-B8F2-4D4A-BAA7-3763A7CD9507}"/>
                </a:ext>
              </a:extLst>
            </p:cNvPr>
            <p:cNvGrpSpPr/>
            <p:nvPr/>
          </p:nvGrpSpPr>
          <p:grpSpPr>
            <a:xfrm>
              <a:off x="5148064" y="2074803"/>
              <a:ext cx="1847717" cy="1172500"/>
              <a:chOff x="7116771" y="2060848"/>
              <a:chExt cx="1847717" cy="1172500"/>
            </a:xfrm>
          </p:grpSpPr>
          <p:sp>
            <p:nvSpPr>
              <p:cNvPr id="37" name="正方形/長方形 36">
                <a:extLst>
                  <a:ext uri="{FF2B5EF4-FFF2-40B4-BE49-F238E27FC236}">
                    <a16:creationId xmlns:a16="http://schemas.microsoft.com/office/drawing/2014/main" id="{FDA77FBE-1B2E-4210-8080-9BF79E3D3507}"/>
                  </a:ext>
                </a:extLst>
              </p:cNvPr>
              <p:cNvSpPr/>
              <p:nvPr/>
            </p:nvSpPr>
            <p:spPr>
              <a:xfrm>
                <a:off x="7116771" y="2060848"/>
                <a:ext cx="1847717" cy="1172500"/>
              </a:xfrm>
              <a:prstGeom prst="rect">
                <a:avLst/>
              </a:prstGeom>
              <a:solidFill>
                <a:schemeClr val="accent1">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7116771" y="2077891"/>
                <a:ext cx="923859" cy="22144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10"/>
                  </a:rPr>
                  <a:t>要有効化</a:t>
                </a:r>
                <a:endParaRPr kumimoji="1" lang="ja-JP" altLang="en-US" sz="1400" dirty="0">
                  <a:solidFill>
                    <a:schemeClr val="tx1"/>
                  </a:solidFill>
                </a:endParaRPr>
              </a:p>
            </p:txBody>
          </p:sp>
        </p:grpSp>
      </p:grpSp>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lstStyle/>
          <a:p>
            <a:r>
              <a:rPr kumimoji="1" lang="ja-JP" altLang="en-US" dirty="0"/>
              <a:t>概要</a:t>
            </a:r>
          </a:p>
        </p:txBody>
      </p:sp>
    </p:spTree>
    <p:extLst>
      <p:ext uri="{BB962C8B-B14F-4D97-AF65-F5344CB8AC3E}">
        <p14:creationId xmlns:p14="http://schemas.microsoft.com/office/powerpoint/2010/main" val="2677376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342B6-6AB6-4F98-A4B0-8B1A2F483853}"/>
              </a:ext>
            </a:extLst>
          </p:cNvPr>
          <p:cNvSpPr>
            <a:spLocks noGrp="1"/>
          </p:cNvSpPr>
          <p:nvPr>
            <p:ph type="title"/>
          </p:nvPr>
        </p:nvSpPr>
        <p:spPr/>
        <p:txBody>
          <a:bodyPr>
            <a:normAutofit/>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A6248F2F-A962-47CE-89CE-AAA50DC7EFC8}"/>
              </a:ext>
            </a:extLst>
          </p:cNvPr>
          <p:cNvSpPr>
            <a:spLocks noGrp="1"/>
          </p:cNvSpPr>
          <p:nvPr>
            <p:ph idx="1"/>
          </p:nvPr>
        </p:nvSpPr>
        <p:spPr>
          <a:xfrm>
            <a:off x="457200" y="1500174"/>
            <a:ext cx="8363272" cy="4525963"/>
          </a:xfrm>
        </p:spPr>
        <p:txBody>
          <a:bodyPr>
            <a:normAutofit/>
          </a:bodyPr>
          <a:lstStyle/>
          <a:p>
            <a:r>
              <a:rPr kumimoji="1" lang="ja-JP" altLang="en-US" dirty="0"/>
              <a:t>有効化</a:t>
            </a:r>
            <a:endParaRPr kumimoji="1" lang="en-US" altLang="ja-JP" dirty="0"/>
          </a:p>
          <a:p>
            <a:pPr lvl="1"/>
            <a:r>
              <a:rPr lang="en-US" altLang="ja-JP" dirty="0">
                <a:hlinkClick r:id="rId2"/>
              </a:rPr>
              <a:t>https://utelecon.github.io/zoom/create_account</a:t>
            </a:r>
            <a:endParaRPr lang="en-US" altLang="ja-JP" dirty="0"/>
          </a:p>
          <a:p>
            <a:pPr lvl="1"/>
            <a:r>
              <a:rPr kumimoji="1" lang="en-US" altLang="ja-JP" dirty="0"/>
              <a:t>10</a:t>
            </a:r>
            <a:r>
              <a:rPr kumimoji="1" lang="ja-JP" altLang="en-US" dirty="0"/>
              <a:t>桁</a:t>
            </a:r>
            <a:r>
              <a:rPr kumimoji="1" lang="en-US" altLang="ja-JP" dirty="0"/>
              <a:t>@g.ecc.u-tokyo.ac.jp </a:t>
            </a:r>
            <a:r>
              <a:rPr kumimoji="1" lang="ja-JP" altLang="en-US" dirty="0"/>
              <a:t>を</a:t>
            </a:r>
            <a:r>
              <a:rPr lang="ja-JP" altLang="en-US" dirty="0"/>
              <a:t>メールアドレスに指定</a:t>
            </a:r>
            <a:r>
              <a:rPr kumimoji="1" lang="ja-JP" altLang="en-US" dirty="0"/>
              <a:t>してください（</a:t>
            </a:r>
            <a:r>
              <a:rPr kumimoji="1" lang="en-US" altLang="ja-JP" dirty="0"/>
              <a:t>10</a:t>
            </a:r>
            <a:r>
              <a:rPr kumimoji="1" lang="ja-JP" altLang="en-US" dirty="0"/>
              <a:t>桁</a:t>
            </a:r>
            <a:r>
              <a:rPr kumimoji="1" lang="en-US" altLang="ja-JP" dirty="0"/>
              <a:t>: UTokyo Account</a:t>
            </a:r>
            <a:r>
              <a:rPr kumimoji="1" lang="ja-JP" altLang="en-US" dirty="0"/>
              <a:t>の</a:t>
            </a:r>
            <a:r>
              <a:rPr kumimoji="1" lang="en-US" altLang="ja-JP" dirty="0"/>
              <a:t>ID</a:t>
            </a:r>
            <a:r>
              <a:rPr kumimoji="1" lang="ja-JP" altLang="en-US" dirty="0"/>
              <a:t>）</a:t>
            </a:r>
            <a:endParaRPr kumimoji="1" lang="en-US" altLang="ja-JP" dirty="0"/>
          </a:p>
          <a:p>
            <a:r>
              <a:rPr lang="ja-JP" altLang="en-US" dirty="0"/>
              <a:t>サインイン</a:t>
            </a:r>
            <a:endParaRPr lang="en-US" altLang="ja-JP" dirty="0"/>
          </a:p>
          <a:p>
            <a:pPr lvl="1"/>
            <a:r>
              <a:rPr lang="en-US" altLang="ja-JP" dirty="0">
                <a:hlinkClick r:id="rId3"/>
              </a:rPr>
              <a:t>https://zoom.us/</a:t>
            </a:r>
            <a:endParaRPr lang="en-US" altLang="ja-JP" dirty="0"/>
          </a:p>
          <a:p>
            <a:pPr lvl="1"/>
            <a:r>
              <a:rPr kumimoji="1" lang="en-US" altLang="ja-JP" dirty="0"/>
              <a:t>10</a:t>
            </a:r>
            <a:r>
              <a:rPr kumimoji="1" lang="ja-JP" altLang="en-US" dirty="0"/>
              <a:t>桁</a:t>
            </a:r>
            <a:r>
              <a:rPr kumimoji="1" lang="en-US" altLang="ja-JP" dirty="0"/>
              <a:t>@g.ecc.u-tokyo.ac.jp</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193314F2-AEF6-42DF-AE05-860E972D3CDB}"/>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EE06213-3EAB-44BE-81C7-9071C16B1A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786245DD-AB69-4F71-ACE3-DEF66898AB9D}"/>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grpSp>
        <p:nvGrpSpPr>
          <p:cNvPr id="7" name="グループ化 6">
            <a:extLst>
              <a:ext uri="{FF2B5EF4-FFF2-40B4-BE49-F238E27FC236}">
                <a16:creationId xmlns:a16="http://schemas.microsoft.com/office/drawing/2014/main" id="{ADD13A1A-0457-4FB3-9CDF-727F02167291}"/>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559538EC-1ECF-4310-8C55-4B50431EAEAC}"/>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3EF13DE4-7022-4ACB-800F-927107E8E2A3}"/>
                </a:ext>
              </a:extLst>
            </p:cNvPr>
            <p:cNvSpPr/>
            <p:nvPr/>
          </p:nvSpPr>
          <p:spPr>
            <a:xfrm>
              <a:off x="7257431" y="1045261"/>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01861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08790-29EF-446D-B723-7BE92B885A3A}"/>
              </a:ext>
            </a:extLst>
          </p:cNvPr>
          <p:cNvSpPr>
            <a:spLocks noGrp="1"/>
          </p:cNvSpPr>
          <p:nvPr>
            <p:ph type="title"/>
          </p:nvPr>
        </p:nvSpPr>
        <p:spPr/>
        <p:txBody>
          <a:bodyPr/>
          <a:lstStyle/>
          <a:p>
            <a:r>
              <a:rPr kumimoji="1" lang="en-US" altLang="ja-JP" dirty="0"/>
              <a:t>Zoom</a:t>
            </a:r>
            <a:r>
              <a:rPr kumimoji="1" lang="ja-JP" altLang="en-US" dirty="0"/>
              <a:t>アカウントの今後</a:t>
            </a:r>
          </a:p>
        </p:txBody>
      </p:sp>
      <p:sp>
        <p:nvSpPr>
          <p:cNvPr id="3" name="コンテンツ プレースホルダー 2">
            <a:extLst>
              <a:ext uri="{FF2B5EF4-FFF2-40B4-BE49-F238E27FC236}">
                <a16:creationId xmlns:a16="http://schemas.microsoft.com/office/drawing/2014/main" id="{BF5C3105-BFB0-45E2-AF83-E55F1174B5C5}"/>
              </a:ext>
            </a:extLst>
          </p:cNvPr>
          <p:cNvSpPr>
            <a:spLocks noGrp="1"/>
          </p:cNvSpPr>
          <p:nvPr>
            <p:ph idx="1"/>
          </p:nvPr>
        </p:nvSpPr>
        <p:spPr/>
        <p:txBody>
          <a:bodyPr/>
          <a:lstStyle/>
          <a:p>
            <a:r>
              <a:rPr kumimoji="1" lang="en-US" altLang="ja-JP" dirty="0"/>
              <a:t>Zoom</a:t>
            </a:r>
            <a:r>
              <a:rPr kumimoji="1" lang="ja-JP" altLang="en-US" dirty="0"/>
              <a:t>アカウント名（サインイン用メールアドレス）</a:t>
            </a:r>
            <a:endParaRPr kumimoji="1" lang="en-US" altLang="ja-JP" dirty="0"/>
          </a:p>
          <a:p>
            <a:r>
              <a:rPr lang="ja-JP" altLang="en-US" dirty="0"/>
              <a:t>大規模会議、ウェビナー</a:t>
            </a:r>
            <a:endParaRPr lang="en-US" altLang="ja-JP" dirty="0"/>
          </a:p>
          <a:p>
            <a:endParaRPr kumimoji="1" lang="en-US" altLang="ja-JP" dirty="0"/>
          </a:p>
          <a:p>
            <a:r>
              <a:rPr lang="ja-JP" altLang="en-US" dirty="0"/>
              <a:t>説明ページ</a:t>
            </a:r>
            <a:endParaRPr lang="en-US" altLang="ja-JP" dirty="0"/>
          </a:p>
        </p:txBody>
      </p:sp>
      <p:sp>
        <p:nvSpPr>
          <p:cNvPr id="4" name="日付プレースホルダー 3">
            <a:extLst>
              <a:ext uri="{FF2B5EF4-FFF2-40B4-BE49-F238E27FC236}">
                <a16:creationId xmlns:a16="http://schemas.microsoft.com/office/drawing/2014/main" id="{C7BECC02-FC7A-41A8-A61C-46AAD9A8DAC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9E62B9C-D64F-4263-8FE6-6F0B290B680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CF9A0-965E-4824-9573-EC55D7A552A2}"/>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Tree>
    <p:extLst>
      <p:ext uri="{BB962C8B-B14F-4D97-AF65-F5344CB8AC3E}">
        <p14:creationId xmlns:p14="http://schemas.microsoft.com/office/powerpoint/2010/main" val="2988471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6A9E0-7354-437D-B81A-D9FE2D62DF98}"/>
              </a:ext>
            </a:extLst>
          </p:cNvPr>
          <p:cNvSpPr>
            <a:spLocks noGrp="1"/>
          </p:cNvSpPr>
          <p:nvPr>
            <p:ph type="title"/>
          </p:nvPr>
        </p:nvSpPr>
        <p:spPr/>
        <p:txBody>
          <a:bodyPr>
            <a:normAutofit fontScale="90000"/>
          </a:bodyPr>
          <a:lstStyle/>
          <a:p>
            <a:r>
              <a:rPr lang="en-US" altLang="ja-JP" dirty="0"/>
              <a:t>Zoom</a:t>
            </a:r>
            <a:r>
              <a:rPr lang="ja-JP" altLang="en-US" dirty="0"/>
              <a:t>アカウント名（サイン用メールアドレス）について</a:t>
            </a:r>
            <a:endParaRPr kumimoji="1" lang="ja-JP" altLang="en-US" dirty="0"/>
          </a:p>
        </p:txBody>
      </p:sp>
      <p:sp>
        <p:nvSpPr>
          <p:cNvPr id="3" name="コンテンツ プレースホルダー 2">
            <a:extLst>
              <a:ext uri="{FF2B5EF4-FFF2-40B4-BE49-F238E27FC236}">
                <a16:creationId xmlns:a16="http://schemas.microsoft.com/office/drawing/2014/main" id="{217878A8-0B3E-4201-B98B-7D0C2F904648}"/>
              </a:ext>
            </a:extLst>
          </p:cNvPr>
          <p:cNvSpPr>
            <a:spLocks noGrp="1"/>
          </p:cNvSpPr>
          <p:nvPr>
            <p:ph idx="1"/>
          </p:nvPr>
        </p:nvSpPr>
        <p:spPr/>
        <p:txBody>
          <a:bodyPr>
            <a:normAutofit fontScale="92500" lnSpcReduction="10000"/>
          </a:bodyPr>
          <a:lstStyle/>
          <a:p>
            <a:r>
              <a:rPr lang="ja-JP" altLang="en-US" dirty="0"/>
              <a:t>以降、</a:t>
            </a:r>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のみを有効な</a:t>
            </a:r>
            <a:r>
              <a:rPr lang="en-US" altLang="ja-JP" dirty="0"/>
              <a:t>Zoom</a:t>
            </a:r>
            <a:r>
              <a:rPr lang="ja-JP" altLang="en-US" dirty="0"/>
              <a:t>アカウント名（サイン用メールアドレス）とします</a:t>
            </a:r>
            <a:endParaRPr lang="en-US" altLang="ja-JP" dirty="0"/>
          </a:p>
          <a:p>
            <a:pPr lvl="1"/>
            <a:r>
              <a:rPr lang="ja-JP" altLang="en-US" dirty="0"/>
              <a:t>そうでない場合は変更してください。方法：</a:t>
            </a:r>
            <a:endParaRPr lang="en-US" altLang="ja-JP" dirty="0"/>
          </a:p>
          <a:p>
            <a:pPr lvl="1"/>
            <a:r>
              <a:rPr lang="en-US" altLang="ja-JP" dirty="0">
                <a:hlinkClick r:id="rId2"/>
              </a:rPr>
              <a:t>https://zoom.us/profile</a:t>
            </a:r>
            <a:r>
              <a:rPr lang="ja-JP" altLang="en-US" dirty="0"/>
              <a:t>ページの</a:t>
            </a:r>
            <a:r>
              <a:rPr lang="en-US" altLang="ja-JP" dirty="0"/>
              <a:t>Sign-In Email</a:t>
            </a:r>
          </a:p>
          <a:p>
            <a:r>
              <a:rPr kumimoji="1" lang="ja-JP" altLang="en-US" dirty="0"/>
              <a:t>現在は任意の </a:t>
            </a:r>
            <a:r>
              <a:rPr kumimoji="1" lang="en-US" altLang="ja-JP" i="1" dirty="0">
                <a:solidFill>
                  <a:srgbClr val="FF0000"/>
                </a:solidFill>
              </a:rPr>
              <a:t>xxxx</a:t>
            </a:r>
            <a:r>
              <a:rPr kumimoji="1" lang="en-US" altLang="ja-JP" dirty="0">
                <a:solidFill>
                  <a:srgbClr val="FF0000"/>
                </a:solidFill>
              </a:rPr>
              <a:t>@g.ecc.u-tokyo.ac.jp</a:t>
            </a:r>
            <a:r>
              <a:rPr kumimoji="1" lang="en-US" altLang="ja-JP" dirty="0"/>
              <a:t> </a:t>
            </a:r>
            <a:r>
              <a:rPr kumimoji="1" lang="ja-JP" altLang="en-US" dirty="0"/>
              <a:t>で使えてしまいますが非公式です</a:t>
            </a:r>
            <a:endParaRPr kumimoji="1" lang="en-US" altLang="ja-JP" dirty="0"/>
          </a:p>
          <a:p>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でない人には、お知らせを流しますが、なくてもお早目の対応をお願いします</a:t>
            </a:r>
            <a:endParaRPr lang="en-US" altLang="ja-JP" dirty="0"/>
          </a:p>
        </p:txBody>
      </p:sp>
      <p:sp>
        <p:nvSpPr>
          <p:cNvPr id="4" name="日付プレースホルダー 3">
            <a:extLst>
              <a:ext uri="{FF2B5EF4-FFF2-40B4-BE49-F238E27FC236}">
                <a16:creationId xmlns:a16="http://schemas.microsoft.com/office/drawing/2014/main" id="{1D1A48E4-5247-4F65-87AA-BA791DA0983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B1E20C9-4498-47E5-BBA6-308E1C06D25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43581C-74BC-4BD5-BADD-6C4A4AA02C4B}"/>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8" name="正方形/長方形 7">
            <a:extLst>
              <a:ext uri="{FF2B5EF4-FFF2-40B4-BE49-F238E27FC236}">
                <a16:creationId xmlns:a16="http://schemas.microsoft.com/office/drawing/2014/main" id="{AEB49686-07DF-4461-929C-B66B74E400AA}"/>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410928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EFDC5-4CC1-42D5-8F66-6751244C9D3D}"/>
              </a:ext>
            </a:extLst>
          </p:cNvPr>
          <p:cNvSpPr>
            <a:spLocks noGrp="1"/>
          </p:cNvSpPr>
          <p:nvPr>
            <p:ph type="title"/>
          </p:nvPr>
        </p:nvSpPr>
        <p:spPr/>
        <p:txBody>
          <a:bodyPr>
            <a:normAutofit/>
          </a:bodyPr>
          <a:lstStyle/>
          <a:p>
            <a:r>
              <a:rPr lang="ja-JP" altLang="en-US" dirty="0"/>
              <a:t>大規模会議とウェビナー</a:t>
            </a:r>
            <a:endParaRPr kumimoji="1" lang="ja-JP" altLang="en-US" dirty="0"/>
          </a:p>
        </p:txBody>
      </p:sp>
      <p:sp>
        <p:nvSpPr>
          <p:cNvPr id="3" name="コンテンツ プレースホルダー 2">
            <a:extLst>
              <a:ext uri="{FF2B5EF4-FFF2-40B4-BE49-F238E27FC236}">
                <a16:creationId xmlns:a16="http://schemas.microsoft.com/office/drawing/2014/main" id="{D6B160C6-BEDE-495A-AE26-8042DED491F7}"/>
              </a:ext>
            </a:extLst>
          </p:cNvPr>
          <p:cNvSpPr>
            <a:spLocks noGrp="1"/>
          </p:cNvSpPr>
          <p:nvPr>
            <p:ph idx="1"/>
          </p:nvPr>
        </p:nvSpPr>
        <p:spPr/>
        <p:txBody>
          <a:bodyPr/>
          <a:lstStyle/>
          <a:p>
            <a:r>
              <a:rPr kumimoji="1" lang="ja-JP" altLang="en-US" dirty="0"/>
              <a:t>現在：</a:t>
            </a:r>
            <a:r>
              <a:rPr lang="ja-JP" altLang="en-US" dirty="0"/>
              <a:t>以下が全員に付与されている</a:t>
            </a:r>
            <a:endParaRPr kumimoji="1" lang="en-US" altLang="ja-JP" dirty="0"/>
          </a:p>
          <a:p>
            <a:pPr lvl="1"/>
            <a:r>
              <a:rPr kumimoji="1" lang="ja-JP" altLang="en-US" dirty="0"/>
              <a:t>大規模会議</a:t>
            </a:r>
            <a:r>
              <a:rPr lang="ja-JP" altLang="en-US" dirty="0"/>
              <a:t>（</a:t>
            </a:r>
            <a:r>
              <a:rPr kumimoji="1" lang="en-US" altLang="ja-JP" dirty="0"/>
              <a:t>500</a:t>
            </a:r>
            <a:r>
              <a:rPr kumimoji="1" lang="ja-JP" altLang="en-US" dirty="0"/>
              <a:t>人収容）</a:t>
            </a:r>
            <a:endParaRPr lang="en-US" altLang="ja-JP" dirty="0"/>
          </a:p>
          <a:p>
            <a:pPr lvl="1"/>
            <a:r>
              <a:rPr kumimoji="1" lang="ja-JP" altLang="en-US" dirty="0"/>
              <a:t>ウェビナー</a:t>
            </a:r>
            <a:r>
              <a:rPr lang="ja-JP" altLang="en-US" dirty="0"/>
              <a:t>（</a:t>
            </a:r>
            <a:r>
              <a:rPr kumimoji="1" lang="en-US" altLang="ja-JP" dirty="0"/>
              <a:t>500</a:t>
            </a:r>
            <a:r>
              <a:rPr kumimoji="1" lang="ja-JP" altLang="en-US" dirty="0"/>
              <a:t>人</a:t>
            </a:r>
            <a:r>
              <a:rPr lang="ja-JP" altLang="en-US" dirty="0"/>
              <a:t>収容</a:t>
            </a:r>
            <a:r>
              <a:rPr kumimoji="1" lang="ja-JP" altLang="en-US" dirty="0"/>
              <a:t>）</a:t>
            </a:r>
            <a:endParaRPr kumimoji="1" lang="en-US" altLang="ja-JP" dirty="0"/>
          </a:p>
          <a:p>
            <a:r>
              <a:rPr kumimoji="1" lang="ja-JP" altLang="en-US" dirty="0"/>
              <a:t>変更後：</a:t>
            </a:r>
            <a:endParaRPr kumimoji="1" lang="en-US" altLang="ja-JP" dirty="0"/>
          </a:p>
          <a:p>
            <a:pPr lvl="1"/>
            <a:r>
              <a:rPr lang="ja-JP" altLang="en-US" dirty="0"/>
              <a:t>大規模会議（</a:t>
            </a:r>
            <a:r>
              <a:rPr lang="en-US" altLang="ja-JP" dirty="0"/>
              <a:t>500</a:t>
            </a:r>
            <a:r>
              <a:rPr lang="ja-JP" altLang="en-US" dirty="0"/>
              <a:t>人収容）</a:t>
            </a:r>
            <a:r>
              <a:rPr lang="en-US" altLang="ja-JP" dirty="0"/>
              <a:t>300</a:t>
            </a:r>
            <a:r>
              <a:rPr lang="ja-JP" altLang="en-US" dirty="0"/>
              <a:t>アカウントまで</a:t>
            </a:r>
            <a:endParaRPr lang="en-US" altLang="ja-JP" dirty="0"/>
          </a:p>
          <a:p>
            <a:pPr lvl="1"/>
            <a:r>
              <a:rPr kumimoji="1" lang="ja-JP" altLang="en-US" dirty="0"/>
              <a:t>ウェビナー（</a:t>
            </a:r>
            <a:r>
              <a:rPr kumimoji="1" lang="en-US" altLang="ja-JP" dirty="0"/>
              <a:t>500</a:t>
            </a:r>
            <a:r>
              <a:rPr kumimoji="1" lang="ja-JP" altLang="en-US" dirty="0"/>
              <a:t>人収容）</a:t>
            </a:r>
            <a:r>
              <a:rPr kumimoji="1" lang="en-US" altLang="ja-JP" dirty="0"/>
              <a:t>50</a:t>
            </a:r>
            <a:r>
              <a:rPr kumimoji="1" lang="ja-JP" altLang="en-US" dirty="0"/>
              <a:t>アカウントまで</a:t>
            </a:r>
            <a:endParaRPr kumimoji="1" lang="en-US" altLang="ja-JP" dirty="0"/>
          </a:p>
          <a:p>
            <a:pPr lvl="1"/>
            <a:r>
              <a:rPr lang="ja-JP" altLang="en-US" dirty="0"/>
              <a:t>ウェビナー（</a:t>
            </a:r>
            <a:r>
              <a:rPr lang="en-US" altLang="ja-JP" dirty="0"/>
              <a:t>3000</a:t>
            </a:r>
            <a:r>
              <a:rPr lang="ja-JP" altLang="en-US" dirty="0"/>
              <a:t>人収容）若干</a:t>
            </a:r>
            <a:endParaRPr lang="en-US" altLang="ja-JP" dirty="0"/>
          </a:p>
        </p:txBody>
      </p:sp>
      <p:sp>
        <p:nvSpPr>
          <p:cNvPr id="4" name="日付プレースホルダー 3">
            <a:extLst>
              <a:ext uri="{FF2B5EF4-FFF2-40B4-BE49-F238E27FC236}">
                <a16:creationId xmlns:a16="http://schemas.microsoft.com/office/drawing/2014/main" id="{E83EF1DB-2AD2-42A6-A1B8-44BDCDC2808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F89453A3-DF0A-4F53-A151-850D5A36E20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F77BC83-E562-4D49-A5B6-4FF395B60DA7}"/>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662166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大規模会議：授業に必要な先生のアカウントに割り当てる</a:t>
            </a:r>
            <a:endParaRPr kumimoji="1" lang="en-US" altLang="ja-JP" dirty="0"/>
          </a:p>
          <a:p>
            <a:pPr lvl="1"/>
            <a:r>
              <a:rPr kumimoji="1" lang="ja-JP" altLang="en-US" dirty="0">
                <a:hlinkClick r:id="rId2"/>
              </a:rPr>
              <a:t>申込フォーム</a:t>
            </a:r>
            <a:endParaRPr kumimoji="1" lang="en-US" altLang="ja-JP" dirty="0"/>
          </a:p>
          <a:p>
            <a:r>
              <a:rPr lang="ja-JP" altLang="en-US" dirty="0"/>
              <a:t>ウェビナー：必要な授業やイベントごとに必要な期間中のみ割り当てる</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en-US" altLang="ja-JP" dirty="0"/>
              <a:t>Zoom</a:t>
            </a:r>
            <a:r>
              <a:rPr lang="ja-JP" altLang="en-US" dirty="0"/>
              <a:t>の大規模会議ライセンスは授業以外にも割り当ててもらえるのか</a:t>
            </a:r>
            <a:r>
              <a:rPr lang="en-US" altLang="ja-JP" dirty="0"/>
              <a:t>?</a:t>
            </a:r>
          </a:p>
          <a:p>
            <a:pPr lvl="1"/>
            <a:r>
              <a:rPr lang="ja-JP" altLang="en-US" dirty="0"/>
              <a:t>ウェビナーのように一時的に割り当てます</a:t>
            </a:r>
            <a:endParaRPr lang="en-US" altLang="ja-JP" dirty="0"/>
          </a:p>
          <a:p>
            <a:pPr lvl="1"/>
            <a:r>
              <a:rPr lang="en-US" altLang="ja-JP" dirty="0"/>
              <a:t>WebEx</a:t>
            </a:r>
            <a:r>
              <a:rPr lang="ja-JP" altLang="en-US" dirty="0"/>
              <a:t>の利用もご検討ください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有効化</a:t>
            </a:r>
            <a:endParaRPr lang="en-US" altLang="ja-JP" dirty="0"/>
          </a:p>
          <a:p>
            <a:pPr lvl="1"/>
            <a:r>
              <a:rPr lang="en-US" altLang="ja-JP" sz="2000" dirty="0">
                <a:hlinkClick r:id="rId2"/>
              </a:rPr>
              <a:t>https://utelecon.</a:t>
            </a:r>
            <a:r>
              <a:rPr lang="en-US" altLang="ja-JP" sz="1800" dirty="0">
                <a:hlinkClick r:id="rId2"/>
              </a:rPr>
              <a:t>github</a:t>
            </a:r>
            <a:r>
              <a:rPr lang="en-US" altLang="ja-JP" sz="2000" dirty="0">
                <a:hlinkClick r:id="rId2"/>
              </a:rPr>
              <a:t>.io/webex/create_utelecon_account</a:t>
            </a:r>
            <a:endParaRPr lang="en-US" altLang="ja-JP" dirty="0"/>
          </a:p>
          <a:p>
            <a:r>
              <a:rPr lang="ja-JP" altLang="en-US" dirty="0"/>
              <a:t>サインイン</a:t>
            </a:r>
            <a:endParaRPr lang="en-US" altLang="ja-JP" dirty="0"/>
          </a:p>
          <a:p>
            <a:pPr lvl="1"/>
            <a:r>
              <a:rPr lang="en-US" altLang="ja-JP" dirty="0">
                <a:hlinkClick r:id="rId3"/>
              </a:rPr>
              <a:t>https://u</a:t>
            </a:r>
            <a:r>
              <a:rPr kumimoji="1" lang="en-US" altLang="ja-JP" dirty="0">
                <a:hlinkClick r:id="rId3"/>
              </a:rPr>
              <a:t>telecon.webex.com/</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t>1000</a:t>
            </a:r>
            <a:r>
              <a:rPr lang="ja-JP" altLang="en-US" dirty="0"/>
              <a:t>人まで）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t>1000</a:t>
            </a:r>
            <a:r>
              <a:rPr kumimoji="1" lang="ja-JP" altLang="en-US" dirty="0"/>
              <a:t>人まで）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
        <p:nvSpPr>
          <p:cNvPr id="8" name="正方形/長方形 7">
            <a:extLst>
              <a:ext uri="{FF2B5EF4-FFF2-40B4-BE49-F238E27FC236}">
                <a16:creationId xmlns:a16="http://schemas.microsoft.com/office/drawing/2014/main" id="{1952E5D3-3AB3-4F78-B1EA-C0C4A0FD2FD5}"/>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2686158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p:txBody>
          <a:bodyPr>
            <a:normAutofit/>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en-US" altLang="ja-JP" dirty="0"/>
              <a:t>Meet 10</a:t>
            </a:r>
            <a:r>
              <a:rPr lang="ja-JP" altLang="en-US" dirty="0"/>
              <a:t>月から新機能追加 </a:t>
            </a:r>
            <a:r>
              <a:rPr lang="en-US" altLang="ja-JP" sz="2000" dirty="0">
                <a:hlinkClick r:id="rId2"/>
              </a:rPr>
              <a:t>https://japan.googleblog.com/2020/08/google-for-education.html</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4004370077"/>
              </p:ext>
            </p:extLst>
          </p:nvPr>
        </p:nvGraphicFramePr>
        <p:xfrm>
          <a:off x="1403648" y="1417638"/>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250</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同時に複数開催</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54CE2A29-8264-40BB-BB69-5A3962C54469}"/>
              </a:ext>
            </a:extLst>
          </p:cNvPr>
          <p:cNvSpPr>
            <a:spLocks noGrp="1"/>
          </p:cNvSpPr>
          <p:nvPr>
            <p:ph idx="1"/>
          </p:nvPr>
        </p:nvSpPr>
        <p:spPr/>
        <p:txBody>
          <a:bodyPr/>
          <a:lstStyle/>
          <a:p>
            <a:endParaRPr lang="en-US" altLang="ja-JP" dirty="0"/>
          </a:p>
        </p:txBody>
      </p:sp>
      <p:sp>
        <p:nvSpPr>
          <p:cNvPr id="2" name="タイトル 1">
            <a:extLst>
              <a:ext uri="{FF2B5EF4-FFF2-40B4-BE49-F238E27FC236}">
                <a16:creationId xmlns:a16="http://schemas.microsoft.com/office/drawing/2014/main" id="{9CDC70EE-0C5F-4125-B18B-58712AB4F695}"/>
              </a:ext>
            </a:extLst>
          </p:cNvPr>
          <p:cNvSpPr>
            <a:spLocks noGrp="1"/>
          </p:cNvSpPr>
          <p:nvPr>
            <p:ph type="title"/>
          </p:nvPr>
        </p:nvSpPr>
        <p:spPr/>
        <p:txBody>
          <a:bodyPr/>
          <a:lstStyle/>
          <a:p>
            <a:r>
              <a:rPr kumimoji="1" lang="ja-JP" altLang="en-US" dirty="0"/>
              <a:t>多すぎる</a:t>
            </a:r>
            <a:r>
              <a:rPr lang="ja-JP" altLang="en-US" dirty="0"/>
              <a:t>アカウント</a:t>
            </a:r>
            <a:r>
              <a:rPr kumimoji="1" lang="ja-JP" altLang="en-US" dirty="0"/>
              <a:t>のまとめ</a:t>
            </a:r>
          </a:p>
        </p:txBody>
      </p:sp>
      <p:sp>
        <p:nvSpPr>
          <p:cNvPr id="4" name="日付プレースホルダー 3">
            <a:extLst>
              <a:ext uri="{FF2B5EF4-FFF2-40B4-BE49-F238E27FC236}">
                <a16:creationId xmlns:a16="http://schemas.microsoft.com/office/drawing/2014/main" id="{DD45426F-064D-45E2-B3D9-FC9B7CD8D05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524167A-E45F-4E01-867C-F3A64F9F6CA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C6A3DB47-5732-40D6-AF65-D9ADA4782002}"/>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graphicFrame>
        <p:nvGraphicFramePr>
          <p:cNvPr id="7" name="表 7">
            <a:extLst>
              <a:ext uri="{FF2B5EF4-FFF2-40B4-BE49-F238E27FC236}">
                <a16:creationId xmlns:a16="http://schemas.microsoft.com/office/drawing/2014/main" id="{20754320-07CC-4FD4-B965-C8799764BDE4}"/>
              </a:ext>
            </a:extLst>
          </p:cNvPr>
          <p:cNvGraphicFramePr>
            <a:graphicFrameLocks noGrp="1"/>
          </p:cNvGraphicFramePr>
          <p:nvPr>
            <p:extLst>
              <p:ext uri="{D42A27DB-BD31-4B8C-83A1-F6EECF244321}">
                <p14:modId xmlns:p14="http://schemas.microsoft.com/office/powerpoint/2010/main" val="3512280853"/>
              </p:ext>
            </p:extLst>
          </p:nvPr>
        </p:nvGraphicFramePr>
        <p:xfrm>
          <a:off x="287524" y="3054568"/>
          <a:ext cx="6444716" cy="296672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83383562"/>
                    </a:ext>
                  </a:extLst>
                </a:gridCol>
                <a:gridCol w="2988332">
                  <a:extLst>
                    <a:ext uri="{9D8B030D-6E8A-4147-A177-3AD203B41FA5}">
                      <a16:colId xmlns:a16="http://schemas.microsoft.com/office/drawing/2014/main" val="2258829827"/>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252648028"/>
                  </a:ext>
                </a:extLst>
              </a:tr>
              <a:tr h="370840">
                <a:tc>
                  <a:txBody>
                    <a:bodyPr/>
                    <a:lstStyle/>
                    <a:p>
                      <a:r>
                        <a:rPr kumimoji="1" lang="en-US" altLang="ja-JP" dirty="0"/>
                        <a:t>UTAS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681389196"/>
                  </a:ext>
                </a:extLst>
              </a:tr>
              <a:tr h="370840">
                <a:tc>
                  <a:txBody>
                    <a:bodyPr/>
                    <a:lstStyle/>
                    <a:p>
                      <a:r>
                        <a:rPr kumimoji="1" lang="en-US" altLang="ja-JP" dirty="0"/>
                        <a:t>ITC-LMS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4270789702"/>
                  </a:ext>
                </a:extLst>
              </a:tr>
              <a:tr h="370840">
                <a:tc>
                  <a:txBody>
                    <a:bodyPr/>
                    <a:lstStyle/>
                    <a:p>
                      <a:r>
                        <a:rPr kumimoji="1" lang="en-US" altLang="ja-JP" dirty="0"/>
                        <a:t>Microsoft</a:t>
                      </a:r>
                      <a:r>
                        <a:rPr kumimoji="1" lang="ja-JP" altLang="en-US" dirty="0"/>
                        <a:t>（含 </a:t>
                      </a:r>
                      <a:r>
                        <a:rPr kumimoji="1" lang="en-US" altLang="ja-JP" dirty="0"/>
                        <a:t>Teams</a:t>
                      </a:r>
                      <a:r>
                        <a:rPr kumimoji="1" lang="ja-JP" altLang="en-US" dirty="0"/>
                        <a:t>）</a:t>
                      </a:r>
                    </a:p>
                  </a:txBody>
                  <a:tcPr/>
                </a:tc>
                <a:tc>
                  <a:txBody>
                    <a:bodyPr/>
                    <a:lstStyle/>
                    <a:p>
                      <a:r>
                        <a:rPr kumimoji="1" lang="en-US" altLang="ja-JP" dirty="0">
                          <a:hlinkClick r:id="rId2"/>
                        </a:rPr>
                        <a:t>10</a:t>
                      </a:r>
                      <a:r>
                        <a:rPr kumimoji="1" lang="ja-JP" altLang="en-US" dirty="0">
                          <a:hlinkClick r:id="rId2"/>
                        </a:rPr>
                        <a:t>桁</a:t>
                      </a:r>
                      <a:r>
                        <a:rPr kumimoji="1" lang="en-US" altLang="ja-JP" dirty="0">
                          <a:hlinkClick r:id="rId2"/>
                        </a:rPr>
                        <a:t>@utac.u-tokyo.ac.jp</a:t>
                      </a:r>
                      <a:r>
                        <a:rPr kumimoji="1" lang="en-US" altLang="ja-JP" dirty="0"/>
                        <a:t> (*)</a:t>
                      </a:r>
                      <a:endParaRPr kumimoji="1" lang="ja-JP" altLang="en-US" dirty="0"/>
                    </a:p>
                  </a:txBody>
                  <a:tcPr/>
                </a:tc>
                <a:extLst>
                  <a:ext uri="{0D108BD9-81ED-4DB2-BD59-A6C34878D82A}">
                    <a16:rowId xmlns:a16="http://schemas.microsoft.com/office/drawing/2014/main" val="3155153527"/>
                  </a:ext>
                </a:extLst>
              </a:tr>
              <a:tr h="370840">
                <a:tc>
                  <a:txBody>
                    <a:bodyPr/>
                    <a:lstStyle/>
                    <a:p>
                      <a:r>
                        <a:rPr kumimoji="1" lang="en-US" altLang="ja-JP" dirty="0"/>
                        <a:t>Google</a:t>
                      </a:r>
                      <a:r>
                        <a:rPr kumimoji="1" lang="ja-JP" altLang="en-US" dirty="0"/>
                        <a:t>（含 </a:t>
                      </a:r>
                      <a:r>
                        <a:rPr kumimoji="1" lang="en-US" altLang="ja-JP" dirty="0"/>
                        <a:t>Meet</a:t>
                      </a:r>
                      <a:r>
                        <a:rPr kumimoji="1" lang="ja-JP" altLang="en-US" dirty="0"/>
                        <a:t>）</a:t>
                      </a:r>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3810763207"/>
                  </a:ext>
                </a:extLst>
              </a:tr>
              <a:tr h="370840">
                <a:tc>
                  <a:txBody>
                    <a:bodyPr/>
                    <a:lstStyle/>
                    <a:p>
                      <a:r>
                        <a:rPr kumimoji="1" lang="en-US" altLang="ja-JP" dirty="0"/>
                        <a:t>Zoom</a:t>
                      </a:r>
                      <a:endParaRPr kumimoji="1" lang="ja-JP" altLang="en-US" dirty="0"/>
                    </a:p>
                  </a:txBody>
                  <a:tcPr/>
                </a:tc>
                <a:tc>
                  <a:txBody>
                    <a:bodyPr/>
                    <a:lstStyle/>
                    <a:p>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2070435424"/>
                  </a:ext>
                </a:extLst>
              </a:tr>
              <a:tr h="370840">
                <a:tc>
                  <a:txBody>
                    <a:bodyPr/>
                    <a:lstStyle/>
                    <a:p>
                      <a:r>
                        <a:rPr kumimoji="1" lang="en-US" altLang="ja-JP" dirty="0"/>
                        <a:t>WebEx</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653254624"/>
                  </a:ext>
                </a:extLst>
              </a:tr>
              <a:tr h="370840">
                <a:tc>
                  <a:txBody>
                    <a:bodyPr/>
                    <a:lstStyle/>
                    <a:p>
                      <a:r>
                        <a:rPr kumimoji="1" lang="en-US" altLang="ja-JP" dirty="0"/>
                        <a:t>UTokyo Account</a:t>
                      </a:r>
                      <a:r>
                        <a:rPr kumimoji="1" lang="ja-JP" altLang="en-US" dirty="0"/>
                        <a:t>利用者メニュー</a:t>
                      </a:r>
                    </a:p>
                  </a:txBody>
                  <a:tcPr/>
                </a:tc>
                <a:tc>
                  <a:txBody>
                    <a:bodyPr/>
                    <a:lstStyle/>
                    <a:p>
                      <a:r>
                        <a:rPr kumimoji="1" lang="en-US" altLang="ja-JP" dirty="0"/>
                        <a:t>10</a:t>
                      </a:r>
                      <a:r>
                        <a:rPr kumimoji="1" lang="ja-JP" altLang="en-US" dirty="0"/>
                        <a:t>桁</a:t>
                      </a:r>
                    </a:p>
                  </a:txBody>
                  <a:tcPr/>
                </a:tc>
                <a:extLst>
                  <a:ext uri="{0D108BD9-81ED-4DB2-BD59-A6C34878D82A}">
                    <a16:rowId xmlns:a16="http://schemas.microsoft.com/office/drawing/2014/main" val="692304251"/>
                  </a:ext>
                </a:extLst>
              </a:tr>
            </a:tbl>
          </a:graphicData>
        </a:graphic>
      </p:graphicFrame>
      <p:sp>
        <p:nvSpPr>
          <p:cNvPr id="10" name="正方形/長方形 9">
            <a:extLst>
              <a:ext uri="{FF2B5EF4-FFF2-40B4-BE49-F238E27FC236}">
                <a16:creationId xmlns:a16="http://schemas.microsoft.com/office/drawing/2014/main" id="{C1892FB6-5780-4394-8034-AE7C134B12B5}"/>
              </a:ext>
            </a:extLst>
          </p:cNvPr>
          <p:cNvSpPr/>
          <p:nvPr/>
        </p:nvSpPr>
        <p:spPr>
          <a:xfrm>
            <a:off x="6671718" y="3446260"/>
            <a:ext cx="60521" cy="108012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077AB50-D093-4768-8594-A650BED0E24B}"/>
              </a:ext>
            </a:extLst>
          </p:cNvPr>
          <p:cNvSpPr txBox="1"/>
          <p:nvPr/>
        </p:nvSpPr>
        <p:spPr>
          <a:xfrm>
            <a:off x="6671719" y="3663154"/>
            <a:ext cx="3185487" cy="646331"/>
          </a:xfrm>
          <a:prstGeom prst="rect">
            <a:avLst/>
          </a:prstGeom>
          <a:noFill/>
        </p:spPr>
        <p:txBody>
          <a:bodyPr wrap="none" rtlCol="0">
            <a:spAutoFit/>
          </a:bodyPr>
          <a:lstStyle/>
          <a:p>
            <a:r>
              <a:rPr kumimoji="1" lang="ja-JP" altLang="en-US" dirty="0"/>
              <a:t>パスワード連動</a:t>
            </a:r>
            <a:endParaRPr kumimoji="1" lang="en-US" altLang="ja-JP" dirty="0"/>
          </a:p>
          <a:p>
            <a:r>
              <a:rPr lang="ja-JP" altLang="en-US" dirty="0"/>
              <a:t>（つまり同一のアカウント）</a:t>
            </a:r>
            <a:endParaRPr kumimoji="1" lang="ja-JP" altLang="en-US" dirty="0"/>
          </a:p>
        </p:txBody>
      </p:sp>
    </p:spTree>
    <p:extLst>
      <p:ext uri="{BB962C8B-B14F-4D97-AF65-F5344CB8AC3E}">
        <p14:creationId xmlns:p14="http://schemas.microsoft.com/office/powerpoint/2010/main" val="3149567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r>
              <a:rPr lang="en-US" altLang="ja-JP" dirty="0"/>
              <a:t>m(_ _)m</a:t>
            </a:r>
          </a:p>
          <a:p>
            <a:r>
              <a:rPr kumimoji="1" lang="ja-JP" altLang="en-US" dirty="0"/>
              <a:t>改善（アカウントの</a:t>
            </a:r>
            <a:r>
              <a:rPr lang="ja-JP" altLang="en-US" dirty="0"/>
              <a:t>統一・</a:t>
            </a:r>
            <a:r>
              <a:rPr kumimoji="1" lang="ja-JP" altLang="en-US" dirty="0"/>
              <a:t>連携）に向けた努力をします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411470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t>UTAS</a:t>
            </a:r>
            <a:r>
              <a:rPr kumimoji="1" lang="ja-JP" altLang="en-US" dirty="0"/>
              <a:t>と</a:t>
            </a:r>
            <a:r>
              <a:rPr kumimoji="1" lang="en-US" altLang="ja-JP" dirty="0"/>
              <a:t>ITC-LMS</a:t>
            </a:r>
          </a:p>
          <a:p>
            <a:r>
              <a:rPr lang="en-US" altLang="ja-JP" dirty="0"/>
              <a:t>Microsoft 365</a:t>
            </a:r>
            <a:r>
              <a:rPr lang="ja-JP" altLang="en-US" dirty="0"/>
              <a:t>と</a:t>
            </a:r>
            <a:r>
              <a:rPr kumimoji="1" lang="en-US" altLang="ja-JP" dirty="0"/>
              <a:t>G Suite</a:t>
            </a:r>
            <a:r>
              <a:rPr kumimoji="1" lang="ja-JP" altLang="en-US" dirty="0"/>
              <a:t>（</a:t>
            </a:r>
            <a:r>
              <a:rPr kumimoji="1" lang="en-US" altLang="ja-JP" dirty="0"/>
              <a:t>Google</a:t>
            </a:r>
            <a:r>
              <a:rPr lang="ja-JP" altLang="en-US" dirty="0"/>
              <a:t>）</a:t>
            </a:r>
            <a:endParaRPr lang="en-US" altLang="ja-JP" dirty="0"/>
          </a:p>
          <a:p>
            <a:r>
              <a:rPr kumimoji="1" lang="en-US" altLang="ja-JP" dirty="0"/>
              <a:t>Zoom</a:t>
            </a:r>
            <a:r>
              <a:rPr kumimoji="1" lang="ja-JP" altLang="en-US" dirty="0"/>
              <a:t>と</a:t>
            </a:r>
            <a:r>
              <a:rPr lang="en-US" altLang="ja-JP" dirty="0"/>
              <a:t>WebEx</a:t>
            </a:r>
            <a:endParaRPr kumimoji="1" lang="ja-JP" altLang="en-US" dirty="0"/>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8" name="図 7">
            <a:extLst>
              <a:ext uri="{FF2B5EF4-FFF2-40B4-BE49-F238E27FC236}">
                <a16:creationId xmlns:a16="http://schemas.microsoft.com/office/drawing/2014/main" id="{FB29A390-224E-4B56-AD06-2C0E73BC6EB4}"/>
              </a:ext>
            </a:extLst>
          </p:cNvPr>
          <p:cNvPicPr>
            <a:picLocks noChangeAspect="1"/>
          </p:cNvPicPr>
          <p:nvPr/>
        </p:nvPicPr>
        <p:blipFill>
          <a:blip r:embed="rId2"/>
          <a:stretch>
            <a:fillRect/>
          </a:stretch>
        </p:blipFill>
        <p:spPr>
          <a:xfrm>
            <a:off x="3776784" y="3429000"/>
            <a:ext cx="5150066" cy="2762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824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sp>
        <p:nvSpPr>
          <p:cNvPr id="3" name="コンテンツ プレースホルダ 2"/>
          <p:cNvSpPr>
            <a:spLocks noGrp="1"/>
          </p:cNvSpPr>
          <p:nvPr>
            <p:ph sz="half" idx="1"/>
          </p:nvPr>
        </p:nvSpPr>
        <p:spPr>
          <a:xfrm>
            <a:off x="457200" y="2210252"/>
            <a:ext cx="4258816" cy="3915911"/>
          </a:xfrm>
        </p:spPr>
        <p:txBody>
          <a:bodyPr>
            <a:normAutofit/>
          </a:bodyPr>
          <a:lstStyle/>
          <a:p>
            <a:pPr>
              <a:lnSpc>
                <a:spcPct val="90000"/>
              </a:lnSpc>
            </a:pPr>
            <a:r>
              <a:rPr lang="ja-JP" altLang="en-US" sz="2400" dirty="0"/>
              <a:t>すべてのサービスの根っこ</a:t>
            </a:r>
            <a:endParaRPr lang="en-US" altLang="ja-JP" sz="2400" dirty="0"/>
          </a:p>
          <a:p>
            <a:pPr lvl="1">
              <a:lnSpc>
                <a:spcPct val="90000"/>
              </a:lnSpc>
            </a:pPr>
            <a:r>
              <a:rPr lang="ja-JP" altLang="en-US" dirty="0"/>
              <a:t>大学アカウントで</a:t>
            </a:r>
            <a:r>
              <a:rPr lang="en-US" altLang="ja-JP" dirty="0"/>
              <a:t>Zoom</a:t>
            </a:r>
            <a:r>
              <a:rPr lang="ja-JP" altLang="en-US" dirty="0"/>
              <a:t>を主催</a:t>
            </a:r>
            <a:endParaRPr lang="en-US" altLang="ja-JP" dirty="0"/>
          </a:p>
          <a:p>
            <a:pPr lvl="1">
              <a:lnSpc>
                <a:spcPct val="90000"/>
              </a:lnSpc>
            </a:pPr>
            <a:r>
              <a:rPr lang="ja-JP" altLang="en-US" dirty="0"/>
              <a:t>シラバスや成績を（自分で）登録（</a:t>
            </a:r>
            <a:r>
              <a:rPr lang="en-US" altLang="ja-JP" dirty="0"/>
              <a:t>UTAS</a:t>
            </a:r>
            <a:r>
              <a:rPr lang="ja-JP" altLang="en-US" dirty="0"/>
              <a:t>）</a:t>
            </a:r>
            <a:endParaRPr lang="en-US" altLang="ja-JP" dirty="0"/>
          </a:p>
          <a:p>
            <a:pPr lvl="1">
              <a:lnSpc>
                <a:spcPct val="90000"/>
              </a:lnSpc>
            </a:pPr>
            <a:r>
              <a:rPr lang="ja-JP" altLang="en-US" dirty="0"/>
              <a:t>授業</a:t>
            </a:r>
            <a:r>
              <a:rPr lang="en-US" altLang="ja-JP" dirty="0"/>
              <a:t>URL</a:t>
            </a:r>
            <a:r>
              <a:rPr lang="ja-JP" altLang="en-US" dirty="0"/>
              <a:t>の通知やレポート回収で</a:t>
            </a:r>
            <a:r>
              <a:rPr lang="en-US" altLang="ja-JP" dirty="0"/>
              <a:t>LMS</a:t>
            </a:r>
            <a:r>
              <a:rPr lang="ja-JP" altLang="en-US" dirty="0"/>
              <a:t>を使う</a:t>
            </a:r>
            <a:endParaRPr lang="en-US" altLang="ja-JP" dirty="0"/>
          </a:p>
          <a:p>
            <a:pPr lvl="1">
              <a:lnSpc>
                <a:spcPct val="90000"/>
              </a:lnSpc>
            </a:pPr>
            <a:r>
              <a:rPr lang="en-US" altLang="ja-JP" dirty="0"/>
              <a:t>…</a:t>
            </a:r>
          </a:p>
          <a:p>
            <a:pPr marL="0" indent="0">
              <a:lnSpc>
                <a:spcPct val="90000"/>
              </a:lnSpc>
              <a:buNone/>
            </a:pPr>
            <a:r>
              <a:rPr lang="ja-JP" altLang="en-US" dirty="0"/>
              <a:t>すべてに必要</a:t>
            </a:r>
            <a:endParaRPr lang="en-US" altLang="ja-JP"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176326" y="2127232"/>
            <a:ext cx="3602219" cy="2948652"/>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4</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kern="0" dirty="0"/>
          </a:p>
        </p:txBody>
      </p:sp>
      <p:grpSp>
        <p:nvGrpSpPr>
          <p:cNvPr id="35" name="グループ化 34">
            <a:extLst>
              <a:ext uri="{FF2B5EF4-FFF2-40B4-BE49-F238E27FC236}">
                <a16:creationId xmlns:a16="http://schemas.microsoft.com/office/drawing/2014/main" id="{F52D94A7-9F36-4DDD-A5D9-6E866E43CF24}"/>
              </a:ext>
            </a:extLst>
          </p:cNvPr>
          <p:cNvGrpSpPr/>
          <p:nvPr/>
        </p:nvGrpSpPr>
        <p:grpSpPr>
          <a:xfrm>
            <a:off x="6977436" y="29120"/>
            <a:ext cx="2131068" cy="1143001"/>
            <a:chOff x="127631" y="1045257"/>
            <a:chExt cx="8888738" cy="4767485"/>
          </a:xfrm>
        </p:grpSpPr>
        <p:pic>
          <p:nvPicPr>
            <p:cNvPr id="33" name="図 32">
              <a:extLst>
                <a:ext uri="{FF2B5EF4-FFF2-40B4-BE49-F238E27FC236}">
                  <a16:creationId xmlns:a16="http://schemas.microsoft.com/office/drawing/2014/main" id="{BAD202E8-F1CD-4B58-966E-6C60CC79AA62}"/>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正方形/長方形 33">
              <a:extLst>
                <a:ext uri="{FF2B5EF4-FFF2-40B4-BE49-F238E27FC236}">
                  <a16:creationId xmlns:a16="http://schemas.microsoft.com/office/drawing/2014/main" id="{6A8830F5-25F6-438C-8669-B681C460429C}"/>
                </a:ext>
              </a:extLst>
            </p:cNvPr>
            <p:cNvSpPr/>
            <p:nvPr/>
          </p:nvSpPr>
          <p:spPr>
            <a:xfrm>
              <a:off x="147863" y="5159282"/>
              <a:ext cx="8848274" cy="6210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kumimoji="1" lang="en-US" altLang="ja-JP" dirty="0"/>
              <a:t>10</a:t>
            </a:r>
            <a:r>
              <a:rPr kumimoji="1" lang="ja-JP" altLang="en-US" dirty="0"/>
              <a:t>桁の数字です</a:t>
            </a:r>
            <a:endParaRPr kumimoji="1" lang="en-US" altLang="ja-JP" dirty="0"/>
          </a:p>
          <a:p>
            <a:pPr lvl="1"/>
            <a:r>
              <a:rPr lang="en-US" altLang="ja-JP" dirty="0"/>
              <a:t>2519285617 </a:t>
            </a:r>
            <a:r>
              <a:rPr lang="ja-JP" altLang="en-US" dirty="0"/>
              <a:t>みたいな</a:t>
            </a:r>
            <a:endParaRPr lang="en-US" altLang="ja-JP" dirty="0"/>
          </a:p>
          <a:p>
            <a:r>
              <a:rPr kumimoji="1" lang="ja-JP" altLang="en-US" dirty="0"/>
              <a:t>常勤教職員全員に発行され、身分証明証に書かれています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578401" y="3172845"/>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4788024" y="5733256"/>
            <a:ext cx="973088" cy="375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6973669" y="5126810"/>
            <a:ext cx="646331" cy="369332"/>
          </a:xfrm>
          <a:prstGeom prst="rect">
            <a:avLst/>
          </a:prstGeom>
          <a:noFill/>
        </p:spPr>
        <p:txBody>
          <a:bodyPr wrap="none" rtlCol="0">
            <a:spAutoFit/>
          </a:bodyPr>
          <a:lstStyle/>
          <a:p>
            <a:r>
              <a:rPr lang="ja-JP" altLang="en-US" b="1" dirty="0">
                <a:solidFill>
                  <a:srgbClr val="FF0000"/>
                </a:solidFill>
              </a:rPr>
              <a:t>ココ</a:t>
            </a:r>
            <a:endParaRPr kumimoji="1" lang="ja-JP" altLang="en-US" b="1" dirty="0">
              <a:solidFill>
                <a:srgbClr val="FF0000"/>
              </a:solidFill>
            </a:endParaRPr>
          </a:p>
        </p:txBody>
      </p:sp>
      <p:cxnSp>
        <p:nvCxnSpPr>
          <p:cNvPr id="14" name="直線コネクタ 13">
            <a:extLst>
              <a:ext uri="{FF2B5EF4-FFF2-40B4-BE49-F238E27FC236}">
                <a16:creationId xmlns:a16="http://schemas.microsoft.com/office/drawing/2014/main" id="{D7764EAD-A800-466E-A4C3-55B326A0CC8D}"/>
              </a:ext>
            </a:extLst>
          </p:cNvPr>
          <p:cNvCxnSpPr>
            <a:stCxn id="11" idx="3"/>
            <a:endCxn id="12" idx="1"/>
          </p:cNvCxnSpPr>
          <p:nvPr/>
        </p:nvCxnSpPr>
        <p:spPr>
          <a:xfrm flipV="1">
            <a:off x="5761112" y="5311476"/>
            <a:ext cx="1212557" cy="6094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F0"/>
                </a:solidFill>
              </a:rPr>
              <a:t>授業に必要ならば割り当てるのが基本</a:t>
            </a:r>
            <a:r>
              <a:rPr lang="ja-JP" altLang="en-US" dirty="0"/>
              <a:t>です</a:t>
            </a:r>
            <a:endParaRPr lang="en-US" altLang="ja-JP" dirty="0"/>
          </a:p>
          <a:p>
            <a:r>
              <a:rPr lang="ja-JP" altLang="en-US" dirty="0"/>
              <a:t>非常勤（あるいはアレンジご担当）の先生へ：必要なのに割り当てられていないということがあったら、事務へご連絡ください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t>専攻・部局事務のみなさま：必要な先生には割り当てるようお願いします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kumimoji="1" lang="en-US" altLang="ja-JP" dirty="0"/>
              <a:t>2020</a:t>
            </a:r>
            <a:r>
              <a:rPr kumimoji="1" lang="ja-JP" altLang="en-US" dirty="0"/>
              <a:t>年</a:t>
            </a:r>
            <a:r>
              <a:rPr lang="en-US" altLang="ja-JP" dirty="0"/>
              <a:t>9</a:t>
            </a:r>
            <a:r>
              <a:rPr lang="ja-JP" altLang="en-US" dirty="0"/>
              <a:t>月入学の学生への発行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t>専攻事務の皆様</a:t>
            </a:r>
            <a:endParaRPr kumimoji="1" lang="en-US" altLang="ja-JP" dirty="0"/>
          </a:p>
          <a:p>
            <a:pPr lvl="1"/>
            <a:r>
              <a:rPr kumimoji="1" lang="en-US" altLang="ja-JP" dirty="0"/>
              <a:t>9</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F0"/>
                </a:solidFill>
              </a:rPr>
              <a:t>UTokyo Account</a:t>
            </a:r>
            <a:r>
              <a:rPr kumimoji="1" lang="ja-JP" altLang="en-US" dirty="0">
                <a:solidFill>
                  <a:srgbClr val="00B0F0"/>
                </a:solidFill>
              </a:rPr>
              <a:t>の早めの発行</a:t>
            </a:r>
            <a:r>
              <a:rPr kumimoji="1" lang="ja-JP" altLang="en-US" dirty="0"/>
              <a:t>をお願いします</a:t>
            </a:r>
            <a:endParaRPr kumimoji="1" lang="en-US" altLang="ja-JP" dirty="0"/>
          </a:p>
          <a:p>
            <a:r>
              <a:rPr kumimoji="1" lang="en-US" altLang="ja-JP" dirty="0"/>
              <a:t>9/8</a:t>
            </a:r>
            <a:r>
              <a:rPr kumimoji="1" lang="ja-JP" altLang="en-US" dirty="0"/>
              <a:t>付け 本部学務課教務チーム </a:t>
            </a:r>
            <a:r>
              <a:rPr kumimoji="1" lang="ja-JP" altLang="en-US" dirty="0">
                <a:sym typeface="Symbol" panose="05050102010706020507" pitchFamily="18" charset="2"/>
              </a:rPr>
              <a:t> </a:t>
            </a:r>
            <a:r>
              <a:rPr kumimoji="1" lang="ja-JP" altLang="en-US" dirty="0"/>
              <a:t>各学部・研究科</a:t>
            </a:r>
            <a:r>
              <a:rPr kumimoji="1" lang="en-US" altLang="ja-JP" dirty="0"/>
              <a:t>(</a:t>
            </a:r>
            <a:r>
              <a:rPr kumimoji="1" lang="ja-JP" altLang="en-US" dirty="0"/>
              <a:t>教育部</a:t>
            </a:r>
            <a:r>
              <a:rPr kumimoji="1" lang="en-US" altLang="ja-JP" dirty="0"/>
              <a:t>)</a:t>
            </a:r>
            <a:r>
              <a:rPr kumimoji="1" lang="ja-JP" altLang="en-US" dirty="0"/>
              <a:t>教務担当者</a:t>
            </a:r>
            <a:endParaRPr kumimoji="1" lang="en-US" altLang="ja-JP" dirty="0"/>
          </a:p>
          <a:p>
            <a:pPr lvl="1"/>
            <a:r>
              <a:rPr kumimoji="1" lang="ja-JP" altLang="en-US" dirty="0"/>
              <a:t>年次処理とは別に、新入生の学籍データを未作成の部局等は早急に作成いただき、</a:t>
            </a:r>
            <a:r>
              <a:rPr kumimoji="1" lang="en-US" altLang="ja-JP" dirty="0"/>
              <a:t>UTokyo Account</a:t>
            </a:r>
            <a:r>
              <a:rPr kumimoji="1" lang="ja-JP" altLang="en-US" dirty="0"/>
              <a:t>の発行作業を進めてください。</a:t>
            </a:r>
            <a:endParaRPr kumimoji="1" lang="en-US" altLang="ja-JP" dirty="0"/>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grpSp>
        <p:nvGrpSpPr>
          <p:cNvPr id="14" name="グループ化 13">
            <a:extLst>
              <a:ext uri="{FF2B5EF4-FFF2-40B4-BE49-F238E27FC236}">
                <a16:creationId xmlns:a16="http://schemas.microsoft.com/office/drawing/2014/main" id="{4E7E1362-C034-455B-B483-DB4EBCFF002D}"/>
              </a:ext>
            </a:extLst>
          </p:cNvPr>
          <p:cNvGrpSpPr/>
          <p:nvPr/>
        </p:nvGrpSpPr>
        <p:grpSpPr>
          <a:xfrm>
            <a:off x="6977436" y="29120"/>
            <a:ext cx="2131068" cy="1143001"/>
            <a:chOff x="127631" y="1045257"/>
            <a:chExt cx="8888738" cy="4767485"/>
          </a:xfrm>
        </p:grpSpPr>
        <p:pic>
          <p:nvPicPr>
            <p:cNvPr id="15" name="図 14">
              <a:extLst>
                <a:ext uri="{FF2B5EF4-FFF2-40B4-BE49-F238E27FC236}">
                  <a16:creationId xmlns:a16="http://schemas.microsoft.com/office/drawing/2014/main" id="{6D1CB7EE-9A98-4BF4-B2CE-E80D17E62EC5}"/>
                </a:ext>
              </a:extLst>
            </p:cNvPr>
            <p:cNvPicPr>
              <a:picLocks noChangeAspect="1"/>
            </p:cNvPicPr>
            <p:nvPr/>
          </p:nvPicPr>
          <p:blipFill>
            <a:blip r:embed="rId5"/>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正方形/長方形 15">
              <a:extLst>
                <a:ext uri="{FF2B5EF4-FFF2-40B4-BE49-F238E27FC236}">
                  <a16:creationId xmlns:a16="http://schemas.microsoft.com/office/drawing/2014/main" id="{5504E52A-285B-4FCC-9CEA-664E6872BD9F}"/>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77517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kumimoji="1" lang="ja-JP" altLang="en-US" dirty="0"/>
              <a:t>へ</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grpSp>
        <p:nvGrpSpPr>
          <p:cNvPr id="7" name="グループ化 6">
            <a:extLst>
              <a:ext uri="{FF2B5EF4-FFF2-40B4-BE49-F238E27FC236}">
                <a16:creationId xmlns:a16="http://schemas.microsoft.com/office/drawing/2014/main" id="{1EEFCBA7-3621-4270-9CC9-4CA5841E27EF}"/>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75000915-FBBD-4EB8-A926-3CAFE51B9CC3}"/>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5B1F7666-2872-4381-ACA1-8DF17FB777C6}"/>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4"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5"/>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6" cstate="print"/>
          <a:stretch>
            <a:fillRect/>
          </a:stretch>
        </p:blipFill>
        <p:spPr>
          <a:xfrm>
            <a:off x="5876019" y="3510739"/>
            <a:ext cx="3152601" cy="2726573"/>
          </a:xfrm>
          <a:prstGeom prst="rect">
            <a:avLst/>
          </a:prstGeom>
        </p:spPr>
      </p:pic>
    </p:spTree>
    <p:extLst>
      <p:ext uri="{BB962C8B-B14F-4D97-AF65-F5344CB8AC3E}">
        <p14:creationId xmlns:p14="http://schemas.microsoft.com/office/powerpoint/2010/main" val="20929237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1630</TotalTime>
  <Words>1902</Words>
  <Application>Microsoft Office PowerPoint</Application>
  <PresentationFormat>画面に合わせる (4:3)</PresentationFormat>
  <Paragraphs>362</Paragraphs>
  <Slides>29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29</vt:i4>
      </vt:variant>
    </vt:vector>
  </HeadingPairs>
  <TitlesOfParts>
    <vt:vector size="34" baseType="lpstr">
      <vt:lpstr>Meiryo UI</vt:lpstr>
      <vt:lpstr>Calibri</vt:lpstr>
      <vt:lpstr>Cambria</vt:lpstr>
      <vt:lpstr>Wingdings</vt:lpstr>
      <vt:lpstr>雪藤</vt:lpstr>
      <vt:lpstr>授業に必要なICTシステムの概要</vt:lpstr>
      <vt:lpstr>概要</vt:lpstr>
      <vt:lpstr>以降の内容</vt:lpstr>
      <vt:lpstr>UTokyo Account</vt:lpstr>
      <vt:lpstr>UTokyo Accountの正体</vt:lpstr>
      <vt:lpstr>非常勤の場合</vt:lpstr>
      <vt:lpstr>2020年9月入学の学生への発行</vt:lpstr>
      <vt:lpstr>UTAS</vt:lpstr>
      <vt:lpstr>ITC-LMS</vt:lpstr>
      <vt:lpstr>ITC-LMS</vt:lpstr>
      <vt:lpstr>UTASとITC-LMSが両方あるのはいかがなものか …?</vt:lpstr>
      <vt:lpstr>Microsoft 365</vt:lpstr>
      <vt:lpstr>Microsoftサインイン時の罠</vt:lpstr>
      <vt:lpstr>夏学期当初からのサービス変更</vt:lpstr>
      <vt:lpstr>G Suite（Google）</vt:lpstr>
      <vt:lpstr>G Suite</vt:lpstr>
      <vt:lpstr>M と G 整理</vt:lpstr>
      <vt:lpstr>MとG大学組織契約の存在価値</vt:lpstr>
      <vt:lpstr>ドキュメント共有の種類</vt:lpstr>
      <vt:lpstr>Zoom</vt:lpstr>
      <vt:lpstr>Zoomアカウントの今後</vt:lpstr>
      <vt:lpstr>Zoomアカウント名（サイン用メールアドレス）について</vt:lpstr>
      <vt:lpstr>大規模会議とウェビナー</vt:lpstr>
      <vt:lpstr>大規模会議、ウェビナーの運用（割り当てポリシー）</vt:lpstr>
      <vt:lpstr>FAQ</vt:lpstr>
      <vt:lpstr>WebEx</vt:lpstr>
      <vt:lpstr>Web会議比較</vt:lpstr>
      <vt:lpstr>多すぎるアカウントのまとめ</vt:lpstr>
      <vt:lpstr>Q. ややこしすぎませんか?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53</cp:revision>
  <dcterms:created xsi:type="dcterms:W3CDTF">2020-09-08T15:01:11Z</dcterms:created>
  <dcterms:modified xsi:type="dcterms:W3CDTF">2020-09-09T18:11:55Z</dcterms:modified>
</cp:coreProperties>
</file>