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44" r:id="rId1"/>
  </p:sldMasterIdLst>
  <p:notesMasterIdLst>
    <p:notesMasterId r:id="rId5"/>
  </p:notesMasterIdLst>
  <p:sldIdLst>
    <p:sldId id="1195" r:id="rId2"/>
    <p:sldId id="1194" r:id="rId3"/>
    <p:sldId id="1196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5F0FF"/>
    <a:srgbClr val="FAFF37"/>
    <a:srgbClr val="FFFFFF"/>
    <a:srgbClr val="93A299"/>
    <a:srgbClr val="E9D7D3"/>
    <a:srgbClr val="BEC7C2"/>
    <a:srgbClr val="808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3967" autoAdjust="0"/>
  </p:normalViewPr>
  <p:slideViewPr>
    <p:cSldViewPr>
      <p:cViewPr varScale="1">
        <p:scale>
          <a:sx n="72" d="100"/>
          <a:sy n="72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1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BF78A-6B53-4672-A37D-BB877413531A}" type="datetimeFigureOut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060C2-2FA7-49CD-9953-339CD8553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26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5EB0-53FD-4410-9411-4B157C9CC84E}" type="datetime1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7BB-8B54-4992-B898-83997621C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0CAC-A4C8-4917-94DD-2D72CCAB9B58}" type="datetime1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7BB-8B54-4992-B898-83997621C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EB7C-3126-4B3A-8284-AF8605D7B84D}" type="datetime1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7BB-8B54-4992-B898-83997621C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35682"/>
            <a:ext cx="8856984" cy="90872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53902"/>
            <a:ext cx="8712968" cy="5280248"/>
          </a:xfrm>
        </p:spPr>
        <p:txBody>
          <a:bodyPr>
            <a:normAutofit/>
          </a:bodyPr>
          <a:lstStyle>
            <a:lvl1pPr>
              <a:defRPr sz="2800" b="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6" y="6503416"/>
            <a:ext cx="2895600" cy="329184"/>
          </a:xfrm>
        </p:spPr>
        <p:txBody>
          <a:bodyPr/>
          <a:lstStyle/>
          <a:p>
            <a:fld id="{77A0E78F-AEDE-4D05-BCDF-D2089EC85D3D}" type="datetime1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9872" y="6503416"/>
            <a:ext cx="4114800" cy="329184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5524" y="6493891"/>
            <a:ext cx="1066800" cy="329184"/>
          </a:xfrm>
        </p:spPr>
        <p:txBody>
          <a:bodyPr/>
          <a:lstStyle>
            <a:lvl1pPr>
              <a:defRPr sz="1600"/>
            </a:lvl1pPr>
          </a:lstStyle>
          <a:p>
            <a:fld id="{B5F5B7BB-8B54-4992-B898-83997621CF8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980728"/>
            <a:ext cx="6228184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0DBA-EFFA-4CB9-B796-8E093E692D9C}" type="datetime1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7BB-8B54-4992-B898-83997621C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D7FF-560D-440A-BFCA-AB7ED16EC03A}" type="datetime1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7BB-8B54-4992-B898-83997621C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FF40-AE82-4477-A082-415DAFEB82A6}" type="datetime1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7BB-8B54-4992-B898-83997621C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0733-6171-4E81-9F6F-A8C893178400}" type="datetime1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7BB-8B54-4992-B898-83997621C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0939-0BC4-4625-BACF-E2A2D5152CDC}" type="datetime1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7BB-8B54-4992-B898-83997621C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C431-B17C-410D-B2B2-2ACF7C2F91BC}" type="datetime1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7BB-8B54-4992-B898-83997621C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E49C-4247-4397-933D-0C46E2FDC42B}" type="datetime1">
              <a:rPr kumimoji="1" lang="ja-JP" altLang="en-US" smtClean="0"/>
              <a:t>2020/9/8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B7BB-8B54-4992-B898-83997621CF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704856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196752"/>
            <a:ext cx="8363272" cy="528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6" y="6528816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EB941C28-285F-4DED-A95A-A6BFC73957B8}" type="datetime1">
              <a:rPr lang="ja-JP" altLang="en-US" smtClean="0"/>
              <a:t>2020/9/8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524" y="6519291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B5F5B7BB-8B54-4992-B898-83997621CF8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b="1" kern="1200" spc="-100" baseline="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800" b="1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600" kern="1200" baseline="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ail.google.com/a/g.ecc.u-tokyo.ac.jp" TargetMode="External"/><Relationship Id="rId3" Type="http://schemas.openxmlformats.org/officeDocument/2006/relationships/hyperlink" Target="https://utas.adm.u-tokyo.ac.jp/campusweb/campusportal.do" TargetMode="External"/><Relationship Id="rId7" Type="http://schemas.openxmlformats.org/officeDocument/2006/relationships/hyperlink" Target="https://www.office.com/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elecon.github.io/webex/create_utelecon_account" TargetMode="External"/><Relationship Id="rId5" Type="http://schemas.openxmlformats.org/officeDocument/2006/relationships/hyperlink" Target="https://utelecon.webex.com/" TargetMode="External"/><Relationship Id="rId10" Type="http://schemas.openxmlformats.org/officeDocument/2006/relationships/hyperlink" Target="https://utelecon.github.io/zoom/create_account" TargetMode="External"/><Relationship Id="rId4" Type="http://schemas.openxmlformats.org/officeDocument/2006/relationships/hyperlink" Target="https://itc-lms.ecc.u-tokyo.ac.jp/login" TargetMode="External"/><Relationship Id="rId9" Type="http://schemas.openxmlformats.org/officeDocument/2006/relationships/hyperlink" Target="https://zoom.us/profi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27CF84-E232-4118-99A0-5DBA5C8E1063}"/>
              </a:ext>
            </a:extLst>
          </p:cNvPr>
          <p:cNvSpPr/>
          <p:nvPr/>
        </p:nvSpPr>
        <p:spPr>
          <a:xfrm>
            <a:off x="179512" y="6118225"/>
            <a:ext cx="8856984" cy="623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UTokyo</a:t>
            </a:r>
            <a:r>
              <a:rPr kumimoji="1"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Account</a:t>
            </a:r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個人に付与される大学アカウント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数字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桁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D096E39-8717-4015-99F5-7BCD4F5A4E01}"/>
              </a:ext>
            </a:extLst>
          </p:cNvPr>
          <p:cNvSpPr/>
          <p:nvPr/>
        </p:nvSpPr>
        <p:spPr>
          <a:xfrm>
            <a:off x="179512" y="3957986"/>
            <a:ext cx="1847716" cy="2002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UTAS</a:t>
            </a:r>
          </a:p>
          <a:p>
            <a:pPr algn="ctr"/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シラバス登録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履修登録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成績登録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A78DAC0-1BDB-4D79-AD91-C2C0C638159D}"/>
              </a:ext>
            </a:extLst>
          </p:cNvPr>
          <p:cNvSpPr/>
          <p:nvPr/>
        </p:nvSpPr>
        <p:spPr>
          <a:xfrm>
            <a:off x="2171733" y="3957986"/>
            <a:ext cx="1847716" cy="2002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ITC-LMS</a:t>
            </a:r>
            <a:endParaRPr kumimoji="1" lang="en-US" altLang="ja-JP" sz="2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教材配布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出席管理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試験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E3E3911-02AC-4F67-8E4E-03DBC57BC6ED}"/>
              </a:ext>
            </a:extLst>
          </p:cNvPr>
          <p:cNvSpPr/>
          <p:nvPr/>
        </p:nvSpPr>
        <p:spPr>
          <a:xfrm>
            <a:off x="4163954" y="3957986"/>
            <a:ext cx="1847716" cy="2002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MS 365</a:t>
            </a:r>
          </a:p>
          <a:p>
            <a:pPr algn="ctr"/>
            <a:endParaRPr kumimoji="1" lang="en-US" altLang="ja-JP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Word</a:t>
            </a:r>
          </a:p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PowerPoint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354428-6900-4DE8-AD1A-7F6F2AE48ED2}"/>
              </a:ext>
            </a:extLst>
          </p:cNvPr>
          <p:cNvSpPr/>
          <p:nvPr/>
        </p:nvSpPr>
        <p:spPr>
          <a:xfrm>
            <a:off x="6156176" y="3957985"/>
            <a:ext cx="2880320" cy="2002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ECCS </a:t>
            </a:r>
            <a:r>
              <a:rPr kumimoji="1" lang="ja-JP" altLang="en-US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クラウドメール</a:t>
            </a:r>
            <a:br>
              <a:rPr kumimoji="1"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Google </a:t>
            </a:r>
            <a:r>
              <a:rPr kumimoji="1"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アカウント）</a:t>
            </a:r>
            <a:endParaRPr kumimoji="1" lang="en-US" altLang="ja-JP" sz="2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Drive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ファイル置き場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Docs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文書</a:t>
            </a:r>
            <a:r>
              <a:rPr kumimoji="1"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9429973-44F3-42C2-9929-62265DDA7173}"/>
              </a:ext>
            </a:extLst>
          </p:cNvPr>
          <p:cNvSpPr/>
          <p:nvPr/>
        </p:nvSpPr>
        <p:spPr>
          <a:xfrm>
            <a:off x="6156176" y="1803847"/>
            <a:ext cx="2880320" cy="2002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会議システム</a:t>
            </a:r>
            <a:endParaRPr kumimoji="1" lang="en-US" altLang="ja-JP" sz="2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5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Zoom</a:t>
            </a:r>
          </a:p>
          <a:p>
            <a:pPr algn="ctr"/>
            <a:endParaRPr lang="en-US" altLang="ja-JP" sz="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Meet</a:t>
            </a:r>
          </a:p>
          <a:p>
            <a:pPr algn="ctr"/>
            <a:endParaRPr kumimoji="1" lang="en-US" altLang="ja-JP" sz="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Webex</a:t>
            </a:r>
            <a:endParaRPr kumimoji="1"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矢印: 上 11">
            <a:extLst>
              <a:ext uri="{FF2B5EF4-FFF2-40B4-BE49-F238E27FC236}">
                <a16:creationId xmlns:a16="http://schemas.microsoft.com/office/drawing/2014/main" id="{8D0AE1B7-9E7B-4324-BA9B-BFDEF141A161}"/>
              </a:ext>
            </a:extLst>
          </p:cNvPr>
          <p:cNvSpPr/>
          <p:nvPr/>
        </p:nvSpPr>
        <p:spPr>
          <a:xfrm>
            <a:off x="812725" y="5853215"/>
            <a:ext cx="648072" cy="3290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上 12">
            <a:extLst>
              <a:ext uri="{FF2B5EF4-FFF2-40B4-BE49-F238E27FC236}">
                <a16:creationId xmlns:a16="http://schemas.microsoft.com/office/drawing/2014/main" id="{DC42FA7A-EFD1-4C55-83A3-11BF6B4F6137}"/>
              </a:ext>
            </a:extLst>
          </p:cNvPr>
          <p:cNvSpPr/>
          <p:nvPr/>
        </p:nvSpPr>
        <p:spPr>
          <a:xfrm>
            <a:off x="2771555" y="5853215"/>
            <a:ext cx="648072" cy="3290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8F4EA599-59C8-46FE-A158-B0D008EB2652}"/>
              </a:ext>
            </a:extLst>
          </p:cNvPr>
          <p:cNvSpPr/>
          <p:nvPr/>
        </p:nvSpPr>
        <p:spPr>
          <a:xfrm>
            <a:off x="4763776" y="5853215"/>
            <a:ext cx="648072" cy="3290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上 14">
            <a:extLst>
              <a:ext uri="{FF2B5EF4-FFF2-40B4-BE49-F238E27FC236}">
                <a16:creationId xmlns:a16="http://schemas.microsoft.com/office/drawing/2014/main" id="{77CEABA2-1DEB-46CF-AFC4-D624567512D9}"/>
              </a:ext>
            </a:extLst>
          </p:cNvPr>
          <p:cNvSpPr/>
          <p:nvPr/>
        </p:nvSpPr>
        <p:spPr>
          <a:xfrm>
            <a:off x="7272300" y="5853215"/>
            <a:ext cx="648072" cy="3290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上 15">
            <a:extLst>
              <a:ext uri="{FF2B5EF4-FFF2-40B4-BE49-F238E27FC236}">
                <a16:creationId xmlns:a16="http://schemas.microsoft.com/office/drawing/2014/main" id="{D775D5B4-86CC-4011-9F5E-75B2E752A557}"/>
              </a:ext>
            </a:extLst>
          </p:cNvPr>
          <p:cNvSpPr/>
          <p:nvPr/>
        </p:nvSpPr>
        <p:spPr>
          <a:xfrm>
            <a:off x="7272300" y="3728314"/>
            <a:ext cx="648072" cy="3290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7B69D1A-A1D6-481A-9D0E-A58BC77ED7AA}"/>
              </a:ext>
            </a:extLst>
          </p:cNvPr>
          <p:cNvSpPr/>
          <p:nvPr/>
        </p:nvSpPr>
        <p:spPr>
          <a:xfrm>
            <a:off x="4091457" y="3790145"/>
            <a:ext cx="1228463" cy="329042"/>
          </a:xfrm>
          <a:prstGeom prst="roundRect">
            <a:avLst/>
          </a:prstGeom>
          <a:solidFill>
            <a:srgbClr val="C5F0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要有効化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1CB9C5A-7D92-4CF9-ACB8-CE13571E4306}"/>
              </a:ext>
            </a:extLst>
          </p:cNvPr>
          <p:cNvSpPr/>
          <p:nvPr/>
        </p:nvSpPr>
        <p:spPr>
          <a:xfrm>
            <a:off x="6076493" y="3900210"/>
            <a:ext cx="1203971" cy="329042"/>
          </a:xfrm>
          <a:prstGeom prst="roundRect">
            <a:avLst/>
          </a:prstGeom>
          <a:solidFill>
            <a:srgbClr val="C5F0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</a:t>
            </a:r>
            <a:r>
              <a:rPr lang="ja-JP" altLang="en-US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有効化</a:t>
            </a:r>
            <a:endParaRPr kumimoji="1" lang="ja-JP" altLang="en-US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4238EE0-2FB0-44CC-8481-E5A6BAE657BB}"/>
              </a:ext>
            </a:extLst>
          </p:cNvPr>
          <p:cNvSpPr/>
          <p:nvPr/>
        </p:nvSpPr>
        <p:spPr>
          <a:xfrm>
            <a:off x="6027509" y="1686857"/>
            <a:ext cx="1228463" cy="329042"/>
          </a:xfrm>
          <a:prstGeom prst="roundRect">
            <a:avLst/>
          </a:prstGeom>
          <a:solidFill>
            <a:srgbClr val="C5F0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要有効化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64B689E-F7D0-47F5-9B5F-4076DF1F2322}"/>
              </a:ext>
            </a:extLst>
          </p:cNvPr>
          <p:cNvSpPr txBox="1"/>
          <p:nvPr/>
        </p:nvSpPr>
        <p:spPr>
          <a:xfrm>
            <a:off x="4140659" y="3380595"/>
            <a:ext cx="192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MS: Microsoft</a:t>
            </a:r>
          </a:p>
        </p:txBody>
      </p:sp>
    </p:spTree>
    <p:extLst>
      <p:ext uri="{BB962C8B-B14F-4D97-AF65-F5344CB8AC3E}">
        <p14:creationId xmlns:p14="http://schemas.microsoft.com/office/powerpoint/2010/main" val="267737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27CF84-E232-4118-99A0-5DBA5C8E1063}"/>
              </a:ext>
            </a:extLst>
          </p:cNvPr>
          <p:cNvSpPr/>
          <p:nvPr/>
        </p:nvSpPr>
        <p:spPr>
          <a:xfrm>
            <a:off x="179512" y="6118225"/>
            <a:ext cx="8856984" cy="623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UTokyo</a:t>
            </a:r>
            <a:r>
              <a:rPr kumimoji="1"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Account</a:t>
            </a:r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個人に付与される大学アカウント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数字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桁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D096E39-8717-4015-99F5-7BCD4F5A4E01}"/>
              </a:ext>
            </a:extLst>
          </p:cNvPr>
          <p:cNvSpPr/>
          <p:nvPr/>
        </p:nvSpPr>
        <p:spPr>
          <a:xfrm>
            <a:off x="179512" y="3957986"/>
            <a:ext cx="1847716" cy="2002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UTAS</a:t>
            </a:r>
          </a:p>
          <a:p>
            <a:pPr algn="ctr"/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シラバス登録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履修登録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成績登録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A78DAC0-1BDB-4D79-AD91-C2C0C638159D}"/>
              </a:ext>
            </a:extLst>
          </p:cNvPr>
          <p:cNvSpPr/>
          <p:nvPr/>
        </p:nvSpPr>
        <p:spPr>
          <a:xfrm>
            <a:off x="2171733" y="3957986"/>
            <a:ext cx="1847716" cy="2002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ITC-LMS</a:t>
            </a:r>
            <a:endParaRPr kumimoji="1" lang="en-US" altLang="ja-JP" sz="2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教材配布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出席管理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試験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E3E3911-02AC-4F67-8E4E-03DBC57BC6ED}"/>
              </a:ext>
            </a:extLst>
          </p:cNvPr>
          <p:cNvSpPr/>
          <p:nvPr/>
        </p:nvSpPr>
        <p:spPr>
          <a:xfrm>
            <a:off x="4163954" y="3957986"/>
            <a:ext cx="1847716" cy="2002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Office365</a:t>
            </a:r>
          </a:p>
          <a:p>
            <a:pPr algn="ctr"/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Word</a:t>
            </a:r>
          </a:p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PowerPoint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354428-6900-4DE8-AD1A-7F6F2AE48ED2}"/>
              </a:ext>
            </a:extLst>
          </p:cNvPr>
          <p:cNvSpPr/>
          <p:nvPr/>
        </p:nvSpPr>
        <p:spPr>
          <a:xfrm>
            <a:off x="6156176" y="3957985"/>
            <a:ext cx="2880320" cy="2002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ECCS </a:t>
            </a:r>
            <a:r>
              <a:rPr kumimoji="1" lang="ja-JP" altLang="en-US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クラウドメール</a:t>
            </a:r>
            <a:br>
              <a:rPr kumimoji="1"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Google </a:t>
            </a:r>
            <a:r>
              <a:rPr kumimoji="1"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アカウント）</a:t>
            </a:r>
            <a:endParaRPr kumimoji="1" lang="en-US" altLang="ja-JP" sz="2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Drive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ファイル置き場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Docs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文書</a:t>
            </a:r>
            <a:r>
              <a:rPr kumimoji="1"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9429973-44F3-42C2-9929-62265DDA7173}"/>
              </a:ext>
            </a:extLst>
          </p:cNvPr>
          <p:cNvSpPr/>
          <p:nvPr/>
        </p:nvSpPr>
        <p:spPr>
          <a:xfrm>
            <a:off x="6156176" y="1803847"/>
            <a:ext cx="2880320" cy="2002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会議システム</a:t>
            </a:r>
            <a:endParaRPr kumimoji="1" lang="en-US" altLang="ja-JP" sz="2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Zoom</a:t>
            </a:r>
          </a:p>
          <a:p>
            <a:pPr algn="ctr"/>
            <a:endParaRPr lang="en-US" altLang="ja-JP" sz="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kumimoji="1"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ハングアウト</a:t>
            </a:r>
            <a:r>
              <a:rPr kumimoji="1"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Meet</a:t>
            </a:r>
          </a:p>
          <a:p>
            <a:pPr algn="ctr"/>
            <a:endParaRPr kumimoji="1" lang="en-US" altLang="ja-JP" sz="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Webex</a:t>
            </a:r>
            <a:endParaRPr kumimoji="1"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矢印: 上 11">
            <a:extLst>
              <a:ext uri="{FF2B5EF4-FFF2-40B4-BE49-F238E27FC236}">
                <a16:creationId xmlns:a16="http://schemas.microsoft.com/office/drawing/2014/main" id="{8D0AE1B7-9E7B-4324-BA9B-BFDEF141A161}"/>
              </a:ext>
            </a:extLst>
          </p:cNvPr>
          <p:cNvSpPr/>
          <p:nvPr/>
        </p:nvSpPr>
        <p:spPr>
          <a:xfrm>
            <a:off x="812725" y="5853215"/>
            <a:ext cx="648072" cy="3290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上 12">
            <a:extLst>
              <a:ext uri="{FF2B5EF4-FFF2-40B4-BE49-F238E27FC236}">
                <a16:creationId xmlns:a16="http://schemas.microsoft.com/office/drawing/2014/main" id="{DC42FA7A-EFD1-4C55-83A3-11BF6B4F6137}"/>
              </a:ext>
            </a:extLst>
          </p:cNvPr>
          <p:cNvSpPr/>
          <p:nvPr/>
        </p:nvSpPr>
        <p:spPr>
          <a:xfrm>
            <a:off x="2771555" y="5853215"/>
            <a:ext cx="648072" cy="3290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8F4EA599-59C8-46FE-A158-B0D008EB2652}"/>
              </a:ext>
            </a:extLst>
          </p:cNvPr>
          <p:cNvSpPr/>
          <p:nvPr/>
        </p:nvSpPr>
        <p:spPr>
          <a:xfrm>
            <a:off x="4763776" y="5853215"/>
            <a:ext cx="648072" cy="3290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上 14">
            <a:extLst>
              <a:ext uri="{FF2B5EF4-FFF2-40B4-BE49-F238E27FC236}">
                <a16:creationId xmlns:a16="http://schemas.microsoft.com/office/drawing/2014/main" id="{77CEABA2-1DEB-46CF-AFC4-D624567512D9}"/>
              </a:ext>
            </a:extLst>
          </p:cNvPr>
          <p:cNvSpPr/>
          <p:nvPr/>
        </p:nvSpPr>
        <p:spPr>
          <a:xfrm>
            <a:off x="7272300" y="5853215"/>
            <a:ext cx="648072" cy="3290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上 15">
            <a:extLst>
              <a:ext uri="{FF2B5EF4-FFF2-40B4-BE49-F238E27FC236}">
                <a16:creationId xmlns:a16="http://schemas.microsoft.com/office/drawing/2014/main" id="{D775D5B4-86CC-4011-9F5E-75B2E752A557}"/>
              </a:ext>
            </a:extLst>
          </p:cNvPr>
          <p:cNvSpPr/>
          <p:nvPr/>
        </p:nvSpPr>
        <p:spPr>
          <a:xfrm>
            <a:off x="7272300" y="3728314"/>
            <a:ext cx="648072" cy="3290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7B69D1A-A1D6-481A-9D0E-A58BC77ED7AA}"/>
              </a:ext>
            </a:extLst>
          </p:cNvPr>
          <p:cNvSpPr/>
          <p:nvPr/>
        </p:nvSpPr>
        <p:spPr>
          <a:xfrm>
            <a:off x="4091457" y="3790145"/>
            <a:ext cx="1228463" cy="329042"/>
          </a:xfrm>
          <a:prstGeom prst="roundRect">
            <a:avLst/>
          </a:prstGeom>
          <a:solidFill>
            <a:srgbClr val="C5F0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要有効化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1CB9C5A-7D92-4CF9-ACB8-CE13571E4306}"/>
              </a:ext>
            </a:extLst>
          </p:cNvPr>
          <p:cNvSpPr/>
          <p:nvPr/>
        </p:nvSpPr>
        <p:spPr>
          <a:xfrm>
            <a:off x="6076493" y="3900210"/>
            <a:ext cx="1203971" cy="329042"/>
          </a:xfrm>
          <a:prstGeom prst="roundRect">
            <a:avLst/>
          </a:prstGeom>
          <a:solidFill>
            <a:srgbClr val="C5F0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</a:t>
            </a:r>
            <a:r>
              <a:rPr lang="ja-JP" altLang="en-US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有効化</a:t>
            </a:r>
            <a:endParaRPr kumimoji="1" lang="ja-JP" altLang="en-US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4238EE0-2FB0-44CC-8481-E5A6BAE657BB}"/>
              </a:ext>
            </a:extLst>
          </p:cNvPr>
          <p:cNvSpPr/>
          <p:nvPr/>
        </p:nvSpPr>
        <p:spPr>
          <a:xfrm>
            <a:off x="6027509" y="1686857"/>
            <a:ext cx="1228463" cy="329042"/>
          </a:xfrm>
          <a:prstGeom prst="roundRect">
            <a:avLst/>
          </a:prstGeom>
          <a:solidFill>
            <a:srgbClr val="C5F0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要有効化</a:t>
            </a:r>
          </a:p>
        </p:txBody>
      </p:sp>
    </p:spTree>
    <p:extLst>
      <p:ext uri="{BB962C8B-B14F-4D97-AF65-F5344CB8AC3E}">
        <p14:creationId xmlns:p14="http://schemas.microsoft.com/office/powerpoint/2010/main" val="380394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27CF84-E232-4118-99A0-5DBA5C8E1063}"/>
              </a:ext>
            </a:extLst>
          </p:cNvPr>
          <p:cNvSpPr/>
          <p:nvPr/>
        </p:nvSpPr>
        <p:spPr>
          <a:xfrm>
            <a:off x="179512" y="6118225"/>
            <a:ext cx="8856984" cy="623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UTokyo</a:t>
            </a:r>
            <a:r>
              <a:rPr kumimoji="1" lang="en-US" altLang="ja-JP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 Account</a:t>
            </a:r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個人に付与される大学アカウント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数字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桁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D096E39-8717-4015-99F5-7BCD4F5A4E01}"/>
              </a:ext>
            </a:extLst>
          </p:cNvPr>
          <p:cNvSpPr/>
          <p:nvPr/>
        </p:nvSpPr>
        <p:spPr>
          <a:xfrm>
            <a:off x="180000" y="3600000"/>
            <a:ext cx="1800000" cy="21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UTAS</a:t>
            </a:r>
            <a:endParaRPr kumimoji="1"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シラバス登録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履修登録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成績登録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A78DAC0-1BDB-4D79-AD91-C2C0C638159D}"/>
              </a:ext>
            </a:extLst>
          </p:cNvPr>
          <p:cNvSpPr/>
          <p:nvPr/>
        </p:nvSpPr>
        <p:spPr>
          <a:xfrm>
            <a:off x="2040000" y="3600000"/>
            <a:ext cx="1800000" cy="21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hlinkClick r:id="rId4"/>
              </a:rPr>
              <a:t>ITC-LMS</a:t>
            </a:r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レポート回収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出席管理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</a:t>
            </a:r>
          </a:p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教材配布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矢印: 上 11">
            <a:extLst>
              <a:ext uri="{FF2B5EF4-FFF2-40B4-BE49-F238E27FC236}">
                <a16:creationId xmlns:a16="http://schemas.microsoft.com/office/drawing/2014/main" id="{8D0AE1B7-9E7B-4324-BA9B-BFDEF141A161}"/>
              </a:ext>
            </a:extLst>
          </p:cNvPr>
          <p:cNvSpPr/>
          <p:nvPr/>
        </p:nvSpPr>
        <p:spPr>
          <a:xfrm>
            <a:off x="812725" y="5760000"/>
            <a:ext cx="648072" cy="3290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上 12">
            <a:extLst>
              <a:ext uri="{FF2B5EF4-FFF2-40B4-BE49-F238E27FC236}">
                <a16:creationId xmlns:a16="http://schemas.microsoft.com/office/drawing/2014/main" id="{DC42FA7A-EFD1-4C55-83A3-11BF6B4F6137}"/>
              </a:ext>
            </a:extLst>
          </p:cNvPr>
          <p:cNvSpPr/>
          <p:nvPr/>
        </p:nvSpPr>
        <p:spPr>
          <a:xfrm>
            <a:off x="2627784" y="5760000"/>
            <a:ext cx="648072" cy="3290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8F4EA599-59C8-46FE-A158-B0D008EB2652}"/>
              </a:ext>
            </a:extLst>
          </p:cNvPr>
          <p:cNvSpPr/>
          <p:nvPr/>
        </p:nvSpPr>
        <p:spPr>
          <a:xfrm>
            <a:off x="4860032" y="5760000"/>
            <a:ext cx="648072" cy="3290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上 14">
            <a:extLst>
              <a:ext uri="{FF2B5EF4-FFF2-40B4-BE49-F238E27FC236}">
                <a16:creationId xmlns:a16="http://schemas.microsoft.com/office/drawing/2014/main" id="{77CEABA2-1DEB-46CF-AFC4-D624567512D9}"/>
              </a:ext>
            </a:extLst>
          </p:cNvPr>
          <p:cNvSpPr/>
          <p:nvPr/>
        </p:nvSpPr>
        <p:spPr>
          <a:xfrm>
            <a:off x="7452320" y="5760000"/>
            <a:ext cx="648072" cy="3290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上 15">
            <a:extLst>
              <a:ext uri="{FF2B5EF4-FFF2-40B4-BE49-F238E27FC236}">
                <a16:creationId xmlns:a16="http://schemas.microsoft.com/office/drawing/2014/main" id="{D775D5B4-86CC-4011-9F5E-75B2E752A557}"/>
              </a:ext>
            </a:extLst>
          </p:cNvPr>
          <p:cNvSpPr/>
          <p:nvPr/>
        </p:nvSpPr>
        <p:spPr>
          <a:xfrm>
            <a:off x="7308304" y="3230019"/>
            <a:ext cx="648072" cy="3290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05E6EF2-DCD3-4CDC-B00D-1F34503AF35C}"/>
              </a:ext>
            </a:extLst>
          </p:cNvPr>
          <p:cNvGrpSpPr/>
          <p:nvPr/>
        </p:nvGrpSpPr>
        <p:grpSpPr>
          <a:xfrm>
            <a:off x="7116771" y="2060848"/>
            <a:ext cx="1847717" cy="1172500"/>
            <a:chOff x="7116771" y="2060848"/>
            <a:chExt cx="1847717" cy="117250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9429973-44F3-42C2-9929-62265DDA7173}"/>
                </a:ext>
              </a:extLst>
            </p:cNvPr>
            <p:cNvSpPr/>
            <p:nvPr/>
          </p:nvSpPr>
          <p:spPr>
            <a:xfrm>
              <a:off x="7116771" y="2060848"/>
              <a:ext cx="1847717" cy="1172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hlinkClick r:id="rId5"/>
                </a:rPr>
                <a:t>WebEx</a:t>
              </a:r>
              <a:endPara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r>
                <a:rPr kumimoji="1"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会議</a:t>
              </a:r>
              <a:endParaRPr kumimoji="1"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0A70104D-162C-4268-A789-F136B173FEFB}"/>
                </a:ext>
              </a:extLst>
            </p:cNvPr>
            <p:cNvSpPr/>
            <p:nvPr/>
          </p:nvSpPr>
          <p:spPr>
            <a:xfrm>
              <a:off x="7116771" y="2077891"/>
              <a:ext cx="923859" cy="2214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hlinkClick r:id="rId6"/>
                </a:rPr>
                <a:t>要有効化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35EB1A1-05C9-4EF9-BC3E-DCCB033AE8A6}"/>
              </a:ext>
            </a:extLst>
          </p:cNvPr>
          <p:cNvGrpSpPr/>
          <p:nvPr/>
        </p:nvGrpSpPr>
        <p:grpSpPr>
          <a:xfrm>
            <a:off x="3900000" y="3600000"/>
            <a:ext cx="2520001" cy="2160000"/>
            <a:chOff x="3959999" y="3960000"/>
            <a:chExt cx="2520001" cy="216000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E3E3911-02AC-4F67-8E4E-03DBC57BC6ED}"/>
                </a:ext>
              </a:extLst>
            </p:cNvPr>
            <p:cNvSpPr/>
            <p:nvPr/>
          </p:nvSpPr>
          <p:spPr>
            <a:xfrm>
              <a:off x="3960000" y="3960000"/>
              <a:ext cx="2520000" cy="21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sz="20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hlinkClick r:id="rId7"/>
                </a:rPr>
                <a:t>Microsoft365</a:t>
              </a:r>
              <a:endParaRPr kumimoji="1" lang="en-US" altLang="ja-JP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endParaRPr kumimoji="1"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ファイル共有</a:t>
              </a:r>
              <a:endParaRPr kumimoji="1"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文書</a:t>
              </a:r>
              <a:endPara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アンケート</a:t>
              </a:r>
              <a:endParaRPr kumimoji="1"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r>
                <a:rPr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会議</a:t>
              </a:r>
              <a:endParaRPr kumimoji="1"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46C43D1D-D13B-4857-8BBB-69F37B5813EA}"/>
                </a:ext>
              </a:extLst>
            </p:cNvPr>
            <p:cNvSpPr/>
            <p:nvPr/>
          </p:nvSpPr>
          <p:spPr>
            <a:xfrm>
              <a:off x="3959999" y="3960000"/>
              <a:ext cx="936000" cy="216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hlinkClick r:id="rId2"/>
                </a:rPr>
                <a:t>要有効化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A4A9F36-2A61-45C3-8A37-6AEC910BEE8F}"/>
              </a:ext>
            </a:extLst>
          </p:cNvPr>
          <p:cNvGrpSpPr/>
          <p:nvPr/>
        </p:nvGrpSpPr>
        <p:grpSpPr>
          <a:xfrm>
            <a:off x="6480000" y="3600000"/>
            <a:ext cx="2520280" cy="2160000"/>
            <a:chOff x="6480000" y="3960000"/>
            <a:chExt cx="2520280" cy="216000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7354428-6900-4DE8-AD1A-7F6F2AE48ED2}"/>
                </a:ext>
              </a:extLst>
            </p:cNvPr>
            <p:cNvSpPr/>
            <p:nvPr/>
          </p:nvSpPr>
          <p:spPr>
            <a:xfrm>
              <a:off x="6480000" y="3960000"/>
              <a:ext cx="2520280" cy="21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en-US" altLang="ja-JP" sz="20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hlinkClick r:id="rId8"/>
                </a:rPr>
                <a:t>G Suite</a:t>
              </a:r>
              <a:r>
                <a:rPr lang="ja-JP" altLang="en-US" sz="20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hlinkClick r:id="rId8"/>
                </a:rPr>
                <a:t>　</a:t>
              </a:r>
              <a:r>
                <a:rPr kumimoji="1" lang="en-US" altLang="ja-JP" sz="20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hlinkClick r:id="rId8"/>
                </a:rPr>
                <a:t>(Google)</a:t>
              </a:r>
              <a:endParaRPr kumimoji="1"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endPara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ファイル共有</a:t>
              </a:r>
              <a:endParaRPr kumimoji="1"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文書</a:t>
              </a:r>
              <a:endPara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アンケート</a:t>
              </a:r>
              <a:endParaRPr kumimoji="1"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r>
                <a:rPr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会議</a:t>
              </a:r>
              <a:endParaRPr kumimoji="1"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90A4108A-5DC6-42ED-A6CC-326E02B32476}"/>
                </a:ext>
              </a:extLst>
            </p:cNvPr>
            <p:cNvSpPr/>
            <p:nvPr/>
          </p:nvSpPr>
          <p:spPr>
            <a:xfrm>
              <a:off x="6480000" y="3960000"/>
              <a:ext cx="936000" cy="216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hlinkClick r:id="rId2"/>
                </a:rPr>
                <a:t>要有効化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矢印: 上 34">
            <a:extLst>
              <a:ext uri="{FF2B5EF4-FFF2-40B4-BE49-F238E27FC236}">
                <a16:creationId xmlns:a16="http://schemas.microsoft.com/office/drawing/2014/main" id="{8C4ECEF4-19A8-4ED9-A3A7-B9019F1D2B4D}"/>
              </a:ext>
            </a:extLst>
          </p:cNvPr>
          <p:cNvSpPr/>
          <p:nvPr/>
        </p:nvSpPr>
        <p:spPr>
          <a:xfrm>
            <a:off x="6372200" y="3243974"/>
            <a:ext cx="648072" cy="3290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C60FC9A-B8F2-4D4A-BAA7-3763A7CD9507}"/>
              </a:ext>
            </a:extLst>
          </p:cNvPr>
          <p:cNvGrpSpPr/>
          <p:nvPr/>
        </p:nvGrpSpPr>
        <p:grpSpPr>
          <a:xfrm>
            <a:off x="5148064" y="2074803"/>
            <a:ext cx="1847717" cy="1172500"/>
            <a:chOff x="7116771" y="2060848"/>
            <a:chExt cx="1847717" cy="1172500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FDA77FBE-1B2E-4210-8080-9BF79E3D3507}"/>
                </a:ext>
              </a:extLst>
            </p:cNvPr>
            <p:cNvSpPr/>
            <p:nvPr/>
          </p:nvSpPr>
          <p:spPr>
            <a:xfrm>
              <a:off x="7116771" y="2060848"/>
              <a:ext cx="1847717" cy="1172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hlinkClick r:id="rId9"/>
                </a:rPr>
                <a:t>Zoom</a:t>
              </a:r>
              <a:endParaRPr kumimoji="1"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r>
                <a:rPr kumimoji="1" lang="ja-JP" altLang="en-US" sz="20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会議</a:t>
              </a:r>
              <a:endParaRPr kumimoji="1"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9CB539FF-AEB5-4525-B492-E5272088851B}"/>
                </a:ext>
              </a:extLst>
            </p:cNvPr>
            <p:cNvSpPr/>
            <p:nvPr/>
          </p:nvSpPr>
          <p:spPr>
            <a:xfrm>
              <a:off x="7116771" y="2077891"/>
              <a:ext cx="923859" cy="2214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  <a:hlinkClick r:id="rId10"/>
                </a:rPr>
                <a:t>要有効化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タイトル 38">
            <a:extLst>
              <a:ext uri="{FF2B5EF4-FFF2-40B4-BE49-F238E27FC236}">
                <a16:creationId xmlns:a16="http://schemas.microsoft.com/office/drawing/2014/main" id="{E19134D8-1EF8-4B6F-B1E3-75014BD4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3090626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8907</TotalTime>
  <Words>177</Words>
  <Application>Microsoft Office PowerPoint</Application>
  <PresentationFormat>画面に合わせる (4:3)</PresentationFormat>
  <Paragraphs>102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メイリオ</vt:lpstr>
      <vt:lpstr>Arial</vt:lpstr>
      <vt:lpstr>Calibri</vt:lpstr>
      <vt:lpstr>クラリティ</vt:lpstr>
      <vt:lpstr>PowerPoint プレゼンテーション</vt:lpstr>
      <vt:lpstr>PowerPoint プレゼンテーション</vt:lpstr>
      <vt:lpstr>概要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NYADA</dc:creator>
  <cp:lastModifiedBy>田浦　健次朗</cp:lastModifiedBy>
  <cp:revision>7040</cp:revision>
  <dcterms:created xsi:type="dcterms:W3CDTF">2013-06-15T10:59:49Z</dcterms:created>
  <dcterms:modified xsi:type="dcterms:W3CDTF">2020-09-08T13:40:57Z</dcterms:modified>
</cp:coreProperties>
</file>