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7" r:id="rId3"/>
    <p:sldId id="365" r:id="rId4"/>
    <p:sldId id="370" r:id="rId5"/>
    <p:sldId id="387" r:id="rId6"/>
    <p:sldId id="371" r:id="rId7"/>
    <p:sldId id="373" r:id="rId8"/>
    <p:sldId id="403" r:id="rId9"/>
    <p:sldId id="367" r:id="rId10"/>
    <p:sldId id="376" r:id="rId11"/>
    <p:sldId id="374" r:id="rId12"/>
    <p:sldId id="391" r:id="rId13"/>
    <p:sldId id="375" r:id="rId14"/>
    <p:sldId id="389" r:id="rId15"/>
    <p:sldId id="388" r:id="rId16"/>
    <p:sldId id="390" r:id="rId17"/>
    <p:sldId id="368" r:id="rId18"/>
    <p:sldId id="380" r:id="rId19"/>
    <p:sldId id="381" r:id="rId20"/>
    <p:sldId id="392" r:id="rId21"/>
    <p:sldId id="378" r:id="rId22"/>
    <p:sldId id="369" r:id="rId23"/>
    <p:sldId id="382" r:id="rId24"/>
    <p:sldId id="402" r:id="rId25"/>
    <p:sldId id="383" r:id="rId26"/>
    <p:sldId id="385" r:id="rId27"/>
    <p:sldId id="397" r:id="rId28"/>
    <p:sldId id="400" r:id="rId29"/>
    <p:sldId id="401" r:id="rId30"/>
    <p:sldId id="384"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0EEE4"/>
    <a:srgbClr val="FFFFFF"/>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80882" autoAdjust="0"/>
  </p:normalViewPr>
  <p:slideViewPr>
    <p:cSldViewPr>
      <p:cViewPr>
        <p:scale>
          <a:sx n="66" d="100"/>
          <a:sy n="66" d="100"/>
        </p:scale>
        <p:origin x="1206" y="-252"/>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r>
              <a:rPr kumimoji="1" lang="en-US" altLang="ja-JP" dirty="0"/>
              <a:t>Backchannel: https://journals.uair.arizona.edu/index.php/itet/article/view/16464/16485</a:t>
            </a:r>
          </a:p>
          <a:p>
            <a:endParaRPr kumimoji="1" lang="en-US" altLang="ja-JP" dirty="0"/>
          </a:p>
          <a:p>
            <a:r>
              <a:rPr kumimoji="1" lang="ja-JP" altLang="en-US" dirty="0"/>
              <a:t>評価</a:t>
            </a:r>
            <a:r>
              <a:rPr kumimoji="1" lang="en-US" altLang="ja-JP" dirty="0"/>
              <a:t>: https://edtechbooks.org/hyflex/hyflex_design</a:t>
            </a:r>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30</a:t>
            </a:fld>
            <a:endParaRPr kumimoji="1" lang="ja-JP" altLang="en-US"/>
          </a:p>
        </p:txBody>
      </p:sp>
    </p:spTree>
    <p:extLst>
      <p:ext uri="{BB962C8B-B14F-4D97-AF65-F5344CB8AC3E}">
        <p14:creationId xmlns:p14="http://schemas.microsoft.com/office/powerpoint/2010/main" val="176639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a:t>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a:xfrm>
            <a:off x="2699792" y="6356350"/>
            <a:ext cx="3744416" cy="365125"/>
          </a:xfrm>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a:xfrm>
            <a:off x="2596397" y="6356350"/>
            <a:ext cx="3951206" cy="365125"/>
          </a:xfrm>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dirty="0"/>
          </a:p>
        </p:txBody>
      </p:sp>
      <p:sp>
        <p:nvSpPr>
          <p:cNvPr id="5" name="フッター プレースホルダ 4"/>
          <p:cNvSpPr>
            <a:spLocks noGrp="1"/>
          </p:cNvSpPr>
          <p:nvPr>
            <p:ph type="ftr" sz="quarter" idx="3"/>
          </p:nvPr>
        </p:nvSpPr>
        <p:spPr>
          <a:xfrm>
            <a:off x="2662238" y="6356350"/>
            <a:ext cx="3819524"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a:t>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telecon.github.io/zoom/create_account" TargetMode="External"/><Relationship Id="rId2" Type="http://schemas.openxmlformats.org/officeDocument/2006/relationships/hyperlink" Target="https://utelecon.github.io/faculty_members/" TargetMode="External"/><Relationship Id="rId1" Type="http://schemas.openxmlformats.org/officeDocument/2006/relationships/slideLayout" Target="../slideLayouts/slideLayout2.xml"/><Relationship Id="rId5" Type="http://schemas.openxmlformats.org/officeDocument/2006/relationships/hyperlink" Target="https://utelecon.github.io/zoom/how_to_use_in_classroom_faculty_members" TargetMode="External"/><Relationship Id="rId4" Type="http://schemas.openxmlformats.org/officeDocument/2006/relationships/hyperlink" Target="https://utelecon.github.io/events/2020-03-1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blog.google/outreach-initiatives/education/the-anywhere-school-meet-classroom-updates/" TargetMode="External"/><Relationship Id="rId2" Type="http://schemas.openxmlformats.org/officeDocument/2006/relationships/hyperlink" Target="https://blog.zoom.us/teachers-top-features-for-securing-virtual-classrooms-enhancing-student-learning-experienc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acebook.com/groups/146940180042907/permalink/163466895056902/" TargetMode="External"/><Relationship Id="rId7" Type="http://schemas.openxmlformats.org/officeDocument/2006/relationships/hyperlink" Target="https://www.nii.ac.jp/event/other/decs/#09" TargetMode="External"/><Relationship Id="rId2" Type="http://schemas.openxmlformats.org/officeDocument/2006/relationships/hyperlink" Target="https://www.nii.ac.jp/news/upload/20200403-6_Inoue.pdf" TargetMode="External"/><Relationship Id="rId1" Type="http://schemas.openxmlformats.org/officeDocument/2006/relationships/slideLayout" Target="../slideLayouts/slideLayout2.xml"/><Relationship Id="rId6" Type="http://schemas.openxmlformats.org/officeDocument/2006/relationships/hyperlink" Target="https://eng-blog.iij.ad.jp/archives/5813" TargetMode="External"/><Relationship Id="rId5" Type="http://schemas.openxmlformats.org/officeDocument/2006/relationships/hyperlink" Target="https://www.nii.ac.jp/news/upload/20200410-2_Fukuda.pdf" TargetMode="External"/><Relationship Id="rId4" Type="http://schemas.openxmlformats.org/officeDocument/2006/relationships/hyperlink" Target="https://utelecon.github.io/events/2020-04-16/07-Traffic.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utelecon.github.io/events/2020-09-02/" TargetMode="External"/><Relationship Id="rId2" Type="http://schemas.openxmlformats.org/officeDocument/2006/relationships/hyperlink" Target="https://utelecon.github.io/events/2020-03-27/" TargetMode="External"/><Relationship Id="rId1" Type="http://schemas.openxmlformats.org/officeDocument/2006/relationships/slideLayout" Target="../slideLayouts/slideLayout2.xml"/><Relationship Id="rId4" Type="http://schemas.openxmlformats.org/officeDocument/2006/relationships/hyperlink" Target="https://utelecon.github.io/events/2020-lunche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utelecon.github.io/events/2020-luncheon/" TargetMode="External"/><Relationship Id="rId2" Type="http://schemas.openxmlformats.org/officeDocument/2006/relationships/hyperlink" Target="https://utelecon.github.io/events/2020-09-0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ifi/lossless-cu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nii.ac.jp/event/upload/20200911-09_Nakamura.pdf" TargetMode="External"/><Relationship Id="rId7" Type="http://schemas.openxmlformats.org/officeDocument/2006/relationships/hyperlink" Target="https://www.niu.edu/keepteaching/resources/hyflex-course-model.shtml" TargetMode="External"/><Relationship Id="rId2" Type="http://schemas.openxmlformats.org/officeDocument/2006/relationships/hyperlink" Target="https://www.nii.ac.jp/event/other/decs/#16" TargetMode="External"/><Relationship Id="rId1" Type="http://schemas.openxmlformats.org/officeDocument/2006/relationships/slideLayout" Target="../slideLayouts/slideLayout2.xml"/><Relationship Id="rId6" Type="http://schemas.openxmlformats.org/officeDocument/2006/relationships/hyperlink" Target="https://www.highedu.kyoto-u.ac.jp/connect/teachingonline/hybrid.php" TargetMode="External"/><Relationship Id="rId5" Type="http://schemas.openxmlformats.org/officeDocument/2006/relationships/hyperlink" Target="https://drive.google.com/file/d/12gpNprhRGoIBs1atdGoPSLmKQH4JKEDq/view?usp=sharing" TargetMode="External"/><Relationship Id="rId4" Type="http://schemas.openxmlformats.org/officeDocument/2006/relationships/hyperlink" Target="https://www.nii.ac.jp/event/upload/20200911-07_Ozaki.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8.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niu.edu/keepteaching/resources/hyflex-course-model.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www.mext.go.jp/content/20200525-mxt_kouhou01-000004520_2.pdf" TargetMode="External"/><Relationship Id="rId2" Type="http://schemas.openxmlformats.org/officeDocument/2006/relationships/hyperlink" Target="https://www.mext.go.jp/b_menu/shingi/chukyo/chukyo4/043/siryo/__icsFiles/afieldfile/2018/09/10/1409011_6.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rtras.or.jp/newfaqs-online/" TargetMode="External"/><Relationship Id="rId2" Type="http://schemas.openxmlformats.org/officeDocument/2006/relationships/hyperlink" Target="https://sartras.or.jp/wp-content/uploads/unyoshishin_2020122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telecon.adm.u-tokyo.ac.jp/improvement/" TargetMode="External"/><Relationship Id="rId2" Type="http://schemas.openxmlformats.org/officeDocument/2006/relationships/hyperlink" Target="https://utelecon.adm.u-tokyo.ac.jp/good-practi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telecon.github.io/change2021s/" TargetMode="External"/><Relationship Id="rId2" Type="http://schemas.openxmlformats.org/officeDocument/2006/relationships/hyperlink" Target="https://utelecon.github.io/faculty_memb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sz="4000" dirty="0"/>
              <a:t>よりよいオンライン授業に向けて</a:t>
            </a:r>
            <a:endParaRPr kumimoji="1" lang="ja-JP" altLang="en-US" sz="4000" dirty="0"/>
          </a:p>
        </p:txBody>
      </p:sp>
      <p:sp>
        <p:nvSpPr>
          <p:cNvPr id="3" name="サブタイトル 2"/>
          <p:cNvSpPr>
            <a:spLocks noGrp="1"/>
          </p:cNvSpPr>
          <p:nvPr>
            <p:ph type="subTitle" idx="1"/>
          </p:nvPr>
        </p:nvSpPr>
        <p:spPr>
          <a:xfrm>
            <a:off x="300030" y="4314828"/>
            <a:ext cx="8016386" cy="1185874"/>
          </a:xfrm>
        </p:spPr>
        <p:txBody>
          <a:bodyPr>
            <a:normAutofit/>
          </a:bodyPr>
          <a:lstStyle/>
          <a:p>
            <a:pPr algn="l"/>
            <a:r>
              <a:rPr lang="ja-JP" altLang="en-US" dirty="0"/>
              <a:t> 大学総合教育研究センター　吉田　塁</a:t>
            </a:r>
            <a:endParaRPr kumimoji="1" lang="en-US" altLang="ja-JP" dirty="0"/>
          </a:p>
        </p:txBody>
      </p:sp>
      <p:sp>
        <p:nvSpPr>
          <p:cNvPr id="5" name="テキスト ボックス 4">
            <a:extLst>
              <a:ext uri="{FF2B5EF4-FFF2-40B4-BE49-F238E27FC236}">
                <a16:creationId xmlns:a16="http://schemas.microsoft.com/office/drawing/2014/main" id="{B4BE411B-96F9-4583-B417-CB09E6B25AD0}"/>
              </a:ext>
            </a:extLst>
          </p:cNvPr>
          <p:cNvSpPr txBox="1"/>
          <p:nvPr/>
        </p:nvSpPr>
        <p:spPr>
          <a:xfrm>
            <a:off x="92428" y="6439384"/>
            <a:ext cx="6120680"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本資料内の全 </a:t>
            </a:r>
            <a:r>
              <a:rPr lang="en-US" altLang="ja-JP" dirty="0">
                <a:latin typeface="メイリオ" panose="020B0604030504040204" pitchFamily="50" charset="-128"/>
                <a:ea typeface="メイリオ" panose="020B0604030504040204" pitchFamily="50" charset="-128"/>
              </a:rPr>
              <a:t>URL </a:t>
            </a:r>
            <a:r>
              <a:rPr lang="ja-JP" altLang="en-US" dirty="0">
                <a:latin typeface="メイリオ" panose="020B0604030504040204" pitchFamily="50" charset="-128"/>
                <a:ea typeface="メイリオ" panose="020B0604030504040204" pitchFamily="50" charset="-128"/>
              </a:rPr>
              <a:t>のアクセス日は </a:t>
            </a:r>
            <a:r>
              <a:rPr lang="en-US" altLang="ja-JP" dirty="0">
                <a:latin typeface="メイリオ" panose="020B0604030504040204" pitchFamily="50" charset="-128"/>
                <a:ea typeface="メイリオ" panose="020B0604030504040204" pitchFamily="50" charset="-128"/>
              </a:rPr>
              <a:t>2021</a:t>
            </a:r>
            <a:r>
              <a:rPr lang="ja-JP" altLang="en-US" dirty="0">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17</a:t>
            </a:r>
            <a:r>
              <a:rPr lang="ja-JP" altLang="en-US" dirty="0">
                <a:latin typeface="メイリオ" panose="020B0604030504040204" pitchFamily="50" charset="-128"/>
                <a:ea typeface="メイリオ" panose="020B0604030504040204" pitchFamily="50" charset="-128"/>
              </a:rPr>
              <a:t>日</a:t>
            </a:r>
            <a:endParaRPr kumimoji="1" lang="ja-JP" altLang="en-US" dirty="0">
              <a:latin typeface="メイリオ" panose="020B0604030504040204" pitchFamily="50" charset="-128"/>
              <a:ea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リアルタ</a:t>
            </a:r>
            <a:r>
              <a:rPr lang="ja-JP" altLang="en-US" dirty="0">
                <a:solidFill>
                  <a:srgbClr val="1F497D"/>
                </a:solidFill>
              </a:rPr>
              <a:t>イム</a:t>
            </a:r>
            <a:r>
              <a:rPr lang="ja-JP" altLang="en-US" dirty="0"/>
              <a:t>授業のポイント</a:t>
            </a:r>
            <a:endParaRPr kumimoji="1" lang="ja-JP" altLang="en-US" dirty="0"/>
          </a:p>
        </p:txBody>
      </p:sp>
      <p:sp>
        <p:nvSpPr>
          <p:cNvPr id="3" name="コンテンツ プレースホルダ 2"/>
          <p:cNvSpPr>
            <a:spLocks noGrp="1"/>
          </p:cNvSpPr>
          <p:nvPr>
            <p:ph idx="1"/>
          </p:nvPr>
        </p:nvSpPr>
        <p:spPr>
          <a:xfrm>
            <a:off x="457200" y="1716198"/>
            <a:ext cx="8507288" cy="4737138"/>
          </a:xfrm>
        </p:spPr>
        <p:txBody>
          <a:bodyPr>
            <a:normAutofit fontScale="92500" lnSpcReduction="20000"/>
          </a:bodyPr>
          <a:lstStyle/>
          <a:p>
            <a:r>
              <a:rPr lang="ja-JP" altLang="en-US" dirty="0"/>
              <a:t>学生の不安な気持ちに寄り添う</a:t>
            </a:r>
            <a:endParaRPr lang="en-US" altLang="ja-JP" dirty="0"/>
          </a:p>
          <a:p>
            <a:pPr lvl="1"/>
            <a:r>
              <a:rPr kumimoji="1" lang="ja-JP" altLang="en-US" dirty="0"/>
              <a:t>学生との対話、評価方法の明示など</a:t>
            </a:r>
            <a:endParaRPr kumimoji="1" lang="en-US" altLang="ja-JP" dirty="0"/>
          </a:p>
          <a:p>
            <a:r>
              <a:rPr kumimoji="1" lang="ja-JP" altLang="en-US" dirty="0"/>
              <a:t>匿名の質問・コメント環境を作る</a:t>
            </a:r>
            <a:endParaRPr kumimoji="1" lang="en-US" altLang="ja-JP" dirty="0"/>
          </a:p>
          <a:p>
            <a:pPr lvl="1"/>
            <a:r>
              <a:rPr kumimoji="1" lang="en-US" altLang="ja-JP" dirty="0" err="1"/>
              <a:t>Slido</a:t>
            </a:r>
            <a:r>
              <a:rPr kumimoji="1" lang="ja-JP" altLang="en-US" dirty="0"/>
              <a:t>、</a:t>
            </a:r>
            <a:r>
              <a:rPr lang="en-US" altLang="ja-JP" dirty="0"/>
              <a:t>LINE</a:t>
            </a:r>
            <a:r>
              <a:rPr lang="ja-JP" altLang="en-US" dirty="0"/>
              <a:t> オープンチャット、</a:t>
            </a:r>
            <a:r>
              <a:rPr lang="en-US" altLang="ja-JP" dirty="0"/>
              <a:t>Comment Screen …</a:t>
            </a:r>
          </a:p>
          <a:p>
            <a:r>
              <a:rPr lang="ja-JP" altLang="en-US" dirty="0"/>
              <a:t>適宜リフレッシュの時間を入れる</a:t>
            </a:r>
            <a:endParaRPr lang="en-US" altLang="ja-JP" dirty="0"/>
          </a:p>
          <a:p>
            <a:pPr lvl="1"/>
            <a:r>
              <a:rPr lang="ja-JP" altLang="en-US" dirty="0"/>
              <a:t>授業途中の質疑応答の時間、クイズ、ストレッチ</a:t>
            </a:r>
            <a:r>
              <a:rPr lang="en-US" altLang="ja-JP" dirty="0"/>
              <a:t>…</a:t>
            </a:r>
          </a:p>
          <a:p>
            <a:r>
              <a:rPr lang="ja-JP" altLang="en-US" dirty="0"/>
              <a:t>学生にも頼る・助けてもらう</a:t>
            </a:r>
            <a:endParaRPr lang="en-US" altLang="ja-JP" dirty="0"/>
          </a:p>
          <a:p>
            <a:pPr lvl="1"/>
            <a:r>
              <a:rPr lang="ja-JP" altLang="en-US" dirty="0"/>
              <a:t>学生のほうが寧ろ色々知っていることも多い</a:t>
            </a:r>
            <a:endParaRPr lang="en-US" altLang="ja-JP" dirty="0"/>
          </a:p>
          <a:p>
            <a:r>
              <a:rPr lang="ja-JP" altLang="en-US" dirty="0"/>
              <a:t>グループワーク前には丁寧な指示出しを行う</a:t>
            </a:r>
            <a:endParaRPr lang="en-US" altLang="ja-JP" dirty="0"/>
          </a:p>
          <a:p>
            <a:r>
              <a:rPr lang="ja-JP" altLang="en-US" dirty="0"/>
              <a:t>録画した動画を学生に共有</a:t>
            </a:r>
            <a:r>
              <a:rPr lang="en-US" altLang="ja-JP" dirty="0"/>
              <a:t> / </a:t>
            </a:r>
            <a:r>
              <a:rPr kumimoji="1" lang="ja-JP" altLang="en-US" dirty="0"/>
              <a:t>同じ内容を再放送する</a:t>
            </a:r>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9" name="テキスト ボックス 8">
            <a:extLst>
              <a:ext uri="{FF2B5EF4-FFF2-40B4-BE49-F238E27FC236}">
                <a16:creationId xmlns:a16="http://schemas.microsoft.com/office/drawing/2014/main" id="{766B60E3-CF22-4F4D-97C7-944EB7573203}"/>
              </a:ext>
            </a:extLst>
          </p:cNvPr>
          <p:cNvSpPr txBox="1"/>
          <p:nvPr/>
        </p:nvSpPr>
        <p:spPr>
          <a:xfrm>
            <a:off x="4283968" y="1115452"/>
            <a:ext cx="5040560" cy="400110"/>
          </a:xfrm>
          <a:prstGeom prst="rect">
            <a:avLst/>
          </a:prstGeom>
          <a:noFill/>
        </p:spPr>
        <p:txBody>
          <a:bodyPr wrap="square">
            <a:spAutoFit/>
          </a:bodyPr>
          <a:lstStyle/>
          <a:p>
            <a:r>
              <a:rPr lang="en-US" altLang="ja-JP" sz="2000" dirty="0">
                <a:solidFill>
                  <a:srgbClr val="1F497D"/>
                </a:solidFill>
              </a:rPr>
              <a:t>Good Practice </a:t>
            </a:r>
            <a:r>
              <a:rPr lang="ja-JP" altLang="en-US" sz="2000" dirty="0">
                <a:solidFill>
                  <a:srgbClr val="1F497D"/>
                </a:solidFill>
              </a:rPr>
              <a:t>のインタビュー記事より</a:t>
            </a:r>
          </a:p>
        </p:txBody>
      </p:sp>
    </p:spTree>
    <p:extLst>
      <p:ext uri="{BB962C8B-B14F-4D97-AF65-F5344CB8AC3E}">
        <p14:creationId xmlns:p14="http://schemas.microsoft.com/office/powerpoint/2010/main" val="344866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実施にあたって</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kumimoji="1" lang="ja-JP" altLang="en-US" dirty="0"/>
              <a:t>本学の </a:t>
            </a:r>
            <a:r>
              <a:rPr kumimoji="1" lang="en-US" altLang="ja-JP" dirty="0"/>
              <a:t>ICT </a:t>
            </a:r>
            <a:r>
              <a:rPr kumimoji="1" lang="ja-JP" altLang="en-US" dirty="0"/>
              <a:t>システムの設定</a:t>
            </a:r>
            <a:endParaRPr kumimoji="1" lang="en-US" altLang="ja-JP" dirty="0"/>
          </a:p>
          <a:p>
            <a:pPr lvl="1"/>
            <a:r>
              <a:rPr kumimoji="1" lang="ja-JP" altLang="en-US" dirty="0"/>
              <a:t>新規</a:t>
            </a:r>
            <a:r>
              <a:rPr kumimoji="1" lang="en-US" altLang="ja-JP" dirty="0"/>
              <a:t>: </a:t>
            </a:r>
            <a:r>
              <a:rPr kumimoji="1" lang="en-US" altLang="ja-JP" dirty="0">
                <a:hlinkClick r:id="rId2"/>
              </a:rPr>
              <a:t>https://utelecon.github.io/faculty_members/</a:t>
            </a:r>
            <a:r>
              <a:rPr lang="en-US" altLang="ja-JP" dirty="0"/>
              <a:t> </a:t>
            </a:r>
          </a:p>
          <a:p>
            <a:pPr lvl="1"/>
            <a:r>
              <a:rPr lang="en-US" altLang="ja-JP" dirty="0"/>
              <a:t>: </a:t>
            </a:r>
          </a:p>
          <a:p>
            <a:r>
              <a:rPr kumimoji="1" lang="en-US" altLang="ja-JP" dirty="0"/>
              <a:t>Zoom </a:t>
            </a:r>
            <a:r>
              <a:rPr kumimoji="1" lang="ja-JP" altLang="en-US" dirty="0"/>
              <a:t>アカウントの作成（</a:t>
            </a:r>
            <a:r>
              <a:rPr kumimoji="1" lang="ja-JP" altLang="en-US" b="1" dirty="0"/>
              <a:t>特殊なので注意</a:t>
            </a:r>
            <a:r>
              <a:rPr kumimoji="1" lang="ja-JP" altLang="en-US" dirty="0"/>
              <a:t>）</a:t>
            </a:r>
            <a:endParaRPr kumimoji="1" lang="en-US" altLang="ja-JP" dirty="0"/>
          </a:p>
          <a:p>
            <a:pPr lvl="1"/>
            <a:r>
              <a:rPr kumimoji="1" lang="en-US" altLang="ja-JP" dirty="0">
                <a:hlinkClick r:id="rId3"/>
              </a:rPr>
              <a:t>https://utelecon.github.io/zoom/create_account</a:t>
            </a:r>
            <a:r>
              <a:rPr lang="en-US" altLang="ja-JP" dirty="0"/>
              <a:t> </a:t>
            </a:r>
            <a:endParaRPr kumimoji="1" lang="en-US" altLang="ja-JP" dirty="0"/>
          </a:p>
          <a:p>
            <a:r>
              <a:rPr kumimoji="1" lang="en-US" altLang="ja-JP" dirty="0"/>
              <a:t>Zoom </a:t>
            </a:r>
            <a:r>
              <a:rPr kumimoji="1" lang="ja-JP" altLang="en-US" dirty="0"/>
              <a:t>の基礎講座</a:t>
            </a:r>
            <a:r>
              <a:rPr kumimoji="1" lang="ja-JP" altLang="en-US" sz="2800" dirty="0"/>
              <a:t>（</a:t>
            </a:r>
            <a:r>
              <a:rPr kumimoji="1" lang="en-US" altLang="ja-JP" sz="2800" dirty="0"/>
              <a:t>Zoom </a:t>
            </a:r>
            <a:r>
              <a:rPr kumimoji="1" lang="ja-JP" altLang="en-US" sz="2800" dirty="0"/>
              <a:t>の使い方を網羅）</a:t>
            </a:r>
            <a:endParaRPr kumimoji="1" lang="en-US" altLang="ja-JP" dirty="0"/>
          </a:p>
          <a:p>
            <a:pPr lvl="1"/>
            <a:r>
              <a:rPr kumimoji="1" lang="en-US" altLang="ja-JP" dirty="0">
                <a:hlinkClick r:id="rId4"/>
              </a:rPr>
              <a:t>https://utelecon.github.io/events/2020-03-19/</a:t>
            </a:r>
            <a:r>
              <a:rPr lang="en-US" altLang="ja-JP" dirty="0"/>
              <a:t> </a:t>
            </a:r>
          </a:p>
          <a:p>
            <a:r>
              <a:rPr kumimoji="1" lang="en-US" altLang="ja-JP" dirty="0"/>
              <a:t>Zoom </a:t>
            </a:r>
            <a:r>
              <a:rPr kumimoji="1" lang="ja-JP" altLang="en-US" dirty="0"/>
              <a:t>授業での使い方（教員編）</a:t>
            </a:r>
            <a:endParaRPr kumimoji="1" lang="en-US" altLang="ja-JP" dirty="0"/>
          </a:p>
          <a:p>
            <a:pPr lvl="1"/>
            <a:r>
              <a:rPr kumimoji="1" lang="en-US" altLang="ja-JP" dirty="0">
                <a:hlinkClick r:id="rId5"/>
              </a:rPr>
              <a:t>https://utelecon.github.io/zoom/how_to_use_in_classroom_faculty_members</a:t>
            </a:r>
            <a:endParaRPr kumimoji="1" lang="en-US" altLang="ja-JP" dirty="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99649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今後の </a:t>
            </a:r>
            <a:r>
              <a:rPr kumimoji="1" lang="en-US" altLang="ja-JP" dirty="0"/>
              <a:t>Update</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en-US" altLang="ja-JP" dirty="0"/>
              <a:t>Zoom</a:t>
            </a:r>
          </a:p>
          <a:p>
            <a:pPr lvl="1"/>
            <a:r>
              <a:rPr kumimoji="1" lang="en-US" altLang="ja-JP" dirty="0"/>
              <a:t>9</a:t>
            </a:r>
            <a:r>
              <a:rPr kumimoji="1" lang="ja-JP" altLang="en-US" dirty="0"/>
              <a:t>月　</a:t>
            </a:r>
            <a:r>
              <a:rPr kumimoji="1" lang="en-US" altLang="ja-JP" dirty="0"/>
              <a:t>breakout room </a:t>
            </a:r>
            <a:r>
              <a:rPr kumimoji="1" lang="ja-JP" altLang="en-US" dirty="0"/>
              <a:t>に学生自身</a:t>
            </a:r>
            <a:r>
              <a:rPr lang="ja-JP" altLang="en-US" dirty="0"/>
              <a:t>で</a:t>
            </a:r>
            <a:r>
              <a:rPr kumimoji="1" lang="ja-JP" altLang="en-US" dirty="0"/>
              <a:t>移動が可能に</a:t>
            </a:r>
            <a:endParaRPr kumimoji="1" lang="en-US" altLang="ja-JP" dirty="0"/>
          </a:p>
          <a:p>
            <a:pPr lvl="1"/>
            <a:r>
              <a:rPr kumimoji="1" lang="en-US" altLang="ja-JP" sz="2200" dirty="0">
                <a:hlinkClick r:id="rId2"/>
              </a:rPr>
              <a:t>https://blog.zoom.us/teachers-top-features-for-securing-virtual-classrooms-enhancing-student-learning-experiences/</a:t>
            </a:r>
            <a:r>
              <a:rPr kumimoji="1" lang="en-US" altLang="ja-JP" sz="2200" dirty="0"/>
              <a:t> </a:t>
            </a:r>
            <a:endParaRPr kumimoji="1" lang="en-US" altLang="ja-JP" dirty="0"/>
          </a:p>
          <a:p>
            <a:r>
              <a:rPr lang="en-US" altLang="ja-JP" dirty="0"/>
              <a:t>Google Meet</a:t>
            </a:r>
          </a:p>
          <a:p>
            <a:pPr lvl="1"/>
            <a:r>
              <a:rPr kumimoji="1" lang="en-US" altLang="ja-JP" dirty="0"/>
              <a:t>9</a:t>
            </a:r>
            <a:r>
              <a:rPr lang="ja-JP" altLang="en-US" dirty="0"/>
              <a:t>月　共有ホワイトボード機能 </a:t>
            </a:r>
            <a:r>
              <a:rPr lang="en-US" altLang="ja-JP" dirty="0"/>
              <a:t>(</a:t>
            </a:r>
            <a:r>
              <a:rPr lang="en-US" altLang="ja-JP" dirty="0" err="1"/>
              <a:t>Jamboard</a:t>
            </a:r>
            <a:r>
              <a:rPr lang="en-US" altLang="ja-JP" dirty="0"/>
              <a:t>)</a:t>
            </a:r>
            <a:endParaRPr kumimoji="1" lang="en-US" altLang="ja-JP" dirty="0"/>
          </a:p>
          <a:p>
            <a:pPr lvl="1"/>
            <a:r>
              <a:rPr kumimoji="1" lang="en-US" altLang="ja-JP" dirty="0"/>
              <a:t>10</a:t>
            </a:r>
            <a:r>
              <a:rPr kumimoji="1" lang="ja-JP" altLang="en-US" dirty="0"/>
              <a:t>月　</a:t>
            </a:r>
            <a:r>
              <a:rPr kumimoji="1" lang="en-US" altLang="ja-JP" dirty="0"/>
              <a:t>breakout rooms </a:t>
            </a:r>
            <a:r>
              <a:rPr lang="ja-JP" altLang="en-US" dirty="0"/>
              <a:t>機能</a:t>
            </a:r>
            <a:endParaRPr lang="en-US" altLang="ja-JP" dirty="0"/>
          </a:p>
          <a:p>
            <a:pPr lvl="1"/>
            <a:r>
              <a:rPr lang="ja-JP" altLang="en-US" dirty="0"/>
              <a:t>年内　挙手、</a:t>
            </a:r>
            <a:r>
              <a:rPr lang="en-US" altLang="ja-JP" dirty="0"/>
              <a:t>Q&amp;A</a:t>
            </a:r>
          </a:p>
          <a:p>
            <a:pPr lvl="1"/>
            <a:r>
              <a:rPr kumimoji="1" lang="en-US" altLang="ja-JP" sz="2200" dirty="0">
                <a:hlinkClick r:id="rId3"/>
              </a:rPr>
              <a:t>https://blog.google/outreach-initiatives/education/the-anywhere-school-meet-classroom-updates/</a:t>
            </a:r>
            <a:r>
              <a:rPr kumimoji="1" lang="en-US" altLang="ja-JP" sz="2200" dirty="0"/>
              <a:t> </a:t>
            </a:r>
            <a:endParaRPr kumimoji="1" lang="ja-JP" altLang="en-US" sz="2200"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274278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Zoom </a:t>
            </a:r>
            <a:r>
              <a:rPr lang="ja-JP" altLang="en-US" dirty="0"/>
              <a:t>の通信量 </a:t>
            </a:r>
            <a:r>
              <a:rPr lang="ja-JP" altLang="en-US" sz="3600" dirty="0"/>
              <a:t>～全般～</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6" name="スライド番号プレースホルダ 5"/>
          <p:cNvSpPr>
            <a:spLocks noGrp="1"/>
          </p:cNvSpPr>
          <p:nvPr>
            <p:ph type="sldNum" sz="quarter" idx="12"/>
          </p:nvPr>
        </p:nvSpPr>
        <p:spPr>
          <a:xfrm>
            <a:off x="7301432" y="6429653"/>
            <a:ext cx="2133600" cy="365125"/>
          </a:xfrm>
        </p:spPr>
        <p:txBody>
          <a:bodyPr/>
          <a:lstStyle/>
          <a:p>
            <a:fld id="{EDF77D8D-9987-453A-9A05-EB91CA595C68}" type="slidenum">
              <a:rPr kumimoji="1" lang="ja-JP" altLang="en-US" smtClean="0"/>
              <a:pPr/>
              <a:t>13</a:t>
            </a:fld>
            <a:endParaRPr kumimoji="1" lang="ja-JP" altLang="en-US"/>
          </a:p>
        </p:txBody>
      </p:sp>
      <p:sp>
        <p:nvSpPr>
          <p:cNvPr id="7" name="コンテンツ プレースホルダー 2">
            <a:extLst>
              <a:ext uri="{FF2B5EF4-FFF2-40B4-BE49-F238E27FC236}">
                <a16:creationId xmlns:a16="http://schemas.microsoft.com/office/drawing/2014/main" id="{B8C857B8-9E0E-48D5-80B4-D1E443860F14}"/>
              </a:ext>
            </a:extLst>
          </p:cNvPr>
          <p:cNvSpPr>
            <a:spLocks noGrp="1"/>
          </p:cNvSpPr>
          <p:nvPr>
            <p:ph idx="1"/>
          </p:nvPr>
        </p:nvSpPr>
        <p:spPr>
          <a:xfrm>
            <a:off x="215516" y="1133980"/>
            <a:ext cx="8712968" cy="5569173"/>
          </a:xfrm>
        </p:spPr>
        <p:txBody>
          <a:bodyPr>
            <a:normAutofit/>
          </a:bodyPr>
          <a:lstStyle/>
          <a:p>
            <a:pPr lvl="8"/>
            <a:endParaRPr lang="en-US" altLang="ja-JP" sz="400" dirty="0"/>
          </a:p>
          <a:p>
            <a:pPr lvl="0">
              <a:buClr>
                <a:srgbClr val="93A299"/>
              </a:buClr>
            </a:pPr>
            <a:r>
              <a:rPr lang="ja-JP" altLang="en-US" dirty="0">
                <a:solidFill>
                  <a:srgbClr val="292934"/>
                </a:solidFill>
              </a:rPr>
              <a:t>おおよその通信量</a:t>
            </a:r>
            <a:r>
              <a:rPr lang="en-US" altLang="ja-JP" sz="2000" dirty="0">
                <a:solidFill>
                  <a:srgbClr val="292934"/>
                </a:solidFill>
              </a:rPr>
              <a:t>(</a:t>
            </a:r>
            <a:r>
              <a:rPr lang="ja-JP" altLang="en-US" sz="2000" dirty="0">
                <a:solidFill>
                  <a:srgbClr val="292934"/>
                </a:solidFill>
              </a:rPr>
              <a:t>受信</a:t>
            </a:r>
            <a:r>
              <a:rPr lang="en-US" altLang="ja-JP" sz="2000" dirty="0">
                <a:solidFill>
                  <a:srgbClr val="292934"/>
                </a:solidFill>
              </a:rPr>
              <a:t>)</a:t>
            </a:r>
            <a:r>
              <a:rPr lang="ja-JP" altLang="en-US" dirty="0">
                <a:solidFill>
                  <a:srgbClr val="292934"/>
                </a:solidFill>
              </a:rPr>
              <a:t> </a:t>
            </a:r>
            <a:r>
              <a:rPr lang="en-US" altLang="ja-JP" sz="1800" dirty="0">
                <a:solidFill>
                  <a:srgbClr val="292934"/>
                </a:solidFill>
              </a:rPr>
              <a:t>(1</a:t>
            </a:r>
            <a:r>
              <a:rPr lang="ja-JP" altLang="en-US" sz="1800" dirty="0">
                <a:solidFill>
                  <a:srgbClr val="292934"/>
                </a:solidFill>
              </a:rPr>
              <a:t>ヶ月の通信量は月</a:t>
            </a:r>
            <a:r>
              <a:rPr lang="en-US" altLang="ja-JP" sz="1800" dirty="0">
                <a:solidFill>
                  <a:srgbClr val="292934"/>
                </a:solidFill>
              </a:rPr>
              <a:t>105</a:t>
            </a:r>
            <a:r>
              <a:rPr lang="ja-JP" altLang="en-US" sz="1800" dirty="0">
                <a:solidFill>
                  <a:srgbClr val="292934"/>
                </a:solidFill>
              </a:rPr>
              <a:t>時間として算出</a:t>
            </a:r>
            <a:r>
              <a:rPr lang="en-US" altLang="ja-JP" sz="1800" dirty="0">
                <a:solidFill>
                  <a:srgbClr val="292934"/>
                </a:solidFill>
              </a:rPr>
              <a:t>)</a:t>
            </a:r>
            <a:endParaRPr lang="en-US" altLang="ja-JP" dirty="0">
              <a:solidFill>
                <a:srgbClr val="292934"/>
              </a:solidFill>
            </a:endParaRPr>
          </a:p>
          <a:p>
            <a:pPr lvl="1"/>
            <a:endParaRPr lang="en-US" altLang="ja-JP" dirty="0"/>
          </a:p>
          <a:p>
            <a:endParaRPr lang="en-US" altLang="ja-JP" dirty="0"/>
          </a:p>
          <a:p>
            <a:endParaRPr lang="en-US" altLang="ja-JP" dirty="0"/>
          </a:p>
        </p:txBody>
      </p:sp>
      <p:graphicFrame>
        <p:nvGraphicFramePr>
          <p:cNvPr id="8" name="表 5">
            <a:extLst>
              <a:ext uri="{FF2B5EF4-FFF2-40B4-BE49-F238E27FC236}">
                <a16:creationId xmlns:a16="http://schemas.microsoft.com/office/drawing/2014/main" id="{F43216A4-137D-4CBF-9FF3-84FEF6B39D1B}"/>
              </a:ext>
            </a:extLst>
          </p:cNvPr>
          <p:cNvGraphicFramePr>
            <a:graphicFrameLocks/>
          </p:cNvGraphicFramePr>
          <p:nvPr>
            <p:extLst>
              <p:ext uri="{D42A27DB-BD31-4B8C-83A1-F6EECF244321}">
                <p14:modId xmlns:p14="http://schemas.microsoft.com/office/powerpoint/2010/main" val="3026367627"/>
              </p:ext>
            </p:extLst>
          </p:nvPr>
        </p:nvGraphicFramePr>
        <p:xfrm>
          <a:off x="215900" y="1827411"/>
          <a:ext cx="8712199" cy="2494280"/>
        </p:xfrm>
        <a:graphic>
          <a:graphicData uri="http://schemas.openxmlformats.org/drawingml/2006/table">
            <a:tbl>
              <a:tblPr firstRow="1" bandRow="1">
                <a:tableStyleId>{5C22544A-7EE6-4342-B048-85BDC9FD1C3A}</a:tableStyleId>
              </a:tblPr>
              <a:tblGrid>
                <a:gridCol w="1619796">
                  <a:extLst>
                    <a:ext uri="{9D8B030D-6E8A-4147-A177-3AD203B41FA5}">
                      <a16:colId xmlns:a16="http://schemas.microsoft.com/office/drawing/2014/main" val="2621707737"/>
                    </a:ext>
                  </a:extLst>
                </a:gridCol>
                <a:gridCol w="1440160">
                  <a:extLst>
                    <a:ext uri="{9D8B030D-6E8A-4147-A177-3AD203B41FA5}">
                      <a16:colId xmlns:a16="http://schemas.microsoft.com/office/drawing/2014/main" val="805159280"/>
                    </a:ext>
                  </a:extLst>
                </a:gridCol>
                <a:gridCol w="1884081">
                  <a:extLst>
                    <a:ext uri="{9D8B030D-6E8A-4147-A177-3AD203B41FA5}">
                      <a16:colId xmlns:a16="http://schemas.microsoft.com/office/drawing/2014/main" val="2544968043"/>
                    </a:ext>
                  </a:extLst>
                </a:gridCol>
                <a:gridCol w="1884081">
                  <a:extLst>
                    <a:ext uri="{9D8B030D-6E8A-4147-A177-3AD203B41FA5}">
                      <a16:colId xmlns:a16="http://schemas.microsoft.com/office/drawing/2014/main" val="356714747"/>
                    </a:ext>
                  </a:extLst>
                </a:gridCol>
                <a:gridCol w="1884081">
                  <a:extLst>
                    <a:ext uri="{9D8B030D-6E8A-4147-A177-3AD203B41FA5}">
                      <a16:colId xmlns:a16="http://schemas.microsoft.com/office/drawing/2014/main" val="3398396197"/>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対象</a:t>
                      </a:r>
                    </a:p>
                  </a:txBody>
                  <a:tcPr anchor="ctr"/>
                </a:tc>
                <a:tc>
                  <a:txBody>
                    <a:bodyPr/>
                    <a:lstStyle/>
                    <a:p>
                      <a:pPr algn="ctr"/>
                      <a:r>
                        <a:rPr kumimoji="1" lang="ja-JP" altLang="en-US" dirty="0">
                          <a:latin typeface="Meiryo UI" panose="020B0604030504040204" pitchFamily="50" charset="-128"/>
                          <a:ea typeface="Meiryo UI" panose="020B0604030504040204" pitchFamily="50" charset="-128"/>
                        </a:rPr>
                        <a:t>通信速度</a:t>
                      </a:r>
                      <a:r>
                        <a:rPr kumimoji="1" lang="en-US" altLang="ja-JP" sz="1800" dirty="0">
                          <a:latin typeface="Meiryo UI" panose="020B0604030504040204" pitchFamily="50" charset="-128"/>
                          <a:ea typeface="Meiryo UI" panose="020B0604030504040204" pitchFamily="50" charset="-128"/>
                        </a:rPr>
                        <a:t>(kbps)</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分の通信量</a:t>
                      </a:r>
                      <a:endParaRPr kumimoji="1" lang="en-US" altLang="ja-JP" dirty="0">
                        <a:latin typeface="Meiryo UI" panose="020B0604030504040204" pitchFamily="50" charset="-128"/>
                        <a:ea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rPr>
                        <a:t>(MB)</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時間の通信量</a:t>
                      </a:r>
                      <a:endParaRPr kumimoji="1" lang="en-US" altLang="ja-JP" dirty="0">
                        <a:latin typeface="Meiryo UI" panose="020B0604030504040204" pitchFamily="50" charset="-128"/>
                        <a:ea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rPr>
                        <a:t>(MB)</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ヶ月の通信量</a:t>
                      </a:r>
                      <a:endParaRPr kumimoji="1" lang="en-US" altLang="ja-JP" dirty="0">
                        <a:latin typeface="Meiryo UI" panose="020B0604030504040204" pitchFamily="50" charset="-128"/>
                        <a:ea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rPr>
                        <a:t>(GB)</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781720022"/>
                  </a:ext>
                </a:extLst>
              </a:tr>
              <a:tr h="370840">
                <a:tc>
                  <a:txBody>
                    <a:bodyPr/>
                    <a:lstStyle/>
                    <a:p>
                      <a:r>
                        <a:rPr kumimoji="1" lang="ja-JP" altLang="en-US" dirty="0">
                          <a:latin typeface="Meiryo UI" panose="020B0604030504040204" pitchFamily="50" charset="-128"/>
                          <a:ea typeface="Meiryo UI" panose="020B0604030504040204" pitchFamily="50" charset="-128"/>
                        </a:rPr>
                        <a:t>音声</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人</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80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0.60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36.0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3.8</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84379313"/>
                  </a:ext>
                </a:extLst>
              </a:tr>
              <a:tr h="370840">
                <a:tc>
                  <a:txBody>
                    <a:bodyPr/>
                    <a:lstStyle/>
                    <a:p>
                      <a:r>
                        <a:rPr kumimoji="1" lang="ja-JP" altLang="en-US" dirty="0">
                          <a:latin typeface="Meiryo UI" panose="020B0604030504040204" pitchFamily="50" charset="-128"/>
                          <a:ea typeface="Meiryo UI" panose="020B0604030504040204" pitchFamily="50" charset="-128"/>
                        </a:rPr>
                        <a:t>音声</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複数人</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80</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150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0.60</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1.13</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36.0</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67.5</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3.8</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7.1</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176371674"/>
                  </a:ext>
                </a:extLst>
              </a:tr>
              <a:tr h="370840">
                <a:tc>
                  <a:txBody>
                    <a:bodyPr/>
                    <a:lstStyle/>
                    <a:p>
                      <a:r>
                        <a:rPr kumimoji="1" lang="ja-JP" altLang="en-US" dirty="0">
                          <a:latin typeface="Meiryo UI" panose="020B0604030504040204" pitchFamily="50" charset="-128"/>
                          <a:ea typeface="Meiryo UI" panose="020B0604030504040204" pitchFamily="50" charset="-128"/>
                        </a:rPr>
                        <a:t>ビデオ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大</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900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6.75</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405.0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42.5</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146126842"/>
                  </a:ext>
                </a:extLst>
              </a:tr>
              <a:tr h="370840">
                <a:tc>
                  <a:txBody>
                    <a:bodyPr/>
                    <a:lstStyle/>
                    <a:p>
                      <a:r>
                        <a:rPr kumimoji="1" lang="ja-JP" altLang="en-US" dirty="0">
                          <a:latin typeface="Meiryo UI" panose="020B0604030504040204" pitchFamily="50" charset="-128"/>
                          <a:ea typeface="Meiryo UI" panose="020B0604030504040204" pitchFamily="50" charset="-128"/>
                        </a:rPr>
                        <a:t>ビデオ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小</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100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0.75</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45.0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4.7</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72363864"/>
                  </a:ext>
                </a:extLst>
              </a:tr>
              <a:tr h="370840">
                <a:tc>
                  <a:txBody>
                    <a:bodyPr/>
                    <a:lstStyle/>
                    <a:p>
                      <a:r>
                        <a:rPr kumimoji="1" lang="ja-JP" altLang="en-US" dirty="0">
                          <a:latin typeface="Meiryo UI" panose="020B0604030504040204" pitchFamily="50" charset="-128"/>
                          <a:ea typeface="Meiryo UI" panose="020B0604030504040204" pitchFamily="50" charset="-128"/>
                        </a:rPr>
                        <a:t>画面共有</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5</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300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0.04</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2.25</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2.3</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135.0</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0.2</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14.2</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215936108"/>
                  </a:ext>
                </a:extLst>
              </a:tr>
            </a:tbl>
          </a:graphicData>
        </a:graphic>
      </p:graphicFrame>
      <p:cxnSp>
        <p:nvCxnSpPr>
          <p:cNvPr id="9" name="直線矢印コネクタ 8">
            <a:extLst>
              <a:ext uri="{FF2B5EF4-FFF2-40B4-BE49-F238E27FC236}">
                <a16:creationId xmlns:a16="http://schemas.microsoft.com/office/drawing/2014/main" id="{6593C4A5-06B8-4356-AF88-D35BAA3CE1FD}"/>
              </a:ext>
            </a:extLst>
          </p:cNvPr>
          <p:cNvCxnSpPr>
            <a:cxnSpLocks/>
          </p:cNvCxnSpPr>
          <p:nvPr/>
        </p:nvCxnSpPr>
        <p:spPr>
          <a:xfrm>
            <a:off x="6929214" y="1340768"/>
            <a:ext cx="0" cy="17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AF50FC71-8296-440A-B0E2-E737A3C894AB}"/>
              </a:ext>
            </a:extLst>
          </p:cNvPr>
          <p:cNvSpPr/>
          <p:nvPr/>
        </p:nvSpPr>
        <p:spPr>
          <a:xfrm>
            <a:off x="6580502" y="1104999"/>
            <a:ext cx="2383986" cy="307777"/>
          </a:xfrm>
          <a:prstGeom prst="rect">
            <a:avLst/>
          </a:prstGeom>
        </p:spPr>
        <p:txBody>
          <a:bodyPr wrap="none">
            <a:spAutoFit/>
          </a:bodyPr>
          <a:lstStyle/>
          <a:p>
            <a:r>
              <a:rPr lang="en-US" altLang="ja-JP" sz="1400" dirty="0">
                <a:solidFill>
                  <a:srgbClr val="292934"/>
                </a:solidFill>
                <a:latin typeface="メイリオ" pitchFamily="50" charset="-128"/>
                <a:ea typeface="メイリオ" pitchFamily="50" charset="-128"/>
              </a:rPr>
              <a:t>105</a:t>
            </a:r>
            <a:r>
              <a:rPr lang="ja-JP" altLang="en-US" sz="1400" dirty="0">
                <a:solidFill>
                  <a:srgbClr val="292934"/>
                </a:solidFill>
                <a:latin typeface="メイリオ" pitchFamily="50" charset="-128"/>
                <a:ea typeface="メイリオ" pitchFamily="50" charset="-128"/>
              </a:rPr>
              <a:t>分</a:t>
            </a:r>
            <a:r>
              <a:rPr lang="en-US" altLang="ja-JP" sz="1400" dirty="0">
                <a:solidFill>
                  <a:srgbClr val="292934"/>
                </a:solidFill>
                <a:latin typeface="メイリオ" pitchFamily="50" charset="-128"/>
                <a:ea typeface="メイリオ" pitchFamily="50" charset="-128"/>
              </a:rPr>
              <a:t>×15</a:t>
            </a:r>
            <a:r>
              <a:rPr lang="ja-JP" altLang="en-US" sz="1400" dirty="0">
                <a:solidFill>
                  <a:srgbClr val="292934"/>
                </a:solidFill>
                <a:latin typeface="メイリオ" pitchFamily="50" charset="-128"/>
                <a:ea typeface="メイリオ" pitchFamily="50" charset="-128"/>
              </a:rPr>
              <a:t>コマ</a:t>
            </a:r>
            <a:r>
              <a:rPr lang="en-US" altLang="ja-JP" sz="1400" dirty="0">
                <a:solidFill>
                  <a:srgbClr val="292934"/>
                </a:solidFill>
                <a:latin typeface="メイリオ" pitchFamily="50" charset="-128"/>
                <a:ea typeface="メイリオ" pitchFamily="50" charset="-128"/>
              </a:rPr>
              <a:t>/</a:t>
            </a:r>
            <a:r>
              <a:rPr lang="ja-JP" altLang="en-US" sz="1400" dirty="0">
                <a:solidFill>
                  <a:srgbClr val="292934"/>
                </a:solidFill>
                <a:latin typeface="メイリオ" pitchFamily="50" charset="-128"/>
                <a:ea typeface="メイリオ" pitchFamily="50" charset="-128"/>
              </a:rPr>
              <a:t>週</a:t>
            </a:r>
            <a:r>
              <a:rPr lang="en-US" altLang="ja-JP" sz="1400" dirty="0">
                <a:solidFill>
                  <a:srgbClr val="292934"/>
                </a:solidFill>
                <a:latin typeface="メイリオ" pitchFamily="50" charset="-128"/>
                <a:ea typeface="メイリオ" pitchFamily="50" charset="-128"/>
              </a:rPr>
              <a:t>×4</a:t>
            </a:r>
            <a:r>
              <a:rPr lang="ja-JP" altLang="en-US" sz="1400" dirty="0">
                <a:solidFill>
                  <a:srgbClr val="292934"/>
                </a:solidFill>
                <a:latin typeface="メイリオ" pitchFamily="50" charset="-128"/>
                <a:ea typeface="メイリオ" pitchFamily="50" charset="-128"/>
              </a:rPr>
              <a:t>週</a:t>
            </a:r>
            <a:r>
              <a:rPr lang="en-US" altLang="ja-JP" sz="1400" dirty="0">
                <a:solidFill>
                  <a:srgbClr val="292934"/>
                </a:solidFill>
                <a:latin typeface="メイリオ" pitchFamily="50" charset="-128"/>
                <a:ea typeface="メイリオ" pitchFamily="50" charset="-128"/>
              </a:rPr>
              <a:t>/</a:t>
            </a:r>
            <a:r>
              <a:rPr lang="ja-JP" altLang="en-US" sz="1400" dirty="0">
                <a:solidFill>
                  <a:srgbClr val="292934"/>
                </a:solidFill>
                <a:latin typeface="メイリオ" pitchFamily="50" charset="-128"/>
                <a:ea typeface="メイリオ" pitchFamily="50" charset="-128"/>
              </a:rPr>
              <a:t>月</a:t>
            </a:r>
            <a:endParaRPr lang="ja-JP" altLang="en-US" sz="1400" dirty="0"/>
          </a:p>
        </p:txBody>
      </p:sp>
      <p:pic>
        <p:nvPicPr>
          <p:cNvPr id="11" name="図 10">
            <a:extLst>
              <a:ext uri="{FF2B5EF4-FFF2-40B4-BE49-F238E27FC236}">
                <a16:creationId xmlns:a16="http://schemas.microsoft.com/office/drawing/2014/main" id="{6681CC1A-1598-47C0-B927-BA8F860A7DC2}"/>
              </a:ext>
            </a:extLst>
          </p:cNvPr>
          <p:cNvPicPr>
            <a:picLocks noChangeAspect="1"/>
          </p:cNvPicPr>
          <p:nvPr/>
        </p:nvPicPr>
        <p:blipFill>
          <a:blip r:embed="rId2"/>
          <a:stretch>
            <a:fillRect/>
          </a:stretch>
        </p:blipFill>
        <p:spPr>
          <a:xfrm>
            <a:off x="179512" y="4472045"/>
            <a:ext cx="2793859" cy="2273682"/>
          </a:xfrm>
          <a:prstGeom prst="rect">
            <a:avLst/>
          </a:prstGeom>
        </p:spPr>
      </p:pic>
      <p:pic>
        <p:nvPicPr>
          <p:cNvPr id="12" name="図 11">
            <a:extLst>
              <a:ext uri="{FF2B5EF4-FFF2-40B4-BE49-F238E27FC236}">
                <a16:creationId xmlns:a16="http://schemas.microsoft.com/office/drawing/2014/main" id="{92CF3AF9-AE37-4D97-9A99-EDB291BCC9DD}"/>
              </a:ext>
            </a:extLst>
          </p:cNvPr>
          <p:cNvPicPr>
            <a:picLocks noChangeAspect="1"/>
          </p:cNvPicPr>
          <p:nvPr/>
        </p:nvPicPr>
        <p:blipFill>
          <a:blip r:embed="rId3"/>
          <a:stretch>
            <a:fillRect/>
          </a:stretch>
        </p:blipFill>
        <p:spPr>
          <a:xfrm>
            <a:off x="3111681" y="5864109"/>
            <a:ext cx="1537861" cy="881618"/>
          </a:xfrm>
          <a:prstGeom prst="rect">
            <a:avLst/>
          </a:prstGeom>
        </p:spPr>
      </p:pic>
      <p:sp>
        <p:nvSpPr>
          <p:cNvPr id="13" name="正方形/長方形 12">
            <a:extLst>
              <a:ext uri="{FF2B5EF4-FFF2-40B4-BE49-F238E27FC236}">
                <a16:creationId xmlns:a16="http://schemas.microsoft.com/office/drawing/2014/main" id="{3507293E-E70A-49C4-9576-8A6B534D4B53}"/>
              </a:ext>
            </a:extLst>
          </p:cNvPr>
          <p:cNvSpPr/>
          <p:nvPr/>
        </p:nvSpPr>
        <p:spPr>
          <a:xfrm>
            <a:off x="2973174" y="4491176"/>
            <a:ext cx="3264035" cy="954107"/>
          </a:xfrm>
          <a:prstGeom prst="rect">
            <a:avLst/>
          </a:prstGeom>
        </p:spPr>
        <p:txBody>
          <a:bodyPr wrap="none">
            <a:spAutoFit/>
          </a:bodyPr>
          <a:lstStyle/>
          <a:p>
            <a:r>
              <a:rPr lang="ja-JP" altLang="en-US" sz="2000" dirty="0">
                <a:solidFill>
                  <a:srgbClr val="292934"/>
                </a:solidFill>
                <a:latin typeface="メイリオ" pitchFamily="50" charset="-128"/>
                <a:ea typeface="メイリオ" pitchFamily="50" charset="-128"/>
              </a:rPr>
              <a:t>ビデオ </a:t>
            </a:r>
            <a:r>
              <a:rPr lang="en-US" altLang="ja-JP" sz="2000" dirty="0">
                <a:solidFill>
                  <a:srgbClr val="292934"/>
                </a:solidFill>
                <a:latin typeface="メイリオ" pitchFamily="50" charset="-128"/>
                <a:ea typeface="メイリオ" pitchFamily="50" charset="-128"/>
              </a:rPr>
              <a:t>(</a:t>
            </a:r>
            <a:r>
              <a:rPr lang="ja-JP" altLang="en-US" sz="2000" dirty="0">
                <a:solidFill>
                  <a:srgbClr val="292934"/>
                </a:solidFill>
                <a:latin typeface="メイリオ" pitchFamily="50" charset="-128"/>
                <a:ea typeface="メイリオ" pitchFamily="50" charset="-128"/>
              </a:rPr>
              <a:t>大</a:t>
            </a:r>
            <a:r>
              <a:rPr lang="en-US" altLang="ja-JP" sz="2000" dirty="0">
                <a:solidFill>
                  <a:srgbClr val="292934"/>
                </a:solidFill>
                <a:latin typeface="メイリオ" pitchFamily="50" charset="-128"/>
                <a:ea typeface="メイリオ" pitchFamily="50" charset="-128"/>
              </a:rPr>
              <a:t>)</a:t>
            </a:r>
            <a:r>
              <a:rPr lang="en-US" altLang="ja-JP" sz="1600" dirty="0">
                <a:solidFill>
                  <a:srgbClr val="292934"/>
                </a:solidFill>
                <a:latin typeface="メイリオ" pitchFamily="50" charset="-128"/>
                <a:ea typeface="メイリオ" pitchFamily="50" charset="-128"/>
              </a:rPr>
              <a:t>: </a:t>
            </a:r>
            <a:r>
              <a:rPr lang="ja-JP" altLang="en-US" sz="1600" dirty="0">
                <a:solidFill>
                  <a:srgbClr val="292934"/>
                </a:solidFill>
                <a:latin typeface="メイリオ" pitchFamily="50" charset="-128"/>
                <a:ea typeface="メイリオ" pitchFamily="50" charset="-128"/>
              </a:rPr>
              <a:t>解像度 </a:t>
            </a:r>
            <a:r>
              <a:rPr lang="en-US" altLang="ja-JP" sz="1600" dirty="0">
                <a:solidFill>
                  <a:srgbClr val="292934"/>
                </a:solidFill>
                <a:latin typeface="メイリオ" pitchFamily="50" charset="-128"/>
                <a:ea typeface="メイリオ" pitchFamily="50" charset="-128"/>
              </a:rPr>
              <a:t>640*320</a:t>
            </a:r>
            <a:endParaRPr lang="en-US" altLang="ja-JP" sz="2000" dirty="0">
              <a:solidFill>
                <a:srgbClr val="292934"/>
              </a:solidFill>
              <a:latin typeface="メイリオ" pitchFamily="50" charset="-128"/>
              <a:ea typeface="メイリオ" pitchFamily="50" charset="-128"/>
            </a:endParaRPr>
          </a:p>
          <a:p>
            <a:r>
              <a:rPr lang="en-US" altLang="ja-JP" dirty="0">
                <a:solidFill>
                  <a:srgbClr val="292934"/>
                </a:solidFill>
                <a:latin typeface="メイリオ" pitchFamily="50" charset="-128"/>
                <a:ea typeface="メイリオ" pitchFamily="50" charset="-128"/>
              </a:rPr>
              <a:t>Zoom </a:t>
            </a:r>
            <a:r>
              <a:rPr lang="ja-JP" altLang="en-US" dirty="0">
                <a:solidFill>
                  <a:srgbClr val="292934"/>
                </a:solidFill>
                <a:latin typeface="メイリオ" pitchFamily="50" charset="-128"/>
                <a:ea typeface="メイリオ" pitchFamily="50" charset="-128"/>
              </a:rPr>
              <a:t>のスピーカービューで</a:t>
            </a:r>
            <a:endParaRPr lang="en-US" altLang="ja-JP" dirty="0">
              <a:solidFill>
                <a:srgbClr val="292934"/>
              </a:solidFill>
              <a:latin typeface="メイリオ" pitchFamily="50" charset="-128"/>
              <a:ea typeface="メイリオ" pitchFamily="50" charset="-128"/>
            </a:endParaRPr>
          </a:p>
          <a:p>
            <a:r>
              <a:rPr lang="ja-JP" altLang="en-US" dirty="0">
                <a:solidFill>
                  <a:srgbClr val="292934"/>
                </a:solidFill>
                <a:latin typeface="メイリオ" pitchFamily="50" charset="-128"/>
                <a:ea typeface="メイリオ" pitchFamily="50" charset="-128"/>
              </a:rPr>
              <a:t>最も大きく表示されるビデオ</a:t>
            </a:r>
            <a:endParaRPr lang="ja-JP" altLang="en-US" sz="1200" dirty="0"/>
          </a:p>
        </p:txBody>
      </p:sp>
      <p:sp>
        <p:nvSpPr>
          <p:cNvPr id="14" name="正方形/長方形 13">
            <a:extLst>
              <a:ext uri="{FF2B5EF4-FFF2-40B4-BE49-F238E27FC236}">
                <a16:creationId xmlns:a16="http://schemas.microsoft.com/office/drawing/2014/main" id="{10FD3DB0-5296-4495-A204-11CD87FDBF86}"/>
              </a:ext>
            </a:extLst>
          </p:cNvPr>
          <p:cNvSpPr/>
          <p:nvPr/>
        </p:nvSpPr>
        <p:spPr>
          <a:xfrm>
            <a:off x="4641339" y="5918531"/>
            <a:ext cx="3264035" cy="954107"/>
          </a:xfrm>
          <a:prstGeom prst="rect">
            <a:avLst/>
          </a:prstGeom>
        </p:spPr>
        <p:txBody>
          <a:bodyPr wrap="none">
            <a:spAutoFit/>
          </a:bodyPr>
          <a:lstStyle/>
          <a:p>
            <a:r>
              <a:rPr lang="ja-JP" altLang="en-US" sz="2000" dirty="0">
                <a:solidFill>
                  <a:srgbClr val="292934"/>
                </a:solidFill>
                <a:latin typeface="メイリオ" pitchFamily="50" charset="-128"/>
                <a:ea typeface="メイリオ" pitchFamily="50" charset="-128"/>
              </a:rPr>
              <a:t>ビデオ </a:t>
            </a:r>
            <a:r>
              <a:rPr lang="en-US" altLang="ja-JP" sz="2000" dirty="0">
                <a:solidFill>
                  <a:srgbClr val="292934"/>
                </a:solidFill>
                <a:latin typeface="メイリオ" pitchFamily="50" charset="-128"/>
                <a:ea typeface="メイリオ" pitchFamily="50" charset="-128"/>
              </a:rPr>
              <a:t>(</a:t>
            </a:r>
            <a:r>
              <a:rPr lang="ja-JP" altLang="en-US" sz="2000" dirty="0">
                <a:solidFill>
                  <a:srgbClr val="292934"/>
                </a:solidFill>
                <a:latin typeface="メイリオ" pitchFamily="50" charset="-128"/>
                <a:ea typeface="メイリオ" pitchFamily="50" charset="-128"/>
              </a:rPr>
              <a:t>小</a:t>
            </a:r>
            <a:r>
              <a:rPr lang="en-US" altLang="ja-JP" sz="2000" dirty="0">
                <a:solidFill>
                  <a:srgbClr val="292934"/>
                </a:solidFill>
                <a:latin typeface="メイリオ" pitchFamily="50" charset="-128"/>
                <a:ea typeface="メイリオ" pitchFamily="50" charset="-128"/>
              </a:rPr>
              <a:t>)</a:t>
            </a:r>
            <a:r>
              <a:rPr lang="en-US" altLang="ja-JP" sz="1600" dirty="0">
                <a:solidFill>
                  <a:srgbClr val="292934"/>
                </a:solidFill>
                <a:latin typeface="メイリオ" pitchFamily="50" charset="-128"/>
                <a:ea typeface="メイリオ" pitchFamily="50" charset="-128"/>
              </a:rPr>
              <a:t>: </a:t>
            </a:r>
            <a:r>
              <a:rPr lang="ja-JP" altLang="en-US" sz="1600" dirty="0">
                <a:solidFill>
                  <a:srgbClr val="292934"/>
                </a:solidFill>
                <a:latin typeface="メイリオ" pitchFamily="50" charset="-128"/>
                <a:ea typeface="メイリオ" pitchFamily="50" charset="-128"/>
              </a:rPr>
              <a:t>解像度 </a:t>
            </a:r>
            <a:r>
              <a:rPr lang="en-US" altLang="ja-JP" sz="1600" dirty="0">
                <a:solidFill>
                  <a:srgbClr val="292934"/>
                </a:solidFill>
                <a:latin typeface="メイリオ" pitchFamily="50" charset="-128"/>
                <a:ea typeface="メイリオ" pitchFamily="50" charset="-128"/>
              </a:rPr>
              <a:t>240*180</a:t>
            </a:r>
            <a:endParaRPr lang="en-US" altLang="ja-JP" sz="2000" dirty="0">
              <a:solidFill>
                <a:srgbClr val="292934"/>
              </a:solidFill>
              <a:latin typeface="メイリオ" pitchFamily="50" charset="-128"/>
              <a:ea typeface="メイリオ" pitchFamily="50" charset="-128"/>
            </a:endParaRPr>
          </a:p>
          <a:p>
            <a:r>
              <a:rPr lang="en-US" altLang="ja-JP" dirty="0">
                <a:solidFill>
                  <a:srgbClr val="292934"/>
                </a:solidFill>
                <a:latin typeface="メイリオ" pitchFamily="50" charset="-128"/>
                <a:ea typeface="メイリオ" pitchFamily="50" charset="-128"/>
              </a:rPr>
              <a:t>Zoom </a:t>
            </a:r>
            <a:r>
              <a:rPr lang="ja-JP" altLang="en-US" dirty="0">
                <a:solidFill>
                  <a:srgbClr val="292934"/>
                </a:solidFill>
                <a:latin typeface="メイリオ" pitchFamily="50" charset="-128"/>
                <a:ea typeface="メイリオ" pitchFamily="50" charset="-128"/>
              </a:rPr>
              <a:t>の画面を最小化した時</a:t>
            </a:r>
            <a:endParaRPr lang="en-US" altLang="ja-JP" dirty="0">
              <a:solidFill>
                <a:srgbClr val="292934"/>
              </a:solidFill>
              <a:latin typeface="メイリオ" pitchFamily="50" charset="-128"/>
              <a:ea typeface="メイリオ" pitchFamily="50" charset="-128"/>
            </a:endParaRPr>
          </a:p>
          <a:p>
            <a:r>
              <a:rPr lang="ja-JP" altLang="en-US" dirty="0">
                <a:solidFill>
                  <a:srgbClr val="292934"/>
                </a:solidFill>
                <a:latin typeface="メイリオ" pitchFamily="50" charset="-128"/>
                <a:ea typeface="メイリオ" pitchFamily="50" charset="-128"/>
              </a:rPr>
              <a:t>小さく表示されるビデオ</a:t>
            </a:r>
            <a:endParaRPr lang="en-US" altLang="ja-JP" dirty="0">
              <a:solidFill>
                <a:srgbClr val="292934"/>
              </a:solidFill>
              <a:latin typeface="メイリオ" pitchFamily="50" charset="-128"/>
              <a:ea typeface="メイリオ" pitchFamily="50" charset="-128"/>
            </a:endParaRPr>
          </a:p>
        </p:txBody>
      </p:sp>
      <p:pic>
        <p:nvPicPr>
          <p:cNvPr id="15" name="図 14">
            <a:extLst>
              <a:ext uri="{FF2B5EF4-FFF2-40B4-BE49-F238E27FC236}">
                <a16:creationId xmlns:a16="http://schemas.microsoft.com/office/drawing/2014/main" id="{BAEFC16F-E224-45B6-BD54-C8D19FDD0416}"/>
              </a:ext>
            </a:extLst>
          </p:cNvPr>
          <p:cNvPicPr>
            <a:picLocks noChangeAspect="1"/>
          </p:cNvPicPr>
          <p:nvPr/>
        </p:nvPicPr>
        <p:blipFill>
          <a:blip r:embed="rId4"/>
          <a:stretch>
            <a:fillRect/>
          </a:stretch>
        </p:blipFill>
        <p:spPr>
          <a:xfrm>
            <a:off x="6337099" y="4439886"/>
            <a:ext cx="1708425" cy="536934"/>
          </a:xfrm>
          <a:prstGeom prst="rect">
            <a:avLst/>
          </a:prstGeom>
        </p:spPr>
      </p:pic>
      <p:sp>
        <p:nvSpPr>
          <p:cNvPr id="16" name="正方形/長方形 15">
            <a:extLst>
              <a:ext uri="{FF2B5EF4-FFF2-40B4-BE49-F238E27FC236}">
                <a16:creationId xmlns:a16="http://schemas.microsoft.com/office/drawing/2014/main" id="{0E3909BC-3C75-48B8-8A2D-15297E6D9E38}"/>
              </a:ext>
            </a:extLst>
          </p:cNvPr>
          <p:cNvSpPr/>
          <p:nvPr/>
        </p:nvSpPr>
        <p:spPr>
          <a:xfrm>
            <a:off x="6277334" y="5006573"/>
            <a:ext cx="2844048" cy="984885"/>
          </a:xfrm>
          <a:prstGeom prst="rect">
            <a:avLst/>
          </a:prstGeom>
        </p:spPr>
        <p:txBody>
          <a:bodyPr wrap="none">
            <a:spAutoFit/>
          </a:bodyPr>
          <a:lstStyle/>
          <a:p>
            <a:r>
              <a:rPr lang="ja-JP" altLang="en-US" sz="2000" dirty="0">
                <a:solidFill>
                  <a:srgbClr val="292934"/>
                </a:solidFill>
                <a:latin typeface="メイリオ" pitchFamily="50" charset="-128"/>
                <a:ea typeface="メイリオ" pitchFamily="50" charset="-128"/>
              </a:rPr>
              <a:t>ビデオ </a:t>
            </a:r>
            <a:r>
              <a:rPr lang="en-US" altLang="ja-JP" sz="2000" dirty="0">
                <a:solidFill>
                  <a:srgbClr val="292934"/>
                </a:solidFill>
                <a:latin typeface="メイリオ" pitchFamily="50" charset="-128"/>
                <a:ea typeface="メイリオ" pitchFamily="50" charset="-128"/>
              </a:rPr>
              <a:t>OFF</a:t>
            </a:r>
          </a:p>
          <a:p>
            <a:r>
              <a:rPr lang="ja-JP" altLang="en-US" dirty="0">
                <a:solidFill>
                  <a:srgbClr val="292934"/>
                </a:solidFill>
                <a:latin typeface="メイリオ" pitchFamily="50" charset="-128"/>
                <a:ea typeface="メイリオ" pitchFamily="50" charset="-128"/>
              </a:rPr>
              <a:t>最小化時に左の「</a:t>
            </a:r>
            <a:r>
              <a:rPr lang="en-US" altLang="ja-JP" sz="2000" dirty="0"/>
              <a:t>^</a:t>
            </a:r>
            <a:r>
              <a:rPr lang="ja-JP" altLang="en-US" dirty="0">
                <a:solidFill>
                  <a:srgbClr val="292934"/>
                </a:solidFill>
                <a:latin typeface="メイリオ" pitchFamily="50" charset="-128"/>
                <a:ea typeface="メイリオ" pitchFamily="50" charset="-128"/>
              </a:rPr>
              <a:t>」を押</a:t>
            </a:r>
            <a:endParaRPr lang="en-US" altLang="ja-JP" dirty="0">
              <a:solidFill>
                <a:srgbClr val="292934"/>
              </a:solidFill>
              <a:latin typeface="メイリオ" pitchFamily="50" charset="-128"/>
              <a:ea typeface="メイリオ" pitchFamily="50" charset="-128"/>
            </a:endParaRPr>
          </a:p>
          <a:p>
            <a:r>
              <a:rPr lang="ja-JP" altLang="en-US" dirty="0">
                <a:solidFill>
                  <a:srgbClr val="292934"/>
                </a:solidFill>
                <a:latin typeface="メイリオ" pitchFamily="50" charset="-128"/>
                <a:ea typeface="メイリオ" pitchFamily="50" charset="-128"/>
              </a:rPr>
              <a:t>すと表示 </a:t>
            </a:r>
            <a:r>
              <a:rPr lang="en-US" altLang="ja-JP" dirty="0">
                <a:solidFill>
                  <a:srgbClr val="292934"/>
                </a:solidFill>
                <a:latin typeface="メイリオ" pitchFamily="50" charset="-128"/>
                <a:ea typeface="メイリオ" pitchFamily="50" charset="-128"/>
              </a:rPr>
              <a:t>OFF</a:t>
            </a:r>
            <a:r>
              <a:rPr lang="ja-JP" altLang="en-US" dirty="0">
                <a:solidFill>
                  <a:srgbClr val="292934"/>
                </a:solidFill>
                <a:latin typeface="メイリオ" pitchFamily="50" charset="-128"/>
                <a:ea typeface="メイリオ" pitchFamily="50" charset="-128"/>
              </a:rPr>
              <a:t> </a:t>
            </a:r>
            <a:r>
              <a:rPr lang="en-US" altLang="ja-JP" dirty="0">
                <a:solidFill>
                  <a:srgbClr val="292934"/>
                </a:solidFill>
                <a:latin typeface="メイリオ" pitchFamily="50" charset="-128"/>
                <a:ea typeface="メイリオ" pitchFamily="50" charset="-128"/>
              </a:rPr>
              <a:t>(</a:t>
            </a:r>
            <a:r>
              <a:rPr lang="ja-JP" altLang="en-US" dirty="0">
                <a:solidFill>
                  <a:srgbClr val="292934"/>
                </a:solidFill>
                <a:latin typeface="メイリオ" pitchFamily="50" charset="-128"/>
                <a:ea typeface="メイリオ" pitchFamily="50" charset="-128"/>
              </a:rPr>
              <a:t>通信量 </a:t>
            </a:r>
            <a:r>
              <a:rPr lang="en-US" altLang="ja-JP" dirty="0">
                <a:solidFill>
                  <a:srgbClr val="292934"/>
                </a:solidFill>
                <a:latin typeface="メイリオ" pitchFamily="50" charset="-128"/>
                <a:ea typeface="メイリオ" pitchFamily="50" charset="-128"/>
              </a:rPr>
              <a:t>0)</a:t>
            </a:r>
          </a:p>
        </p:txBody>
      </p:sp>
      <p:sp>
        <p:nvSpPr>
          <p:cNvPr id="3" name="フッター プレースホルダー 2">
            <a:extLst>
              <a:ext uri="{FF2B5EF4-FFF2-40B4-BE49-F238E27FC236}">
                <a16:creationId xmlns:a16="http://schemas.microsoft.com/office/drawing/2014/main" id="{C2FEC267-09D0-40DA-B526-FE9A91129FAB}"/>
              </a:ext>
            </a:extLst>
          </p:cNvPr>
          <p:cNvSpPr>
            <a:spLocks noGrp="1"/>
          </p:cNvSpPr>
          <p:nvPr>
            <p:ph type="ftr" sz="quarter" idx="11"/>
          </p:nvPr>
        </p:nvSpPr>
        <p:spPr/>
        <p:txBody>
          <a:bodyPr/>
          <a:lstStyle/>
          <a:p>
            <a:r>
              <a:rPr kumimoji="1" lang="en-US" altLang="ja-JP"/>
              <a:t>utelecon.adm.u-tokyo.ac.jp</a:t>
            </a:r>
            <a:endParaRPr kumimoji="1" lang="ja-JP" altLang="en-US"/>
          </a:p>
        </p:txBody>
      </p:sp>
    </p:spTree>
    <p:extLst>
      <p:ext uri="{BB962C8B-B14F-4D97-AF65-F5344CB8AC3E}">
        <p14:creationId xmlns:p14="http://schemas.microsoft.com/office/powerpoint/2010/main" val="196259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Zoom </a:t>
            </a:r>
            <a:r>
              <a:rPr lang="ja-JP" altLang="en-US" dirty="0"/>
              <a:t>の通信量 </a:t>
            </a:r>
            <a:r>
              <a:rPr lang="ja-JP" altLang="en-US" sz="3600" dirty="0"/>
              <a:t>～抑え方～</a:t>
            </a:r>
            <a:endParaRPr kumimoji="1" lang="ja-JP" altLang="en-US" dirty="0"/>
          </a:p>
        </p:txBody>
      </p:sp>
      <p:sp>
        <p:nvSpPr>
          <p:cNvPr id="6" name="スライド番号プレースホルダ 5"/>
          <p:cNvSpPr>
            <a:spLocks noGrp="1"/>
          </p:cNvSpPr>
          <p:nvPr>
            <p:ph type="sldNum" sz="quarter" idx="12"/>
          </p:nvPr>
        </p:nvSpPr>
        <p:spPr>
          <a:xfrm>
            <a:off x="7301432" y="6429653"/>
            <a:ext cx="2133600" cy="365125"/>
          </a:xfrm>
        </p:spPr>
        <p:txBody>
          <a:bodyPr/>
          <a:lstStyle/>
          <a:p>
            <a:fld id="{EDF77D8D-9987-453A-9A05-EB91CA595C68}" type="slidenum">
              <a:rPr kumimoji="1" lang="ja-JP" altLang="en-US" smtClean="0"/>
              <a:pPr/>
              <a:t>14</a:t>
            </a:fld>
            <a:endParaRPr kumimoji="1" lang="ja-JP" altLang="en-US"/>
          </a:p>
        </p:txBody>
      </p:sp>
      <p:sp>
        <p:nvSpPr>
          <p:cNvPr id="23" name="コンテンツ プレースホルダー 2">
            <a:extLst>
              <a:ext uri="{FF2B5EF4-FFF2-40B4-BE49-F238E27FC236}">
                <a16:creationId xmlns:a16="http://schemas.microsoft.com/office/drawing/2014/main" id="{381BCDC9-B4A5-4A35-9DE7-2FE2FECC229C}"/>
              </a:ext>
            </a:extLst>
          </p:cNvPr>
          <p:cNvSpPr>
            <a:spLocks noGrp="1"/>
          </p:cNvSpPr>
          <p:nvPr>
            <p:ph idx="1"/>
          </p:nvPr>
        </p:nvSpPr>
        <p:spPr>
          <a:xfrm>
            <a:off x="215516" y="1316211"/>
            <a:ext cx="8712968" cy="5569173"/>
          </a:xfrm>
        </p:spPr>
        <p:txBody>
          <a:bodyPr>
            <a:normAutofit fontScale="92500" lnSpcReduction="10000"/>
          </a:bodyPr>
          <a:lstStyle/>
          <a:p>
            <a:pPr lvl="8"/>
            <a:endParaRPr lang="en-US" altLang="ja-JP" sz="400" dirty="0"/>
          </a:p>
          <a:p>
            <a:pPr lvl="0">
              <a:buClr>
                <a:srgbClr val="93A299"/>
              </a:buClr>
            </a:pPr>
            <a:r>
              <a:rPr lang="ja-JP" altLang="en-US" dirty="0">
                <a:solidFill>
                  <a:srgbClr val="292934"/>
                </a:solidFill>
              </a:rPr>
              <a:t>ビデオ（影響 大）</a:t>
            </a:r>
          </a:p>
          <a:p>
            <a:pPr lvl="1">
              <a:buClr>
                <a:srgbClr val="93A299"/>
              </a:buClr>
            </a:pPr>
            <a:r>
              <a:rPr lang="ja-JP" altLang="en-US" dirty="0">
                <a:solidFill>
                  <a:srgbClr val="292934"/>
                </a:solidFill>
              </a:rPr>
              <a:t>基本 </a:t>
            </a:r>
            <a:r>
              <a:rPr lang="en-US" altLang="ja-JP" dirty="0">
                <a:solidFill>
                  <a:srgbClr val="292934"/>
                </a:solidFill>
              </a:rPr>
              <a:t>OFF</a:t>
            </a:r>
            <a:r>
              <a:rPr lang="ja-JP" altLang="en-US" dirty="0">
                <a:solidFill>
                  <a:srgbClr val="292934"/>
                </a:solidFill>
              </a:rPr>
              <a:t>．</a:t>
            </a:r>
            <a:r>
              <a:rPr lang="en-US" altLang="ja-JP" dirty="0">
                <a:solidFill>
                  <a:srgbClr val="292934"/>
                </a:solidFill>
              </a:rPr>
              <a:t>ON </a:t>
            </a:r>
            <a:r>
              <a:rPr lang="ja-JP" altLang="en-US" dirty="0">
                <a:solidFill>
                  <a:srgbClr val="292934"/>
                </a:solidFill>
              </a:rPr>
              <a:t>にしたい場合，画面共有などを行う </a:t>
            </a:r>
            <a:r>
              <a:rPr lang="en-US" altLang="ja-JP" dirty="0">
                <a:solidFill>
                  <a:srgbClr val="292934"/>
                </a:solidFill>
              </a:rPr>
              <a:t>(</a:t>
            </a:r>
            <a:r>
              <a:rPr lang="ja-JP" altLang="en-US" dirty="0">
                <a:solidFill>
                  <a:srgbClr val="292934"/>
                </a:solidFill>
              </a:rPr>
              <a:t>学生側のビデオ表示が小さくなる</a:t>
            </a:r>
            <a:r>
              <a:rPr lang="en-US" altLang="ja-JP" dirty="0">
                <a:solidFill>
                  <a:srgbClr val="292934"/>
                </a:solidFill>
              </a:rPr>
              <a:t>)</a:t>
            </a:r>
          </a:p>
          <a:p>
            <a:pPr lvl="8">
              <a:buClr>
                <a:srgbClr val="93A299"/>
              </a:buClr>
            </a:pPr>
            <a:endParaRPr lang="en-US" altLang="ja-JP" sz="1700" dirty="0">
              <a:solidFill>
                <a:srgbClr val="292934"/>
              </a:solidFill>
            </a:endParaRPr>
          </a:p>
          <a:p>
            <a:pPr lvl="0">
              <a:buClr>
                <a:srgbClr val="93A299"/>
              </a:buClr>
            </a:pPr>
            <a:r>
              <a:rPr lang="ja-JP" altLang="en-US" dirty="0">
                <a:solidFill>
                  <a:srgbClr val="292934"/>
                </a:solidFill>
              </a:rPr>
              <a:t>画面共有（影響 中）</a:t>
            </a:r>
          </a:p>
          <a:p>
            <a:pPr lvl="1">
              <a:buClr>
                <a:srgbClr val="93A299"/>
              </a:buClr>
            </a:pPr>
            <a:r>
              <a:rPr lang="ja-JP" altLang="en-US" dirty="0">
                <a:solidFill>
                  <a:srgbClr val="292934"/>
                </a:solidFill>
              </a:rPr>
              <a:t>解像度を下げる </a:t>
            </a:r>
            <a:r>
              <a:rPr lang="en-US" altLang="ja-JP" sz="2200" dirty="0">
                <a:solidFill>
                  <a:srgbClr val="292934"/>
                </a:solidFill>
              </a:rPr>
              <a:t>(1024*768 </a:t>
            </a:r>
            <a:r>
              <a:rPr lang="ja-JP" altLang="en-US" sz="2200" dirty="0">
                <a:solidFill>
                  <a:srgbClr val="292934"/>
                </a:solidFill>
              </a:rPr>
              <a:t>でも十分見える</a:t>
            </a:r>
            <a:r>
              <a:rPr lang="en-US" altLang="ja-JP" sz="2200" dirty="0">
                <a:solidFill>
                  <a:srgbClr val="292934"/>
                </a:solidFill>
              </a:rPr>
              <a:t>)</a:t>
            </a:r>
            <a:endParaRPr lang="en-US" altLang="ja-JP" dirty="0">
              <a:solidFill>
                <a:srgbClr val="292934"/>
              </a:solidFill>
            </a:endParaRPr>
          </a:p>
          <a:p>
            <a:pPr lvl="2">
              <a:buClr>
                <a:srgbClr val="93A299"/>
              </a:buClr>
            </a:pPr>
            <a:r>
              <a:rPr lang="en-US" altLang="ja-JP" dirty="0">
                <a:solidFill>
                  <a:srgbClr val="292934"/>
                </a:solidFill>
              </a:rPr>
              <a:t>PC </a:t>
            </a:r>
            <a:r>
              <a:rPr lang="ja-JP" altLang="en-US" dirty="0">
                <a:solidFill>
                  <a:srgbClr val="292934"/>
                </a:solidFill>
              </a:rPr>
              <a:t>の設定で共有する画面自体の解像度を下げる</a:t>
            </a:r>
          </a:p>
          <a:p>
            <a:pPr lvl="2">
              <a:buClr>
                <a:srgbClr val="93A299"/>
              </a:buClr>
            </a:pPr>
            <a:r>
              <a:rPr lang="ja-JP" altLang="en-US" dirty="0">
                <a:solidFill>
                  <a:srgbClr val="292934"/>
                </a:solidFill>
              </a:rPr>
              <a:t>画面ではなくウィンドウを共有してサイズを小さくする</a:t>
            </a:r>
          </a:p>
          <a:p>
            <a:pPr lvl="2">
              <a:buClr>
                <a:srgbClr val="93A299"/>
              </a:buClr>
            </a:pPr>
            <a:r>
              <a:rPr lang="ja-JP" altLang="en-US" dirty="0">
                <a:solidFill>
                  <a:srgbClr val="292934"/>
                </a:solidFill>
              </a:rPr>
              <a:t>画面共有時「詳細」タブから「画面の部分」を共有する</a:t>
            </a:r>
          </a:p>
          <a:p>
            <a:pPr lvl="1">
              <a:buClr>
                <a:srgbClr val="93A299"/>
              </a:buClr>
            </a:pPr>
            <a:r>
              <a:rPr lang="en-US" altLang="ja-JP" dirty="0">
                <a:solidFill>
                  <a:srgbClr val="292934"/>
                </a:solidFill>
              </a:rPr>
              <a:t>fps </a:t>
            </a:r>
            <a:r>
              <a:rPr lang="ja-JP" altLang="en-US" dirty="0">
                <a:solidFill>
                  <a:srgbClr val="292934"/>
                </a:solidFill>
              </a:rPr>
              <a:t>を下げる </a:t>
            </a:r>
            <a:r>
              <a:rPr lang="en-US" altLang="ja-JP" sz="2400" dirty="0">
                <a:solidFill>
                  <a:srgbClr val="292934"/>
                </a:solidFill>
              </a:rPr>
              <a:t>(4</a:t>
            </a:r>
            <a:r>
              <a:rPr lang="ja-JP" altLang="en-US" sz="2400" dirty="0">
                <a:solidFill>
                  <a:srgbClr val="292934"/>
                </a:solidFill>
              </a:rPr>
              <a:t>でも十分</a:t>
            </a:r>
            <a:r>
              <a:rPr lang="en-US" altLang="ja-JP" sz="2400" dirty="0">
                <a:solidFill>
                  <a:srgbClr val="292934"/>
                </a:solidFill>
              </a:rPr>
              <a:t>: </a:t>
            </a:r>
            <a:r>
              <a:rPr lang="ja-JP" altLang="en-US" sz="2400" dirty="0">
                <a:solidFill>
                  <a:srgbClr val="292934"/>
                </a:solidFill>
              </a:rPr>
              <a:t>リアルタイムに変更可</a:t>
            </a:r>
            <a:r>
              <a:rPr lang="en-US" altLang="ja-JP" sz="2400" dirty="0">
                <a:solidFill>
                  <a:srgbClr val="292934"/>
                </a:solidFill>
              </a:rPr>
              <a:t>)</a:t>
            </a:r>
            <a:endParaRPr lang="en-US" altLang="ja-JP" dirty="0">
              <a:solidFill>
                <a:srgbClr val="292934"/>
              </a:solidFill>
            </a:endParaRPr>
          </a:p>
          <a:p>
            <a:pPr lvl="2">
              <a:buClr>
                <a:srgbClr val="93A299"/>
              </a:buClr>
            </a:pPr>
            <a:r>
              <a:rPr lang="en-US" altLang="ja-JP" dirty="0">
                <a:solidFill>
                  <a:srgbClr val="292934"/>
                </a:solidFill>
              </a:rPr>
              <a:t>Zoom </a:t>
            </a:r>
            <a:r>
              <a:rPr lang="ja-JP" altLang="en-US" dirty="0">
                <a:solidFill>
                  <a:srgbClr val="292934"/>
                </a:solidFill>
              </a:rPr>
              <a:t>アプリの「設定</a:t>
            </a:r>
            <a:r>
              <a:rPr lang="en-US" altLang="ja-JP" dirty="0">
                <a:solidFill>
                  <a:srgbClr val="292934"/>
                </a:solidFill>
              </a:rPr>
              <a:t>(</a:t>
            </a:r>
            <a:r>
              <a:rPr lang="ja-JP" altLang="en-US" dirty="0">
                <a:solidFill>
                  <a:srgbClr val="292934"/>
                </a:solidFill>
              </a:rPr>
              <a:t>歯車</a:t>
            </a:r>
            <a:r>
              <a:rPr lang="en-US" altLang="ja-JP" dirty="0">
                <a:solidFill>
                  <a:srgbClr val="292934"/>
                </a:solidFill>
              </a:rPr>
              <a:t>)</a:t>
            </a:r>
            <a:r>
              <a:rPr lang="ja-JP" altLang="en-US" dirty="0">
                <a:solidFill>
                  <a:srgbClr val="292934"/>
                </a:solidFill>
              </a:rPr>
              <a:t>」→「画面を共有」→</a:t>
            </a:r>
            <a:br>
              <a:rPr lang="ja-JP" altLang="en-US" dirty="0">
                <a:solidFill>
                  <a:srgbClr val="292934"/>
                </a:solidFill>
              </a:rPr>
            </a:br>
            <a:r>
              <a:rPr lang="en-US" altLang="ja-JP" dirty="0">
                <a:solidFill>
                  <a:srgbClr val="292934"/>
                </a:solidFill>
              </a:rPr>
              <a:t>(</a:t>
            </a:r>
            <a:r>
              <a:rPr lang="ja-JP" altLang="en-US" dirty="0">
                <a:solidFill>
                  <a:srgbClr val="292934"/>
                </a:solidFill>
              </a:rPr>
              <a:t>右下の</a:t>
            </a:r>
            <a:r>
              <a:rPr lang="en-US" altLang="ja-JP" dirty="0">
                <a:solidFill>
                  <a:srgbClr val="292934"/>
                </a:solidFill>
              </a:rPr>
              <a:t>)</a:t>
            </a:r>
            <a:r>
              <a:rPr lang="ja-JP" altLang="en-US" dirty="0">
                <a:solidFill>
                  <a:srgbClr val="292934"/>
                </a:solidFill>
              </a:rPr>
              <a:t>「詳細」→「画面共有対象を以下に制限する」</a:t>
            </a:r>
          </a:p>
          <a:p>
            <a:pPr lvl="2">
              <a:buClr>
                <a:srgbClr val="93A299"/>
              </a:buClr>
            </a:pPr>
            <a:r>
              <a:rPr lang="en-US" altLang="ja-JP" dirty="0">
                <a:solidFill>
                  <a:srgbClr val="292934"/>
                </a:solidFill>
              </a:rPr>
              <a:t>1 </a:t>
            </a:r>
            <a:r>
              <a:rPr lang="ja-JP" altLang="en-US" dirty="0">
                <a:solidFill>
                  <a:srgbClr val="292934"/>
                </a:solidFill>
              </a:rPr>
              <a:t>が最小 </a:t>
            </a:r>
            <a:r>
              <a:rPr lang="en-US" altLang="ja-JP" dirty="0">
                <a:solidFill>
                  <a:srgbClr val="292934"/>
                </a:solidFill>
              </a:rPr>
              <a:t>(1</a:t>
            </a:r>
            <a:r>
              <a:rPr lang="ja-JP" altLang="en-US" dirty="0">
                <a:solidFill>
                  <a:srgbClr val="292934"/>
                </a:solidFill>
              </a:rPr>
              <a:t>秒に</a:t>
            </a:r>
            <a:r>
              <a:rPr lang="en-US" altLang="ja-JP" dirty="0">
                <a:solidFill>
                  <a:srgbClr val="292934"/>
                </a:solidFill>
              </a:rPr>
              <a:t>1</a:t>
            </a:r>
            <a:r>
              <a:rPr lang="ja-JP" altLang="en-US" dirty="0">
                <a:solidFill>
                  <a:srgbClr val="292934"/>
                </a:solidFill>
              </a:rPr>
              <a:t>回画面更新のため多少カクカク</a:t>
            </a:r>
            <a:r>
              <a:rPr lang="en-US" altLang="ja-JP" dirty="0">
                <a:solidFill>
                  <a:srgbClr val="292934"/>
                </a:solidFill>
              </a:rPr>
              <a:t>)</a:t>
            </a:r>
          </a:p>
        </p:txBody>
      </p:sp>
      <p:sp>
        <p:nvSpPr>
          <p:cNvPr id="9" name="テキスト ボックス 8">
            <a:extLst>
              <a:ext uri="{FF2B5EF4-FFF2-40B4-BE49-F238E27FC236}">
                <a16:creationId xmlns:a16="http://schemas.microsoft.com/office/drawing/2014/main" id="{0883531F-36AB-47B9-8AFD-B39641ED89FF}"/>
              </a:ext>
            </a:extLst>
          </p:cNvPr>
          <p:cNvSpPr txBox="1"/>
          <p:nvPr/>
        </p:nvSpPr>
        <p:spPr>
          <a:xfrm>
            <a:off x="3984172" y="3025980"/>
            <a:ext cx="4717142" cy="461665"/>
          </a:xfrm>
          <a:prstGeom prst="rect">
            <a:avLst/>
          </a:prstGeom>
          <a:noFill/>
        </p:spPr>
        <p:txBody>
          <a:bodyPr wrap="square">
            <a:spAutoFit/>
          </a:bodyPr>
          <a:lstStyle/>
          <a:p>
            <a:r>
              <a:rPr lang="en-US" altLang="ja-JP" sz="2400" dirty="0">
                <a:solidFill>
                  <a:srgbClr val="292934"/>
                </a:solidFill>
              </a:rPr>
              <a:t>fps: </a:t>
            </a:r>
            <a:r>
              <a:rPr lang="ja-JP" altLang="en-US" sz="2400" dirty="0">
                <a:solidFill>
                  <a:srgbClr val="292934"/>
                </a:solidFill>
              </a:rPr>
              <a:t>フレーム毎秒</a:t>
            </a:r>
            <a:endParaRPr lang="ja-JP" altLang="en-US" sz="2400" dirty="0"/>
          </a:p>
        </p:txBody>
      </p:sp>
      <p:sp>
        <p:nvSpPr>
          <p:cNvPr id="3" name="日付プレースホルダー 2">
            <a:extLst>
              <a:ext uri="{FF2B5EF4-FFF2-40B4-BE49-F238E27FC236}">
                <a16:creationId xmlns:a16="http://schemas.microsoft.com/office/drawing/2014/main" id="{FA620664-E761-4C95-9C77-6E4B961DBEDB}"/>
              </a:ext>
            </a:extLst>
          </p:cNvPr>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ー 3">
            <a:extLst>
              <a:ext uri="{FF2B5EF4-FFF2-40B4-BE49-F238E27FC236}">
                <a16:creationId xmlns:a16="http://schemas.microsoft.com/office/drawing/2014/main" id="{724FFD96-0AFF-4722-AE5E-0839B9E7DD42}"/>
              </a:ext>
            </a:extLst>
          </p:cNvPr>
          <p:cNvSpPr>
            <a:spLocks noGrp="1"/>
          </p:cNvSpPr>
          <p:nvPr>
            <p:ph type="ftr" sz="quarter" idx="11"/>
          </p:nvPr>
        </p:nvSpPr>
        <p:spPr/>
        <p:txBody>
          <a:bodyPr/>
          <a:lstStyle/>
          <a:p>
            <a:r>
              <a:rPr kumimoji="1" lang="en-US" altLang="ja-JP"/>
              <a:t>utelecon.adm.u-tokyo.ac.jp</a:t>
            </a:r>
            <a:endParaRPr kumimoji="1" lang="ja-JP" altLang="en-US"/>
          </a:p>
        </p:txBody>
      </p:sp>
    </p:spTree>
    <p:extLst>
      <p:ext uri="{BB962C8B-B14F-4D97-AF65-F5344CB8AC3E}">
        <p14:creationId xmlns:p14="http://schemas.microsoft.com/office/powerpoint/2010/main" val="335966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9474" y="274638"/>
            <a:ext cx="8425052" cy="1143000"/>
          </a:xfrm>
        </p:spPr>
        <p:txBody>
          <a:bodyPr>
            <a:normAutofit/>
          </a:bodyPr>
          <a:lstStyle/>
          <a:p>
            <a:r>
              <a:rPr lang="en-US" altLang="ja-JP" dirty="0"/>
              <a:t>Zoom </a:t>
            </a:r>
            <a:r>
              <a:rPr lang="ja-JP" altLang="en-US" dirty="0"/>
              <a:t>の通信量 </a:t>
            </a:r>
            <a:r>
              <a:rPr lang="ja-JP" altLang="en-US" sz="3600" dirty="0"/>
              <a:t>～授業例</a:t>
            </a:r>
            <a:r>
              <a:rPr lang="en-US" altLang="ja-JP" sz="3600" dirty="0"/>
              <a:t>: </a:t>
            </a:r>
            <a:r>
              <a:rPr lang="ja-JP" altLang="en-US" sz="3600" dirty="0"/>
              <a:t>教育学～</a:t>
            </a:r>
            <a:endParaRPr kumimoji="1" lang="ja-JP" altLang="en-US" dirty="0"/>
          </a:p>
        </p:txBody>
      </p:sp>
      <p:sp>
        <p:nvSpPr>
          <p:cNvPr id="6" name="スライド番号プレースホルダ 5"/>
          <p:cNvSpPr>
            <a:spLocks noGrp="1"/>
          </p:cNvSpPr>
          <p:nvPr>
            <p:ph type="sldNum" sz="quarter" idx="12"/>
          </p:nvPr>
        </p:nvSpPr>
        <p:spPr>
          <a:xfrm>
            <a:off x="7301432" y="6429653"/>
            <a:ext cx="2133600" cy="365125"/>
          </a:xfrm>
        </p:spPr>
        <p:txBody>
          <a:bodyPr/>
          <a:lstStyle/>
          <a:p>
            <a:fld id="{EDF77D8D-9987-453A-9A05-EB91CA595C68}" type="slidenum">
              <a:rPr kumimoji="1" lang="ja-JP" altLang="en-US" smtClean="0"/>
              <a:pPr/>
              <a:t>15</a:t>
            </a:fld>
            <a:endParaRPr kumimoji="1" lang="ja-JP" altLang="en-US"/>
          </a:p>
        </p:txBody>
      </p:sp>
      <p:sp>
        <p:nvSpPr>
          <p:cNvPr id="18" name="正方形/長方形 17">
            <a:extLst>
              <a:ext uri="{FF2B5EF4-FFF2-40B4-BE49-F238E27FC236}">
                <a16:creationId xmlns:a16="http://schemas.microsoft.com/office/drawing/2014/main" id="{011DA585-6C1E-4B00-8862-850920B4E47A}"/>
              </a:ext>
            </a:extLst>
          </p:cNvPr>
          <p:cNvSpPr/>
          <p:nvPr/>
        </p:nvSpPr>
        <p:spPr>
          <a:xfrm>
            <a:off x="92411" y="5694852"/>
            <a:ext cx="8836073" cy="954107"/>
          </a:xfrm>
          <a:prstGeom prst="rect">
            <a:avLst/>
          </a:prstGeom>
        </p:spPr>
        <p:txBody>
          <a:bodyPr wrap="none">
            <a:spAutoFit/>
          </a:bodyPr>
          <a:lstStyle/>
          <a:p>
            <a:r>
              <a:rPr lang="ja-JP" altLang="en-US" sz="2800" b="1" dirty="0">
                <a:solidFill>
                  <a:srgbClr val="292934"/>
                </a:solidFill>
                <a:latin typeface="メイリオ" pitchFamily="50" charset="-128"/>
                <a:ea typeface="メイリオ" pitchFamily="50" charset="-128"/>
              </a:rPr>
              <a:t>・工夫（解像度 低，</a:t>
            </a:r>
            <a:r>
              <a:rPr lang="en-US" altLang="ja-JP" sz="2800" b="1" dirty="0">
                <a:solidFill>
                  <a:srgbClr val="292934"/>
                </a:solidFill>
                <a:latin typeface="メイリオ" pitchFamily="50" charset="-128"/>
                <a:ea typeface="メイリオ" pitchFamily="50" charset="-128"/>
              </a:rPr>
              <a:t>fps </a:t>
            </a:r>
            <a:r>
              <a:rPr lang="ja-JP" altLang="en-US" sz="2800" b="1" dirty="0">
                <a:solidFill>
                  <a:srgbClr val="292934"/>
                </a:solidFill>
                <a:latin typeface="メイリオ" pitchFamily="50" charset="-128"/>
                <a:ea typeface="メイリオ" pitchFamily="50" charset="-128"/>
              </a:rPr>
              <a:t>低）したら 画面共有 </a:t>
            </a:r>
            <a:r>
              <a:rPr lang="en-US" altLang="ja-JP" sz="2800" b="1" dirty="0">
                <a:solidFill>
                  <a:srgbClr val="292934"/>
                </a:solidFill>
                <a:latin typeface="メイリオ" pitchFamily="50" charset="-128"/>
                <a:ea typeface="メイリオ" pitchFamily="50" charset="-128"/>
              </a:rPr>
              <a:t>&lt; </a:t>
            </a:r>
            <a:r>
              <a:rPr lang="ja-JP" altLang="en-US" sz="2800" b="1" dirty="0">
                <a:solidFill>
                  <a:srgbClr val="292934"/>
                </a:solidFill>
                <a:latin typeface="メイリオ" pitchFamily="50" charset="-128"/>
                <a:ea typeface="メイリオ" pitchFamily="50" charset="-128"/>
              </a:rPr>
              <a:t>音声</a:t>
            </a:r>
            <a:endParaRPr lang="en-US" altLang="ja-JP" sz="2800" b="1" dirty="0">
              <a:solidFill>
                <a:srgbClr val="292934"/>
              </a:solidFill>
              <a:latin typeface="メイリオ" pitchFamily="50" charset="-128"/>
              <a:ea typeface="メイリオ" pitchFamily="50" charset="-128"/>
            </a:endParaRPr>
          </a:p>
          <a:p>
            <a:r>
              <a:rPr lang="ja-JP" altLang="en-US" sz="2800" b="1" dirty="0">
                <a:solidFill>
                  <a:srgbClr val="292934"/>
                </a:solidFill>
                <a:latin typeface="メイリオ" pitchFamily="50" charset="-128"/>
                <a:ea typeface="メイリオ" pitchFamily="50" charset="-128"/>
              </a:rPr>
              <a:t>・意外と学生のビデオ通信量は少ない</a:t>
            </a:r>
            <a:endParaRPr lang="ja-JP" altLang="en-US" sz="2800" b="1" dirty="0"/>
          </a:p>
        </p:txBody>
      </p:sp>
      <p:graphicFrame>
        <p:nvGraphicFramePr>
          <p:cNvPr id="20" name="表 8">
            <a:extLst>
              <a:ext uri="{FF2B5EF4-FFF2-40B4-BE49-F238E27FC236}">
                <a16:creationId xmlns:a16="http://schemas.microsoft.com/office/drawing/2014/main" id="{C57F1A72-01F3-4CC7-898B-256775E5334F}"/>
              </a:ext>
            </a:extLst>
          </p:cNvPr>
          <p:cNvGraphicFramePr>
            <a:graphicFrameLocks noGrp="1"/>
          </p:cNvGraphicFramePr>
          <p:nvPr>
            <p:extLst>
              <p:ext uri="{D42A27DB-BD31-4B8C-83A1-F6EECF244321}">
                <p14:modId xmlns:p14="http://schemas.microsoft.com/office/powerpoint/2010/main" val="2802332589"/>
              </p:ext>
            </p:extLst>
          </p:nvPr>
        </p:nvGraphicFramePr>
        <p:xfrm>
          <a:off x="359472" y="1916440"/>
          <a:ext cx="8425054" cy="792480"/>
        </p:xfrm>
        <a:graphic>
          <a:graphicData uri="http://schemas.openxmlformats.org/drawingml/2006/table">
            <a:tbl>
              <a:tblPr firstRow="1" bandRow="1">
                <a:tableStyleId>{5C22544A-7EE6-4342-B048-85BDC9FD1C3A}</a:tableStyleId>
              </a:tblPr>
              <a:tblGrid>
                <a:gridCol w="1342087">
                  <a:extLst>
                    <a:ext uri="{9D8B030D-6E8A-4147-A177-3AD203B41FA5}">
                      <a16:colId xmlns:a16="http://schemas.microsoft.com/office/drawing/2014/main" val="1618792800"/>
                    </a:ext>
                  </a:extLst>
                </a:gridCol>
                <a:gridCol w="1342087">
                  <a:extLst>
                    <a:ext uri="{9D8B030D-6E8A-4147-A177-3AD203B41FA5}">
                      <a16:colId xmlns:a16="http://schemas.microsoft.com/office/drawing/2014/main" val="1407305136"/>
                    </a:ext>
                  </a:extLst>
                </a:gridCol>
                <a:gridCol w="1565753">
                  <a:extLst>
                    <a:ext uri="{9D8B030D-6E8A-4147-A177-3AD203B41FA5}">
                      <a16:colId xmlns:a16="http://schemas.microsoft.com/office/drawing/2014/main" val="946374958"/>
                    </a:ext>
                  </a:extLst>
                </a:gridCol>
                <a:gridCol w="2460343">
                  <a:extLst>
                    <a:ext uri="{9D8B030D-6E8A-4147-A177-3AD203B41FA5}">
                      <a16:colId xmlns:a16="http://schemas.microsoft.com/office/drawing/2014/main" val="696881215"/>
                    </a:ext>
                  </a:extLst>
                </a:gridCol>
                <a:gridCol w="1714784">
                  <a:extLst>
                    <a:ext uri="{9D8B030D-6E8A-4147-A177-3AD203B41FA5}">
                      <a16:colId xmlns:a16="http://schemas.microsoft.com/office/drawing/2014/main" val="353773399"/>
                    </a:ext>
                  </a:extLst>
                </a:gridCol>
              </a:tblGrid>
              <a:tr h="344881">
                <a:tc>
                  <a:txBody>
                    <a:bodyPr/>
                    <a:lstStyle/>
                    <a:p>
                      <a:r>
                        <a:rPr kumimoji="1" lang="ja-JP" altLang="en-US" sz="2000" dirty="0">
                          <a:latin typeface="Meiryo UI" panose="020B0604030504040204" pitchFamily="50" charset="-128"/>
                          <a:ea typeface="Meiryo UI" panose="020B0604030504040204" pitchFamily="50" charset="-128"/>
                        </a:rPr>
                        <a:t>学生数</a:t>
                      </a:r>
                    </a:p>
                  </a:txBody>
                  <a:tcPr/>
                </a:tc>
                <a:tc>
                  <a:txBody>
                    <a:bodyPr/>
                    <a:lstStyle/>
                    <a:p>
                      <a:r>
                        <a:rPr kumimoji="1" lang="ja-JP" altLang="en-US" sz="2000" dirty="0">
                          <a:latin typeface="Meiryo UI" panose="020B0604030504040204" pitchFamily="50" charset="-128"/>
                          <a:ea typeface="Meiryo UI" panose="020B0604030504040204" pitchFamily="50" charset="-128"/>
                        </a:rPr>
                        <a:t>時間</a:t>
                      </a:r>
                    </a:p>
                  </a:txBody>
                  <a:tcPr/>
                </a:tc>
                <a:tc>
                  <a:txBody>
                    <a:bodyPr/>
                    <a:lstStyle/>
                    <a:p>
                      <a:r>
                        <a:rPr kumimoji="1" lang="ja-JP" altLang="en-US" sz="2000" dirty="0">
                          <a:latin typeface="Meiryo UI" panose="020B0604030504040204" pitchFamily="50" charset="-128"/>
                          <a:ea typeface="Meiryo UI" panose="020B0604030504040204" pitchFamily="50" charset="-128"/>
                        </a:rPr>
                        <a:t>ビデオ</a:t>
                      </a:r>
                    </a:p>
                  </a:txBody>
                  <a:tcPr/>
                </a:tc>
                <a:tc>
                  <a:txBody>
                    <a:bodyPr/>
                    <a:lstStyle/>
                    <a:p>
                      <a:r>
                        <a:rPr kumimoji="1" lang="ja-JP" altLang="en-US" sz="2000" dirty="0">
                          <a:latin typeface="Meiryo UI" panose="020B0604030504040204" pitchFamily="50" charset="-128"/>
                          <a:ea typeface="Meiryo UI" panose="020B0604030504040204" pitchFamily="50" charset="-128"/>
                        </a:rPr>
                        <a:t>画面共有 解像度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latin typeface="Meiryo UI" panose="020B0604030504040204" pitchFamily="50" charset="-128"/>
                          <a:ea typeface="Meiryo UI" panose="020B0604030504040204" pitchFamily="50" charset="-128"/>
                        </a:rPr>
                        <a:t>画面共有 </a:t>
                      </a:r>
                      <a:r>
                        <a:rPr kumimoji="1" lang="en-US" altLang="ja-JP" sz="2000" dirty="0">
                          <a:latin typeface="Meiryo UI" panose="020B0604030504040204" pitchFamily="50" charset="-128"/>
                          <a:ea typeface="Meiryo UI" panose="020B0604030504040204" pitchFamily="50" charset="-128"/>
                        </a:rPr>
                        <a:t>fps</a:t>
                      </a:r>
                      <a:endParaRPr kumimoji="1" lang="ja-JP" altLang="en-US" sz="2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2003917"/>
                  </a:ext>
                </a:extLst>
              </a:tr>
              <a:tr h="320246">
                <a:tc>
                  <a:txBody>
                    <a:bodyPr/>
                    <a:lstStyle/>
                    <a:p>
                      <a:r>
                        <a:rPr kumimoji="1" lang="en-US" altLang="ja-JP" sz="2000" dirty="0">
                          <a:latin typeface="Meiryo UI" panose="020B0604030504040204" pitchFamily="50" charset="-128"/>
                          <a:ea typeface="Meiryo UI" panose="020B0604030504040204" pitchFamily="50" charset="-128"/>
                        </a:rPr>
                        <a:t>20</a:t>
                      </a:r>
                      <a:r>
                        <a:rPr kumimoji="1" lang="ja-JP" altLang="en-US" sz="2000" dirty="0">
                          <a:latin typeface="Meiryo UI" panose="020B0604030504040204" pitchFamily="50" charset="-128"/>
                          <a:ea typeface="Meiryo UI" panose="020B0604030504040204" pitchFamily="50" charset="-128"/>
                        </a:rPr>
                        <a:t>人</a:t>
                      </a:r>
                    </a:p>
                  </a:txBody>
                  <a:tcPr anchor="ctr"/>
                </a:tc>
                <a:tc>
                  <a:txBody>
                    <a:bodyPr/>
                    <a:lstStyle/>
                    <a:p>
                      <a:r>
                        <a:rPr kumimoji="1" lang="en-US" altLang="ja-JP" sz="2000" dirty="0">
                          <a:latin typeface="Meiryo UI" panose="020B0604030504040204" pitchFamily="50" charset="-128"/>
                          <a:ea typeface="Meiryo UI" panose="020B0604030504040204" pitchFamily="50" charset="-128"/>
                        </a:rPr>
                        <a:t>105</a:t>
                      </a:r>
                      <a:r>
                        <a:rPr kumimoji="1" lang="ja-JP" altLang="en-US" sz="2000" dirty="0">
                          <a:latin typeface="Meiryo UI" panose="020B0604030504040204" pitchFamily="50" charset="-128"/>
                          <a:ea typeface="Meiryo UI" panose="020B0604030504040204" pitchFamily="50" charset="-128"/>
                        </a:rPr>
                        <a:t>分</a:t>
                      </a:r>
                    </a:p>
                  </a:txBody>
                  <a:tcPr anchor="ctr"/>
                </a:tc>
                <a:tc>
                  <a:txBody>
                    <a:bodyPr/>
                    <a:lstStyle/>
                    <a:p>
                      <a:r>
                        <a:rPr kumimoji="1" lang="ja-JP" altLang="en-US" sz="2000" b="1" u="sng" dirty="0">
                          <a:latin typeface="Meiryo UI" panose="020B0604030504040204" pitchFamily="50" charset="-128"/>
                          <a:ea typeface="Meiryo UI" panose="020B0604030504040204" pitchFamily="50" charset="-128"/>
                        </a:rPr>
                        <a:t>教員 </a:t>
                      </a:r>
                      <a:r>
                        <a:rPr kumimoji="1" lang="en-US" altLang="ja-JP" sz="2000" b="1" u="sng" dirty="0">
                          <a:latin typeface="Meiryo UI" panose="020B0604030504040204" pitchFamily="50" charset="-128"/>
                          <a:ea typeface="Meiryo UI" panose="020B0604030504040204" pitchFamily="50" charset="-128"/>
                        </a:rPr>
                        <a:t>ON</a:t>
                      </a:r>
                      <a:endParaRPr kumimoji="1" lang="ja-JP" altLang="en-US" sz="2000" b="1" u="sng" dirty="0">
                        <a:latin typeface="Meiryo UI" panose="020B0604030504040204" pitchFamily="50" charset="-128"/>
                        <a:ea typeface="Meiryo UI" panose="020B0604030504040204" pitchFamily="50" charset="-128"/>
                      </a:endParaRPr>
                    </a:p>
                  </a:txBody>
                  <a:tcPr anchor="ctr"/>
                </a:tc>
                <a:tc>
                  <a:txBody>
                    <a:bodyPr/>
                    <a:lstStyle/>
                    <a:p>
                      <a:r>
                        <a:rPr kumimoji="1" lang="en-US" altLang="ja-JP" sz="2000" b="1" u="sng" dirty="0">
                          <a:latin typeface="Meiryo UI" panose="020B0604030504040204" pitchFamily="50" charset="-128"/>
                          <a:ea typeface="Meiryo UI" panose="020B0604030504040204" pitchFamily="50" charset="-128"/>
                        </a:rPr>
                        <a:t>1024*768</a:t>
                      </a:r>
                    </a:p>
                  </a:txBody>
                  <a:tcPr anchor="ctr"/>
                </a:tc>
                <a:tc>
                  <a:txBody>
                    <a:bodyPr/>
                    <a:lstStyle/>
                    <a:p>
                      <a:r>
                        <a:rPr kumimoji="1" lang="en-US" altLang="ja-JP" sz="2000" b="1" u="sng" dirty="0">
                          <a:latin typeface="Meiryo UI" panose="020B0604030504040204" pitchFamily="50" charset="-128"/>
                          <a:ea typeface="Meiryo UI" panose="020B0604030504040204" pitchFamily="50" charset="-128"/>
                        </a:rPr>
                        <a:t>1</a:t>
                      </a:r>
                    </a:p>
                  </a:txBody>
                  <a:tcPr anchor="ctr"/>
                </a:tc>
                <a:extLst>
                  <a:ext uri="{0D108BD9-81ED-4DB2-BD59-A6C34878D82A}">
                    <a16:rowId xmlns:a16="http://schemas.microsoft.com/office/drawing/2014/main" val="1944783163"/>
                  </a:ext>
                </a:extLst>
              </a:tr>
            </a:tbl>
          </a:graphicData>
        </a:graphic>
      </p:graphicFrame>
      <p:graphicFrame>
        <p:nvGraphicFramePr>
          <p:cNvPr id="22" name="表 5">
            <a:extLst>
              <a:ext uri="{FF2B5EF4-FFF2-40B4-BE49-F238E27FC236}">
                <a16:creationId xmlns:a16="http://schemas.microsoft.com/office/drawing/2014/main" id="{2AF3C805-CD58-46F0-8338-C89AA08DE2AF}"/>
              </a:ext>
            </a:extLst>
          </p:cNvPr>
          <p:cNvGraphicFramePr>
            <a:graphicFrameLocks noGrp="1"/>
          </p:cNvGraphicFramePr>
          <p:nvPr>
            <p:extLst>
              <p:ext uri="{D42A27DB-BD31-4B8C-83A1-F6EECF244321}">
                <p14:modId xmlns:p14="http://schemas.microsoft.com/office/powerpoint/2010/main" val="1026976612"/>
              </p:ext>
            </p:extLst>
          </p:nvPr>
        </p:nvGraphicFramePr>
        <p:xfrm>
          <a:off x="215516" y="3429000"/>
          <a:ext cx="8712970" cy="1981200"/>
        </p:xfrm>
        <a:graphic>
          <a:graphicData uri="http://schemas.openxmlformats.org/drawingml/2006/table">
            <a:tbl>
              <a:tblPr firstRow="1" bandRow="1">
                <a:tableStyleId>{5C22544A-7EE6-4342-B048-85BDC9FD1C3A}</a:tableStyleId>
              </a:tblPr>
              <a:tblGrid>
                <a:gridCol w="540060">
                  <a:extLst>
                    <a:ext uri="{9D8B030D-6E8A-4147-A177-3AD203B41FA5}">
                      <a16:colId xmlns:a16="http://schemas.microsoft.com/office/drawing/2014/main" val="458213068"/>
                    </a:ext>
                  </a:extLst>
                </a:gridCol>
                <a:gridCol w="783430">
                  <a:extLst>
                    <a:ext uri="{9D8B030D-6E8A-4147-A177-3AD203B41FA5}">
                      <a16:colId xmlns:a16="http://schemas.microsoft.com/office/drawing/2014/main" val="4175050694"/>
                    </a:ext>
                  </a:extLst>
                </a:gridCol>
                <a:gridCol w="1477896">
                  <a:extLst>
                    <a:ext uri="{9D8B030D-6E8A-4147-A177-3AD203B41FA5}">
                      <a16:colId xmlns:a16="http://schemas.microsoft.com/office/drawing/2014/main" val="744320522"/>
                    </a:ext>
                  </a:extLst>
                </a:gridCol>
                <a:gridCol w="1477896">
                  <a:extLst>
                    <a:ext uri="{9D8B030D-6E8A-4147-A177-3AD203B41FA5}">
                      <a16:colId xmlns:a16="http://schemas.microsoft.com/office/drawing/2014/main" val="2553847717"/>
                    </a:ext>
                  </a:extLst>
                </a:gridCol>
                <a:gridCol w="1477896">
                  <a:extLst>
                    <a:ext uri="{9D8B030D-6E8A-4147-A177-3AD203B41FA5}">
                      <a16:colId xmlns:a16="http://schemas.microsoft.com/office/drawing/2014/main" val="1017573362"/>
                    </a:ext>
                  </a:extLst>
                </a:gridCol>
                <a:gridCol w="1477896">
                  <a:extLst>
                    <a:ext uri="{9D8B030D-6E8A-4147-A177-3AD203B41FA5}">
                      <a16:colId xmlns:a16="http://schemas.microsoft.com/office/drawing/2014/main" val="320139533"/>
                    </a:ext>
                  </a:extLst>
                </a:gridCol>
                <a:gridCol w="1477896">
                  <a:extLst>
                    <a:ext uri="{9D8B030D-6E8A-4147-A177-3AD203B41FA5}">
                      <a16:colId xmlns:a16="http://schemas.microsoft.com/office/drawing/2014/main" val="1280129671"/>
                    </a:ext>
                  </a:extLst>
                </a:gridCol>
              </a:tblGrid>
              <a:tr h="370840">
                <a:tc gridSpan="2">
                  <a:txBody>
                    <a:bodyPr/>
                    <a:lstStyle/>
                    <a:p>
                      <a:endParaRPr kumimoji="1" lang="ja-JP" altLang="en-US" sz="20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a:txBody>
                    <a:bodyPr/>
                    <a:lstStyle/>
                    <a:p>
                      <a:pPr algn="ctr"/>
                      <a:r>
                        <a:rPr kumimoji="1" lang="ja-JP" altLang="en-US" sz="2000" dirty="0">
                          <a:latin typeface="Meiryo UI" panose="020B0604030504040204" pitchFamily="50" charset="-128"/>
                          <a:ea typeface="Meiryo UI" panose="020B0604030504040204" pitchFamily="50" charset="-128"/>
                        </a:rPr>
                        <a:t>音声</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画面共有</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ビデオ</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音</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画</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全合計</a:t>
                      </a:r>
                    </a:p>
                  </a:txBody>
                  <a:tcPr/>
                </a:tc>
                <a:extLst>
                  <a:ext uri="{0D108BD9-81ED-4DB2-BD59-A6C34878D82A}">
                    <a16:rowId xmlns:a16="http://schemas.microsoft.com/office/drawing/2014/main" val="4178886300"/>
                  </a:ext>
                </a:extLst>
              </a:tr>
              <a:tr h="370840">
                <a:tc rowSpan="2">
                  <a:txBody>
                    <a:bodyPr/>
                    <a:lstStyle/>
                    <a:p>
                      <a:r>
                        <a:rPr kumimoji="1" lang="ja-JP" altLang="en-US" sz="2000" dirty="0">
                          <a:latin typeface="Meiryo UI" panose="020B0604030504040204" pitchFamily="50" charset="-128"/>
                          <a:ea typeface="Meiryo UI" panose="020B0604030504040204" pitchFamily="50" charset="-128"/>
                        </a:rPr>
                        <a:t>教員 </a:t>
                      </a:r>
                    </a:p>
                  </a:txBody>
                  <a:tcPr anchor="ctr"/>
                </a:tc>
                <a:tc>
                  <a:txBody>
                    <a:bodyPr/>
                    <a:lstStyle/>
                    <a:p>
                      <a:r>
                        <a:rPr kumimoji="1" lang="ja-JP" altLang="en-US" sz="2000" dirty="0">
                          <a:latin typeface="Meiryo UI" panose="020B0604030504040204" pitchFamily="50" charset="-128"/>
                          <a:ea typeface="Meiryo UI" panose="020B0604030504040204" pitchFamily="50" charset="-128"/>
                        </a:rPr>
                        <a:t>送信</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55MB</a:t>
                      </a:r>
                    </a:p>
                  </a:txBody>
                  <a:tcPr/>
                </a:tc>
                <a:tc>
                  <a:txBody>
                    <a:bodyPr/>
                    <a:lstStyle/>
                    <a:p>
                      <a:pPr algn="r"/>
                      <a:r>
                        <a:rPr kumimoji="1" lang="en-US" altLang="ja-JP" sz="2000" b="1" u="sng" dirty="0">
                          <a:latin typeface="Meiryo UI" panose="020B0604030504040204" pitchFamily="50" charset="-128"/>
                          <a:ea typeface="Meiryo UI" panose="020B0604030504040204" pitchFamily="50" charset="-128"/>
                        </a:rPr>
                        <a:t>11MB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1" i="0" u="sng"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726MB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66MB</a:t>
                      </a:r>
                    </a:p>
                  </a:txBody>
                  <a:tcPr/>
                </a:tc>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1" i="0" u="sng"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804MB</a:t>
                      </a:r>
                    </a:p>
                  </a:txBody>
                  <a:tcPr anchor="ctr"/>
                </a:tc>
                <a:extLst>
                  <a:ext uri="{0D108BD9-81ED-4DB2-BD59-A6C34878D82A}">
                    <a16:rowId xmlns:a16="http://schemas.microsoft.com/office/drawing/2014/main" val="1845395049"/>
                  </a:ext>
                </a:extLst>
              </a:tr>
              <a:tr h="370840">
                <a:tc vMerge="1">
                  <a:txBody>
                    <a:bodyPr/>
                    <a:lstStyle/>
                    <a:p>
                      <a:endParaRPr kumimoji="1" lang="ja-JP" altLang="en-US" sz="2000" dirty="0">
                        <a:latin typeface="Meiryo UI" panose="020B0604030504040204" pitchFamily="50" charset="-128"/>
                        <a:ea typeface="Meiryo UI" panose="020B0604030504040204" pitchFamily="50" charset="-128"/>
                      </a:endParaRPr>
                    </a:p>
                  </a:txBody>
                  <a:tcPr anchor="ctr"/>
                </a:tc>
                <a:tc>
                  <a:txBody>
                    <a:bodyPr/>
                    <a:lstStyle/>
                    <a:p>
                      <a:r>
                        <a:rPr kumimoji="1" lang="ja-JP" altLang="en-US" sz="2000" dirty="0">
                          <a:latin typeface="Meiryo UI" panose="020B0604030504040204" pitchFamily="50" charset="-128"/>
                          <a:ea typeface="Meiryo UI" panose="020B0604030504040204" pitchFamily="50" charset="-128"/>
                        </a:rPr>
                        <a:t>受信</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5MB</a:t>
                      </a:r>
                    </a:p>
                  </a:txBody>
                  <a:tcPr/>
                </a:tc>
                <a:tc>
                  <a:txBody>
                    <a:bodyPr/>
                    <a:lstStyle/>
                    <a:p>
                      <a:pPr algn="r"/>
                      <a:r>
                        <a:rPr kumimoji="1" lang="en-US" altLang="ja-JP" sz="2000" b="0" u="none" dirty="0">
                          <a:latin typeface="Meiryo UI" panose="020B0604030504040204" pitchFamily="50" charset="-128"/>
                          <a:ea typeface="Meiryo UI" panose="020B0604030504040204" pitchFamily="50" charset="-128"/>
                        </a:rPr>
                        <a:t>0MB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7MB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5MB</a:t>
                      </a:r>
                    </a:p>
                  </a:txBody>
                  <a:tcPr/>
                </a:tc>
                <a:tc v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248673530"/>
                  </a:ext>
                </a:extLst>
              </a:tr>
              <a:tr h="370840">
                <a:tc rowSpan="2">
                  <a:txBody>
                    <a:bodyPr/>
                    <a:lstStyle/>
                    <a:p>
                      <a:r>
                        <a:rPr kumimoji="1" lang="ja-JP" altLang="en-US" sz="2000" dirty="0">
                          <a:latin typeface="Meiryo UI" panose="020B0604030504040204" pitchFamily="50" charset="-128"/>
                          <a:ea typeface="Meiryo UI" panose="020B0604030504040204" pitchFamily="50" charset="-128"/>
                        </a:rPr>
                        <a:t>学生 </a:t>
                      </a:r>
                    </a:p>
                  </a:txBody>
                  <a:tcPr anchor="ctr"/>
                </a:tc>
                <a:tc>
                  <a:txBody>
                    <a:bodyPr/>
                    <a:lstStyle/>
                    <a:p>
                      <a:r>
                        <a:rPr kumimoji="1" lang="ja-JP" altLang="en-US" sz="2000" dirty="0">
                          <a:latin typeface="Meiryo UI" panose="020B0604030504040204" pitchFamily="50" charset="-128"/>
                          <a:ea typeface="Meiryo UI" panose="020B0604030504040204" pitchFamily="50" charset="-128"/>
                        </a:rPr>
                        <a:t>送信</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0MB</a:t>
                      </a:r>
                    </a:p>
                  </a:txBody>
                  <a:tcPr/>
                </a:tc>
                <a:tc>
                  <a:txBody>
                    <a:bodyPr/>
                    <a:lstStyle/>
                    <a:p>
                      <a:pPr algn="r"/>
                      <a:r>
                        <a:rPr kumimoji="1" lang="en-US" altLang="ja-JP" sz="2000" b="0" u="none" dirty="0">
                          <a:latin typeface="Meiryo UI" panose="020B0604030504040204" pitchFamily="50" charset="-128"/>
                          <a:ea typeface="Meiryo UI" panose="020B0604030504040204" pitchFamily="50" charset="-128"/>
                        </a:rPr>
                        <a:t>0MB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0MB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0MB</a:t>
                      </a:r>
                    </a:p>
                  </a:txBody>
                  <a:tcPr/>
                </a:tc>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1" i="0" u="sng"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163MB</a:t>
                      </a:r>
                    </a:p>
                  </a:txBody>
                  <a:tcPr anchor="ctr"/>
                </a:tc>
                <a:extLst>
                  <a:ext uri="{0D108BD9-81ED-4DB2-BD59-A6C34878D82A}">
                    <a16:rowId xmlns:a16="http://schemas.microsoft.com/office/drawing/2014/main" val="699588090"/>
                  </a:ext>
                </a:extLst>
              </a:tr>
              <a:tr h="370840">
                <a:tc vMerge="1">
                  <a:txBody>
                    <a:bodyPr/>
                    <a:lstStyle/>
                    <a:p>
                      <a:endParaRPr kumimoji="1" lang="ja-JP" altLang="en-US" sz="2000" dirty="0">
                        <a:latin typeface="Meiryo UI" panose="020B0604030504040204" pitchFamily="50" charset="-128"/>
                        <a:ea typeface="Meiryo UI" panose="020B0604030504040204" pitchFamily="50" charset="-128"/>
                      </a:endParaRPr>
                    </a:p>
                  </a:txBody>
                  <a:tcPr anchor="ctr"/>
                </a:tc>
                <a:tc>
                  <a:txBody>
                    <a:bodyPr/>
                    <a:lstStyle/>
                    <a:p>
                      <a:r>
                        <a:rPr kumimoji="1" lang="ja-JP" altLang="en-US" sz="2000" dirty="0">
                          <a:latin typeface="Meiryo UI" panose="020B0604030504040204" pitchFamily="50" charset="-128"/>
                          <a:ea typeface="Meiryo UI" panose="020B0604030504040204" pitchFamily="50" charset="-128"/>
                        </a:rPr>
                        <a:t>受信</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54MB</a:t>
                      </a:r>
                    </a:p>
                  </a:txBody>
                  <a:tcPr/>
                </a:tc>
                <a:tc>
                  <a:txBody>
                    <a:bodyPr/>
                    <a:lstStyle/>
                    <a:p>
                      <a:pPr algn="r"/>
                      <a:r>
                        <a:rPr kumimoji="1" lang="en-US" altLang="ja-JP" sz="2000" b="1" u="sng" dirty="0">
                          <a:latin typeface="Meiryo UI" panose="020B0604030504040204" pitchFamily="50" charset="-128"/>
                          <a:ea typeface="Meiryo UI" panose="020B0604030504040204" pitchFamily="50" charset="-128"/>
                        </a:rPr>
                        <a:t>8MB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1" i="0" u="sng"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100MB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62MB</a:t>
                      </a:r>
                    </a:p>
                  </a:txBody>
                  <a:tcPr/>
                </a:tc>
                <a:tc v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216922064"/>
                  </a:ext>
                </a:extLst>
              </a:tr>
            </a:tbl>
          </a:graphicData>
        </a:graphic>
      </p:graphicFrame>
      <p:sp>
        <p:nvSpPr>
          <p:cNvPr id="23" name="コンテンツ プレースホルダー 2">
            <a:extLst>
              <a:ext uri="{FF2B5EF4-FFF2-40B4-BE49-F238E27FC236}">
                <a16:creationId xmlns:a16="http://schemas.microsoft.com/office/drawing/2014/main" id="{381BCDC9-B4A5-4A35-9DE7-2FE2FECC229C}"/>
              </a:ext>
            </a:extLst>
          </p:cNvPr>
          <p:cNvSpPr>
            <a:spLocks noGrp="1"/>
          </p:cNvSpPr>
          <p:nvPr>
            <p:ph idx="1"/>
          </p:nvPr>
        </p:nvSpPr>
        <p:spPr>
          <a:xfrm>
            <a:off x="215516" y="1133980"/>
            <a:ext cx="8712968" cy="5569173"/>
          </a:xfrm>
        </p:spPr>
        <p:txBody>
          <a:bodyPr>
            <a:normAutofit/>
          </a:bodyPr>
          <a:lstStyle/>
          <a:p>
            <a:pPr lvl="8"/>
            <a:endParaRPr lang="en-US" altLang="ja-JP" sz="400" dirty="0"/>
          </a:p>
          <a:p>
            <a:pPr lvl="0">
              <a:buClr>
                <a:srgbClr val="93A299"/>
              </a:buClr>
            </a:pPr>
            <a:r>
              <a:rPr lang="ja-JP" altLang="en-US" dirty="0">
                <a:solidFill>
                  <a:srgbClr val="292934"/>
                </a:solidFill>
              </a:rPr>
              <a:t>基本情報</a:t>
            </a:r>
            <a:endParaRPr lang="en-US" altLang="ja-JP" dirty="0">
              <a:solidFill>
                <a:srgbClr val="292934"/>
              </a:solidFill>
            </a:endParaRPr>
          </a:p>
          <a:p>
            <a:pPr lvl="0">
              <a:buClr>
                <a:srgbClr val="93A299"/>
              </a:buClr>
            </a:pPr>
            <a:endParaRPr lang="en-US" altLang="ja-JP" dirty="0">
              <a:solidFill>
                <a:srgbClr val="292934"/>
              </a:solidFill>
            </a:endParaRPr>
          </a:p>
          <a:p>
            <a:pPr lvl="4">
              <a:buClr>
                <a:srgbClr val="93A299"/>
              </a:buClr>
            </a:pPr>
            <a:endParaRPr lang="en-US" altLang="ja-JP" dirty="0">
              <a:solidFill>
                <a:srgbClr val="292934"/>
              </a:solidFill>
            </a:endParaRPr>
          </a:p>
          <a:p>
            <a:pPr lvl="0">
              <a:buClr>
                <a:srgbClr val="93A299"/>
              </a:buClr>
            </a:pPr>
            <a:r>
              <a:rPr lang="ja-JP" altLang="en-US" dirty="0">
                <a:solidFill>
                  <a:srgbClr val="292934"/>
                </a:solidFill>
              </a:rPr>
              <a:t>通信量</a:t>
            </a:r>
            <a:r>
              <a:rPr lang="ja-JP" altLang="en-US" sz="2400" dirty="0">
                <a:solidFill>
                  <a:srgbClr val="292934"/>
                </a:solidFill>
              </a:rPr>
              <a:t> </a:t>
            </a:r>
            <a:r>
              <a:rPr lang="en-US" altLang="ja-JP" sz="2400" dirty="0">
                <a:solidFill>
                  <a:srgbClr val="292934"/>
                </a:solidFill>
              </a:rPr>
              <a:t>(</a:t>
            </a:r>
            <a:r>
              <a:rPr lang="ja-JP" altLang="en-US" sz="2400" dirty="0">
                <a:solidFill>
                  <a:srgbClr val="292934"/>
                </a:solidFill>
              </a:rPr>
              <a:t>学生の値は全員の中央値</a:t>
            </a:r>
            <a:r>
              <a:rPr lang="en-US" altLang="ja-JP" sz="2400" dirty="0">
                <a:solidFill>
                  <a:srgbClr val="292934"/>
                </a:solidFill>
              </a:rPr>
              <a:t>)</a:t>
            </a:r>
            <a:endParaRPr lang="en-US" altLang="ja-JP" dirty="0">
              <a:solidFill>
                <a:srgbClr val="292934"/>
              </a:solidFill>
            </a:endParaRPr>
          </a:p>
          <a:p>
            <a:pPr lvl="0">
              <a:buClr>
                <a:srgbClr val="93A299"/>
              </a:buClr>
            </a:pPr>
            <a:endParaRPr lang="en-US" altLang="ja-JP" dirty="0">
              <a:solidFill>
                <a:srgbClr val="292934"/>
              </a:solidFill>
            </a:endParaRPr>
          </a:p>
          <a:p>
            <a:pPr lvl="1"/>
            <a:endParaRPr lang="en-US" altLang="ja-JP" dirty="0"/>
          </a:p>
          <a:p>
            <a:endParaRPr lang="en-US" altLang="ja-JP" dirty="0"/>
          </a:p>
          <a:p>
            <a:endParaRPr lang="en-US" altLang="ja-JP" dirty="0"/>
          </a:p>
        </p:txBody>
      </p:sp>
      <p:sp>
        <p:nvSpPr>
          <p:cNvPr id="3" name="日付プレースホルダー 2">
            <a:extLst>
              <a:ext uri="{FF2B5EF4-FFF2-40B4-BE49-F238E27FC236}">
                <a16:creationId xmlns:a16="http://schemas.microsoft.com/office/drawing/2014/main" id="{3F0FDE70-D21C-48F3-9047-A7C79D384A6C}"/>
              </a:ext>
            </a:extLst>
          </p:cNvPr>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ー 3">
            <a:extLst>
              <a:ext uri="{FF2B5EF4-FFF2-40B4-BE49-F238E27FC236}">
                <a16:creationId xmlns:a16="http://schemas.microsoft.com/office/drawing/2014/main" id="{9C2F2E03-C27A-4E91-A083-D547004C17E6}"/>
              </a:ext>
            </a:extLst>
          </p:cNvPr>
          <p:cNvSpPr>
            <a:spLocks noGrp="1"/>
          </p:cNvSpPr>
          <p:nvPr>
            <p:ph type="ftr" sz="quarter" idx="11"/>
          </p:nvPr>
        </p:nvSpPr>
        <p:spPr/>
        <p:txBody>
          <a:bodyPr/>
          <a:lstStyle/>
          <a:p>
            <a:r>
              <a:rPr kumimoji="1" lang="en-US" altLang="ja-JP"/>
              <a:t>utelecon.adm.u-tokyo.ac.jp</a:t>
            </a:r>
            <a:endParaRPr kumimoji="1" lang="ja-JP" altLang="en-US"/>
          </a:p>
        </p:txBody>
      </p:sp>
    </p:spTree>
    <p:extLst>
      <p:ext uri="{BB962C8B-B14F-4D97-AF65-F5344CB8AC3E}">
        <p14:creationId xmlns:p14="http://schemas.microsoft.com/office/powerpoint/2010/main" val="1548277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Zoom </a:t>
            </a:r>
            <a:r>
              <a:rPr lang="ja-JP" altLang="en-US" dirty="0"/>
              <a:t>の通信量 </a:t>
            </a:r>
            <a:r>
              <a:rPr lang="ja-JP" altLang="en-US" sz="3600" dirty="0"/>
              <a:t>～参考情報～</a:t>
            </a:r>
            <a:endParaRPr kumimoji="1" lang="ja-JP" altLang="en-US" dirty="0"/>
          </a:p>
        </p:txBody>
      </p:sp>
      <p:sp>
        <p:nvSpPr>
          <p:cNvPr id="6" name="スライド番号プレースホルダ 5"/>
          <p:cNvSpPr>
            <a:spLocks noGrp="1"/>
          </p:cNvSpPr>
          <p:nvPr>
            <p:ph type="sldNum" sz="quarter" idx="12"/>
          </p:nvPr>
        </p:nvSpPr>
        <p:spPr>
          <a:xfrm>
            <a:off x="7301432" y="6429653"/>
            <a:ext cx="2133600" cy="365125"/>
          </a:xfrm>
        </p:spPr>
        <p:txBody>
          <a:bodyPr/>
          <a:lstStyle/>
          <a:p>
            <a:fld id="{EDF77D8D-9987-453A-9A05-EB91CA595C68}" type="slidenum">
              <a:rPr kumimoji="1" lang="ja-JP" altLang="en-US" smtClean="0"/>
              <a:pPr/>
              <a:t>16</a:t>
            </a:fld>
            <a:endParaRPr kumimoji="1" lang="ja-JP" altLang="en-US"/>
          </a:p>
        </p:txBody>
      </p:sp>
      <p:sp>
        <p:nvSpPr>
          <p:cNvPr id="23" name="コンテンツ プレースホルダー 2">
            <a:extLst>
              <a:ext uri="{FF2B5EF4-FFF2-40B4-BE49-F238E27FC236}">
                <a16:creationId xmlns:a16="http://schemas.microsoft.com/office/drawing/2014/main" id="{381BCDC9-B4A5-4A35-9DE7-2FE2FECC229C}"/>
              </a:ext>
            </a:extLst>
          </p:cNvPr>
          <p:cNvSpPr>
            <a:spLocks noGrp="1"/>
          </p:cNvSpPr>
          <p:nvPr>
            <p:ph idx="1"/>
          </p:nvPr>
        </p:nvSpPr>
        <p:spPr>
          <a:xfrm>
            <a:off x="215516" y="1316211"/>
            <a:ext cx="8712968" cy="5569173"/>
          </a:xfrm>
        </p:spPr>
        <p:txBody>
          <a:bodyPr>
            <a:normAutofit fontScale="55000" lnSpcReduction="20000"/>
          </a:bodyPr>
          <a:lstStyle/>
          <a:p>
            <a:r>
              <a:rPr lang="ja-JP" altLang="en-US" dirty="0"/>
              <a:t>井上仁（</a:t>
            </a:r>
            <a:r>
              <a:rPr lang="en-US" altLang="ja-JP" dirty="0"/>
              <a:t>2020</a:t>
            </a:r>
            <a:r>
              <a:rPr lang="ja-JP" altLang="en-US" dirty="0"/>
              <a:t>）「</a:t>
            </a:r>
            <a:r>
              <a:rPr lang="en-US" altLang="ja-JP" dirty="0"/>
              <a:t>Zoom</a:t>
            </a:r>
            <a:r>
              <a:rPr lang="ja-JP" altLang="en-US" dirty="0"/>
              <a:t>を利用したオンライン授業におけるネットワークトラフィック調査」第</a:t>
            </a:r>
            <a:r>
              <a:rPr lang="en-US" altLang="ja-JP" dirty="0"/>
              <a:t>2</a:t>
            </a:r>
            <a:r>
              <a:rPr lang="ja-JP" altLang="en-US" dirty="0"/>
              <a:t>回 </a:t>
            </a:r>
            <a:r>
              <a:rPr lang="en-US" altLang="ja-JP" dirty="0"/>
              <a:t>4</a:t>
            </a:r>
            <a:r>
              <a:rPr lang="ja-JP" altLang="en-US" dirty="0"/>
              <a:t>月からの大学等遠隔授業に関する取組状況共有サイバーシンポジウム</a:t>
            </a:r>
          </a:p>
          <a:p>
            <a:pPr lvl="1"/>
            <a:r>
              <a:rPr lang="en-US" altLang="ja-JP" dirty="0">
                <a:hlinkClick r:id="rId2"/>
              </a:rPr>
              <a:t>https://www.nii.ac.jp/news/upload/20200403-6_Inoue.pdf</a:t>
            </a:r>
            <a:r>
              <a:rPr lang="en-US" altLang="ja-JP" dirty="0"/>
              <a:t>  </a:t>
            </a:r>
          </a:p>
          <a:p>
            <a:pPr lvl="8"/>
            <a:endParaRPr lang="en-US" altLang="ja-JP" dirty="0"/>
          </a:p>
          <a:p>
            <a:r>
              <a:rPr lang="ja-JP" altLang="en-US" dirty="0"/>
              <a:t>井上仁（</a:t>
            </a:r>
            <a:r>
              <a:rPr lang="en-US" altLang="ja-JP" dirty="0"/>
              <a:t>2020</a:t>
            </a:r>
            <a:r>
              <a:rPr lang="ja-JP" altLang="en-US" dirty="0"/>
              <a:t>）</a:t>
            </a:r>
            <a:r>
              <a:rPr lang="en-US" altLang="ja-JP" dirty="0" err="1"/>
              <a:t>facebook</a:t>
            </a:r>
            <a:r>
              <a:rPr lang="en-US" altLang="ja-JP" dirty="0"/>
              <a:t> </a:t>
            </a:r>
            <a:r>
              <a:rPr lang="ja-JP" altLang="en-US" dirty="0"/>
              <a:t>投稿（画面共有時の通信量）</a:t>
            </a:r>
            <a:endParaRPr lang="en-US" altLang="ja-JP" dirty="0"/>
          </a:p>
          <a:p>
            <a:pPr lvl="1"/>
            <a:r>
              <a:rPr lang="en-US" altLang="ja-JP" dirty="0">
                <a:hlinkClick r:id="rId3"/>
              </a:rPr>
              <a:t>https://www.facebook.com/groups/146940180042907/permalink/163466895056902/</a:t>
            </a:r>
            <a:endParaRPr lang="en-US" altLang="ja-JP" dirty="0"/>
          </a:p>
          <a:p>
            <a:pPr lvl="8"/>
            <a:r>
              <a:rPr lang="en-US" altLang="ja-JP" dirty="0"/>
              <a:t> </a:t>
            </a:r>
          </a:p>
          <a:p>
            <a:r>
              <a:rPr lang="ja-JP" altLang="en-US" dirty="0"/>
              <a:t>工藤知宏（</a:t>
            </a:r>
            <a:r>
              <a:rPr lang="en-US" altLang="ja-JP" dirty="0"/>
              <a:t>2020</a:t>
            </a:r>
            <a:r>
              <a:rPr lang="ja-JP" altLang="en-US" dirty="0"/>
              <a:t>）「オンライン授業の通信量」東京大学 説明会</a:t>
            </a:r>
            <a:r>
              <a:rPr lang="en-US" altLang="ja-JP" dirty="0"/>
              <a:t>: S</a:t>
            </a:r>
            <a:r>
              <a:rPr lang="ja-JP" altLang="en-US" dirty="0"/>
              <a:t>セメスタ開始</a:t>
            </a:r>
            <a:r>
              <a:rPr lang="en-US" altLang="ja-JP" dirty="0"/>
              <a:t>2</a:t>
            </a:r>
            <a:r>
              <a:rPr lang="ja-JP" altLang="en-US" dirty="0"/>
              <a:t>週間を経て</a:t>
            </a:r>
            <a:endParaRPr lang="en-US" altLang="ja-JP" dirty="0"/>
          </a:p>
          <a:p>
            <a:pPr lvl="1"/>
            <a:r>
              <a:rPr lang="en-US" altLang="ja-JP" dirty="0">
                <a:hlinkClick r:id="rId4"/>
              </a:rPr>
              <a:t>https://utelecon.github.io/events/2020-04-16/07-Traffic.pdf</a:t>
            </a:r>
            <a:endParaRPr lang="en-US" altLang="ja-JP" dirty="0"/>
          </a:p>
          <a:p>
            <a:pPr lvl="8"/>
            <a:endParaRPr lang="en-US" altLang="ja-JP" dirty="0"/>
          </a:p>
          <a:p>
            <a:r>
              <a:rPr lang="ja-JP" altLang="en-US" dirty="0"/>
              <a:t>福田健作（</a:t>
            </a:r>
            <a:r>
              <a:rPr lang="en-US" altLang="ja-JP" dirty="0"/>
              <a:t>2020</a:t>
            </a:r>
            <a:r>
              <a:rPr lang="ja-JP" altLang="en-US" dirty="0"/>
              <a:t>）「帯域逼迫するネットワークの状況」 第</a:t>
            </a:r>
            <a:r>
              <a:rPr lang="en-US" altLang="ja-JP" dirty="0"/>
              <a:t>3</a:t>
            </a:r>
            <a:r>
              <a:rPr lang="ja-JP" altLang="en-US" dirty="0"/>
              <a:t>回</a:t>
            </a:r>
            <a:r>
              <a:rPr lang="en-US" altLang="ja-JP" dirty="0"/>
              <a:t> 4</a:t>
            </a:r>
            <a:r>
              <a:rPr lang="ja-JP" altLang="en-US" dirty="0"/>
              <a:t>月からの大学等遠隔授業に関する取組状況共有サイバーシンポジウム</a:t>
            </a:r>
            <a:endParaRPr lang="en-US" altLang="ja-JP" dirty="0"/>
          </a:p>
          <a:p>
            <a:pPr lvl="1"/>
            <a:r>
              <a:rPr lang="en-US" altLang="ja-JP" dirty="0">
                <a:hlinkClick r:id="rId5"/>
              </a:rPr>
              <a:t>https://www.nii.ac.jp/news/upload/20200410-2_Fukuda.pdf</a:t>
            </a:r>
            <a:endParaRPr lang="en-US" altLang="ja-JP" dirty="0"/>
          </a:p>
          <a:p>
            <a:pPr lvl="8"/>
            <a:endParaRPr lang="en-US" altLang="ja-JP" dirty="0"/>
          </a:p>
          <a:p>
            <a:r>
              <a:rPr lang="ja-JP" altLang="en-US" dirty="0"/>
              <a:t>長健二朗（</a:t>
            </a:r>
            <a:r>
              <a:rPr lang="en-US" altLang="ja-JP" dirty="0"/>
              <a:t>2020</a:t>
            </a:r>
            <a:r>
              <a:rPr lang="ja-JP" altLang="en-US" dirty="0"/>
              <a:t>）「その後の新型コロナウイルスのフレッツトラフィックへの影響」</a:t>
            </a:r>
          </a:p>
          <a:p>
            <a:pPr lvl="1"/>
            <a:r>
              <a:rPr lang="en-US" altLang="ja-JP" dirty="0">
                <a:hlinkClick r:id="rId6"/>
              </a:rPr>
              <a:t>https://eng-blog.iij.ad.jp/archives/5813</a:t>
            </a:r>
            <a:r>
              <a:rPr lang="en-US" altLang="ja-JP" dirty="0"/>
              <a:t> </a:t>
            </a:r>
          </a:p>
          <a:p>
            <a:endParaRPr lang="en-US" altLang="ja-JP" dirty="0"/>
          </a:p>
          <a:p>
            <a:r>
              <a:rPr lang="ja-JP" altLang="en-US" dirty="0"/>
              <a:t>吉田塁（</a:t>
            </a:r>
            <a:r>
              <a:rPr lang="en-US" altLang="ja-JP" dirty="0"/>
              <a:t>2020</a:t>
            </a:r>
            <a:r>
              <a:rPr lang="ja-JP" altLang="en-US" dirty="0"/>
              <a:t>）「オンライン授業において </a:t>
            </a:r>
            <a:r>
              <a:rPr lang="en-US" altLang="ja-JP" dirty="0"/>
              <a:t>Zoom </a:t>
            </a:r>
            <a:r>
              <a:rPr lang="ja-JP" altLang="en-US" dirty="0"/>
              <a:t>の通信量を抑えるには」</a:t>
            </a:r>
            <a:br>
              <a:rPr lang="en-US" altLang="ja-JP" dirty="0"/>
            </a:br>
            <a:r>
              <a:rPr lang="ja-JP" altLang="en-US" dirty="0"/>
              <a:t>第</a:t>
            </a:r>
            <a:r>
              <a:rPr lang="en-US" altLang="ja-JP" dirty="0"/>
              <a:t>9</a:t>
            </a:r>
            <a:r>
              <a:rPr lang="ja-JP" altLang="en-US" dirty="0"/>
              <a:t>回</a:t>
            </a:r>
            <a:r>
              <a:rPr lang="en-US" altLang="ja-JP" dirty="0"/>
              <a:t> 4</a:t>
            </a:r>
            <a:r>
              <a:rPr lang="ja-JP" altLang="en-US" dirty="0"/>
              <a:t>月からの大学等遠隔授業に関する取組状況共有サイバーシンポジウム</a:t>
            </a:r>
            <a:endParaRPr lang="en-US" altLang="ja-JP" dirty="0"/>
          </a:p>
          <a:p>
            <a:pPr lvl="1"/>
            <a:r>
              <a:rPr lang="en-US" altLang="ja-JP" dirty="0">
                <a:hlinkClick r:id="rId7"/>
              </a:rPr>
              <a:t>https://www.nii.ac.jp/event/other/decs/#09</a:t>
            </a:r>
            <a:r>
              <a:rPr lang="en-US" altLang="ja-JP" dirty="0"/>
              <a:t> </a:t>
            </a:r>
          </a:p>
        </p:txBody>
      </p:sp>
      <p:sp>
        <p:nvSpPr>
          <p:cNvPr id="3" name="日付プレースホルダー 2">
            <a:extLst>
              <a:ext uri="{FF2B5EF4-FFF2-40B4-BE49-F238E27FC236}">
                <a16:creationId xmlns:a16="http://schemas.microsoft.com/office/drawing/2014/main" id="{9774B60E-01D2-47F0-9FF9-10E4BC90AE5F}"/>
              </a:ext>
            </a:extLst>
          </p:cNvPr>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ー 3">
            <a:extLst>
              <a:ext uri="{FF2B5EF4-FFF2-40B4-BE49-F238E27FC236}">
                <a16:creationId xmlns:a16="http://schemas.microsoft.com/office/drawing/2014/main" id="{969C0378-9F70-49B9-BF08-7B4EAD4B4653}"/>
              </a:ext>
            </a:extLst>
          </p:cNvPr>
          <p:cNvSpPr>
            <a:spLocks noGrp="1"/>
          </p:cNvSpPr>
          <p:nvPr>
            <p:ph type="ftr" sz="quarter" idx="11"/>
          </p:nvPr>
        </p:nvSpPr>
        <p:spPr/>
        <p:txBody>
          <a:bodyPr/>
          <a:lstStyle/>
          <a:p>
            <a:r>
              <a:rPr kumimoji="1" lang="en-US" altLang="ja-JP"/>
              <a:t>utelecon.adm.u-tokyo.ac.jp</a:t>
            </a:r>
            <a:endParaRPr kumimoji="1" lang="ja-JP" altLang="en-US"/>
          </a:p>
        </p:txBody>
      </p:sp>
    </p:spTree>
    <p:extLst>
      <p:ext uri="{BB962C8B-B14F-4D97-AF65-F5344CB8AC3E}">
        <p14:creationId xmlns:p14="http://schemas.microsoft.com/office/powerpoint/2010/main" val="325726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オンデマンド</a:t>
            </a:r>
            <a:r>
              <a:rPr kumimoji="1" lang="ja-JP" altLang="en-US" dirty="0"/>
              <a:t>授業のポイント</a:t>
            </a:r>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187626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rmAutofit/>
          </a:bodyPr>
          <a:lstStyle/>
          <a:p>
            <a:r>
              <a:rPr lang="ja-JP" altLang="en-US" dirty="0"/>
              <a:t>オンデマンド授業のポイント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t>普遍的な知識</a:t>
            </a:r>
            <a:r>
              <a:rPr lang="ja-JP" altLang="en-US" dirty="0"/>
              <a:t>に関する教材を作れば</a:t>
            </a:r>
            <a:br>
              <a:rPr lang="en-US" altLang="ja-JP" dirty="0"/>
            </a:br>
            <a:r>
              <a:rPr lang="ja-JP" altLang="en-US" dirty="0"/>
              <a:t>今後も長く利用できる</a:t>
            </a:r>
            <a:endParaRPr kumimoji="1" lang="en-US" altLang="ja-JP" dirty="0"/>
          </a:p>
          <a:p>
            <a:r>
              <a:rPr kumimoji="1" lang="ja-JP" altLang="en-US" dirty="0"/>
              <a:t>動画の場合、準備に時間と労力がかかる</a:t>
            </a:r>
            <a:endParaRPr kumimoji="1" lang="en-US" altLang="ja-JP" dirty="0"/>
          </a:p>
          <a:p>
            <a:r>
              <a:rPr lang="ja-JP" altLang="en-US" dirty="0"/>
              <a:t>必ずしも動画を用いなくて良い</a:t>
            </a:r>
            <a:endParaRPr lang="en-US" altLang="ja-JP" dirty="0"/>
          </a:p>
          <a:p>
            <a:pPr lvl="1"/>
            <a:r>
              <a:rPr lang="ja-JP" altLang="en-US" dirty="0"/>
              <a:t>テキストや音声でも授業として成立する</a:t>
            </a:r>
            <a:endParaRPr lang="en-US" altLang="ja-JP" dirty="0"/>
          </a:p>
          <a:p>
            <a:r>
              <a:rPr kumimoji="1" lang="ja-JP" altLang="en-US" dirty="0"/>
              <a:t>学生同士の意見交換の場を設ける</a:t>
            </a:r>
            <a:endParaRPr lang="en-US" altLang="ja-JP" dirty="0"/>
          </a:p>
          <a:p>
            <a:pPr lvl="1"/>
            <a:r>
              <a:rPr kumimoji="1" lang="ja-JP" altLang="en-US" dirty="0"/>
              <a:t>例</a:t>
            </a:r>
            <a:r>
              <a:rPr kumimoji="1" lang="en-US" altLang="ja-JP" dirty="0"/>
              <a:t>: ITC-LMS </a:t>
            </a:r>
            <a:r>
              <a:rPr kumimoji="1" lang="ja-JP" altLang="en-US" dirty="0"/>
              <a:t>で掲示板を作成する</a:t>
            </a:r>
            <a:endParaRPr kumimoji="1" lang="en-US" altLang="ja-JP"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89448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実施にあたって</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a:t>オンデマンド講座</a:t>
            </a:r>
            <a:r>
              <a:rPr kumimoji="1" lang="ja-JP" altLang="en-US" sz="2400" dirty="0"/>
              <a:t>（基礎を網羅）</a:t>
            </a:r>
            <a:endParaRPr kumimoji="1" lang="en-US" altLang="ja-JP" dirty="0"/>
          </a:p>
          <a:p>
            <a:pPr lvl="1"/>
            <a:r>
              <a:rPr kumimoji="1" lang="en-US" altLang="ja-JP" dirty="0">
                <a:hlinkClick r:id="rId2"/>
              </a:rPr>
              <a:t>https://utelecon.github.io/events/2020-03-27/</a:t>
            </a:r>
            <a:r>
              <a:rPr kumimoji="1" lang="en-US" altLang="ja-JP" dirty="0"/>
              <a:t> </a:t>
            </a:r>
          </a:p>
          <a:p>
            <a:pPr lvl="8"/>
            <a:endParaRPr kumimoji="1" lang="en-US" altLang="ja-JP" dirty="0"/>
          </a:p>
          <a:p>
            <a:r>
              <a:rPr kumimoji="1" lang="ja-JP" altLang="en-US" dirty="0"/>
              <a:t>第</a:t>
            </a:r>
            <a:r>
              <a:rPr kumimoji="1" lang="en-US" altLang="ja-JP" dirty="0"/>
              <a:t>1</a:t>
            </a:r>
            <a:r>
              <a:rPr kumimoji="1" lang="ja-JP" altLang="en-US" dirty="0"/>
              <a:t>回 情報システムゼミ</a:t>
            </a:r>
            <a:br>
              <a:rPr kumimoji="1" lang="en-US" altLang="ja-JP" dirty="0"/>
            </a:br>
            <a:r>
              <a:rPr kumimoji="1" lang="ja-JP" altLang="en-US" dirty="0"/>
              <a:t>「業務における動画の作成・公開方法」</a:t>
            </a:r>
            <a:endParaRPr kumimoji="1" lang="en-US" altLang="ja-JP" dirty="0"/>
          </a:p>
          <a:p>
            <a:pPr lvl="1"/>
            <a:r>
              <a:rPr kumimoji="1" lang="ja-JP" altLang="en-US" dirty="0"/>
              <a:t>動画の作成、編集、公開、圧縮など説明</a:t>
            </a:r>
            <a:endParaRPr kumimoji="1" lang="en-US" altLang="ja-JP" dirty="0"/>
          </a:p>
          <a:p>
            <a:pPr lvl="1"/>
            <a:r>
              <a:rPr kumimoji="1" lang="ja-JP" altLang="en-US" dirty="0"/>
              <a:t>著作権については授業の文脈と異なる説明</a:t>
            </a:r>
            <a:endParaRPr kumimoji="1" lang="en-US" altLang="ja-JP" dirty="0"/>
          </a:p>
          <a:p>
            <a:pPr lvl="1"/>
            <a:r>
              <a:rPr kumimoji="1" lang="en-US" altLang="ja-JP" dirty="0">
                <a:hlinkClick r:id="rId3"/>
              </a:rPr>
              <a:t>https://utelecon.github.io/events/2020-09-02/</a:t>
            </a:r>
            <a:r>
              <a:rPr kumimoji="1" lang="en-US" altLang="ja-JP" dirty="0"/>
              <a:t> </a:t>
            </a:r>
          </a:p>
          <a:p>
            <a:pPr lvl="8"/>
            <a:endParaRPr kumimoji="1" lang="en-US" altLang="ja-JP" dirty="0"/>
          </a:p>
          <a:p>
            <a:r>
              <a:rPr lang="ja-JP" altLang="en-US" sz="3200" dirty="0"/>
              <a:t>オンライン授業情報交換会</a:t>
            </a:r>
            <a:endParaRPr lang="en-US" altLang="ja-JP" dirty="0"/>
          </a:p>
          <a:p>
            <a:pPr lvl="1"/>
            <a:r>
              <a:rPr lang="ja-JP" altLang="en-US" dirty="0"/>
              <a:t>様々なトピックを扱うランチョン</a:t>
            </a:r>
            <a:endParaRPr lang="en-US" altLang="ja-JP" dirty="0"/>
          </a:p>
          <a:p>
            <a:pPr lvl="1"/>
            <a:r>
              <a:rPr lang="en-US" altLang="ja-JP" dirty="0">
                <a:hlinkClick r:id="rId4"/>
              </a:rPr>
              <a:t>https://utelecon.github.io/events/2020-luncheon/</a:t>
            </a:r>
            <a:endParaRPr kumimoji="1" lang="en-US" altLang="ja-JP" dirty="0"/>
          </a:p>
          <a:p>
            <a:endParaRPr kumimoji="1" lang="en-US" altLang="ja-JP" dirty="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extLst>
      <p:ext uri="{BB962C8B-B14F-4D97-AF65-F5344CB8AC3E}">
        <p14:creationId xmlns:p14="http://schemas.microsoft.com/office/powerpoint/2010/main" val="321373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t>オンライン授業を行うにあたって</a:t>
            </a:r>
            <a:endParaRPr kumimoji="1" lang="en-US" altLang="ja-JP" dirty="0"/>
          </a:p>
          <a:p>
            <a:r>
              <a:rPr lang="ja-JP" altLang="en-US" dirty="0"/>
              <a:t>リアルタイム授業のポイント</a:t>
            </a:r>
            <a:endParaRPr lang="en-US" altLang="ja-JP" dirty="0"/>
          </a:p>
          <a:p>
            <a:r>
              <a:rPr kumimoji="1" lang="ja-JP" altLang="en-US" dirty="0"/>
              <a:t>オンデマンド授業のポイント</a:t>
            </a:r>
            <a:endParaRPr kumimoji="1" lang="en-US" altLang="ja-JP" dirty="0"/>
          </a:p>
          <a:p>
            <a:r>
              <a:rPr kumimoji="1" lang="ja-JP" altLang="en-US" dirty="0"/>
              <a:t>ハイブリッド授業のポイント</a:t>
            </a:r>
            <a:endParaRPr kumimoji="1" lang="en-US" altLang="ja-JP" dirty="0"/>
          </a:p>
          <a:p>
            <a:endParaRPr kumimoji="1" lang="en-US" altLang="ja-JP"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dirty="0"/>
              <a:t>utelecon.adm.u-tokyo.ac.jp</a:t>
            </a:r>
            <a:endParaRPr kumimoji="1" lang="ja-JP" altLang="en-US" dirty="0"/>
          </a:p>
        </p:txBody>
      </p:sp>
      <p:sp>
        <p:nvSpPr>
          <p:cNvPr id="8" name="日付プレースホルダ 7"/>
          <p:cNvSpPr>
            <a:spLocks noGrp="1"/>
          </p:cNvSpPr>
          <p:nvPr>
            <p:ph type="dt" sz="half" idx="10"/>
          </p:nvPr>
        </p:nvSpPr>
        <p:spPr/>
        <p:txBody>
          <a:bodyPr/>
          <a:lstStyle/>
          <a:p>
            <a:r>
              <a:rPr kumimoji="1" lang="en-US" altLang="ja-JP"/>
              <a:t>2021/3/17</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動画の作成から公開まで</a:t>
            </a:r>
          </a:p>
        </p:txBody>
      </p:sp>
      <p:sp>
        <p:nvSpPr>
          <p:cNvPr id="3" name="コンテンツ プレースホルダ 2"/>
          <p:cNvSpPr>
            <a:spLocks noGrp="1"/>
          </p:cNvSpPr>
          <p:nvPr>
            <p:ph idx="1"/>
          </p:nvPr>
        </p:nvSpPr>
        <p:spPr>
          <a:xfrm>
            <a:off x="457200" y="1500174"/>
            <a:ext cx="8229600" cy="4856176"/>
          </a:xfrm>
        </p:spPr>
        <p:txBody>
          <a:bodyPr>
            <a:normAutofit fontScale="70000" lnSpcReduction="20000"/>
          </a:bodyPr>
          <a:lstStyle/>
          <a:p>
            <a:r>
              <a:rPr kumimoji="1" lang="ja-JP" altLang="en-US" dirty="0"/>
              <a:t>作成</a:t>
            </a:r>
            <a:endParaRPr kumimoji="1" lang="en-US" altLang="ja-JP" dirty="0"/>
          </a:p>
          <a:p>
            <a:pPr lvl="1"/>
            <a:r>
              <a:rPr lang="en-US" altLang="ja-JP" dirty="0"/>
              <a:t>PowerPoint: </a:t>
            </a:r>
            <a:r>
              <a:rPr lang="ja-JP" altLang="en-US" dirty="0"/>
              <a:t>① スライド</a:t>
            </a:r>
            <a:r>
              <a:rPr lang="en-US" altLang="ja-JP" dirty="0"/>
              <a:t>15</a:t>
            </a:r>
            <a:r>
              <a:rPr lang="ja-JP" altLang="en-US" dirty="0"/>
              <a:t>、動画</a:t>
            </a:r>
            <a:r>
              <a:rPr lang="en-US" altLang="ja-JP" dirty="0"/>
              <a:t>36:22</a:t>
            </a:r>
            <a:r>
              <a:rPr lang="ja-JP" altLang="en-US" dirty="0"/>
              <a:t>～</a:t>
            </a:r>
            <a:endParaRPr lang="en-US" altLang="ja-JP" dirty="0"/>
          </a:p>
          <a:p>
            <a:pPr lvl="1"/>
            <a:r>
              <a:rPr kumimoji="1" lang="en-US" altLang="ja-JP" dirty="0"/>
              <a:t>Zoom: </a:t>
            </a:r>
            <a:r>
              <a:rPr kumimoji="1" lang="ja-JP" altLang="en-US" dirty="0"/>
              <a:t>① スライド</a:t>
            </a:r>
            <a:r>
              <a:rPr kumimoji="1" lang="en-US" altLang="ja-JP" dirty="0"/>
              <a:t>16</a:t>
            </a:r>
            <a:r>
              <a:rPr kumimoji="1" lang="ja-JP" altLang="en-US" dirty="0"/>
              <a:t>、動画</a:t>
            </a:r>
            <a:r>
              <a:rPr kumimoji="1" lang="en-US" altLang="ja-JP" dirty="0"/>
              <a:t>41:11</a:t>
            </a:r>
            <a:r>
              <a:rPr kumimoji="1" lang="ja-JP" altLang="en-US" dirty="0"/>
              <a:t>～</a:t>
            </a:r>
            <a:endParaRPr kumimoji="1" lang="en-US" altLang="ja-JP" dirty="0"/>
          </a:p>
          <a:p>
            <a:pPr lvl="1"/>
            <a:r>
              <a:rPr lang="en-US" altLang="ja-JP" dirty="0"/>
              <a:t>OBS (Open Broadcast Studio): </a:t>
            </a:r>
            <a:r>
              <a:rPr lang="ja-JP" altLang="en-US" dirty="0"/>
              <a:t>②第</a:t>
            </a:r>
            <a:r>
              <a:rPr lang="en-US" altLang="ja-JP" dirty="0"/>
              <a:t>3</a:t>
            </a:r>
            <a:r>
              <a:rPr lang="ja-JP" altLang="en-US" dirty="0"/>
              <a:t>回 スライド</a:t>
            </a:r>
            <a:r>
              <a:rPr lang="en-US" altLang="ja-JP" dirty="0"/>
              <a:t>7</a:t>
            </a:r>
            <a:r>
              <a:rPr lang="ja-JP" altLang="en-US" dirty="0"/>
              <a:t>、動画</a:t>
            </a:r>
            <a:r>
              <a:rPr lang="en-US" altLang="ja-JP" dirty="0"/>
              <a:t>13:46</a:t>
            </a:r>
            <a:r>
              <a:rPr lang="ja-JP" altLang="en-US" dirty="0"/>
              <a:t>～</a:t>
            </a:r>
            <a:endParaRPr lang="en-US" altLang="ja-JP" dirty="0"/>
          </a:p>
          <a:p>
            <a:r>
              <a:rPr kumimoji="1" lang="ja-JP" altLang="en-US" dirty="0"/>
              <a:t>編集</a:t>
            </a:r>
            <a:endParaRPr kumimoji="1" lang="en-US" altLang="ja-JP" dirty="0"/>
          </a:p>
          <a:p>
            <a:pPr lvl="1"/>
            <a:r>
              <a:rPr lang="en-US" altLang="ja-JP" dirty="0" err="1"/>
              <a:t>LosslessCut</a:t>
            </a:r>
            <a:r>
              <a:rPr lang="en-US" altLang="ja-JP" dirty="0"/>
              <a:t> (</a:t>
            </a:r>
            <a:r>
              <a:rPr lang="ja-JP" altLang="en-US" dirty="0"/>
              <a:t>カットのみ</a:t>
            </a:r>
            <a:r>
              <a:rPr lang="en-US" altLang="ja-JP" dirty="0"/>
              <a:t>): </a:t>
            </a:r>
            <a:r>
              <a:rPr lang="ja-JP" altLang="en-US" dirty="0"/>
              <a:t>②第</a:t>
            </a:r>
            <a:r>
              <a:rPr lang="en-US" altLang="ja-JP" dirty="0"/>
              <a:t>11</a:t>
            </a:r>
            <a:r>
              <a:rPr lang="ja-JP" altLang="en-US" dirty="0"/>
              <a:t>回 スライド</a:t>
            </a:r>
            <a:r>
              <a:rPr lang="en-US" altLang="ja-JP" dirty="0"/>
              <a:t>3</a:t>
            </a:r>
            <a:r>
              <a:rPr lang="ja-JP" altLang="en-US" dirty="0"/>
              <a:t>、動画</a:t>
            </a:r>
            <a:r>
              <a:rPr lang="en-US" altLang="ja-JP" dirty="0"/>
              <a:t>7:23</a:t>
            </a:r>
            <a:r>
              <a:rPr lang="ja-JP" altLang="en-US" dirty="0"/>
              <a:t>～</a:t>
            </a:r>
            <a:endParaRPr lang="en-US" altLang="ja-JP" dirty="0"/>
          </a:p>
          <a:p>
            <a:pPr lvl="1"/>
            <a:r>
              <a:rPr kumimoji="1" lang="en-US" altLang="ja-JP" dirty="0"/>
              <a:t>iMovie (Mac </a:t>
            </a:r>
            <a:r>
              <a:rPr kumimoji="1" lang="ja-JP" altLang="en-US" dirty="0"/>
              <a:t>のみ</a:t>
            </a:r>
            <a:r>
              <a:rPr kumimoji="1" lang="en-US" altLang="ja-JP" dirty="0"/>
              <a:t>): </a:t>
            </a:r>
            <a:r>
              <a:rPr kumimoji="1" lang="ja-JP" altLang="en-US" dirty="0"/>
              <a:t>① スライド</a:t>
            </a:r>
            <a:r>
              <a:rPr kumimoji="1" lang="en-US" altLang="ja-JP" dirty="0"/>
              <a:t>17</a:t>
            </a:r>
            <a:r>
              <a:rPr kumimoji="1" lang="ja-JP" altLang="en-US" dirty="0"/>
              <a:t>、動画</a:t>
            </a:r>
            <a:r>
              <a:rPr kumimoji="1" lang="en-US" altLang="ja-JP" dirty="0"/>
              <a:t>52:58</a:t>
            </a:r>
            <a:r>
              <a:rPr kumimoji="1" lang="ja-JP" altLang="en-US" dirty="0"/>
              <a:t>～</a:t>
            </a:r>
            <a:endParaRPr kumimoji="1" lang="en-US" altLang="ja-JP" dirty="0"/>
          </a:p>
          <a:p>
            <a:pPr lvl="1"/>
            <a:r>
              <a:rPr kumimoji="1" lang="ja-JP" altLang="en-US" dirty="0"/>
              <a:t>フォト </a:t>
            </a:r>
            <a:r>
              <a:rPr kumimoji="1" lang="en-US" altLang="ja-JP" dirty="0"/>
              <a:t>(Windows </a:t>
            </a:r>
            <a:r>
              <a:rPr kumimoji="1" lang="ja-JP" altLang="en-US" dirty="0"/>
              <a:t>のみ</a:t>
            </a:r>
            <a:r>
              <a:rPr kumimoji="1" lang="en-US" altLang="ja-JP" dirty="0"/>
              <a:t>): </a:t>
            </a:r>
            <a:r>
              <a:rPr kumimoji="1" lang="ja-JP" altLang="en-US" dirty="0"/>
              <a:t>① スライド</a:t>
            </a:r>
            <a:r>
              <a:rPr kumimoji="1" lang="en-US" altLang="ja-JP" dirty="0"/>
              <a:t>17</a:t>
            </a:r>
            <a:r>
              <a:rPr kumimoji="1" lang="ja-JP" altLang="en-US" dirty="0"/>
              <a:t>、動画</a:t>
            </a:r>
            <a:r>
              <a:rPr kumimoji="1" lang="en-US" altLang="ja-JP" dirty="0"/>
              <a:t>1:02:01</a:t>
            </a:r>
            <a:r>
              <a:rPr kumimoji="1" lang="ja-JP" altLang="en-US" dirty="0"/>
              <a:t>～</a:t>
            </a:r>
            <a:endParaRPr kumimoji="1" lang="en-US" altLang="ja-JP" dirty="0"/>
          </a:p>
          <a:p>
            <a:r>
              <a:rPr kumimoji="1" lang="ja-JP" altLang="en-US" dirty="0"/>
              <a:t>圧縮</a:t>
            </a:r>
            <a:endParaRPr kumimoji="1" lang="en-US" altLang="ja-JP" dirty="0"/>
          </a:p>
          <a:p>
            <a:pPr lvl="1"/>
            <a:r>
              <a:rPr kumimoji="1" lang="en-US" altLang="ja-JP" dirty="0"/>
              <a:t>YouTube: </a:t>
            </a:r>
            <a:r>
              <a:rPr kumimoji="1" lang="ja-JP" altLang="en-US" dirty="0"/>
              <a:t>① スライド</a:t>
            </a:r>
            <a:r>
              <a:rPr kumimoji="1" lang="en-US" altLang="ja-JP" dirty="0"/>
              <a:t>27</a:t>
            </a:r>
            <a:r>
              <a:rPr kumimoji="1" lang="ja-JP" altLang="en-US" dirty="0"/>
              <a:t>、動画</a:t>
            </a:r>
            <a:r>
              <a:rPr kumimoji="1" lang="en-US" altLang="ja-JP" dirty="0"/>
              <a:t>1:24:40</a:t>
            </a:r>
            <a:r>
              <a:rPr kumimoji="1" lang="ja-JP" altLang="en-US" dirty="0"/>
              <a:t>～</a:t>
            </a:r>
            <a:endParaRPr kumimoji="1" lang="en-US" altLang="ja-JP" dirty="0"/>
          </a:p>
          <a:p>
            <a:pPr lvl="1"/>
            <a:r>
              <a:rPr kumimoji="1" lang="en-US" altLang="ja-JP" dirty="0"/>
              <a:t>VLC Player: </a:t>
            </a:r>
            <a:r>
              <a:rPr kumimoji="1" lang="ja-JP" altLang="en-US" dirty="0"/>
              <a:t>① スライド</a:t>
            </a:r>
            <a:r>
              <a:rPr kumimoji="1" lang="en-US" altLang="ja-JP" dirty="0"/>
              <a:t>27</a:t>
            </a:r>
            <a:r>
              <a:rPr kumimoji="1" lang="ja-JP" altLang="en-US" dirty="0"/>
              <a:t>、動画</a:t>
            </a:r>
            <a:r>
              <a:rPr kumimoji="1" lang="en-US" altLang="ja-JP" dirty="0"/>
              <a:t>1:41:50</a:t>
            </a:r>
            <a:r>
              <a:rPr kumimoji="1" lang="ja-JP" altLang="en-US" dirty="0"/>
              <a:t>～</a:t>
            </a:r>
            <a:endParaRPr kumimoji="1" lang="en-US" altLang="ja-JP" dirty="0"/>
          </a:p>
          <a:p>
            <a:r>
              <a:rPr lang="ja-JP" altLang="en-US" dirty="0"/>
              <a:t>公開</a:t>
            </a:r>
            <a:endParaRPr lang="en-US" altLang="ja-JP" dirty="0"/>
          </a:p>
          <a:p>
            <a:pPr lvl="1"/>
            <a:r>
              <a:rPr kumimoji="1" lang="en-US" altLang="ja-JP" dirty="0"/>
              <a:t>Google Drive: </a:t>
            </a:r>
            <a:r>
              <a:rPr kumimoji="1" lang="ja-JP" altLang="en-US" dirty="0"/>
              <a:t>① スライド</a:t>
            </a:r>
            <a:r>
              <a:rPr kumimoji="1" lang="en-US" altLang="ja-JP" dirty="0"/>
              <a:t>21</a:t>
            </a:r>
            <a:r>
              <a:rPr lang="ja-JP" altLang="en-US" dirty="0"/>
              <a:t>、動画 </a:t>
            </a:r>
            <a:r>
              <a:rPr kumimoji="1" lang="en-US" altLang="ja-JP" dirty="0"/>
              <a:t>1:31:25</a:t>
            </a:r>
            <a:r>
              <a:rPr kumimoji="1" lang="ja-JP" altLang="en-US" dirty="0"/>
              <a:t>～</a:t>
            </a:r>
            <a:endParaRPr kumimoji="1" lang="en-US" altLang="ja-JP" dirty="0"/>
          </a:p>
          <a:p>
            <a:pPr lvl="1"/>
            <a:r>
              <a:rPr kumimoji="1" lang="en-US" altLang="ja-JP" dirty="0"/>
              <a:t>YouTube: </a:t>
            </a:r>
            <a:r>
              <a:rPr kumimoji="1" lang="ja-JP" altLang="en-US" dirty="0"/>
              <a:t>① スライド</a:t>
            </a:r>
            <a:r>
              <a:rPr kumimoji="1" lang="en-US" altLang="ja-JP" dirty="0"/>
              <a:t>20</a:t>
            </a:r>
            <a:r>
              <a:rPr kumimoji="1" lang="ja-JP" altLang="en-US" dirty="0"/>
              <a:t>、動画 </a:t>
            </a:r>
            <a:r>
              <a:rPr kumimoji="1" lang="en-US" altLang="ja-JP" dirty="0"/>
              <a:t>1:37:08</a:t>
            </a:r>
            <a:r>
              <a:rPr kumimoji="1" lang="ja-JP" altLang="en-US" dirty="0"/>
              <a:t>～</a:t>
            </a:r>
          </a:p>
        </p:txBody>
      </p:sp>
      <p:sp>
        <p:nvSpPr>
          <p:cNvPr id="6" name="スライド番号プレースホルダ 5"/>
          <p:cNvSpPr>
            <a:spLocks noGrp="1"/>
          </p:cNvSpPr>
          <p:nvPr>
            <p:ph type="sldNum" sz="quarter" idx="12"/>
          </p:nvPr>
        </p:nvSpPr>
        <p:spPr>
          <a:xfrm>
            <a:off x="6876256" y="6356350"/>
            <a:ext cx="2133600" cy="365125"/>
          </a:xfrm>
        </p:spPr>
        <p:txBody>
          <a:bodyPr/>
          <a:lstStyle/>
          <a:p>
            <a:pPr algn="r"/>
            <a:fld id="{EDF77D8D-9987-453A-9A05-EB91CA595C68}" type="slidenum">
              <a:rPr kumimoji="1" lang="ja-JP" altLang="en-US" smtClean="0"/>
              <a:pPr algn="r"/>
              <a:t>20</a:t>
            </a:fld>
            <a:endParaRPr kumimoji="1" lang="ja-JP" altLang="en-US"/>
          </a:p>
        </p:txBody>
      </p:sp>
      <p:sp>
        <p:nvSpPr>
          <p:cNvPr id="8" name="テキスト ボックス 7">
            <a:extLst>
              <a:ext uri="{FF2B5EF4-FFF2-40B4-BE49-F238E27FC236}">
                <a16:creationId xmlns:a16="http://schemas.microsoft.com/office/drawing/2014/main" id="{F7583656-E171-49E6-B419-FC1050EB9233}"/>
              </a:ext>
            </a:extLst>
          </p:cNvPr>
          <p:cNvSpPr txBox="1"/>
          <p:nvPr/>
        </p:nvSpPr>
        <p:spPr>
          <a:xfrm>
            <a:off x="134144" y="5863544"/>
            <a:ext cx="7632848" cy="584775"/>
          </a:xfrm>
          <a:prstGeom prst="rect">
            <a:avLst/>
          </a:prstGeom>
          <a:noFill/>
        </p:spPr>
        <p:txBody>
          <a:bodyPr wrap="square">
            <a:spAutoFit/>
          </a:bodyPr>
          <a:lstStyle/>
          <a:p>
            <a:r>
              <a:rPr lang="ja-JP" altLang="en-US" sz="1600" dirty="0"/>
              <a:t>①</a:t>
            </a:r>
            <a:r>
              <a:rPr lang="en-US" altLang="ja-JP" sz="1600" dirty="0"/>
              <a:t>: </a:t>
            </a:r>
            <a:r>
              <a:rPr kumimoji="1" lang="ja-JP" altLang="en-US" sz="1600" dirty="0"/>
              <a:t>第</a:t>
            </a:r>
            <a:r>
              <a:rPr kumimoji="1" lang="en-US" altLang="ja-JP" sz="1600" dirty="0"/>
              <a:t>1</a:t>
            </a:r>
            <a:r>
              <a:rPr kumimoji="1" lang="ja-JP" altLang="en-US" sz="1600" dirty="0"/>
              <a:t>回 情報システムゼミ</a:t>
            </a:r>
            <a:r>
              <a:rPr kumimoji="1" lang="en-US" altLang="ja-JP" sz="1600" dirty="0"/>
              <a:t>: </a:t>
            </a:r>
            <a:r>
              <a:rPr lang="en-US" altLang="ja-JP" sz="1600" dirty="0">
                <a:hlinkClick r:id="rId2"/>
              </a:rPr>
              <a:t>https://utelecon.github.io/events/2020-09-02/</a:t>
            </a:r>
            <a:endParaRPr lang="en-US" altLang="ja-JP" sz="1600" dirty="0"/>
          </a:p>
          <a:p>
            <a:r>
              <a:rPr lang="ja-JP" altLang="en-US" sz="1600" dirty="0"/>
              <a:t>②</a:t>
            </a:r>
            <a:r>
              <a:rPr lang="en-US" altLang="ja-JP" sz="1600" dirty="0"/>
              <a:t>: </a:t>
            </a:r>
            <a:r>
              <a:rPr lang="ja-JP" altLang="en-US" sz="1600" dirty="0"/>
              <a:t>オンライン授業情報交換会</a:t>
            </a:r>
            <a:r>
              <a:rPr lang="en-US" altLang="ja-JP" sz="1600" dirty="0"/>
              <a:t>: </a:t>
            </a:r>
            <a:r>
              <a:rPr lang="en-US" altLang="ja-JP" sz="1600" dirty="0">
                <a:hlinkClick r:id="rId3"/>
              </a:rPr>
              <a:t>https://utelecon.github.io/events/2020-luncheon/</a:t>
            </a:r>
            <a:r>
              <a:rPr lang="en-US" altLang="ja-JP" sz="1600" dirty="0"/>
              <a:t>  </a:t>
            </a:r>
            <a:endParaRPr lang="ja-JP" altLang="en-US" sz="1600" dirty="0"/>
          </a:p>
        </p:txBody>
      </p:sp>
      <p:sp>
        <p:nvSpPr>
          <p:cNvPr id="11" name="テキスト ボックス 10">
            <a:extLst>
              <a:ext uri="{FF2B5EF4-FFF2-40B4-BE49-F238E27FC236}">
                <a16:creationId xmlns:a16="http://schemas.microsoft.com/office/drawing/2014/main" id="{CE91BE60-22D4-41DA-BA14-0E3294130463}"/>
              </a:ext>
            </a:extLst>
          </p:cNvPr>
          <p:cNvSpPr txBox="1"/>
          <p:nvPr/>
        </p:nvSpPr>
        <p:spPr>
          <a:xfrm>
            <a:off x="6156176" y="4569405"/>
            <a:ext cx="2256583" cy="369332"/>
          </a:xfrm>
          <a:prstGeom prst="rect">
            <a:avLst/>
          </a:prstGeom>
          <a:noFill/>
        </p:spPr>
        <p:txBody>
          <a:bodyPr wrap="square">
            <a:spAutoFit/>
          </a:bodyPr>
          <a:lstStyle/>
          <a:p>
            <a:r>
              <a:rPr lang="ja-JP" altLang="en-US" dirty="0"/>
              <a:t>3.57GB → 0.30GB</a:t>
            </a:r>
          </a:p>
        </p:txBody>
      </p:sp>
      <p:sp>
        <p:nvSpPr>
          <p:cNvPr id="4" name="日付プレースホルダー 3">
            <a:extLst>
              <a:ext uri="{FF2B5EF4-FFF2-40B4-BE49-F238E27FC236}">
                <a16:creationId xmlns:a16="http://schemas.microsoft.com/office/drawing/2014/main" id="{75CB5C31-4DA0-42C3-A1D1-C26E06C7A2D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D8BB393-A2EC-4426-AA91-82390CD7DF84}"/>
              </a:ext>
            </a:extLst>
          </p:cNvPr>
          <p:cNvSpPr>
            <a:spLocks noGrp="1"/>
          </p:cNvSpPr>
          <p:nvPr>
            <p:ph type="ftr" sz="quarter" idx="11"/>
          </p:nvPr>
        </p:nvSpPr>
        <p:spPr/>
        <p:txBody>
          <a:bodyPr/>
          <a:lstStyle/>
          <a:p>
            <a:r>
              <a:rPr kumimoji="1" lang="en-US" altLang="ja-JP"/>
              <a:t>utelecon.adm.u-tokyo.ac.jp</a:t>
            </a:r>
            <a:endParaRPr kumimoji="1" lang="ja-JP" altLang="en-US"/>
          </a:p>
        </p:txBody>
      </p:sp>
    </p:spTree>
    <p:extLst>
      <p:ext uri="{BB962C8B-B14F-4D97-AF65-F5344CB8AC3E}">
        <p14:creationId xmlns:p14="http://schemas.microsoft.com/office/powerpoint/2010/main" val="169235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オンデマンド授業 </a:t>
            </a:r>
            <a:r>
              <a:rPr lang="en-US" altLang="ja-JP" dirty="0"/>
              <a:t>Tips</a:t>
            </a:r>
            <a:endParaRPr kumimoji="1" lang="ja-JP" altLang="en-US" dirty="0"/>
          </a:p>
        </p:txBody>
      </p:sp>
      <p:sp>
        <p:nvSpPr>
          <p:cNvPr id="3" name="コンテンツ プレースホルダ 2"/>
          <p:cNvSpPr>
            <a:spLocks noGrp="1"/>
          </p:cNvSpPr>
          <p:nvPr>
            <p:ph idx="1"/>
          </p:nvPr>
        </p:nvSpPr>
        <p:spPr>
          <a:xfrm>
            <a:off x="457200" y="1383796"/>
            <a:ext cx="8229600" cy="5083188"/>
          </a:xfrm>
        </p:spPr>
        <p:txBody>
          <a:bodyPr>
            <a:normAutofit fontScale="92500" lnSpcReduction="10000"/>
          </a:bodyPr>
          <a:lstStyle/>
          <a:p>
            <a:r>
              <a:rPr lang="ja-JP" altLang="en-US" dirty="0"/>
              <a:t>学生同士、意見交換できる場を提供する</a:t>
            </a:r>
            <a:endParaRPr lang="en-US" altLang="ja-JP" dirty="0"/>
          </a:p>
          <a:p>
            <a:pPr lvl="1"/>
            <a:r>
              <a:rPr kumimoji="1" lang="ja-JP" altLang="en-US" dirty="0"/>
              <a:t>例</a:t>
            </a:r>
            <a:r>
              <a:rPr kumimoji="1" lang="en-US" altLang="ja-JP" dirty="0"/>
              <a:t>: ITC-LMS </a:t>
            </a:r>
            <a:r>
              <a:rPr kumimoji="1" lang="ja-JP" altLang="en-US" dirty="0"/>
              <a:t>で掲示板を作成する</a:t>
            </a:r>
            <a:endParaRPr kumimoji="1" lang="en-US" altLang="ja-JP" dirty="0"/>
          </a:p>
          <a:p>
            <a:r>
              <a:rPr kumimoji="1" lang="ja-JP" altLang="en-US" dirty="0"/>
              <a:t>リアルタイムと組み合わせる</a:t>
            </a:r>
            <a:endParaRPr kumimoji="1" lang="en-US" altLang="ja-JP" dirty="0"/>
          </a:p>
          <a:p>
            <a:pPr lvl="1"/>
            <a:r>
              <a:rPr kumimoji="1" lang="ja-JP" altLang="en-US" dirty="0"/>
              <a:t>オンデマンド教材で各自が学んでから質疑応答が中心の</a:t>
            </a:r>
            <a:r>
              <a:rPr kumimoji="1" lang="en-US" altLang="ja-JP" dirty="0"/>
              <a:t>15</a:t>
            </a:r>
            <a:r>
              <a:rPr kumimoji="1" lang="ja-JP" altLang="en-US" dirty="0"/>
              <a:t>分のリアルタイム</a:t>
            </a:r>
            <a:endParaRPr kumimoji="1" lang="en-US" altLang="ja-JP" dirty="0"/>
          </a:p>
          <a:p>
            <a:r>
              <a:rPr kumimoji="1" lang="ja-JP" altLang="en-US" dirty="0"/>
              <a:t>動画を作成する場合、トピックごとに短いものを複数作成する</a:t>
            </a:r>
            <a:endParaRPr kumimoji="1" lang="en-US" altLang="ja-JP" dirty="0"/>
          </a:p>
          <a:p>
            <a:pPr lvl="1"/>
            <a:r>
              <a:rPr kumimoji="1" lang="ja-JP" altLang="en-US" dirty="0"/>
              <a:t>長い場合はインデックスを付加</a:t>
            </a:r>
            <a:endParaRPr kumimoji="1" lang="en-US" altLang="ja-JP" dirty="0"/>
          </a:p>
          <a:p>
            <a:r>
              <a:rPr lang="en-US" altLang="ja-JP" dirty="0" err="1"/>
              <a:t>LosslessCut</a:t>
            </a:r>
            <a:r>
              <a:rPr lang="en-US" altLang="ja-JP" dirty="0"/>
              <a:t> </a:t>
            </a:r>
            <a:r>
              <a:rPr lang="ja-JP" altLang="en-US" dirty="0"/>
              <a:t>を使って動画を手軽にカットする</a:t>
            </a:r>
            <a:endParaRPr lang="en-US" altLang="ja-JP" dirty="0"/>
          </a:p>
          <a:p>
            <a:pPr lvl="1"/>
            <a:r>
              <a:rPr lang="ja-JP" altLang="en-US" dirty="0"/>
              <a:t>再エンコードがなく短時間で作業可能</a:t>
            </a:r>
            <a:br>
              <a:rPr lang="en-US" altLang="ja-JP" dirty="0"/>
            </a:br>
            <a:r>
              <a:rPr lang="en-US" altLang="ja-JP" dirty="0">
                <a:hlinkClick r:id="rId2"/>
              </a:rPr>
              <a:t>https://github.com/mifi/lossless-cut</a:t>
            </a:r>
            <a:r>
              <a:rPr lang="en-US" altLang="ja-JP" dirty="0"/>
              <a:t> </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8" name="テキスト ボックス 7">
            <a:extLst>
              <a:ext uri="{FF2B5EF4-FFF2-40B4-BE49-F238E27FC236}">
                <a16:creationId xmlns:a16="http://schemas.microsoft.com/office/drawing/2014/main" id="{3083F472-E43F-4490-A9AF-CCCB6337A97D}"/>
              </a:ext>
            </a:extLst>
          </p:cNvPr>
          <p:cNvSpPr txBox="1"/>
          <p:nvPr/>
        </p:nvSpPr>
        <p:spPr>
          <a:xfrm>
            <a:off x="4560277" y="70268"/>
            <a:ext cx="4572000" cy="369332"/>
          </a:xfrm>
          <a:prstGeom prst="rect">
            <a:avLst/>
          </a:prstGeom>
          <a:noFill/>
        </p:spPr>
        <p:txBody>
          <a:bodyPr wrap="square">
            <a:spAutoFit/>
          </a:bodyPr>
          <a:lstStyle/>
          <a:p>
            <a:pPr algn="r"/>
            <a:r>
              <a:rPr kumimoji="1" lang="en-US" altLang="ja-JP" dirty="0"/>
              <a:t>Special thanks to </a:t>
            </a:r>
            <a:r>
              <a:rPr kumimoji="1" lang="ja-JP" altLang="en-US" dirty="0"/>
              <a:t>栗田先生</a:t>
            </a:r>
            <a:endParaRPr lang="ja-JP" altLang="en-US" dirty="0"/>
          </a:p>
        </p:txBody>
      </p:sp>
    </p:spTree>
    <p:extLst>
      <p:ext uri="{BB962C8B-B14F-4D97-AF65-F5344CB8AC3E}">
        <p14:creationId xmlns:p14="http://schemas.microsoft.com/office/powerpoint/2010/main" val="317353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ハイブリッド</a:t>
            </a:r>
            <a:r>
              <a:rPr kumimoji="1" lang="ja-JP" altLang="en-US" dirty="0"/>
              <a:t>授業のポイント</a:t>
            </a:r>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2005709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ハイブリッド授業のポイント</a:t>
            </a:r>
            <a:endParaRPr kumimoji="1" lang="ja-JP" altLang="en-US" dirty="0"/>
          </a:p>
        </p:txBody>
      </p:sp>
      <p:sp>
        <p:nvSpPr>
          <p:cNvPr id="3" name="コンテンツ プレースホルダ 2"/>
          <p:cNvSpPr>
            <a:spLocks noGrp="1"/>
          </p:cNvSpPr>
          <p:nvPr>
            <p:ph idx="1"/>
          </p:nvPr>
        </p:nvSpPr>
        <p:spPr>
          <a:xfrm>
            <a:off x="457200" y="1500174"/>
            <a:ext cx="8229600" cy="4856176"/>
          </a:xfrm>
        </p:spPr>
        <p:txBody>
          <a:bodyPr>
            <a:normAutofit fontScale="85000" lnSpcReduction="20000"/>
          </a:bodyPr>
          <a:lstStyle/>
          <a:p>
            <a:r>
              <a:rPr kumimoji="1" lang="ja-JP" altLang="en-US" dirty="0"/>
              <a:t>ここでは「対面授業のライブで配信」を指す</a:t>
            </a:r>
            <a:endParaRPr kumimoji="1" lang="en-US" altLang="ja-JP" dirty="0"/>
          </a:p>
          <a:p>
            <a:pPr lvl="1"/>
            <a:r>
              <a:rPr lang="ja-JP" altLang="en-US" dirty="0"/>
              <a:t>本来は対面とオンラインの組み合わせを指す</a:t>
            </a:r>
            <a:endParaRPr lang="en-US" altLang="ja-JP" dirty="0"/>
          </a:p>
          <a:p>
            <a:pPr lvl="1"/>
            <a:r>
              <a:rPr lang="ja-JP" altLang="en-US" dirty="0"/>
              <a:t>参考</a:t>
            </a:r>
            <a:r>
              <a:rPr lang="en-US" altLang="ja-JP" dirty="0"/>
              <a:t>: </a:t>
            </a:r>
            <a:r>
              <a:rPr kumimoji="1" lang="en-US" altLang="ja-JP" dirty="0" err="1"/>
              <a:t>HyFlex</a:t>
            </a:r>
            <a:r>
              <a:rPr kumimoji="1" lang="ja-JP" altLang="en-US" dirty="0"/>
              <a:t>（</a:t>
            </a:r>
            <a:r>
              <a:rPr kumimoji="1" lang="en-US" altLang="ja-JP" dirty="0"/>
              <a:t>Hybrid + Flexible</a:t>
            </a:r>
            <a:r>
              <a:rPr kumimoji="1" lang="ja-JP" altLang="en-US" dirty="0"/>
              <a:t>）は</a:t>
            </a:r>
            <a:r>
              <a:rPr lang="ja-JP" altLang="en-US" dirty="0"/>
              <a:t>対面授業のライブ配信を指す場合も、</a:t>
            </a:r>
            <a:r>
              <a:rPr kumimoji="1" lang="ja-JP" altLang="en-US" dirty="0"/>
              <a:t>非同期のオンライン学習環境提供を含むこともある（現在混沌としている）</a:t>
            </a:r>
            <a:endParaRPr kumimoji="1" lang="en-US" altLang="ja-JP" dirty="0"/>
          </a:p>
          <a:p>
            <a:r>
              <a:rPr kumimoji="1" lang="ja-JP" altLang="en-US" dirty="0"/>
              <a:t>学生の多様なニーズに対応</a:t>
            </a:r>
            <a:endParaRPr kumimoji="1" lang="en-US" altLang="ja-JP" dirty="0"/>
          </a:p>
          <a:p>
            <a:pPr lvl="1"/>
            <a:r>
              <a:rPr kumimoji="1" lang="ja-JP" altLang="en-US" dirty="0"/>
              <a:t>対面授業を望む学生がいる</a:t>
            </a:r>
            <a:endParaRPr kumimoji="1" lang="en-US" altLang="ja-JP" dirty="0"/>
          </a:p>
          <a:p>
            <a:pPr lvl="1"/>
            <a:r>
              <a:rPr lang="ja-JP" altLang="en-US" dirty="0"/>
              <a:t>オンラインで学びたい学生もいる</a:t>
            </a:r>
            <a:endParaRPr lang="en-US" altLang="ja-JP" dirty="0"/>
          </a:p>
          <a:p>
            <a:r>
              <a:rPr kumimoji="1" lang="ja-JP" altLang="en-US" dirty="0"/>
              <a:t>教室環境設定に注意が必要</a:t>
            </a:r>
            <a:endParaRPr kumimoji="1" lang="en-US" altLang="ja-JP" dirty="0"/>
          </a:p>
          <a:p>
            <a:pPr lvl="1"/>
            <a:r>
              <a:rPr lang="ja-JP" altLang="en-US" dirty="0"/>
              <a:t>コロナ対策</a:t>
            </a:r>
            <a:endParaRPr lang="en-US" altLang="ja-JP" dirty="0"/>
          </a:p>
          <a:p>
            <a:pPr lvl="1"/>
            <a:r>
              <a:rPr kumimoji="1" lang="ja-JP" altLang="en-US" dirty="0"/>
              <a:t>機材セッティング</a:t>
            </a:r>
            <a:endParaRPr kumimoji="1" lang="en-US" altLang="ja-JP" dirty="0"/>
          </a:p>
          <a:p>
            <a:pPr lvl="2"/>
            <a:r>
              <a:rPr kumimoji="1" lang="ja-JP" altLang="en-US" dirty="0"/>
              <a:t>音声に注意！（音声がループしていないか？）</a:t>
            </a:r>
            <a:endParaRPr lang="en-US" altLang="ja-JP" dirty="0"/>
          </a:p>
          <a:p>
            <a:r>
              <a:rPr kumimoji="1" lang="ja-JP" altLang="en-US" dirty="0"/>
              <a:t>録画の提供も検討</a:t>
            </a:r>
            <a:endParaRPr kumimoji="1" lang="en-US" altLang="ja-JP" dirty="0"/>
          </a:p>
          <a:p>
            <a:pPr marL="0" indent="0">
              <a:buNone/>
            </a:pPr>
            <a:endParaRPr kumimoji="1" lang="en-US" altLang="ja-JP"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2987412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実施にあたって</a:t>
            </a:r>
            <a:endParaRPr kumimoji="1" lang="ja-JP" altLang="en-US" dirty="0"/>
          </a:p>
        </p:txBody>
      </p:sp>
      <p:sp>
        <p:nvSpPr>
          <p:cNvPr id="3" name="コンテンツ プレースホルダ 2"/>
          <p:cNvSpPr>
            <a:spLocks noGrp="1"/>
          </p:cNvSpPr>
          <p:nvPr>
            <p:ph idx="1"/>
          </p:nvPr>
        </p:nvSpPr>
        <p:spPr>
          <a:xfrm>
            <a:off x="457200" y="1340767"/>
            <a:ext cx="8229600" cy="5380707"/>
          </a:xfrm>
        </p:spPr>
        <p:txBody>
          <a:bodyPr>
            <a:normAutofit fontScale="62500" lnSpcReduction="20000"/>
          </a:bodyPr>
          <a:lstStyle/>
          <a:p>
            <a:r>
              <a:rPr kumimoji="1" lang="ja-JP" altLang="en-US" dirty="0"/>
              <a:t>第</a:t>
            </a:r>
            <a:r>
              <a:rPr kumimoji="1" lang="en-US" altLang="ja-JP" dirty="0"/>
              <a:t>16</a:t>
            </a:r>
            <a:r>
              <a:rPr kumimoji="1" lang="ja-JP" altLang="en-US" dirty="0"/>
              <a:t>回 </a:t>
            </a:r>
            <a:r>
              <a:rPr kumimoji="1" lang="en-US" altLang="ja-JP" dirty="0"/>
              <a:t>4</a:t>
            </a:r>
            <a:r>
              <a:rPr kumimoji="1" lang="ja-JP" altLang="en-US" dirty="0"/>
              <a:t>月からの大学等遠隔授業に関する取組状況共有サイバーシンポジウム「遠隔・対面ハイブリッド講義に向けての取り組み」 </a:t>
            </a:r>
            <a:r>
              <a:rPr kumimoji="1" lang="en-US" altLang="ja-JP" dirty="0">
                <a:hlinkClick r:id="rId2"/>
              </a:rPr>
              <a:t>https://www.nii.ac.jp/event/other/decs/#16</a:t>
            </a:r>
            <a:r>
              <a:rPr kumimoji="1" lang="en-US" altLang="ja-JP" dirty="0"/>
              <a:t> </a:t>
            </a:r>
          </a:p>
          <a:p>
            <a:pPr lvl="1"/>
            <a:r>
              <a:rPr kumimoji="1" lang="ja-JP" altLang="en-US" dirty="0"/>
              <a:t>中村 素典（</a:t>
            </a:r>
            <a:r>
              <a:rPr kumimoji="1" lang="en-US" altLang="ja-JP" dirty="0"/>
              <a:t>2020</a:t>
            </a:r>
            <a:r>
              <a:rPr kumimoji="1" lang="ja-JP" altLang="en-US" dirty="0"/>
              <a:t>）「ハイフレックス型授業実施のための技術的検討と支援に向けて」</a:t>
            </a:r>
            <a:r>
              <a:rPr kumimoji="1" lang="ja-JP" altLang="en-US" b="1" dirty="0"/>
              <a:t>（体系的に説明、今回の説明は実施方法②に対応）</a:t>
            </a:r>
            <a:endParaRPr kumimoji="1" lang="en-US" altLang="ja-JP" b="1" dirty="0"/>
          </a:p>
          <a:p>
            <a:pPr lvl="2"/>
            <a:r>
              <a:rPr kumimoji="1" lang="en-US" altLang="ja-JP" dirty="0">
                <a:hlinkClick r:id="rId3"/>
              </a:rPr>
              <a:t>https://www.nii.ac.jp/event/upload/20200911-09_Nakamura.pdf</a:t>
            </a:r>
            <a:endParaRPr kumimoji="1" lang="en-US" altLang="ja-JP" dirty="0"/>
          </a:p>
          <a:p>
            <a:pPr lvl="1"/>
            <a:r>
              <a:rPr kumimoji="1" lang="ja-JP" altLang="en-US" dirty="0"/>
              <a:t>尾崎 拓郎（</a:t>
            </a:r>
            <a:r>
              <a:rPr kumimoji="1" lang="en-US" altLang="ja-JP" dirty="0"/>
              <a:t>2020</a:t>
            </a:r>
            <a:r>
              <a:rPr kumimoji="1" lang="ja-JP" altLang="en-US" dirty="0"/>
              <a:t>）「インターネットを活用した授業を運用するための支援体制　</a:t>
            </a:r>
            <a:r>
              <a:rPr lang="ja-JP" altLang="en-US" dirty="0"/>
              <a:t>～</a:t>
            </a:r>
            <a:r>
              <a:rPr kumimoji="1" lang="ja-JP" altLang="en-US" dirty="0"/>
              <a:t>後期授業におけるハイフレックス形態の運用を視野に～」</a:t>
            </a:r>
            <a:r>
              <a:rPr kumimoji="1" lang="ja-JP" altLang="en-US" b="1" dirty="0"/>
              <a:t>（教室における試行の情報共有）</a:t>
            </a:r>
            <a:endParaRPr kumimoji="1" lang="en-US" altLang="ja-JP" b="1" dirty="0"/>
          </a:p>
          <a:p>
            <a:pPr lvl="2"/>
            <a:r>
              <a:rPr kumimoji="1" lang="en-US" altLang="ja-JP" dirty="0">
                <a:hlinkClick r:id="rId4"/>
              </a:rPr>
              <a:t>https://www.nii.ac.jp/event/upload/20200911-07_Ozaki.pdf</a:t>
            </a:r>
            <a:r>
              <a:rPr kumimoji="1" lang="en-US" altLang="ja-JP" dirty="0"/>
              <a:t> </a:t>
            </a:r>
          </a:p>
          <a:p>
            <a:pPr lvl="8"/>
            <a:endParaRPr kumimoji="1" lang="en-US" altLang="ja-JP" dirty="0"/>
          </a:p>
          <a:p>
            <a:r>
              <a:rPr kumimoji="1" lang="ja-JP" altLang="en-US" dirty="0"/>
              <a:t>教養学部（</a:t>
            </a:r>
            <a:r>
              <a:rPr kumimoji="1" lang="en-US" altLang="ja-JP" dirty="0"/>
              <a:t>2020</a:t>
            </a:r>
            <a:r>
              <a:rPr kumimoji="1" lang="ja-JP" altLang="en-US" dirty="0"/>
              <a:t>）対面・オンライン混合授業講習会</a:t>
            </a:r>
            <a:r>
              <a:rPr kumimoji="1" lang="ja-JP" altLang="en-US" sz="2600" dirty="0"/>
              <a:t>（学内限定公開）</a:t>
            </a:r>
            <a:endParaRPr kumimoji="1" lang="en-US" altLang="ja-JP" dirty="0"/>
          </a:p>
          <a:p>
            <a:pPr lvl="1"/>
            <a:r>
              <a:rPr kumimoji="1" lang="en-US" altLang="ja-JP" dirty="0">
                <a:hlinkClick r:id="rId5"/>
              </a:rPr>
              <a:t>https://drive.google.com/file/d/12gpNprhRGoIBs1atdGoPSLmKQH4JKEDq/view?usp=sharing</a:t>
            </a:r>
            <a:r>
              <a:rPr kumimoji="1" lang="en-US" altLang="ja-JP" dirty="0"/>
              <a:t> </a:t>
            </a:r>
          </a:p>
          <a:p>
            <a:pPr lvl="8"/>
            <a:endParaRPr kumimoji="1" lang="en-US" altLang="ja-JP" dirty="0"/>
          </a:p>
          <a:p>
            <a:r>
              <a:rPr kumimoji="1" lang="ja-JP" altLang="en-US" dirty="0"/>
              <a:t>京都大学（</a:t>
            </a:r>
            <a:r>
              <a:rPr kumimoji="1" lang="en-US" altLang="ja-JP" dirty="0"/>
              <a:t>2020</a:t>
            </a:r>
            <a:r>
              <a:rPr kumimoji="1" lang="ja-JP" altLang="en-US" dirty="0"/>
              <a:t>）ハイブリッド型授業とは</a:t>
            </a:r>
            <a:endParaRPr kumimoji="1" lang="en-US" altLang="ja-JP" dirty="0"/>
          </a:p>
          <a:p>
            <a:pPr lvl="1"/>
            <a:r>
              <a:rPr kumimoji="1" lang="en-US" altLang="ja-JP" dirty="0">
                <a:hlinkClick r:id="rId6"/>
              </a:rPr>
              <a:t>https://www.highedu.kyoto-u.ac.jp/connect/teachingonline/hybrid.php</a:t>
            </a:r>
            <a:r>
              <a:rPr lang="en-US" altLang="ja-JP" dirty="0"/>
              <a:t> </a:t>
            </a:r>
          </a:p>
          <a:p>
            <a:pPr lvl="8"/>
            <a:endParaRPr kumimoji="1" lang="en-US" altLang="ja-JP" dirty="0"/>
          </a:p>
          <a:p>
            <a:r>
              <a:rPr kumimoji="1" lang="en-US" altLang="ja-JP" dirty="0"/>
              <a:t>Northern Illinois University (2020) </a:t>
            </a:r>
            <a:r>
              <a:rPr kumimoji="1" lang="en-US" altLang="ja-JP" dirty="0" err="1"/>
              <a:t>HyFlex</a:t>
            </a:r>
            <a:r>
              <a:rPr kumimoji="1" lang="en-US" altLang="ja-JP" dirty="0"/>
              <a:t> Course Model</a:t>
            </a:r>
          </a:p>
          <a:p>
            <a:pPr lvl="1"/>
            <a:r>
              <a:rPr kumimoji="1" lang="en-US" altLang="ja-JP" dirty="0">
                <a:hlinkClick r:id="rId7"/>
              </a:rPr>
              <a:t>https://www.niu.edu/keepteaching/resources/hyflex-course-model.shtml</a:t>
            </a:r>
            <a:r>
              <a:rPr kumimoji="1" lang="en-US" altLang="ja-JP" dirty="0"/>
              <a:t> </a:t>
            </a:r>
            <a:endParaRPr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1066270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教室環境設定 </a:t>
            </a:r>
            <a:r>
              <a:rPr kumimoji="1" lang="ja-JP" altLang="en-US" sz="3600" dirty="0"/>
              <a:t>～コロナ対策～</a:t>
            </a:r>
            <a:endParaRPr kumimoji="1" lang="ja-JP" altLang="en-US" dirty="0"/>
          </a:p>
        </p:txBody>
      </p:sp>
      <p:sp>
        <p:nvSpPr>
          <p:cNvPr id="3" name="コンテンツ プレースホルダ 2"/>
          <p:cNvSpPr>
            <a:spLocks noGrp="1"/>
          </p:cNvSpPr>
          <p:nvPr>
            <p:ph idx="1"/>
          </p:nvPr>
        </p:nvSpPr>
        <p:spPr>
          <a:xfrm>
            <a:off x="457200" y="1500174"/>
            <a:ext cx="8229600" cy="4856176"/>
          </a:xfrm>
        </p:spPr>
        <p:txBody>
          <a:bodyPr>
            <a:normAutofit/>
          </a:bodyPr>
          <a:lstStyle/>
          <a:p>
            <a:r>
              <a:rPr kumimoji="1" lang="ja-JP" altLang="en-US" dirty="0"/>
              <a:t>換気の徹底</a:t>
            </a:r>
            <a:endParaRPr kumimoji="1" lang="en-US" altLang="ja-JP" dirty="0"/>
          </a:p>
          <a:p>
            <a:r>
              <a:rPr kumimoji="1" lang="ja-JP" altLang="en-US" dirty="0"/>
              <a:t>学生間の距離確保</a:t>
            </a:r>
            <a:r>
              <a:rPr kumimoji="1" lang="ja-JP" altLang="en-US" sz="2800" dirty="0"/>
              <a:t>（最低 </a:t>
            </a:r>
            <a:r>
              <a:rPr kumimoji="1" lang="en-US" altLang="ja-JP" sz="2800" dirty="0"/>
              <a:t>1</a:t>
            </a:r>
            <a:r>
              <a:rPr kumimoji="1" lang="ja-JP" altLang="en-US" sz="2800" dirty="0"/>
              <a:t>ｍ、</a:t>
            </a:r>
            <a:r>
              <a:rPr kumimoji="1" lang="en-US" altLang="ja-JP" sz="2800" dirty="0"/>
              <a:t>2</a:t>
            </a:r>
            <a:r>
              <a:rPr kumimoji="1" lang="ja-JP" altLang="en-US" sz="2800" dirty="0"/>
              <a:t>ｍ推奨）</a:t>
            </a:r>
            <a:endParaRPr kumimoji="1" lang="en-US" altLang="ja-JP" sz="2800" dirty="0"/>
          </a:p>
          <a:p>
            <a:r>
              <a:rPr kumimoji="1" lang="ja-JP" altLang="en-US" dirty="0"/>
              <a:t>室内密度の縮小</a:t>
            </a:r>
            <a:endParaRPr kumimoji="1" lang="en-US" altLang="ja-JP" dirty="0"/>
          </a:p>
          <a:p>
            <a:pPr lvl="1"/>
            <a:r>
              <a:rPr kumimoji="1" lang="ja-JP" altLang="en-US" dirty="0"/>
              <a:t>教室にいる学生数を試験定員以下に</a:t>
            </a:r>
            <a:endParaRPr kumimoji="1" lang="en-US" altLang="ja-JP" dirty="0"/>
          </a:p>
          <a:p>
            <a:r>
              <a:rPr kumimoji="1" lang="ja-JP" altLang="en-US" dirty="0"/>
              <a:t>除菌等の実施</a:t>
            </a:r>
            <a:endParaRPr kumimoji="1" lang="en-US" altLang="ja-JP" dirty="0"/>
          </a:p>
          <a:p>
            <a:pPr lvl="1"/>
            <a:r>
              <a:rPr kumimoji="1" lang="ja-JP" altLang="en-US" dirty="0"/>
              <a:t>各教室や建物の入口に手指消毒薬を設置</a:t>
            </a:r>
            <a:endParaRPr kumimoji="1" lang="en-US" altLang="ja-JP" dirty="0"/>
          </a:p>
          <a:p>
            <a:pPr lvl="1"/>
            <a:r>
              <a:rPr kumimoji="1" lang="ja-JP" altLang="en-US" dirty="0"/>
              <a:t>マスクを着用</a:t>
            </a:r>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
        <p:nvSpPr>
          <p:cNvPr id="12" name="テキスト ボックス 11">
            <a:extLst>
              <a:ext uri="{FF2B5EF4-FFF2-40B4-BE49-F238E27FC236}">
                <a16:creationId xmlns:a16="http://schemas.microsoft.com/office/drawing/2014/main" id="{2EBE5909-2513-4A5C-90D9-7727A2D482B7}"/>
              </a:ext>
            </a:extLst>
          </p:cNvPr>
          <p:cNvSpPr txBox="1"/>
          <p:nvPr/>
        </p:nvSpPr>
        <p:spPr>
          <a:xfrm>
            <a:off x="1763688" y="5623509"/>
            <a:ext cx="5616624" cy="584775"/>
          </a:xfrm>
          <a:prstGeom prst="rect">
            <a:avLst/>
          </a:prstGeom>
          <a:noFill/>
        </p:spPr>
        <p:txBody>
          <a:bodyPr wrap="square">
            <a:spAutoFit/>
          </a:bodyPr>
          <a:lstStyle/>
          <a:p>
            <a:pPr algn="ctr"/>
            <a:r>
              <a:rPr kumimoji="1" lang="ja-JP" altLang="en-US" sz="3200" b="0" i="0" u="none" strike="noStrike" kern="0" cap="none" spc="0" normalizeH="0" baseline="0" noProof="0" dirty="0">
                <a:ln>
                  <a:noFill/>
                </a:ln>
                <a:solidFill>
                  <a:srgbClr val="1F497D"/>
                </a:solidFill>
                <a:effectLst/>
                <a:uLnTx/>
                <a:uFillTx/>
                <a:latin typeface="Cambria"/>
                <a:ea typeface="メイリオ"/>
                <a:cs typeface="+mn-cs"/>
              </a:rPr>
              <a:t>詳しくは部局の方針参照</a:t>
            </a:r>
            <a:endParaRPr lang="ja-JP" altLang="en-US" dirty="0"/>
          </a:p>
        </p:txBody>
      </p:sp>
    </p:spTree>
    <p:extLst>
      <p:ext uri="{BB962C8B-B14F-4D97-AF65-F5344CB8AC3E}">
        <p14:creationId xmlns:p14="http://schemas.microsoft.com/office/powerpoint/2010/main" val="421032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274638"/>
            <a:ext cx="8496944" cy="1143000"/>
          </a:xfrm>
        </p:spPr>
        <p:txBody>
          <a:bodyPr>
            <a:normAutofit/>
          </a:bodyPr>
          <a:lstStyle/>
          <a:p>
            <a:r>
              <a:rPr kumimoji="1" lang="ja-JP" altLang="en-US" sz="4400" b="0" i="0" u="none" strike="noStrike" kern="0" cap="none" spc="0" normalizeH="0" baseline="0" noProof="0" dirty="0">
                <a:ln>
                  <a:noFill/>
                </a:ln>
                <a:gradFill flip="none" rotWithShape="1">
                  <a:gsLst>
                    <a:gs pos="60000">
                      <a:srgbClr val="1F497D"/>
                    </a:gs>
                    <a:gs pos="100000">
                      <a:srgbClr val="1F497D">
                        <a:tint val="20000"/>
                      </a:srgbClr>
                    </a:gs>
                  </a:gsLst>
                  <a:lin ang="5400000" scaled="1"/>
                  <a:tileRect/>
                </a:gradFill>
                <a:effectLst>
                  <a:outerShdw blurRad="127000" algn="tl" rotWithShape="0">
                    <a:prstClr val="white">
                      <a:alpha val="90000"/>
                    </a:prstClr>
                  </a:outerShdw>
                </a:effectLst>
                <a:uLnTx/>
                <a:uFillTx/>
                <a:latin typeface="Cambria"/>
                <a:ea typeface="メイリオ"/>
                <a:cs typeface="+mj-cs"/>
              </a:rPr>
              <a:t>教室環境設定 </a:t>
            </a:r>
            <a:r>
              <a:rPr kumimoji="1" lang="ja-JP" altLang="en-US" sz="3600" b="0" i="0" u="none" strike="noStrike" kern="0" cap="none" spc="0" normalizeH="0" baseline="0" noProof="0" dirty="0">
                <a:ln>
                  <a:noFill/>
                </a:ln>
                <a:gradFill flip="none" rotWithShape="1">
                  <a:gsLst>
                    <a:gs pos="60000">
                      <a:srgbClr val="1F497D"/>
                    </a:gs>
                    <a:gs pos="100000">
                      <a:srgbClr val="1F497D">
                        <a:tint val="20000"/>
                      </a:srgbClr>
                    </a:gs>
                  </a:gsLst>
                  <a:lin ang="5400000" scaled="1"/>
                  <a:tileRect/>
                </a:gradFill>
                <a:effectLst>
                  <a:outerShdw blurRad="127000" algn="tl" rotWithShape="0">
                    <a:prstClr val="white">
                      <a:alpha val="90000"/>
                    </a:prstClr>
                  </a:outerShdw>
                </a:effectLst>
                <a:uLnTx/>
                <a:uFillTx/>
                <a:latin typeface="Cambria"/>
                <a:ea typeface="メイリオ"/>
                <a:cs typeface="+mj-cs"/>
              </a:rPr>
              <a:t>～機材セッティング～</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t>簡単なセッティング</a:t>
            </a:r>
            <a:r>
              <a:rPr lang="ja-JP" altLang="en-US" dirty="0"/>
              <a:t>例</a:t>
            </a:r>
            <a:r>
              <a:rPr kumimoji="1" lang="ja-JP" altLang="en-US" dirty="0"/>
              <a:t>（映像）</a:t>
            </a:r>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pic>
        <p:nvPicPr>
          <p:cNvPr id="10" name="図 9" descr="時計, 記号 が含まれている画像&#10;&#10;自動的に生成された説明">
            <a:extLst>
              <a:ext uri="{FF2B5EF4-FFF2-40B4-BE49-F238E27FC236}">
                <a16:creationId xmlns:a16="http://schemas.microsoft.com/office/drawing/2014/main" id="{369D73D1-65F0-48AD-BBCA-A36FE0C62C47}"/>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r="48120"/>
          <a:stretch/>
        </p:blipFill>
        <p:spPr>
          <a:xfrm>
            <a:off x="910866" y="4016491"/>
            <a:ext cx="1089655" cy="2100355"/>
          </a:xfrm>
          <a:prstGeom prst="rect">
            <a:avLst/>
          </a:prstGeom>
        </p:spPr>
      </p:pic>
      <p:sp>
        <p:nvSpPr>
          <p:cNvPr id="14" name="四角形: 角を丸くする 13">
            <a:extLst>
              <a:ext uri="{FF2B5EF4-FFF2-40B4-BE49-F238E27FC236}">
                <a16:creationId xmlns:a16="http://schemas.microsoft.com/office/drawing/2014/main" id="{B766A4E2-94C6-4ADE-BB44-E81C99B0FF40}"/>
              </a:ext>
            </a:extLst>
          </p:cNvPr>
          <p:cNvSpPr/>
          <p:nvPr/>
        </p:nvSpPr>
        <p:spPr>
          <a:xfrm>
            <a:off x="642562" y="2492896"/>
            <a:ext cx="4104456" cy="3613586"/>
          </a:xfrm>
          <a:prstGeom prst="roundRect">
            <a:avLst>
              <a:gd name="adj" fmla="val 72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nvGrpSpPr>
          <p:cNvPr id="15" name="グループ化 14">
            <a:extLst>
              <a:ext uri="{FF2B5EF4-FFF2-40B4-BE49-F238E27FC236}">
                <a16:creationId xmlns:a16="http://schemas.microsoft.com/office/drawing/2014/main" id="{BC9D6411-3FBD-4126-85A5-2DDAC70574FC}"/>
              </a:ext>
            </a:extLst>
          </p:cNvPr>
          <p:cNvGrpSpPr/>
          <p:nvPr/>
        </p:nvGrpSpPr>
        <p:grpSpPr>
          <a:xfrm>
            <a:off x="3524310" y="4016490"/>
            <a:ext cx="941444" cy="2100355"/>
            <a:chOff x="2888351" y="3769600"/>
            <a:chExt cx="941444" cy="2100355"/>
          </a:xfrm>
        </p:grpSpPr>
        <p:sp>
          <p:nvSpPr>
            <p:cNvPr id="12" name="正方形/長方形 11">
              <a:extLst>
                <a:ext uri="{FF2B5EF4-FFF2-40B4-BE49-F238E27FC236}">
                  <a16:creationId xmlns:a16="http://schemas.microsoft.com/office/drawing/2014/main" id="{31E3286B-409C-4BBE-B359-AC40D326C1C1}"/>
                </a:ext>
              </a:extLst>
            </p:cNvPr>
            <p:cNvSpPr/>
            <p:nvPr/>
          </p:nvSpPr>
          <p:spPr>
            <a:xfrm rot="20066183">
              <a:off x="2963435" y="4531225"/>
              <a:ext cx="43648" cy="310777"/>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正方形/長方形 12">
              <a:extLst>
                <a:ext uri="{FF2B5EF4-FFF2-40B4-BE49-F238E27FC236}">
                  <a16:creationId xmlns:a16="http://schemas.microsoft.com/office/drawing/2014/main" id="{CE22BEF9-D2B1-4352-AB8A-6BC01073920B}"/>
                </a:ext>
              </a:extLst>
            </p:cNvPr>
            <p:cNvSpPr/>
            <p:nvPr/>
          </p:nvSpPr>
          <p:spPr>
            <a:xfrm rot="16200000">
              <a:off x="3165230" y="4658996"/>
              <a:ext cx="43648" cy="310777"/>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pic>
          <p:nvPicPr>
            <p:cNvPr id="9" name="図 8" descr="時計, 記号 が含まれている画像&#10;&#10;自動的に生成された説明">
              <a:extLst>
                <a:ext uri="{FF2B5EF4-FFF2-40B4-BE49-F238E27FC236}">
                  <a16:creationId xmlns:a16="http://schemas.microsoft.com/office/drawing/2014/main" id="{EB57EB68-F48F-4AFA-9A9F-8FD2D22746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177"/>
            <a:stretch/>
          </p:blipFill>
          <p:spPr>
            <a:xfrm>
              <a:off x="2888351" y="3769600"/>
              <a:ext cx="941444" cy="2100355"/>
            </a:xfrm>
            <a:prstGeom prst="rect">
              <a:avLst/>
            </a:prstGeom>
          </p:spPr>
        </p:pic>
      </p:grpSp>
      <p:sp>
        <p:nvSpPr>
          <p:cNvPr id="17" name="正方形/長方形 16">
            <a:extLst>
              <a:ext uri="{FF2B5EF4-FFF2-40B4-BE49-F238E27FC236}">
                <a16:creationId xmlns:a16="http://schemas.microsoft.com/office/drawing/2014/main" id="{145E263E-F2C2-4FE5-BFFF-473A618B4523}"/>
              </a:ext>
            </a:extLst>
          </p:cNvPr>
          <p:cNvSpPr/>
          <p:nvPr/>
        </p:nvSpPr>
        <p:spPr>
          <a:xfrm>
            <a:off x="1607560" y="2896097"/>
            <a:ext cx="2164653" cy="119058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ysClr val="windowText" lastClr="000000"/>
                </a:solidFill>
              </a:rPr>
              <a:t>スクリーン</a:t>
            </a:r>
          </a:p>
        </p:txBody>
      </p:sp>
      <p:grpSp>
        <p:nvGrpSpPr>
          <p:cNvPr id="19" name="グループ化 18">
            <a:extLst>
              <a:ext uri="{FF2B5EF4-FFF2-40B4-BE49-F238E27FC236}">
                <a16:creationId xmlns:a16="http://schemas.microsoft.com/office/drawing/2014/main" id="{004B527A-7388-4576-9E2D-5DC3D503A894}"/>
              </a:ext>
            </a:extLst>
          </p:cNvPr>
          <p:cNvGrpSpPr/>
          <p:nvPr/>
        </p:nvGrpSpPr>
        <p:grpSpPr>
          <a:xfrm>
            <a:off x="6537226" y="4169609"/>
            <a:ext cx="2052708" cy="1826978"/>
            <a:chOff x="-3580964" y="4389090"/>
            <a:chExt cx="1215096" cy="1081475"/>
          </a:xfrm>
        </p:grpSpPr>
        <p:pic>
          <p:nvPicPr>
            <p:cNvPr id="20" name="図 19" descr="時計, 記号, 挿絵 が含まれている画像&#10;&#10;自動的に生成された説明">
              <a:extLst>
                <a:ext uri="{FF2B5EF4-FFF2-40B4-BE49-F238E27FC236}">
                  <a16:creationId xmlns:a16="http://schemas.microsoft.com/office/drawing/2014/main" id="{91C5A1C6-AF28-4634-9140-9DB93CD4567C}"/>
                </a:ext>
              </a:extLst>
            </p:cNvPr>
            <p:cNvPicPr>
              <a:picLocks noChangeAspect="1"/>
            </p:cNvPicPr>
            <p:nvPr/>
          </p:nvPicPr>
          <p:blipFill>
            <a:blip r:embed="rId3" cstate="print">
              <a:duotone>
                <a:prstClr val="black"/>
                <a:schemeClr val="accent5">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475487" y="4522999"/>
              <a:ext cx="947566" cy="947566"/>
            </a:xfrm>
            <a:prstGeom prst="rect">
              <a:avLst/>
            </a:prstGeom>
          </p:spPr>
        </p:pic>
        <p:grpSp>
          <p:nvGrpSpPr>
            <p:cNvPr id="21" name="グループ化 20">
              <a:extLst>
                <a:ext uri="{FF2B5EF4-FFF2-40B4-BE49-F238E27FC236}">
                  <a16:creationId xmlns:a16="http://schemas.microsoft.com/office/drawing/2014/main" id="{BE71C765-B006-4086-986C-D80F6C15FAC1}"/>
                </a:ext>
              </a:extLst>
            </p:cNvPr>
            <p:cNvGrpSpPr/>
            <p:nvPr/>
          </p:nvGrpSpPr>
          <p:grpSpPr>
            <a:xfrm>
              <a:off x="-3580964" y="4393763"/>
              <a:ext cx="1211553" cy="1020367"/>
              <a:chOff x="2219082" y="1212366"/>
              <a:chExt cx="1211553" cy="1020367"/>
            </a:xfrm>
          </p:grpSpPr>
          <p:sp>
            <p:nvSpPr>
              <p:cNvPr id="25" name="二等辺三角形 24">
                <a:extLst>
                  <a:ext uri="{FF2B5EF4-FFF2-40B4-BE49-F238E27FC236}">
                    <a16:creationId xmlns:a16="http://schemas.microsoft.com/office/drawing/2014/main" id="{B3F1BD08-79D7-436F-AB8F-34780804BAE3}"/>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6" name="正方形/長方形 25">
                <a:extLst>
                  <a:ext uri="{FF2B5EF4-FFF2-40B4-BE49-F238E27FC236}">
                    <a16:creationId xmlns:a16="http://schemas.microsoft.com/office/drawing/2014/main" id="{826053EF-8195-4FD9-BC19-0FD8FD7B368F}"/>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22" name="グループ化 21">
              <a:extLst>
                <a:ext uri="{FF2B5EF4-FFF2-40B4-BE49-F238E27FC236}">
                  <a16:creationId xmlns:a16="http://schemas.microsoft.com/office/drawing/2014/main" id="{150F254F-0087-44B7-B962-F70779F498A4}"/>
                </a:ext>
              </a:extLst>
            </p:cNvPr>
            <p:cNvGrpSpPr/>
            <p:nvPr/>
          </p:nvGrpSpPr>
          <p:grpSpPr>
            <a:xfrm>
              <a:off x="-3577421" y="4389090"/>
              <a:ext cx="1211553" cy="1020367"/>
              <a:chOff x="2219082" y="1212366"/>
              <a:chExt cx="1211553" cy="1020367"/>
            </a:xfrm>
          </p:grpSpPr>
          <p:sp>
            <p:nvSpPr>
              <p:cNvPr id="23" name="二等辺三角形 22">
                <a:extLst>
                  <a:ext uri="{FF2B5EF4-FFF2-40B4-BE49-F238E27FC236}">
                    <a16:creationId xmlns:a16="http://schemas.microsoft.com/office/drawing/2014/main" id="{0805277B-47E9-4FFC-BD68-7DFE0E30E114}"/>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4" name="正方形/長方形 23">
                <a:extLst>
                  <a:ext uri="{FF2B5EF4-FFF2-40B4-BE49-F238E27FC236}">
                    <a16:creationId xmlns:a16="http://schemas.microsoft.com/office/drawing/2014/main" id="{B4D3865C-8401-4190-993A-A433D19ECC4C}"/>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cxnSp>
        <p:nvCxnSpPr>
          <p:cNvPr id="28" name="直線矢印コネクタ 27">
            <a:extLst>
              <a:ext uri="{FF2B5EF4-FFF2-40B4-BE49-F238E27FC236}">
                <a16:creationId xmlns:a16="http://schemas.microsoft.com/office/drawing/2014/main" id="{BAF4C419-1C6A-46E1-964F-BDF171F68435}"/>
              </a:ext>
            </a:extLst>
          </p:cNvPr>
          <p:cNvCxnSpPr>
            <a:cxnSpLocks/>
          </p:cNvCxnSpPr>
          <p:nvPr/>
        </p:nvCxnSpPr>
        <p:spPr>
          <a:xfrm flipH="1" flipV="1">
            <a:off x="2988857" y="3646870"/>
            <a:ext cx="529468" cy="1125750"/>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BEAE36CF-D073-4C8A-A832-92F77A9D7CA9}"/>
              </a:ext>
            </a:extLst>
          </p:cNvPr>
          <p:cNvSpPr txBox="1"/>
          <p:nvPr/>
        </p:nvSpPr>
        <p:spPr>
          <a:xfrm>
            <a:off x="1555916" y="4099431"/>
            <a:ext cx="2276953" cy="461665"/>
          </a:xfrm>
          <a:prstGeom prst="rect">
            <a:avLst/>
          </a:prstGeom>
          <a:solidFill>
            <a:srgbClr val="FFFFFF">
              <a:alpha val="80000"/>
            </a:srgbClr>
          </a:solidFill>
        </p:spPr>
        <p:txBody>
          <a:bodyPr wrap="square">
            <a:spAutoFit/>
          </a:bodyPr>
          <a:lstStyle/>
          <a:p>
            <a:pPr algn="ctr"/>
            <a:r>
              <a:rPr kumimoji="1" lang="ja-JP" altLang="en-US" sz="2400" i="0" u="none" strike="noStrike" kern="0" cap="none" spc="0" normalizeH="0" baseline="0" noProof="0" dirty="0">
                <a:ln>
                  <a:noFill/>
                </a:ln>
                <a:solidFill>
                  <a:srgbClr val="1F497D"/>
                </a:solidFill>
                <a:effectLst/>
                <a:uLnTx/>
                <a:uFillTx/>
                <a:latin typeface="Meiryo UI" panose="020B0604030504040204" pitchFamily="50" charset="-128"/>
                <a:ea typeface="Meiryo UI" panose="020B0604030504040204" pitchFamily="50" charset="-128"/>
              </a:rPr>
              <a:t>ケーブルで接続</a:t>
            </a:r>
            <a:endParaRPr lang="ja-JP" altLang="en-US" sz="1400" dirty="0">
              <a:latin typeface="Meiryo UI" panose="020B0604030504040204" pitchFamily="50" charset="-128"/>
              <a:ea typeface="Meiryo UI" panose="020B0604030504040204" pitchFamily="50" charset="-128"/>
            </a:endParaRPr>
          </a:p>
        </p:txBody>
      </p:sp>
      <p:cxnSp>
        <p:nvCxnSpPr>
          <p:cNvPr id="35" name="直線矢印コネクタ 34">
            <a:extLst>
              <a:ext uri="{FF2B5EF4-FFF2-40B4-BE49-F238E27FC236}">
                <a16:creationId xmlns:a16="http://schemas.microsoft.com/office/drawing/2014/main" id="{E29E5640-0066-42EE-92F1-577B50333610}"/>
              </a:ext>
            </a:extLst>
          </p:cNvPr>
          <p:cNvCxnSpPr>
            <a:cxnSpLocks/>
          </p:cNvCxnSpPr>
          <p:nvPr/>
        </p:nvCxnSpPr>
        <p:spPr>
          <a:xfrm>
            <a:off x="3696511" y="4933503"/>
            <a:ext cx="3299583" cy="273418"/>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AA6FFD47-B383-4CA0-99C7-99E913BCECD4}"/>
              </a:ext>
            </a:extLst>
          </p:cNvPr>
          <p:cNvSpPr txBox="1"/>
          <p:nvPr/>
        </p:nvSpPr>
        <p:spPr>
          <a:xfrm>
            <a:off x="4479784" y="4019970"/>
            <a:ext cx="2597982" cy="830997"/>
          </a:xfrm>
          <a:prstGeom prst="rect">
            <a:avLst/>
          </a:prstGeom>
          <a:solidFill>
            <a:srgbClr val="FFFFFF">
              <a:alpha val="80000"/>
            </a:srgbClr>
          </a:solidFill>
        </p:spPr>
        <p:txBody>
          <a:bodyPr wrap="square">
            <a:spAutoFit/>
          </a:bodyPr>
          <a:lstStyle/>
          <a:p>
            <a:pPr algn="ctr"/>
            <a:r>
              <a:rPr kumimoji="1" lang="en-US" altLang="ja-JP" sz="2400" i="0" u="none" strike="noStrike" kern="0" cap="none" spc="0" normalizeH="0" baseline="0" noProof="0" dirty="0">
                <a:ln>
                  <a:noFill/>
                </a:ln>
                <a:solidFill>
                  <a:srgbClr val="1F497D"/>
                </a:solidFill>
                <a:effectLst/>
                <a:uLnTx/>
                <a:uFillTx/>
                <a:latin typeface="Meiryo UI" panose="020B0604030504040204" pitchFamily="50" charset="-128"/>
                <a:ea typeface="Meiryo UI" panose="020B0604030504040204" pitchFamily="50" charset="-128"/>
              </a:rPr>
              <a:t>Zoom </a:t>
            </a:r>
            <a:r>
              <a:rPr kumimoji="1" lang="ja-JP" altLang="en-US" sz="2400" i="0" u="none" strike="noStrike" kern="0" cap="none" spc="0" normalizeH="0" baseline="0" noProof="0" dirty="0">
                <a:ln>
                  <a:noFill/>
                </a:ln>
                <a:solidFill>
                  <a:srgbClr val="1F497D"/>
                </a:solidFill>
                <a:effectLst/>
                <a:uLnTx/>
                <a:uFillTx/>
                <a:latin typeface="Meiryo UI" panose="020B0604030504040204" pitchFamily="50" charset="-128"/>
                <a:ea typeface="Meiryo UI" panose="020B0604030504040204" pitchFamily="50" charset="-128"/>
              </a:rPr>
              <a:t>でスクリーンの画面を共有</a:t>
            </a:r>
            <a:endParaRPr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195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274638"/>
            <a:ext cx="8496944" cy="1143000"/>
          </a:xfrm>
        </p:spPr>
        <p:txBody>
          <a:bodyPr>
            <a:normAutofit/>
          </a:bodyPr>
          <a:lstStyle/>
          <a:p>
            <a:r>
              <a:rPr kumimoji="1" lang="ja-JP" altLang="en-US" sz="4400" b="0" i="0" u="none" strike="noStrike" kern="0" cap="none" spc="0" normalizeH="0" baseline="0" noProof="0" dirty="0">
                <a:ln>
                  <a:noFill/>
                </a:ln>
                <a:gradFill flip="none" rotWithShape="1">
                  <a:gsLst>
                    <a:gs pos="60000">
                      <a:srgbClr val="1F497D"/>
                    </a:gs>
                    <a:gs pos="100000">
                      <a:srgbClr val="1F497D">
                        <a:tint val="20000"/>
                      </a:srgbClr>
                    </a:gs>
                  </a:gsLst>
                  <a:lin ang="5400000" scaled="1"/>
                  <a:tileRect/>
                </a:gradFill>
                <a:effectLst>
                  <a:outerShdw blurRad="127000" algn="tl" rotWithShape="0">
                    <a:prstClr val="white">
                      <a:alpha val="90000"/>
                    </a:prstClr>
                  </a:outerShdw>
                </a:effectLst>
                <a:uLnTx/>
                <a:uFillTx/>
                <a:latin typeface="Cambria"/>
                <a:ea typeface="メイリオ"/>
                <a:cs typeface="+mj-cs"/>
              </a:rPr>
              <a:t>教室環境設定 </a:t>
            </a:r>
            <a:r>
              <a:rPr kumimoji="1" lang="ja-JP" altLang="en-US" sz="3600" b="0" i="0" u="none" strike="noStrike" kern="0" cap="none" spc="0" normalizeH="0" baseline="0" noProof="0" dirty="0">
                <a:ln>
                  <a:noFill/>
                </a:ln>
                <a:gradFill flip="none" rotWithShape="1">
                  <a:gsLst>
                    <a:gs pos="60000">
                      <a:srgbClr val="1F497D"/>
                    </a:gs>
                    <a:gs pos="100000">
                      <a:srgbClr val="1F497D">
                        <a:tint val="20000"/>
                      </a:srgbClr>
                    </a:gs>
                  </a:gsLst>
                  <a:lin ang="5400000" scaled="1"/>
                  <a:tileRect/>
                </a:gradFill>
                <a:effectLst>
                  <a:outerShdw blurRad="127000" algn="tl" rotWithShape="0">
                    <a:prstClr val="white">
                      <a:alpha val="90000"/>
                    </a:prstClr>
                  </a:outerShdw>
                </a:effectLst>
                <a:uLnTx/>
                <a:uFillTx/>
                <a:latin typeface="Cambria"/>
                <a:ea typeface="メイリオ"/>
                <a:cs typeface="+mj-cs"/>
              </a:rPr>
              <a:t>～機材セッティング～</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a:t>簡単なセッティング例（音声）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pic>
        <p:nvPicPr>
          <p:cNvPr id="10" name="図 9" descr="時計, 記号 が含まれている画像&#10;&#10;自動的に生成された説明">
            <a:extLst>
              <a:ext uri="{FF2B5EF4-FFF2-40B4-BE49-F238E27FC236}">
                <a16:creationId xmlns:a16="http://schemas.microsoft.com/office/drawing/2014/main" id="{369D73D1-65F0-48AD-BBCA-A36FE0C62C47}"/>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r="48120"/>
          <a:stretch/>
        </p:blipFill>
        <p:spPr>
          <a:xfrm>
            <a:off x="910866" y="4016491"/>
            <a:ext cx="1089655" cy="2100355"/>
          </a:xfrm>
          <a:prstGeom prst="rect">
            <a:avLst/>
          </a:prstGeom>
        </p:spPr>
      </p:pic>
      <p:grpSp>
        <p:nvGrpSpPr>
          <p:cNvPr id="19" name="グループ化 18">
            <a:extLst>
              <a:ext uri="{FF2B5EF4-FFF2-40B4-BE49-F238E27FC236}">
                <a16:creationId xmlns:a16="http://schemas.microsoft.com/office/drawing/2014/main" id="{004B527A-7388-4576-9E2D-5DC3D503A894}"/>
              </a:ext>
            </a:extLst>
          </p:cNvPr>
          <p:cNvGrpSpPr/>
          <p:nvPr/>
        </p:nvGrpSpPr>
        <p:grpSpPr>
          <a:xfrm>
            <a:off x="6537226" y="4169609"/>
            <a:ext cx="2052708" cy="1826978"/>
            <a:chOff x="-3580964" y="4389090"/>
            <a:chExt cx="1215096" cy="1081475"/>
          </a:xfrm>
        </p:grpSpPr>
        <p:pic>
          <p:nvPicPr>
            <p:cNvPr id="20" name="図 19" descr="時計, 記号, 挿絵 が含まれている画像&#10;&#10;自動的に生成された説明">
              <a:extLst>
                <a:ext uri="{FF2B5EF4-FFF2-40B4-BE49-F238E27FC236}">
                  <a16:creationId xmlns:a16="http://schemas.microsoft.com/office/drawing/2014/main" id="{91C5A1C6-AF28-4634-9140-9DB93CD4567C}"/>
                </a:ext>
              </a:extLst>
            </p:cNvPr>
            <p:cNvPicPr>
              <a:picLocks noChangeAspect="1"/>
            </p:cNvPicPr>
            <p:nvPr/>
          </p:nvPicPr>
          <p:blipFill>
            <a:blip r:embed="rId3" cstate="print">
              <a:duotone>
                <a:prstClr val="black"/>
                <a:schemeClr val="accent5">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475487" y="4522999"/>
              <a:ext cx="947566" cy="947566"/>
            </a:xfrm>
            <a:prstGeom prst="rect">
              <a:avLst/>
            </a:prstGeom>
          </p:spPr>
        </p:pic>
        <p:grpSp>
          <p:nvGrpSpPr>
            <p:cNvPr id="21" name="グループ化 20">
              <a:extLst>
                <a:ext uri="{FF2B5EF4-FFF2-40B4-BE49-F238E27FC236}">
                  <a16:creationId xmlns:a16="http://schemas.microsoft.com/office/drawing/2014/main" id="{BE71C765-B006-4086-986C-D80F6C15FAC1}"/>
                </a:ext>
              </a:extLst>
            </p:cNvPr>
            <p:cNvGrpSpPr/>
            <p:nvPr/>
          </p:nvGrpSpPr>
          <p:grpSpPr>
            <a:xfrm>
              <a:off x="-3580964" y="4393763"/>
              <a:ext cx="1211553" cy="1020367"/>
              <a:chOff x="2219082" y="1212366"/>
              <a:chExt cx="1211553" cy="1020367"/>
            </a:xfrm>
          </p:grpSpPr>
          <p:sp>
            <p:nvSpPr>
              <p:cNvPr id="25" name="二等辺三角形 24">
                <a:extLst>
                  <a:ext uri="{FF2B5EF4-FFF2-40B4-BE49-F238E27FC236}">
                    <a16:creationId xmlns:a16="http://schemas.microsoft.com/office/drawing/2014/main" id="{B3F1BD08-79D7-436F-AB8F-34780804BAE3}"/>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6" name="正方形/長方形 25">
                <a:extLst>
                  <a:ext uri="{FF2B5EF4-FFF2-40B4-BE49-F238E27FC236}">
                    <a16:creationId xmlns:a16="http://schemas.microsoft.com/office/drawing/2014/main" id="{826053EF-8195-4FD9-BC19-0FD8FD7B368F}"/>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22" name="グループ化 21">
              <a:extLst>
                <a:ext uri="{FF2B5EF4-FFF2-40B4-BE49-F238E27FC236}">
                  <a16:creationId xmlns:a16="http://schemas.microsoft.com/office/drawing/2014/main" id="{150F254F-0087-44B7-B962-F70779F498A4}"/>
                </a:ext>
              </a:extLst>
            </p:cNvPr>
            <p:cNvGrpSpPr/>
            <p:nvPr/>
          </p:nvGrpSpPr>
          <p:grpSpPr>
            <a:xfrm>
              <a:off x="-3577421" y="4389090"/>
              <a:ext cx="1211553" cy="1020367"/>
              <a:chOff x="2219082" y="1212366"/>
              <a:chExt cx="1211553" cy="1020367"/>
            </a:xfrm>
          </p:grpSpPr>
          <p:sp>
            <p:nvSpPr>
              <p:cNvPr id="23" name="二等辺三角形 22">
                <a:extLst>
                  <a:ext uri="{FF2B5EF4-FFF2-40B4-BE49-F238E27FC236}">
                    <a16:creationId xmlns:a16="http://schemas.microsoft.com/office/drawing/2014/main" id="{0805277B-47E9-4FFC-BD68-7DFE0E30E114}"/>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4" name="正方形/長方形 23">
                <a:extLst>
                  <a:ext uri="{FF2B5EF4-FFF2-40B4-BE49-F238E27FC236}">
                    <a16:creationId xmlns:a16="http://schemas.microsoft.com/office/drawing/2014/main" id="{B4D3865C-8401-4190-993A-A433D19ECC4C}"/>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68" name="グループ化 67">
            <a:extLst>
              <a:ext uri="{FF2B5EF4-FFF2-40B4-BE49-F238E27FC236}">
                <a16:creationId xmlns:a16="http://schemas.microsoft.com/office/drawing/2014/main" id="{84AD2A52-6A4F-41D1-A9F6-296FFD9415D9}"/>
              </a:ext>
            </a:extLst>
          </p:cNvPr>
          <p:cNvGrpSpPr/>
          <p:nvPr/>
        </p:nvGrpSpPr>
        <p:grpSpPr>
          <a:xfrm>
            <a:off x="1971927" y="2724497"/>
            <a:ext cx="1301340" cy="1143125"/>
            <a:chOff x="3596543" y="2609851"/>
            <a:chExt cx="1301340" cy="1143125"/>
          </a:xfrm>
        </p:grpSpPr>
        <p:pic>
          <p:nvPicPr>
            <p:cNvPr id="29" name="Picture 6">
              <a:extLst>
                <a:ext uri="{FF2B5EF4-FFF2-40B4-BE49-F238E27FC236}">
                  <a16:creationId xmlns:a16="http://schemas.microsoft.com/office/drawing/2014/main" id="{F40DAD95-E8F9-4A84-A17A-702312BC986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922427" y="2609851"/>
              <a:ext cx="649573" cy="681933"/>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E3736721-9A9C-40AE-B466-15A4F08C58EC}"/>
                </a:ext>
              </a:extLst>
            </p:cNvPr>
            <p:cNvSpPr txBox="1"/>
            <p:nvPr/>
          </p:nvSpPr>
          <p:spPr>
            <a:xfrm>
              <a:off x="3596543" y="3352866"/>
              <a:ext cx="1301340" cy="400110"/>
            </a:xfrm>
            <a:prstGeom prst="rect">
              <a:avLst/>
            </a:prstGeom>
            <a:noFill/>
          </p:spPr>
          <p:txBody>
            <a:bodyPr wrap="square">
              <a:spAutoFit/>
            </a:bodyPr>
            <a:lstStyle/>
            <a:p>
              <a:pPr algn="ctr"/>
              <a:r>
                <a:rPr lang="ja-JP" altLang="en-US" sz="2000" dirty="0">
                  <a:solidFill>
                    <a:sysClr val="windowText" lastClr="000000"/>
                  </a:solidFill>
                </a:rPr>
                <a:t>教室</a:t>
              </a:r>
              <a:endParaRPr lang="en-US" altLang="ja-JP" sz="2000" dirty="0">
                <a:solidFill>
                  <a:sysClr val="windowText" lastClr="000000"/>
                </a:solidFill>
              </a:endParaRPr>
            </a:p>
          </p:txBody>
        </p:sp>
      </p:grpSp>
      <p:cxnSp>
        <p:nvCxnSpPr>
          <p:cNvPr id="41" name="直線矢印コネクタ 40">
            <a:extLst>
              <a:ext uri="{FF2B5EF4-FFF2-40B4-BE49-F238E27FC236}">
                <a16:creationId xmlns:a16="http://schemas.microsoft.com/office/drawing/2014/main" id="{10CA66E7-F882-41AA-BA69-14EBDF6483A8}"/>
              </a:ext>
            </a:extLst>
          </p:cNvPr>
          <p:cNvCxnSpPr>
            <a:cxnSpLocks/>
          </p:cNvCxnSpPr>
          <p:nvPr/>
        </p:nvCxnSpPr>
        <p:spPr>
          <a:xfrm flipH="1" flipV="1">
            <a:off x="2719909" y="3852253"/>
            <a:ext cx="13399" cy="634007"/>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D2F1000-FB66-413F-8C49-8A5470926F4A}"/>
              </a:ext>
            </a:extLst>
          </p:cNvPr>
          <p:cNvCxnSpPr>
            <a:cxnSpLocks/>
          </p:cNvCxnSpPr>
          <p:nvPr/>
        </p:nvCxnSpPr>
        <p:spPr>
          <a:xfrm flipH="1">
            <a:off x="1497907" y="3366292"/>
            <a:ext cx="675567" cy="1399669"/>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C929929C-4E3F-4E2A-8F53-E83CF1D76BB3}"/>
              </a:ext>
            </a:extLst>
          </p:cNvPr>
          <p:cNvCxnSpPr>
            <a:cxnSpLocks/>
          </p:cNvCxnSpPr>
          <p:nvPr/>
        </p:nvCxnSpPr>
        <p:spPr>
          <a:xfrm>
            <a:off x="3029670" y="3107708"/>
            <a:ext cx="892219" cy="856933"/>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4E7E9A71-D56B-4ACD-8B14-BBB6F0CCF04C}"/>
              </a:ext>
            </a:extLst>
          </p:cNvPr>
          <p:cNvSpPr txBox="1"/>
          <p:nvPr/>
        </p:nvSpPr>
        <p:spPr>
          <a:xfrm>
            <a:off x="4955486" y="2276872"/>
            <a:ext cx="4459607" cy="1846659"/>
          </a:xfrm>
          <a:prstGeom prst="rect">
            <a:avLst/>
          </a:prstGeom>
          <a:noFill/>
        </p:spPr>
        <p:txBody>
          <a:bodyPr wrap="square">
            <a:spAutoFit/>
          </a:bodyPr>
          <a:lstStyle/>
          <a:p>
            <a:r>
              <a:rPr kumimoji="1" lang="ja-JP" altLang="en-US" sz="2400" b="0" i="0" u="none" strike="noStrike" kern="0" cap="none" spc="0" normalizeH="0" baseline="0" noProof="0" dirty="0">
                <a:ln>
                  <a:noFill/>
                </a:ln>
                <a:solidFill>
                  <a:srgbClr val="1F497D"/>
                </a:solidFill>
                <a:effectLst/>
                <a:uLnTx/>
                <a:uFillTx/>
                <a:latin typeface="Cambria"/>
                <a:ea typeface="メイリオ"/>
                <a:cs typeface="+mn-cs"/>
              </a:rPr>
              <a:t>遠隔の学生はチャットで質問</a:t>
            </a:r>
            <a:endParaRPr kumimoji="1" lang="en-US" altLang="ja-JP" sz="2400" b="0" i="0" u="none" strike="noStrike" kern="0" cap="none" spc="0" normalizeH="0" baseline="0" noProof="0" dirty="0">
              <a:ln>
                <a:noFill/>
              </a:ln>
              <a:solidFill>
                <a:srgbClr val="1F497D"/>
              </a:solidFill>
              <a:effectLst/>
              <a:uLnTx/>
              <a:uFillTx/>
              <a:latin typeface="Cambria"/>
              <a:ea typeface="メイリオ"/>
              <a:cs typeface="+mn-cs"/>
            </a:endParaRPr>
          </a:p>
          <a:p>
            <a:r>
              <a:rPr lang="ja-JP" altLang="en-US" sz="2400" kern="0" dirty="0">
                <a:solidFill>
                  <a:srgbClr val="1F497D"/>
                </a:solidFill>
                <a:latin typeface="Cambria"/>
                <a:ea typeface="メイリオ"/>
              </a:rPr>
              <a:t>対面の学生は口頭で質問</a:t>
            </a:r>
            <a:br>
              <a:rPr lang="en-US" altLang="ja-JP" sz="2400" kern="0" dirty="0">
                <a:solidFill>
                  <a:srgbClr val="1F497D"/>
                </a:solidFill>
                <a:latin typeface="Cambria"/>
                <a:ea typeface="メイリオ"/>
              </a:rPr>
            </a:br>
            <a:r>
              <a:rPr lang="en-US" altLang="ja-JP" sz="2400" kern="0" dirty="0">
                <a:solidFill>
                  <a:srgbClr val="1F497D"/>
                </a:solidFill>
                <a:latin typeface="Cambria"/>
                <a:ea typeface="メイリオ"/>
              </a:rPr>
              <a:t>(</a:t>
            </a:r>
            <a:r>
              <a:rPr lang="ja-JP" altLang="en-US" sz="2400" kern="0" dirty="0">
                <a:solidFill>
                  <a:srgbClr val="1F497D"/>
                </a:solidFill>
                <a:latin typeface="Cambria"/>
                <a:ea typeface="メイリオ"/>
              </a:rPr>
              <a:t>教員は各質問を復唱</a:t>
            </a:r>
            <a:r>
              <a:rPr lang="en-US" altLang="ja-JP" sz="2400" kern="0" dirty="0">
                <a:solidFill>
                  <a:srgbClr val="1F497D"/>
                </a:solidFill>
                <a:latin typeface="Cambria"/>
                <a:ea typeface="メイリオ"/>
              </a:rPr>
              <a:t>)</a:t>
            </a:r>
          </a:p>
          <a:p>
            <a:r>
              <a:rPr lang="en-US" altLang="ja-JP" sz="2400" kern="0" dirty="0">
                <a:solidFill>
                  <a:srgbClr val="1F497D"/>
                </a:solidFill>
                <a:latin typeface="Cambria"/>
                <a:ea typeface="メイリオ"/>
              </a:rPr>
              <a:t>PC </a:t>
            </a:r>
            <a:r>
              <a:rPr lang="ja-JP" altLang="en-US" sz="2400" kern="0" dirty="0">
                <a:solidFill>
                  <a:srgbClr val="1F497D"/>
                </a:solidFill>
                <a:latin typeface="Cambria"/>
                <a:ea typeface="メイリオ"/>
              </a:rPr>
              <a:t>マイクは外付けも可</a:t>
            </a:r>
            <a:endParaRPr lang="en-US" altLang="ja-JP" sz="2400" kern="0" dirty="0">
              <a:solidFill>
                <a:srgbClr val="1F497D"/>
              </a:solidFill>
              <a:latin typeface="Cambria"/>
              <a:ea typeface="メイリオ"/>
            </a:endParaRPr>
          </a:p>
          <a:p>
            <a:r>
              <a:rPr lang="ja-JP" altLang="en-US" kern="0" dirty="0">
                <a:solidFill>
                  <a:srgbClr val="1F497D"/>
                </a:solidFill>
                <a:latin typeface="Cambria"/>
                <a:ea typeface="メイリオ"/>
              </a:rPr>
              <a:t>（</a:t>
            </a:r>
            <a:r>
              <a:rPr lang="en-US" altLang="ja-JP" kern="0" dirty="0">
                <a:solidFill>
                  <a:srgbClr val="1F497D"/>
                </a:solidFill>
                <a:latin typeface="Cambria"/>
                <a:ea typeface="メイリオ"/>
              </a:rPr>
              <a:t>Yamaha YVC-300 </a:t>
            </a:r>
            <a:r>
              <a:rPr lang="ja-JP" altLang="en-US" kern="0" dirty="0">
                <a:solidFill>
                  <a:srgbClr val="1F497D"/>
                </a:solidFill>
                <a:latin typeface="Cambria"/>
                <a:ea typeface="メイリオ"/>
              </a:rPr>
              <a:t>等）</a:t>
            </a:r>
            <a:endParaRPr lang="en-US" altLang="ja-JP" kern="0" dirty="0">
              <a:solidFill>
                <a:srgbClr val="1F497D"/>
              </a:solidFill>
              <a:latin typeface="Cambria"/>
              <a:ea typeface="メイリオ"/>
            </a:endParaRPr>
          </a:p>
        </p:txBody>
      </p:sp>
      <p:grpSp>
        <p:nvGrpSpPr>
          <p:cNvPr id="63" name="グループ化 62">
            <a:extLst>
              <a:ext uri="{FF2B5EF4-FFF2-40B4-BE49-F238E27FC236}">
                <a16:creationId xmlns:a16="http://schemas.microsoft.com/office/drawing/2014/main" id="{D8C030DD-B881-41EC-88B6-A344F5B9E75D}"/>
              </a:ext>
            </a:extLst>
          </p:cNvPr>
          <p:cNvGrpSpPr/>
          <p:nvPr/>
        </p:nvGrpSpPr>
        <p:grpSpPr>
          <a:xfrm>
            <a:off x="2619301" y="3965954"/>
            <a:ext cx="977398" cy="2100355"/>
            <a:chOff x="-623354" y="2836816"/>
            <a:chExt cx="977398" cy="2100355"/>
          </a:xfrm>
        </p:grpSpPr>
        <p:pic>
          <p:nvPicPr>
            <p:cNvPr id="62" name="図 61" descr="時計, 記号 が含まれている画像&#10;&#10;自動的に生成された説明">
              <a:extLst>
                <a:ext uri="{FF2B5EF4-FFF2-40B4-BE49-F238E27FC236}">
                  <a16:creationId xmlns:a16="http://schemas.microsoft.com/office/drawing/2014/main" id="{92863AC8-FE6B-449C-A6D0-AD20B452FA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177"/>
            <a:stretch/>
          </p:blipFill>
          <p:spPr>
            <a:xfrm>
              <a:off x="-587400" y="2836816"/>
              <a:ext cx="941444" cy="2100355"/>
            </a:xfrm>
            <a:prstGeom prst="rect">
              <a:avLst/>
            </a:prstGeom>
          </p:spPr>
        </p:pic>
        <p:sp>
          <p:nvSpPr>
            <p:cNvPr id="58" name="正方形/長方形 57">
              <a:extLst>
                <a:ext uri="{FF2B5EF4-FFF2-40B4-BE49-F238E27FC236}">
                  <a16:creationId xmlns:a16="http://schemas.microsoft.com/office/drawing/2014/main" id="{AF72226E-8E3E-4E48-AF00-448936EA4AB4}"/>
                </a:ext>
              </a:extLst>
            </p:cNvPr>
            <p:cNvSpPr/>
            <p:nvPr/>
          </p:nvSpPr>
          <p:spPr>
            <a:xfrm>
              <a:off x="-623354" y="3841449"/>
              <a:ext cx="592030" cy="844208"/>
            </a:xfrm>
            <a:prstGeom prst="rect">
              <a:avLst/>
            </a:prstGeom>
            <a:solidFill>
              <a:srgbClr val="F0E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E676184-21F8-4A25-A6BE-784D62BC7FD3}"/>
              </a:ext>
            </a:extLst>
          </p:cNvPr>
          <p:cNvGrpSpPr/>
          <p:nvPr/>
        </p:nvGrpSpPr>
        <p:grpSpPr>
          <a:xfrm>
            <a:off x="3810923" y="4056531"/>
            <a:ext cx="1116461" cy="2100355"/>
            <a:chOff x="-1335506" y="3026963"/>
            <a:chExt cx="1116461" cy="2100355"/>
          </a:xfrm>
        </p:grpSpPr>
        <p:grpSp>
          <p:nvGrpSpPr>
            <p:cNvPr id="15" name="グループ化 14">
              <a:extLst>
                <a:ext uri="{FF2B5EF4-FFF2-40B4-BE49-F238E27FC236}">
                  <a16:creationId xmlns:a16="http://schemas.microsoft.com/office/drawing/2014/main" id="{BC9D6411-3FBD-4126-85A5-2DDAC70574FC}"/>
                </a:ext>
              </a:extLst>
            </p:cNvPr>
            <p:cNvGrpSpPr/>
            <p:nvPr/>
          </p:nvGrpSpPr>
          <p:grpSpPr>
            <a:xfrm>
              <a:off x="-1335506" y="3026963"/>
              <a:ext cx="941444" cy="2100355"/>
              <a:chOff x="2888351" y="3769600"/>
              <a:chExt cx="941444" cy="2100355"/>
            </a:xfrm>
          </p:grpSpPr>
          <p:sp>
            <p:nvSpPr>
              <p:cNvPr id="12" name="正方形/長方形 11">
                <a:extLst>
                  <a:ext uri="{FF2B5EF4-FFF2-40B4-BE49-F238E27FC236}">
                    <a16:creationId xmlns:a16="http://schemas.microsoft.com/office/drawing/2014/main" id="{31E3286B-409C-4BBE-B359-AC40D326C1C1}"/>
                  </a:ext>
                </a:extLst>
              </p:cNvPr>
              <p:cNvSpPr/>
              <p:nvPr/>
            </p:nvSpPr>
            <p:spPr>
              <a:xfrm rot="20066183">
                <a:off x="2963435" y="4531225"/>
                <a:ext cx="43648" cy="310777"/>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正方形/長方形 12">
                <a:extLst>
                  <a:ext uri="{FF2B5EF4-FFF2-40B4-BE49-F238E27FC236}">
                    <a16:creationId xmlns:a16="http://schemas.microsoft.com/office/drawing/2014/main" id="{CE22BEF9-D2B1-4352-AB8A-6BC01073920B}"/>
                  </a:ext>
                </a:extLst>
              </p:cNvPr>
              <p:cNvSpPr/>
              <p:nvPr/>
            </p:nvSpPr>
            <p:spPr>
              <a:xfrm rot="16200000">
                <a:off x="3165230" y="4658996"/>
                <a:ext cx="43648" cy="310777"/>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pic>
            <p:nvPicPr>
              <p:cNvPr id="9" name="図 8" descr="時計, 記号 が含まれている画像&#10;&#10;自動的に生成された説明">
                <a:extLst>
                  <a:ext uri="{FF2B5EF4-FFF2-40B4-BE49-F238E27FC236}">
                    <a16:creationId xmlns:a16="http://schemas.microsoft.com/office/drawing/2014/main" id="{EB57EB68-F48F-4AFA-9A9F-8FD2D22746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177"/>
              <a:stretch/>
            </p:blipFill>
            <p:spPr>
              <a:xfrm>
                <a:off x="2888351" y="3769600"/>
                <a:ext cx="941444" cy="2100355"/>
              </a:xfrm>
              <a:prstGeom prst="rect">
                <a:avLst/>
              </a:prstGeom>
            </p:spPr>
          </p:pic>
        </p:grpSp>
        <p:sp>
          <p:nvSpPr>
            <p:cNvPr id="64" name="正方形/長方形 63">
              <a:extLst>
                <a:ext uri="{FF2B5EF4-FFF2-40B4-BE49-F238E27FC236}">
                  <a16:creationId xmlns:a16="http://schemas.microsoft.com/office/drawing/2014/main" id="{7E7A3C2C-BBCB-477A-930F-704969E4DF5D}"/>
                </a:ext>
              </a:extLst>
            </p:cNvPr>
            <p:cNvSpPr/>
            <p:nvPr/>
          </p:nvSpPr>
          <p:spPr>
            <a:xfrm>
              <a:off x="-811075" y="3961069"/>
              <a:ext cx="592030" cy="844208"/>
            </a:xfrm>
            <a:prstGeom prst="rect">
              <a:avLst/>
            </a:prstGeom>
            <a:solidFill>
              <a:srgbClr val="F0E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E9A6692D-D28F-45F7-8469-9F48F54D60D1}"/>
                </a:ext>
              </a:extLst>
            </p:cNvPr>
            <p:cNvSpPr/>
            <p:nvPr/>
          </p:nvSpPr>
          <p:spPr>
            <a:xfrm>
              <a:off x="-1041324" y="3335325"/>
              <a:ext cx="737504" cy="713931"/>
            </a:xfrm>
            <a:prstGeom prst="rect">
              <a:avLst/>
            </a:prstGeom>
            <a:solidFill>
              <a:srgbClr val="F0E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F444467D-1823-437B-AEC8-6E8124E94F99}"/>
              </a:ext>
            </a:extLst>
          </p:cNvPr>
          <p:cNvGrpSpPr/>
          <p:nvPr/>
        </p:nvGrpSpPr>
        <p:grpSpPr>
          <a:xfrm>
            <a:off x="3479609" y="3819738"/>
            <a:ext cx="1290780" cy="1146278"/>
            <a:chOff x="2046663" y="4914579"/>
            <a:chExt cx="1290780" cy="1146278"/>
          </a:xfrm>
        </p:grpSpPr>
        <p:pic>
          <p:nvPicPr>
            <p:cNvPr id="30" name="Picture 2">
              <a:extLst>
                <a:ext uri="{FF2B5EF4-FFF2-40B4-BE49-F238E27FC236}">
                  <a16:creationId xmlns:a16="http://schemas.microsoft.com/office/drawing/2014/main" id="{A3B7AF7F-78C3-4A41-B0E2-7653ED4D307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9657" y="4914579"/>
              <a:ext cx="391591" cy="669439"/>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a:extLst>
                <a:ext uri="{FF2B5EF4-FFF2-40B4-BE49-F238E27FC236}">
                  <a16:creationId xmlns:a16="http://schemas.microsoft.com/office/drawing/2014/main" id="{58FD27C6-E009-4C1B-B863-33AF460BB77C}"/>
                </a:ext>
              </a:extLst>
            </p:cNvPr>
            <p:cNvSpPr txBox="1"/>
            <p:nvPr/>
          </p:nvSpPr>
          <p:spPr>
            <a:xfrm>
              <a:off x="2046663" y="5660747"/>
              <a:ext cx="1290780" cy="400110"/>
            </a:xfrm>
            <a:prstGeom prst="rect">
              <a:avLst/>
            </a:prstGeom>
            <a:noFill/>
          </p:spPr>
          <p:txBody>
            <a:bodyPr wrap="square">
              <a:spAutoFit/>
            </a:bodyPr>
            <a:lstStyle/>
            <a:p>
              <a:pPr algn="ctr"/>
              <a:r>
                <a:rPr lang="en-US" altLang="ja-JP" sz="2000" dirty="0">
                  <a:solidFill>
                    <a:sysClr val="windowText" lastClr="000000"/>
                  </a:solidFill>
                </a:rPr>
                <a:t>PC</a:t>
              </a:r>
            </a:p>
          </p:txBody>
        </p:sp>
      </p:grpSp>
      <p:grpSp>
        <p:nvGrpSpPr>
          <p:cNvPr id="7" name="グループ化 6">
            <a:extLst>
              <a:ext uri="{FF2B5EF4-FFF2-40B4-BE49-F238E27FC236}">
                <a16:creationId xmlns:a16="http://schemas.microsoft.com/office/drawing/2014/main" id="{F0F15D40-F4E0-4459-8B0D-1C758AB8611E}"/>
              </a:ext>
            </a:extLst>
          </p:cNvPr>
          <p:cNvGrpSpPr/>
          <p:nvPr/>
        </p:nvGrpSpPr>
        <p:grpSpPr>
          <a:xfrm>
            <a:off x="2075229" y="4591177"/>
            <a:ext cx="1290780" cy="1146278"/>
            <a:chOff x="2993730" y="4340681"/>
            <a:chExt cx="1290780" cy="1146278"/>
          </a:xfrm>
        </p:grpSpPr>
        <p:pic>
          <p:nvPicPr>
            <p:cNvPr id="1026" name="Picture 2">
              <a:extLst>
                <a:ext uri="{FF2B5EF4-FFF2-40B4-BE49-F238E27FC236}">
                  <a16:creationId xmlns:a16="http://schemas.microsoft.com/office/drawing/2014/main" id="{AFA928DF-33ED-465B-A6EC-7CF0A5F769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6724" y="4340681"/>
              <a:ext cx="391591" cy="669439"/>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9646591C-D8B7-487C-B2AF-B042F5412462}"/>
                </a:ext>
              </a:extLst>
            </p:cNvPr>
            <p:cNvSpPr txBox="1"/>
            <p:nvPr/>
          </p:nvSpPr>
          <p:spPr>
            <a:xfrm>
              <a:off x="2993730" y="5086849"/>
              <a:ext cx="1290780" cy="400110"/>
            </a:xfrm>
            <a:prstGeom prst="rect">
              <a:avLst/>
            </a:prstGeom>
            <a:noFill/>
          </p:spPr>
          <p:txBody>
            <a:bodyPr wrap="square">
              <a:spAutoFit/>
            </a:bodyPr>
            <a:lstStyle/>
            <a:p>
              <a:pPr algn="ctr"/>
              <a:r>
                <a:rPr lang="ja-JP" altLang="en-US" sz="2000" dirty="0">
                  <a:solidFill>
                    <a:sysClr val="windowText" lastClr="000000"/>
                  </a:solidFill>
                </a:rPr>
                <a:t>教室</a:t>
              </a:r>
              <a:endParaRPr lang="en-US" altLang="ja-JP" sz="2000" dirty="0">
                <a:solidFill>
                  <a:sysClr val="windowText" lastClr="000000"/>
                </a:solidFill>
              </a:endParaRPr>
            </a:p>
          </p:txBody>
        </p:sp>
      </p:grpSp>
      <p:sp>
        <p:nvSpPr>
          <p:cNvPr id="14" name="四角形: 角を丸くする 13">
            <a:extLst>
              <a:ext uri="{FF2B5EF4-FFF2-40B4-BE49-F238E27FC236}">
                <a16:creationId xmlns:a16="http://schemas.microsoft.com/office/drawing/2014/main" id="{B766A4E2-94C6-4ADE-BB44-E81C99B0FF40}"/>
              </a:ext>
            </a:extLst>
          </p:cNvPr>
          <p:cNvSpPr/>
          <p:nvPr/>
        </p:nvSpPr>
        <p:spPr>
          <a:xfrm>
            <a:off x="642561" y="2492896"/>
            <a:ext cx="4109805" cy="3613586"/>
          </a:xfrm>
          <a:prstGeom prst="roundRect">
            <a:avLst>
              <a:gd name="adj" fmla="val 72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1" name="直線矢印コネクタ 50">
            <a:extLst>
              <a:ext uri="{FF2B5EF4-FFF2-40B4-BE49-F238E27FC236}">
                <a16:creationId xmlns:a16="http://schemas.microsoft.com/office/drawing/2014/main" id="{2D1C6E28-B4C9-4B28-B4AC-DE02A158F464}"/>
              </a:ext>
            </a:extLst>
          </p:cNvPr>
          <p:cNvCxnSpPr>
            <a:cxnSpLocks/>
            <a:stCxn id="67" idx="0"/>
          </p:cNvCxnSpPr>
          <p:nvPr/>
        </p:nvCxnSpPr>
        <p:spPr>
          <a:xfrm>
            <a:off x="4473857" y="4364893"/>
            <a:ext cx="1317343" cy="699476"/>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EF63655A-B158-4B5D-9A79-4BB741897B12}"/>
              </a:ext>
            </a:extLst>
          </p:cNvPr>
          <p:cNvGrpSpPr/>
          <p:nvPr/>
        </p:nvGrpSpPr>
        <p:grpSpPr>
          <a:xfrm>
            <a:off x="5657471" y="4826478"/>
            <a:ext cx="1301340" cy="1143125"/>
            <a:chOff x="3596543" y="2609851"/>
            <a:chExt cx="1301340" cy="1143125"/>
          </a:xfrm>
        </p:grpSpPr>
        <p:pic>
          <p:nvPicPr>
            <p:cNvPr id="78" name="Picture 6">
              <a:extLst>
                <a:ext uri="{FF2B5EF4-FFF2-40B4-BE49-F238E27FC236}">
                  <a16:creationId xmlns:a16="http://schemas.microsoft.com/office/drawing/2014/main" id="{B440A403-3E8D-4EAE-AE96-ED780D9C8F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427" y="2609851"/>
              <a:ext cx="649573" cy="681933"/>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a:extLst>
                <a:ext uri="{FF2B5EF4-FFF2-40B4-BE49-F238E27FC236}">
                  <a16:creationId xmlns:a16="http://schemas.microsoft.com/office/drawing/2014/main" id="{EAB5D8D4-D8AE-4E60-A760-FC12D8E65E2D}"/>
                </a:ext>
              </a:extLst>
            </p:cNvPr>
            <p:cNvSpPr txBox="1"/>
            <p:nvPr/>
          </p:nvSpPr>
          <p:spPr>
            <a:xfrm>
              <a:off x="3596543" y="3352866"/>
              <a:ext cx="1301340" cy="400110"/>
            </a:xfrm>
            <a:prstGeom prst="rect">
              <a:avLst/>
            </a:prstGeom>
            <a:noFill/>
          </p:spPr>
          <p:txBody>
            <a:bodyPr wrap="square">
              <a:spAutoFit/>
            </a:bodyPr>
            <a:lstStyle/>
            <a:p>
              <a:pPr algn="ctr"/>
              <a:r>
                <a:rPr lang="ja-JP" altLang="en-US" sz="2000" dirty="0">
                  <a:solidFill>
                    <a:sysClr val="windowText" lastClr="000000"/>
                  </a:solidFill>
                </a:rPr>
                <a:t>遠隔</a:t>
              </a:r>
              <a:endParaRPr lang="en-US" altLang="ja-JP" sz="2000" dirty="0">
                <a:solidFill>
                  <a:sysClr val="windowText" lastClr="000000"/>
                </a:solidFill>
              </a:endParaRPr>
            </a:p>
          </p:txBody>
        </p:sp>
      </p:grpSp>
    </p:spTree>
    <p:extLst>
      <p:ext uri="{BB962C8B-B14F-4D97-AF65-F5344CB8AC3E}">
        <p14:creationId xmlns:p14="http://schemas.microsoft.com/office/powerpoint/2010/main" val="331922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274638"/>
            <a:ext cx="8496944" cy="1143000"/>
          </a:xfrm>
        </p:spPr>
        <p:txBody>
          <a:bodyPr>
            <a:normAutofit/>
          </a:bodyPr>
          <a:lstStyle/>
          <a:p>
            <a:r>
              <a:rPr kumimoji="1" lang="ja-JP" altLang="en-US" sz="4400" b="0" i="0" u="none" strike="noStrike" kern="0" cap="none" spc="0" normalizeH="0" baseline="0" noProof="0" dirty="0">
                <a:ln>
                  <a:noFill/>
                </a:ln>
                <a:gradFill flip="none" rotWithShape="1">
                  <a:gsLst>
                    <a:gs pos="60000">
                      <a:srgbClr val="1F497D"/>
                    </a:gs>
                    <a:gs pos="100000">
                      <a:srgbClr val="1F497D">
                        <a:tint val="20000"/>
                      </a:srgbClr>
                    </a:gs>
                  </a:gsLst>
                  <a:lin ang="5400000" scaled="1"/>
                  <a:tileRect/>
                </a:gradFill>
                <a:effectLst>
                  <a:outerShdw blurRad="127000" algn="tl" rotWithShape="0">
                    <a:prstClr val="white">
                      <a:alpha val="90000"/>
                    </a:prstClr>
                  </a:outerShdw>
                </a:effectLst>
                <a:uLnTx/>
                <a:uFillTx/>
                <a:latin typeface="Cambria"/>
                <a:ea typeface="メイリオ"/>
                <a:cs typeface="+mj-cs"/>
              </a:rPr>
              <a:t>教室環境設定 </a:t>
            </a:r>
            <a:r>
              <a:rPr kumimoji="1" lang="ja-JP" altLang="en-US" sz="3600" b="0" i="0" u="none" strike="noStrike" kern="0" cap="none" spc="0" normalizeH="0" baseline="0" noProof="0" dirty="0">
                <a:ln>
                  <a:noFill/>
                </a:ln>
                <a:gradFill flip="none" rotWithShape="1">
                  <a:gsLst>
                    <a:gs pos="60000">
                      <a:srgbClr val="1F497D"/>
                    </a:gs>
                    <a:gs pos="100000">
                      <a:srgbClr val="1F497D">
                        <a:tint val="20000"/>
                      </a:srgbClr>
                    </a:gs>
                  </a:gsLst>
                  <a:lin ang="5400000" scaled="1"/>
                  <a:tileRect/>
                </a:gradFill>
                <a:effectLst>
                  <a:outerShdw blurRad="127000" algn="tl" rotWithShape="0">
                    <a:prstClr val="white">
                      <a:alpha val="90000"/>
                    </a:prstClr>
                  </a:outerShdw>
                </a:effectLst>
                <a:uLnTx/>
                <a:uFillTx/>
                <a:latin typeface="Cambria"/>
                <a:ea typeface="メイリオ"/>
                <a:cs typeface="+mj-cs"/>
              </a:rPr>
              <a:t>～機材セッティング～</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a:t>音声トラブル例（遠隔の学生が話す）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pic>
        <p:nvPicPr>
          <p:cNvPr id="10" name="図 9" descr="時計, 記号 が含まれている画像&#10;&#10;自動的に生成された説明">
            <a:extLst>
              <a:ext uri="{FF2B5EF4-FFF2-40B4-BE49-F238E27FC236}">
                <a16:creationId xmlns:a16="http://schemas.microsoft.com/office/drawing/2014/main" id="{369D73D1-65F0-48AD-BBCA-A36FE0C62C47}"/>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r="48120"/>
          <a:stretch/>
        </p:blipFill>
        <p:spPr>
          <a:xfrm>
            <a:off x="910866" y="4016491"/>
            <a:ext cx="1089655" cy="2100355"/>
          </a:xfrm>
          <a:prstGeom prst="rect">
            <a:avLst/>
          </a:prstGeom>
        </p:spPr>
      </p:pic>
      <p:grpSp>
        <p:nvGrpSpPr>
          <p:cNvPr id="19" name="グループ化 18">
            <a:extLst>
              <a:ext uri="{FF2B5EF4-FFF2-40B4-BE49-F238E27FC236}">
                <a16:creationId xmlns:a16="http://schemas.microsoft.com/office/drawing/2014/main" id="{004B527A-7388-4576-9E2D-5DC3D503A894}"/>
              </a:ext>
            </a:extLst>
          </p:cNvPr>
          <p:cNvGrpSpPr/>
          <p:nvPr/>
        </p:nvGrpSpPr>
        <p:grpSpPr>
          <a:xfrm>
            <a:off x="6537226" y="4169609"/>
            <a:ext cx="2052708" cy="1826978"/>
            <a:chOff x="-3580964" y="4389090"/>
            <a:chExt cx="1215096" cy="1081475"/>
          </a:xfrm>
        </p:grpSpPr>
        <p:pic>
          <p:nvPicPr>
            <p:cNvPr id="20" name="図 19" descr="時計, 記号, 挿絵 が含まれている画像&#10;&#10;自動的に生成された説明">
              <a:extLst>
                <a:ext uri="{FF2B5EF4-FFF2-40B4-BE49-F238E27FC236}">
                  <a16:creationId xmlns:a16="http://schemas.microsoft.com/office/drawing/2014/main" id="{91C5A1C6-AF28-4634-9140-9DB93CD4567C}"/>
                </a:ext>
              </a:extLst>
            </p:cNvPr>
            <p:cNvPicPr>
              <a:picLocks noChangeAspect="1"/>
            </p:cNvPicPr>
            <p:nvPr/>
          </p:nvPicPr>
          <p:blipFill>
            <a:blip r:embed="rId3" cstate="print">
              <a:duotone>
                <a:prstClr val="black"/>
                <a:schemeClr val="accent5">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475487" y="4522999"/>
              <a:ext cx="947566" cy="947566"/>
            </a:xfrm>
            <a:prstGeom prst="rect">
              <a:avLst/>
            </a:prstGeom>
          </p:spPr>
        </p:pic>
        <p:grpSp>
          <p:nvGrpSpPr>
            <p:cNvPr id="21" name="グループ化 20">
              <a:extLst>
                <a:ext uri="{FF2B5EF4-FFF2-40B4-BE49-F238E27FC236}">
                  <a16:creationId xmlns:a16="http://schemas.microsoft.com/office/drawing/2014/main" id="{BE71C765-B006-4086-986C-D80F6C15FAC1}"/>
                </a:ext>
              </a:extLst>
            </p:cNvPr>
            <p:cNvGrpSpPr/>
            <p:nvPr/>
          </p:nvGrpSpPr>
          <p:grpSpPr>
            <a:xfrm>
              <a:off x="-3580964" y="4393763"/>
              <a:ext cx="1211553" cy="1020367"/>
              <a:chOff x="2219082" y="1212366"/>
              <a:chExt cx="1211553" cy="1020367"/>
            </a:xfrm>
          </p:grpSpPr>
          <p:sp>
            <p:nvSpPr>
              <p:cNvPr id="25" name="二等辺三角形 24">
                <a:extLst>
                  <a:ext uri="{FF2B5EF4-FFF2-40B4-BE49-F238E27FC236}">
                    <a16:creationId xmlns:a16="http://schemas.microsoft.com/office/drawing/2014/main" id="{B3F1BD08-79D7-436F-AB8F-34780804BAE3}"/>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6" name="正方形/長方形 25">
                <a:extLst>
                  <a:ext uri="{FF2B5EF4-FFF2-40B4-BE49-F238E27FC236}">
                    <a16:creationId xmlns:a16="http://schemas.microsoft.com/office/drawing/2014/main" id="{826053EF-8195-4FD9-BC19-0FD8FD7B368F}"/>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22" name="グループ化 21">
              <a:extLst>
                <a:ext uri="{FF2B5EF4-FFF2-40B4-BE49-F238E27FC236}">
                  <a16:creationId xmlns:a16="http://schemas.microsoft.com/office/drawing/2014/main" id="{150F254F-0087-44B7-B962-F70779F498A4}"/>
                </a:ext>
              </a:extLst>
            </p:cNvPr>
            <p:cNvGrpSpPr/>
            <p:nvPr/>
          </p:nvGrpSpPr>
          <p:grpSpPr>
            <a:xfrm>
              <a:off x="-3577421" y="4389090"/>
              <a:ext cx="1211553" cy="1020367"/>
              <a:chOff x="2219082" y="1212366"/>
              <a:chExt cx="1211553" cy="1020367"/>
            </a:xfrm>
          </p:grpSpPr>
          <p:sp>
            <p:nvSpPr>
              <p:cNvPr id="23" name="二等辺三角形 22">
                <a:extLst>
                  <a:ext uri="{FF2B5EF4-FFF2-40B4-BE49-F238E27FC236}">
                    <a16:creationId xmlns:a16="http://schemas.microsoft.com/office/drawing/2014/main" id="{0805277B-47E9-4FFC-BD68-7DFE0E30E114}"/>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4" name="正方形/長方形 23">
                <a:extLst>
                  <a:ext uri="{FF2B5EF4-FFF2-40B4-BE49-F238E27FC236}">
                    <a16:creationId xmlns:a16="http://schemas.microsoft.com/office/drawing/2014/main" id="{B4D3865C-8401-4190-993A-A433D19ECC4C}"/>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68" name="グループ化 67">
            <a:extLst>
              <a:ext uri="{FF2B5EF4-FFF2-40B4-BE49-F238E27FC236}">
                <a16:creationId xmlns:a16="http://schemas.microsoft.com/office/drawing/2014/main" id="{84AD2A52-6A4F-41D1-A9F6-296FFD9415D9}"/>
              </a:ext>
            </a:extLst>
          </p:cNvPr>
          <p:cNvGrpSpPr/>
          <p:nvPr/>
        </p:nvGrpSpPr>
        <p:grpSpPr>
          <a:xfrm>
            <a:off x="1971927" y="2724497"/>
            <a:ext cx="1301340" cy="1143125"/>
            <a:chOff x="3596543" y="2609851"/>
            <a:chExt cx="1301340" cy="1143125"/>
          </a:xfrm>
        </p:grpSpPr>
        <p:pic>
          <p:nvPicPr>
            <p:cNvPr id="29" name="Picture 6">
              <a:extLst>
                <a:ext uri="{FF2B5EF4-FFF2-40B4-BE49-F238E27FC236}">
                  <a16:creationId xmlns:a16="http://schemas.microsoft.com/office/drawing/2014/main" id="{F40DAD95-E8F9-4A84-A17A-702312BC986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922427" y="2609851"/>
              <a:ext cx="649573" cy="681933"/>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E3736721-9A9C-40AE-B466-15A4F08C58EC}"/>
                </a:ext>
              </a:extLst>
            </p:cNvPr>
            <p:cNvSpPr txBox="1"/>
            <p:nvPr/>
          </p:nvSpPr>
          <p:spPr>
            <a:xfrm>
              <a:off x="3596543" y="3352866"/>
              <a:ext cx="1301340" cy="400110"/>
            </a:xfrm>
            <a:prstGeom prst="rect">
              <a:avLst/>
            </a:prstGeom>
            <a:noFill/>
          </p:spPr>
          <p:txBody>
            <a:bodyPr wrap="square">
              <a:spAutoFit/>
            </a:bodyPr>
            <a:lstStyle/>
            <a:p>
              <a:pPr algn="ctr"/>
              <a:r>
                <a:rPr lang="ja-JP" altLang="en-US" sz="2000" dirty="0">
                  <a:solidFill>
                    <a:sysClr val="windowText" lastClr="000000"/>
                  </a:solidFill>
                </a:rPr>
                <a:t>教室</a:t>
              </a:r>
              <a:endParaRPr lang="en-US" altLang="ja-JP" sz="2000" dirty="0">
                <a:solidFill>
                  <a:sysClr val="windowText" lastClr="000000"/>
                </a:solidFill>
              </a:endParaRPr>
            </a:p>
          </p:txBody>
        </p:sp>
      </p:grpSp>
      <p:cxnSp>
        <p:nvCxnSpPr>
          <p:cNvPr id="41" name="直線矢印コネクタ 40">
            <a:extLst>
              <a:ext uri="{FF2B5EF4-FFF2-40B4-BE49-F238E27FC236}">
                <a16:creationId xmlns:a16="http://schemas.microsoft.com/office/drawing/2014/main" id="{10CA66E7-F882-41AA-BA69-14EBDF6483A8}"/>
              </a:ext>
            </a:extLst>
          </p:cNvPr>
          <p:cNvCxnSpPr>
            <a:cxnSpLocks/>
          </p:cNvCxnSpPr>
          <p:nvPr/>
        </p:nvCxnSpPr>
        <p:spPr>
          <a:xfrm flipH="1" flipV="1">
            <a:off x="2651554" y="3831160"/>
            <a:ext cx="13399" cy="634007"/>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D2F1000-FB66-413F-8C49-8A5470926F4A}"/>
              </a:ext>
            </a:extLst>
          </p:cNvPr>
          <p:cNvCxnSpPr>
            <a:cxnSpLocks/>
          </p:cNvCxnSpPr>
          <p:nvPr/>
        </p:nvCxnSpPr>
        <p:spPr>
          <a:xfrm flipH="1">
            <a:off x="1497907" y="3366292"/>
            <a:ext cx="675567" cy="1399669"/>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C929929C-4E3F-4E2A-8F53-E83CF1D76BB3}"/>
              </a:ext>
            </a:extLst>
          </p:cNvPr>
          <p:cNvCxnSpPr>
            <a:cxnSpLocks/>
          </p:cNvCxnSpPr>
          <p:nvPr/>
        </p:nvCxnSpPr>
        <p:spPr>
          <a:xfrm flipH="1">
            <a:off x="2915316" y="3667567"/>
            <a:ext cx="815879" cy="1080941"/>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6" name="グループ化 65">
            <a:extLst>
              <a:ext uri="{FF2B5EF4-FFF2-40B4-BE49-F238E27FC236}">
                <a16:creationId xmlns:a16="http://schemas.microsoft.com/office/drawing/2014/main" id="{DE676184-21F8-4A25-A6BE-784D62BC7FD3}"/>
              </a:ext>
            </a:extLst>
          </p:cNvPr>
          <p:cNvGrpSpPr/>
          <p:nvPr/>
        </p:nvGrpSpPr>
        <p:grpSpPr>
          <a:xfrm>
            <a:off x="3810923" y="4056531"/>
            <a:ext cx="1116461" cy="2100355"/>
            <a:chOff x="-1335506" y="3026963"/>
            <a:chExt cx="1116461" cy="2100355"/>
          </a:xfrm>
        </p:grpSpPr>
        <p:grpSp>
          <p:nvGrpSpPr>
            <p:cNvPr id="15" name="グループ化 14">
              <a:extLst>
                <a:ext uri="{FF2B5EF4-FFF2-40B4-BE49-F238E27FC236}">
                  <a16:creationId xmlns:a16="http://schemas.microsoft.com/office/drawing/2014/main" id="{BC9D6411-3FBD-4126-85A5-2DDAC70574FC}"/>
                </a:ext>
              </a:extLst>
            </p:cNvPr>
            <p:cNvGrpSpPr/>
            <p:nvPr/>
          </p:nvGrpSpPr>
          <p:grpSpPr>
            <a:xfrm>
              <a:off x="-1335506" y="3026963"/>
              <a:ext cx="941444" cy="2100355"/>
              <a:chOff x="2888351" y="3769600"/>
              <a:chExt cx="941444" cy="2100355"/>
            </a:xfrm>
          </p:grpSpPr>
          <p:sp>
            <p:nvSpPr>
              <p:cNvPr id="12" name="正方形/長方形 11">
                <a:extLst>
                  <a:ext uri="{FF2B5EF4-FFF2-40B4-BE49-F238E27FC236}">
                    <a16:creationId xmlns:a16="http://schemas.microsoft.com/office/drawing/2014/main" id="{31E3286B-409C-4BBE-B359-AC40D326C1C1}"/>
                  </a:ext>
                </a:extLst>
              </p:cNvPr>
              <p:cNvSpPr/>
              <p:nvPr/>
            </p:nvSpPr>
            <p:spPr>
              <a:xfrm rot="20066183">
                <a:off x="2963435" y="4531225"/>
                <a:ext cx="43648" cy="310777"/>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正方形/長方形 12">
                <a:extLst>
                  <a:ext uri="{FF2B5EF4-FFF2-40B4-BE49-F238E27FC236}">
                    <a16:creationId xmlns:a16="http://schemas.microsoft.com/office/drawing/2014/main" id="{CE22BEF9-D2B1-4352-AB8A-6BC01073920B}"/>
                  </a:ext>
                </a:extLst>
              </p:cNvPr>
              <p:cNvSpPr/>
              <p:nvPr/>
            </p:nvSpPr>
            <p:spPr>
              <a:xfrm rot="16200000">
                <a:off x="3165230" y="4658996"/>
                <a:ext cx="43648" cy="310777"/>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pic>
            <p:nvPicPr>
              <p:cNvPr id="9" name="図 8" descr="時計, 記号 が含まれている画像&#10;&#10;自動的に生成された説明">
                <a:extLst>
                  <a:ext uri="{FF2B5EF4-FFF2-40B4-BE49-F238E27FC236}">
                    <a16:creationId xmlns:a16="http://schemas.microsoft.com/office/drawing/2014/main" id="{EB57EB68-F48F-4AFA-9A9F-8FD2D22746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177"/>
              <a:stretch/>
            </p:blipFill>
            <p:spPr>
              <a:xfrm>
                <a:off x="2888351" y="3769600"/>
                <a:ext cx="941444" cy="2100355"/>
              </a:xfrm>
              <a:prstGeom prst="rect">
                <a:avLst/>
              </a:prstGeom>
            </p:spPr>
          </p:pic>
        </p:grpSp>
        <p:sp>
          <p:nvSpPr>
            <p:cNvPr id="64" name="正方形/長方形 63">
              <a:extLst>
                <a:ext uri="{FF2B5EF4-FFF2-40B4-BE49-F238E27FC236}">
                  <a16:creationId xmlns:a16="http://schemas.microsoft.com/office/drawing/2014/main" id="{7E7A3C2C-BBCB-477A-930F-704969E4DF5D}"/>
                </a:ext>
              </a:extLst>
            </p:cNvPr>
            <p:cNvSpPr/>
            <p:nvPr/>
          </p:nvSpPr>
          <p:spPr>
            <a:xfrm>
              <a:off x="-811075" y="3961069"/>
              <a:ext cx="592030" cy="844208"/>
            </a:xfrm>
            <a:prstGeom prst="rect">
              <a:avLst/>
            </a:prstGeom>
            <a:solidFill>
              <a:srgbClr val="F0E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E9A6692D-D28F-45F7-8469-9F48F54D60D1}"/>
                </a:ext>
              </a:extLst>
            </p:cNvPr>
            <p:cNvSpPr/>
            <p:nvPr/>
          </p:nvSpPr>
          <p:spPr>
            <a:xfrm>
              <a:off x="-1041324" y="3335325"/>
              <a:ext cx="737504" cy="713931"/>
            </a:xfrm>
            <a:prstGeom prst="rect">
              <a:avLst/>
            </a:prstGeom>
            <a:solidFill>
              <a:srgbClr val="F0E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0" name="Picture 2">
            <a:extLst>
              <a:ext uri="{FF2B5EF4-FFF2-40B4-BE49-F238E27FC236}">
                <a16:creationId xmlns:a16="http://schemas.microsoft.com/office/drawing/2014/main" id="{A3B7AF7F-78C3-4A41-B0E2-7653ED4D307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7636" y="4292564"/>
            <a:ext cx="391591" cy="66943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F0F15D40-F4E0-4459-8B0D-1C758AB8611E}"/>
              </a:ext>
            </a:extLst>
          </p:cNvPr>
          <p:cNvGrpSpPr/>
          <p:nvPr/>
        </p:nvGrpSpPr>
        <p:grpSpPr>
          <a:xfrm>
            <a:off x="2004649" y="4591177"/>
            <a:ext cx="1290780" cy="1146278"/>
            <a:chOff x="2993730" y="4340681"/>
            <a:chExt cx="1290780" cy="1146278"/>
          </a:xfrm>
        </p:grpSpPr>
        <p:pic>
          <p:nvPicPr>
            <p:cNvPr id="1026" name="Picture 2">
              <a:extLst>
                <a:ext uri="{FF2B5EF4-FFF2-40B4-BE49-F238E27FC236}">
                  <a16:creationId xmlns:a16="http://schemas.microsoft.com/office/drawing/2014/main" id="{AFA928DF-33ED-465B-A6EC-7CF0A5F769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6724" y="4340681"/>
              <a:ext cx="391591" cy="669439"/>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9646591C-D8B7-487C-B2AF-B042F5412462}"/>
                </a:ext>
              </a:extLst>
            </p:cNvPr>
            <p:cNvSpPr txBox="1"/>
            <p:nvPr/>
          </p:nvSpPr>
          <p:spPr>
            <a:xfrm>
              <a:off x="2993730" y="5086849"/>
              <a:ext cx="1290780" cy="400110"/>
            </a:xfrm>
            <a:prstGeom prst="rect">
              <a:avLst/>
            </a:prstGeom>
            <a:noFill/>
          </p:spPr>
          <p:txBody>
            <a:bodyPr wrap="square">
              <a:spAutoFit/>
            </a:bodyPr>
            <a:lstStyle/>
            <a:p>
              <a:pPr algn="ctr"/>
              <a:r>
                <a:rPr lang="ja-JP" altLang="en-US" sz="2000" dirty="0">
                  <a:solidFill>
                    <a:sysClr val="windowText" lastClr="000000"/>
                  </a:solidFill>
                </a:rPr>
                <a:t>教室</a:t>
              </a:r>
              <a:endParaRPr lang="en-US" altLang="ja-JP" sz="2000" dirty="0">
                <a:solidFill>
                  <a:sysClr val="windowText" lastClr="000000"/>
                </a:solidFill>
              </a:endParaRPr>
            </a:p>
          </p:txBody>
        </p:sp>
      </p:grpSp>
      <p:sp>
        <p:nvSpPr>
          <p:cNvPr id="14" name="四角形: 角を丸くする 13">
            <a:extLst>
              <a:ext uri="{FF2B5EF4-FFF2-40B4-BE49-F238E27FC236}">
                <a16:creationId xmlns:a16="http://schemas.microsoft.com/office/drawing/2014/main" id="{B766A4E2-94C6-4ADE-BB44-E81C99B0FF40}"/>
              </a:ext>
            </a:extLst>
          </p:cNvPr>
          <p:cNvSpPr/>
          <p:nvPr/>
        </p:nvSpPr>
        <p:spPr>
          <a:xfrm>
            <a:off x="642561" y="2492896"/>
            <a:ext cx="4109805" cy="3613586"/>
          </a:xfrm>
          <a:prstGeom prst="roundRect">
            <a:avLst>
              <a:gd name="adj" fmla="val 72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1" name="直線矢印コネクタ 50">
            <a:extLst>
              <a:ext uri="{FF2B5EF4-FFF2-40B4-BE49-F238E27FC236}">
                <a16:creationId xmlns:a16="http://schemas.microsoft.com/office/drawing/2014/main" id="{2D1C6E28-B4C9-4B28-B4AC-DE02A158F464}"/>
              </a:ext>
            </a:extLst>
          </p:cNvPr>
          <p:cNvCxnSpPr>
            <a:cxnSpLocks/>
          </p:cNvCxnSpPr>
          <p:nvPr/>
        </p:nvCxnSpPr>
        <p:spPr>
          <a:xfrm flipH="1" flipV="1">
            <a:off x="4490712" y="3902824"/>
            <a:ext cx="1586108" cy="1645138"/>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EF63655A-B158-4B5D-9A79-4BB741897B12}"/>
              </a:ext>
            </a:extLst>
          </p:cNvPr>
          <p:cNvGrpSpPr/>
          <p:nvPr/>
        </p:nvGrpSpPr>
        <p:grpSpPr>
          <a:xfrm>
            <a:off x="5790126" y="4302967"/>
            <a:ext cx="1301340" cy="1166571"/>
            <a:chOff x="3596543" y="2609851"/>
            <a:chExt cx="1301340" cy="1166571"/>
          </a:xfrm>
        </p:grpSpPr>
        <p:pic>
          <p:nvPicPr>
            <p:cNvPr id="78" name="Picture 6">
              <a:extLst>
                <a:ext uri="{FF2B5EF4-FFF2-40B4-BE49-F238E27FC236}">
                  <a16:creationId xmlns:a16="http://schemas.microsoft.com/office/drawing/2014/main" id="{B440A403-3E8D-4EAE-AE96-ED780D9C8F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427" y="2609851"/>
              <a:ext cx="649573" cy="681933"/>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a:extLst>
                <a:ext uri="{FF2B5EF4-FFF2-40B4-BE49-F238E27FC236}">
                  <a16:creationId xmlns:a16="http://schemas.microsoft.com/office/drawing/2014/main" id="{EAB5D8D4-D8AE-4E60-A760-FC12D8E65E2D}"/>
                </a:ext>
              </a:extLst>
            </p:cNvPr>
            <p:cNvSpPr txBox="1"/>
            <p:nvPr/>
          </p:nvSpPr>
          <p:spPr>
            <a:xfrm>
              <a:off x="3596543" y="3376312"/>
              <a:ext cx="1301340" cy="400110"/>
            </a:xfrm>
            <a:prstGeom prst="rect">
              <a:avLst/>
            </a:prstGeom>
            <a:noFill/>
          </p:spPr>
          <p:txBody>
            <a:bodyPr wrap="square">
              <a:spAutoFit/>
            </a:bodyPr>
            <a:lstStyle/>
            <a:p>
              <a:pPr algn="ctr"/>
              <a:r>
                <a:rPr lang="ja-JP" altLang="en-US" sz="2000" dirty="0">
                  <a:solidFill>
                    <a:sysClr val="windowText" lastClr="000000"/>
                  </a:solidFill>
                </a:rPr>
                <a:t>遠隔</a:t>
              </a:r>
              <a:endParaRPr lang="en-US" altLang="ja-JP" sz="2000" dirty="0">
                <a:solidFill>
                  <a:sysClr val="windowText" lastClr="000000"/>
                </a:solidFill>
              </a:endParaRPr>
            </a:p>
          </p:txBody>
        </p:sp>
      </p:grpSp>
      <p:pic>
        <p:nvPicPr>
          <p:cNvPr id="45" name="Picture 2">
            <a:extLst>
              <a:ext uri="{FF2B5EF4-FFF2-40B4-BE49-F238E27FC236}">
                <a16:creationId xmlns:a16="http://schemas.microsoft.com/office/drawing/2014/main" id="{17E1D974-E049-4DD6-B873-6B73C623E98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1838" y="5575789"/>
            <a:ext cx="391591" cy="669439"/>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グループ化 48">
            <a:extLst>
              <a:ext uri="{FF2B5EF4-FFF2-40B4-BE49-F238E27FC236}">
                <a16:creationId xmlns:a16="http://schemas.microsoft.com/office/drawing/2014/main" id="{E80D06A7-E1A7-4B77-B017-539FC01166EE}"/>
              </a:ext>
            </a:extLst>
          </p:cNvPr>
          <p:cNvGrpSpPr/>
          <p:nvPr/>
        </p:nvGrpSpPr>
        <p:grpSpPr>
          <a:xfrm>
            <a:off x="3484536" y="3140968"/>
            <a:ext cx="1301340" cy="1076841"/>
            <a:chOff x="3596543" y="2609851"/>
            <a:chExt cx="1301340" cy="1076841"/>
          </a:xfrm>
        </p:grpSpPr>
        <p:pic>
          <p:nvPicPr>
            <p:cNvPr id="50" name="Picture 6">
              <a:extLst>
                <a:ext uri="{FF2B5EF4-FFF2-40B4-BE49-F238E27FC236}">
                  <a16:creationId xmlns:a16="http://schemas.microsoft.com/office/drawing/2014/main" id="{9A5EA094-E89A-4252-B69F-74D0F0DD6AC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922427" y="2609851"/>
              <a:ext cx="649573" cy="681933"/>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0565BF53-8301-4E51-A049-23D808887275}"/>
                </a:ext>
              </a:extLst>
            </p:cNvPr>
            <p:cNvSpPr txBox="1"/>
            <p:nvPr/>
          </p:nvSpPr>
          <p:spPr>
            <a:xfrm>
              <a:off x="3596543" y="3286582"/>
              <a:ext cx="1301340" cy="400110"/>
            </a:xfrm>
            <a:prstGeom prst="rect">
              <a:avLst/>
            </a:prstGeom>
            <a:noFill/>
          </p:spPr>
          <p:txBody>
            <a:bodyPr wrap="square">
              <a:spAutoFit/>
            </a:bodyPr>
            <a:lstStyle/>
            <a:p>
              <a:pPr algn="ctr"/>
              <a:r>
                <a:rPr lang="en-US" altLang="ja-JP" sz="2000" dirty="0">
                  <a:solidFill>
                    <a:sysClr val="windowText" lastClr="000000"/>
                  </a:solidFill>
                </a:rPr>
                <a:t>PC</a:t>
              </a:r>
            </a:p>
          </p:txBody>
        </p:sp>
      </p:grpSp>
      <p:cxnSp>
        <p:nvCxnSpPr>
          <p:cNvPr id="61" name="直線矢印コネクタ 60">
            <a:extLst>
              <a:ext uri="{FF2B5EF4-FFF2-40B4-BE49-F238E27FC236}">
                <a16:creationId xmlns:a16="http://schemas.microsoft.com/office/drawing/2014/main" id="{00100EDA-852E-4507-8816-6DAD4E1BC8D5}"/>
              </a:ext>
            </a:extLst>
          </p:cNvPr>
          <p:cNvCxnSpPr>
            <a:cxnSpLocks/>
          </p:cNvCxnSpPr>
          <p:nvPr/>
        </p:nvCxnSpPr>
        <p:spPr>
          <a:xfrm>
            <a:off x="2986946" y="3326545"/>
            <a:ext cx="905204" cy="1152616"/>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2E268608-7F13-447F-B85C-3F13A651488C}"/>
              </a:ext>
            </a:extLst>
          </p:cNvPr>
          <p:cNvCxnSpPr>
            <a:cxnSpLocks/>
          </p:cNvCxnSpPr>
          <p:nvPr/>
        </p:nvCxnSpPr>
        <p:spPr>
          <a:xfrm flipV="1">
            <a:off x="4647032" y="4735816"/>
            <a:ext cx="1366127" cy="7894"/>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F879057B-5602-4F7D-8C1D-B52C936070CC}"/>
              </a:ext>
            </a:extLst>
          </p:cNvPr>
          <p:cNvSpPr txBox="1"/>
          <p:nvPr/>
        </p:nvSpPr>
        <p:spPr>
          <a:xfrm>
            <a:off x="4937785" y="2195606"/>
            <a:ext cx="4109805" cy="1938992"/>
          </a:xfrm>
          <a:prstGeom prst="rect">
            <a:avLst/>
          </a:prstGeom>
          <a:noFill/>
        </p:spPr>
        <p:txBody>
          <a:bodyPr wrap="square">
            <a:spAutoFit/>
          </a:bodyPr>
          <a:lstStyle/>
          <a:p>
            <a:r>
              <a:rPr kumimoji="1" lang="en-US" altLang="ja-JP" sz="2400" b="0" i="0" u="none" strike="noStrike" kern="0" cap="none" spc="0" normalizeH="0" baseline="0" noProof="0" dirty="0">
                <a:ln>
                  <a:noFill/>
                </a:ln>
                <a:solidFill>
                  <a:srgbClr val="1F497D"/>
                </a:solidFill>
                <a:effectLst/>
                <a:uLnTx/>
                <a:uFillTx/>
                <a:latin typeface="Cambria"/>
                <a:ea typeface="メイリオ"/>
                <a:cs typeface="+mn-cs"/>
              </a:rPr>
              <a:t>【</a:t>
            </a:r>
            <a:r>
              <a:rPr kumimoji="1" lang="ja-JP" altLang="en-US" sz="2400" b="0" i="0" u="none" strike="noStrike" kern="0" cap="none" spc="0" normalizeH="0" baseline="0" noProof="0" dirty="0">
                <a:ln>
                  <a:noFill/>
                </a:ln>
                <a:solidFill>
                  <a:srgbClr val="1F497D"/>
                </a:solidFill>
                <a:effectLst/>
                <a:uLnTx/>
                <a:uFillTx/>
                <a:latin typeface="Cambria"/>
                <a:ea typeface="メイリオ"/>
                <a:cs typeface="+mn-cs"/>
              </a:rPr>
              <a:t>解決策</a:t>
            </a:r>
            <a:r>
              <a:rPr kumimoji="1" lang="en-US" altLang="ja-JP" sz="2400" b="0" i="0" u="none" strike="noStrike" kern="0" cap="none" spc="0" normalizeH="0" baseline="0" noProof="0" dirty="0">
                <a:ln>
                  <a:noFill/>
                </a:ln>
                <a:solidFill>
                  <a:srgbClr val="1F497D"/>
                </a:solidFill>
                <a:effectLst/>
                <a:uLnTx/>
                <a:uFillTx/>
                <a:latin typeface="Cambria"/>
                <a:ea typeface="メイリオ"/>
                <a:cs typeface="+mn-cs"/>
              </a:rPr>
              <a:t>】</a:t>
            </a:r>
          </a:p>
          <a:p>
            <a:r>
              <a:rPr kumimoji="1" lang="ja-JP" altLang="en-US" sz="2400" b="1" i="0" u="none" strike="noStrike" kern="0" cap="none" spc="0" normalizeH="0" baseline="0" noProof="0" dirty="0">
                <a:ln>
                  <a:noFill/>
                </a:ln>
                <a:solidFill>
                  <a:srgbClr val="1F497D"/>
                </a:solidFill>
                <a:effectLst/>
                <a:uLnTx/>
                <a:uFillTx/>
                <a:latin typeface="Cambria"/>
                <a:ea typeface="メイリオ"/>
              </a:rPr>
              <a:t>遠隔の学生が話す時は </a:t>
            </a:r>
            <a:r>
              <a:rPr lang="en-US" altLang="ja-JP" sz="2400" b="1" kern="0" dirty="0">
                <a:solidFill>
                  <a:srgbClr val="1F497D"/>
                </a:solidFill>
                <a:latin typeface="Cambria"/>
                <a:ea typeface="メイリオ"/>
              </a:rPr>
              <a:t>PC </a:t>
            </a:r>
            <a:r>
              <a:rPr lang="ja-JP" altLang="en-US" sz="2400" b="1" kern="0" dirty="0">
                <a:solidFill>
                  <a:srgbClr val="1F497D"/>
                </a:solidFill>
                <a:latin typeface="Cambria"/>
                <a:ea typeface="メイリオ"/>
              </a:rPr>
              <a:t>のマイクをミュート</a:t>
            </a:r>
            <a:r>
              <a:rPr lang="ja-JP" altLang="en-US" sz="2400" kern="0" dirty="0">
                <a:solidFill>
                  <a:srgbClr val="1F497D"/>
                </a:solidFill>
                <a:latin typeface="Cambria"/>
                <a:ea typeface="メイリオ"/>
              </a:rPr>
              <a:t> </a:t>
            </a:r>
            <a:r>
              <a:rPr lang="en-US" altLang="ja-JP" sz="2400" kern="0" dirty="0">
                <a:solidFill>
                  <a:srgbClr val="1F497D"/>
                </a:solidFill>
                <a:latin typeface="Cambria"/>
                <a:ea typeface="メイリオ"/>
              </a:rPr>
              <a:t>or </a:t>
            </a:r>
          </a:p>
          <a:p>
            <a:r>
              <a:rPr lang="en-US" altLang="ja-JP" sz="2400" kern="0" dirty="0">
                <a:solidFill>
                  <a:srgbClr val="1F497D"/>
                </a:solidFill>
                <a:latin typeface="Cambria"/>
                <a:ea typeface="メイリオ"/>
              </a:rPr>
              <a:t>PC </a:t>
            </a:r>
            <a:r>
              <a:rPr lang="ja-JP" altLang="en-US" sz="2400" kern="0" dirty="0">
                <a:solidFill>
                  <a:srgbClr val="1F497D"/>
                </a:solidFill>
                <a:latin typeface="Cambria"/>
                <a:ea typeface="メイリオ"/>
              </a:rPr>
              <a:t>マイクとスピーカーを</a:t>
            </a:r>
            <a:br>
              <a:rPr lang="en-US" altLang="ja-JP" sz="2400" kern="0" dirty="0">
                <a:solidFill>
                  <a:srgbClr val="1F497D"/>
                </a:solidFill>
                <a:latin typeface="Cambria"/>
                <a:ea typeface="メイリオ"/>
              </a:rPr>
            </a:br>
            <a:r>
              <a:rPr lang="ja-JP" altLang="en-US" sz="2400" kern="0" dirty="0">
                <a:solidFill>
                  <a:srgbClr val="1F497D"/>
                </a:solidFill>
                <a:latin typeface="Cambria"/>
                <a:ea typeface="メイリオ"/>
              </a:rPr>
              <a:t>外付けに変更</a:t>
            </a:r>
            <a:endParaRPr lang="en-US" altLang="ja-JP" sz="2400" kern="0" dirty="0">
              <a:solidFill>
                <a:srgbClr val="1F497D"/>
              </a:solidFill>
              <a:latin typeface="Cambria"/>
              <a:ea typeface="メイリオ"/>
            </a:endParaRPr>
          </a:p>
        </p:txBody>
      </p:sp>
      <p:sp>
        <p:nvSpPr>
          <p:cNvPr id="8" name="&quot;禁止&quot;マーク 7">
            <a:extLst>
              <a:ext uri="{FF2B5EF4-FFF2-40B4-BE49-F238E27FC236}">
                <a16:creationId xmlns:a16="http://schemas.microsoft.com/office/drawing/2014/main" id="{2F8ABC1D-8809-4D14-A328-EE0406BFCC52}"/>
              </a:ext>
            </a:extLst>
          </p:cNvPr>
          <p:cNvSpPr/>
          <p:nvPr/>
        </p:nvSpPr>
        <p:spPr>
          <a:xfrm>
            <a:off x="3893583" y="4350319"/>
            <a:ext cx="492499" cy="492499"/>
          </a:xfrm>
          <a:prstGeom prst="noSmoking">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quot;禁止&quot;マーク 10">
            <a:extLst>
              <a:ext uri="{FF2B5EF4-FFF2-40B4-BE49-F238E27FC236}">
                <a16:creationId xmlns:a16="http://schemas.microsoft.com/office/drawing/2014/main" id="{5FDFEA08-F3AD-4F74-844A-56985910034B}"/>
              </a:ext>
            </a:extLst>
          </p:cNvPr>
          <p:cNvSpPr/>
          <p:nvPr/>
        </p:nvSpPr>
        <p:spPr>
          <a:xfrm>
            <a:off x="4514193" y="4514092"/>
            <a:ext cx="492499" cy="492499"/>
          </a:xfrm>
          <a:prstGeom prst="noSmoking">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13330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274638"/>
            <a:ext cx="8496944" cy="1143000"/>
          </a:xfrm>
        </p:spPr>
        <p:txBody>
          <a:bodyPr>
            <a:normAutofit/>
          </a:bodyPr>
          <a:lstStyle/>
          <a:p>
            <a:r>
              <a:rPr kumimoji="1" lang="ja-JP" altLang="en-US" sz="4400" b="0" i="0" u="none" strike="noStrike" kern="0" cap="none" spc="0" normalizeH="0" baseline="0" noProof="0" dirty="0">
                <a:ln>
                  <a:noFill/>
                </a:ln>
                <a:gradFill flip="none" rotWithShape="1">
                  <a:gsLst>
                    <a:gs pos="60000">
                      <a:srgbClr val="1F497D"/>
                    </a:gs>
                    <a:gs pos="100000">
                      <a:srgbClr val="1F497D">
                        <a:tint val="20000"/>
                      </a:srgbClr>
                    </a:gs>
                  </a:gsLst>
                  <a:lin ang="5400000" scaled="1"/>
                  <a:tileRect/>
                </a:gradFill>
                <a:effectLst>
                  <a:outerShdw blurRad="127000" algn="tl" rotWithShape="0">
                    <a:prstClr val="white">
                      <a:alpha val="90000"/>
                    </a:prstClr>
                  </a:outerShdw>
                </a:effectLst>
                <a:uLnTx/>
                <a:uFillTx/>
                <a:latin typeface="Cambria"/>
                <a:ea typeface="メイリオ"/>
                <a:cs typeface="+mj-cs"/>
              </a:rPr>
              <a:t>教室環境設定 </a:t>
            </a:r>
            <a:r>
              <a:rPr kumimoji="1" lang="ja-JP" altLang="en-US" sz="3600" b="0" i="0" u="none" strike="noStrike" kern="0" cap="none" spc="0" normalizeH="0" baseline="0" noProof="0" dirty="0">
                <a:ln>
                  <a:noFill/>
                </a:ln>
                <a:gradFill flip="none" rotWithShape="1">
                  <a:gsLst>
                    <a:gs pos="60000">
                      <a:srgbClr val="1F497D"/>
                    </a:gs>
                    <a:gs pos="100000">
                      <a:srgbClr val="1F497D">
                        <a:tint val="20000"/>
                      </a:srgbClr>
                    </a:gs>
                  </a:gsLst>
                  <a:lin ang="5400000" scaled="1"/>
                  <a:tileRect/>
                </a:gradFill>
                <a:effectLst>
                  <a:outerShdw blurRad="127000" algn="tl" rotWithShape="0">
                    <a:prstClr val="white">
                      <a:alpha val="90000"/>
                    </a:prstClr>
                  </a:outerShdw>
                </a:effectLst>
                <a:uLnTx/>
                <a:uFillTx/>
                <a:latin typeface="Cambria"/>
                <a:ea typeface="メイリオ"/>
                <a:cs typeface="+mj-cs"/>
              </a:rPr>
              <a:t>～機材セッティング～</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a:t>音声トラブル例（遠隔の学生が話す）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pic>
        <p:nvPicPr>
          <p:cNvPr id="10" name="図 9" descr="時計, 記号 が含まれている画像&#10;&#10;自動的に生成された説明">
            <a:extLst>
              <a:ext uri="{FF2B5EF4-FFF2-40B4-BE49-F238E27FC236}">
                <a16:creationId xmlns:a16="http://schemas.microsoft.com/office/drawing/2014/main" id="{369D73D1-65F0-48AD-BBCA-A36FE0C62C47}"/>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r="48120"/>
          <a:stretch/>
        </p:blipFill>
        <p:spPr>
          <a:xfrm>
            <a:off x="910866" y="4016491"/>
            <a:ext cx="1089655" cy="2100355"/>
          </a:xfrm>
          <a:prstGeom prst="rect">
            <a:avLst/>
          </a:prstGeom>
        </p:spPr>
      </p:pic>
      <p:grpSp>
        <p:nvGrpSpPr>
          <p:cNvPr id="19" name="グループ化 18">
            <a:extLst>
              <a:ext uri="{FF2B5EF4-FFF2-40B4-BE49-F238E27FC236}">
                <a16:creationId xmlns:a16="http://schemas.microsoft.com/office/drawing/2014/main" id="{004B527A-7388-4576-9E2D-5DC3D503A894}"/>
              </a:ext>
            </a:extLst>
          </p:cNvPr>
          <p:cNvGrpSpPr/>
          <p:nvPr/>
        </p:nvGrpSpPr>
        <p:grpSpPr>
          <a:xfrm>
            <a:off x="6537226" y="4169609"/>
            <a:ext cx="2052708" cy="1826978"/>
            <a:chOff x="-3580964" y="4389090"/>
            <a:chExt cx="1215096" cy="1081475"/>
          </a:xfrm>
        </p:grpSpPr>
        <p:pic>
          <p:nvPicPr>
            <p:cNvPr id="20" name="図 19" descr="時計, 記号, 挿絵 が含まれている画像&#10;&#10;自動的に生成された説明">
              <a:extLst>
                <a:ext uri="{FF2B5EF4-FFF2-40B4-BE49-F238E27FC236}">
                  <a16:creationId xmlns:a16="http://schemas.microsoft.com/office/drawing/2014/main" id="{91C5A1C6-AF28-4634-9140-9DB93CD4567C}"/>
                </a:ext>
              </a:extLst>
            </p:cNvPr>
            <p:cNvPicPr>
              <a:picLocks noChangeAspect="1"/>
            </p:cNvPicPr>
            <p:nvPr/>
          </p:nvPicPr>
          <p:blipFill>
            <a:blip r:embed="rId3" cstate="print">
              <a:duotone>
                <a:prstClr val="black"/>
                <a:schemeClr val="accent5">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475487" y="4522999"/>
              <a:ext cx="947566" cy="947566"/>
            </a:xfrm>
            <a:prstGeom prst="rect">
              <a:avLst/>
            </a:prstGeom>
          </p:spPr>
        </p:pic>
        <p:grpSp>
          <p:nvGrpSpPr>
            <p:cNvPr id="21" name="グループ化 20">
              <a:extLst>
                <a:ext uri="{FF2B5EF4-FFF2-40B4-BE49-F238E27FC236}">
                  <a16:creationId xmlns:a16="http://schemas.microsoft.com/office/drawing/2014/main" id="{BE71C765-B006-4086-986C-D80F6C15FAC1}"/>
                </a:ext>
              </a:extLst>
            </p:cNvPr>
            <p:cNvGrpSpPr/>
            <p:nvPr/>
          </p:nvGrpSpPr>
          <p:grpSpPr>
            <a:xfrm>
              <a:off x="-3580964" y="4393763"/>
              <a:ext cx="1211553" cy="1020367"/>
              <a:chOff x="2219082" y="1212366"/>
              <a:chExt cx="1211553" cy="1020367"/>
            </a:xfrm>
          </p:grpSpPr>
          <p:sp>
            <p:nvSpPr>
              <p:cNvPr id="25" name="二等辺三角形 24">
                <a:extLst>
                  <a:ext uri="{FF2B5EF4-FFF2-40B4-BE49-F238E27FC236}">
                    <a16:creationId xmlns:a16="http://schemas.microsoft.com/office/drawing/2014/main" id="{B3F1BD08-79D7-436F-AB8F-34780804BAE3}"/>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6" name="正方形/長方形 25">
                <a:extLst>
                  <a:ext uri="{FF2B5EF4-FFF2-40B4-BE49-F238E27FC236}">
                    <a16:creationId xmlns:a16="http://schemas.microsoft.com/office/drawing/2014/main" id="{826053EF-8195-4FD9-BC19-0FD8FD7B368F}"/>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22" name="グループ化 21">
              <a:extLst>
                <a:ext uri="{FF2B5EF4-FFF2-40B4-BE49-F238E27FC236}">
                  <a16:creationId xmlns:a16="http://schemas.microsoft.com/office/drawing/2014/main" id="{150F254F-0087-44B7-B962-F70779F498A4}"/>
                </a:ext>
              </a:extLst>
            </p:cNvPr>
            <p:cNvGrpSpPr/>
            <p:nvPr/>
          </p:nvGrpSpPr>
          <p:grpSpPr>
            <a:xfrm>
              <a:off x="-3577421" y="4389090"/>
              <a:ext cx="1211553" cy="1020367"/>
              <a:chOff x="2219082" y="1212366"/>
              <a:chExt cx="1211553" cy="1020367"/>
            </a:xfrm>
          </p:grpSpPr>
          <p:sp>
            <p:nvSpPr>
              <p:cNvPr id="23" name="二等辺三角形 22">
                <a:extLst>
                  <a:ext uri="{FF2B5EF4-FFF2-40B4-BE49-F238E27FC236}">
                    <a16:creationId xmlns:a16="http://schemas.microsoft.com/office/drawing/2014/main" id="{0805277B-47E9-4FFC-BD68-7DFE0E30E114}"/>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4" name="正方形/長方形 23">
                <a:extLst>
                  <a:ext uri="{FF2B5EF4-FFF2-40B4-BE49-F238E27FC236}">
                    <a16:creationId xmlns:a16="http://schemas.microsoft.com/office/drawing/2014/main" id="{B4D3865C-8401-4190-993A-A433D19ECC4C}"/>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cxnSp>
        <p:nvCxnSpPr>
          <p:cNvPr id="47" name="直線矢印コネクタ 46">
            <a:extLst>
              <a:ext uri="{FF2B5EF4-FFF2-40B4-BE49-F238E27FC236}">
                <a16:creationId xmlns:a16="http://schemas.microsoft.com/office/drawing/2014/main" id="{C929929C-4E3F-4E2A-8F53-E83CF1D76BB3}"/>
              </a:ext>
            </a:extLst>
          </p:cNvPr>
          <p:cNvCxnSpPr>
            <a:cxnSpLocks/>
          </p:cNvCxnSpPr>
          <p:nvPr/>
        </p:nvCxnSpPr>
        <p:spPr>
          <a:xfrm flipH="1">
            <a:off x="1619672" y="3667567"/>
            <a:ext cx="2111524" cy="1156383"/>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66" name="グループ化 65">
            <a:extLst>
              <a:ext uri="{FF2B5EF4-FFF2-40B4-BE49-F238E27FC236}">
                <a16:creationId xmlns:a16="http://schemas.microsoft.com/office/drawing/2014/main" id="{DE676184-21F8-4A25-A6BE-784D62BC7FD3}"/>
              </a:ext>
            </a:extLst>
          </p:cNvPr>
          <p:cNvGrpSpPr/>
          <p:nvPr/>
        </p:nvGrpSpPr>
        <p:grpSpPr>
          <a:xfrm>
            <a:off x="3810923" y="4056531"/>
            <a:ext cx="1116461" cy="2100355"/>
            <a:chOff x="-1335506" y="3026963"/>
            <a:chExt cx="1116461" cy="2100355"/>
          </a:xfrm>
        </p:grpSpPr>
        <p:grpSp>
          <p:nvGrpSpPr>
            <p:cNvPr id="15" name="グループ化 14">
              <a:extLst>
                <a:ext uri="{FF2B5EF4-FFF2-40B4-BE49-F238E27FC236}">
                  <a16:creationId xmlns:a16="http://schemas.microsoft.com/office/drawing/2014/main" id="{BC9D6411-3FBD-4126-85A5-2DDAC70574FC}"/>
                </a:ext>
              </a:extLst>
            </p:cNvPr>
            <p:cNvGrpSpPr/>
            <p:nvPr/>
          </p:nvGrpSpPr>
          <p:grpSpPr>
            <a:xfrm>
              <a:off x="-1335506" y="3026963"/>
              <a:ext cx="941444" cy="2100355"/>
              <a:chOff x="2888351" y="3769600"/>
              <a:chExt cx="941444" cy="2100355"/>
            </a:xfrm>
          </p:grpSpPr>
          <p:sp>
            <p:nvSpPr>
              <p:cNvPr id="12" name="正方形/長方形 11">
                <a:extLst>
                  <a:ext uri="{FF2B5EF4-FFF2-40B4-BE49-F238E27FC236}">
                    <a16:creationId xmlns:a16="http://schemas.microsoft.com/office/drawing/2014/main" id="{31E3286B-409C-4BBE-B359-AC40D326C1C1}"/>
                  </a:ext>
                </a:extLst>
              </p:cNvPr>
              <p:cNvSpPr/>
              <p:nvPr/>
            </p:nvSpPr>
            <p:spPr>
              <a:xfrm rot="20066183">
                <a:off x="2963435" y="4531225"/>
                <a:ext cx="43648" cy="310777"/>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正方形/長方形 12">
                <a:extLst>
                  <a:ext uri="{FF2B5EF4-FFF2-40B4-BE49-F238E27FC236}">
                    <a16:creationId xmlns:a16="http://schemas.microsoft.com/office/drawing/2014/main" id="{CE22BEF9-D2B1-4352-AB8A-6BC01073920B}"/>
                  </a:ext>
                </a:extLst>
              </p:cNvPr>
              <p:cNvSpPr/>
              <p:nvPr/>
            </p:nvSpPr>
            <p:spPr>
              <a:xfrm rot="16200000">
                <a:off x="3165230" y="4658996"/>
                <a:ext cx="43648" cy="310777"/>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pic>
            <p:nvPicPr>
              <p:cNvPr id="9" name="図 8" descr="時計, 記号 が含まれている画像&#10;&#10;自動的に生成された説明">
                <a:extLst>
                  <a:ext uri="{FF2B5EF4-FFF2-40B4-BE49-F238E27FC236}">
                    <a16:creationId xmlns:a16="http://schemas.microsoft.com/office/drawing/2014/main" id="{EB57EB68-F48F-4AFA-9A9F-8FD2D22746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177"/>
              <a:stretch/>
            </p:blipFill>
            <p:spPr>
              <a:xfrm>
                <a:off x="2888351" y="3769600"/>
                <a:ext cx="941444" cy="2100355"/>
              </a:xfrm>
              <a:prstGeom prst="rect">
                <a:avLst/>
              </a:prstGeom>
            </p:spPr>
          </p:pic>
        </p:grpSp>
        <p:sp>
          <p:nvSpPr>
            <p:cNvPr id="64" name="正方形/長方形 63">
              <a:extLst>
                <a:ext uri="{FF2B5EF4-FFF2-40B4-BE49-F238E27FC236}">
                  <a16:creationId xmlns:a16="http://schemas.microsoft.com/office/drawing/2014/main" id="{7E7A3C2C-BBCB-477A-930F-704969E4DF5D}"/>
                </a:ext>
              </a:extLst>
            </p:cNvPr>
            <p:cNvSpPr/>
            <p:nvPr/>
          </p:nvSpPr>
          <p:spPr>
            <a:xfrm>
              <a:off x="-811075" y="3961069"/>
              <a:ext cx="592030" cy="844208"/>
            </a:xfrm>
            <a:prstGeom prst="rect">
              <a:avLst/>
            </a:prstGeom>
            <a:solidFill>
              <a:srgbClr val="F0E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E9A6692D-D28F-45F7-8469-9F48F54D60D1}"/>
                </a:ext>
              </a:extLst>
            </p:cNvPr>
            <p:cNvSpPr/>
            <p:nvPr/>
          </p:nvSpPr>
          <p:spPr>
            <a:xfrm>
              <a:off x="-1041324" y="3335325"/>
              <a:ext cx="737504" cy="713931"/>
            </a:xfrm>
            <a:prstGeom prst="rect">
              <a:avLst/>
            </a:prstGeom>
            <a:solidFill>
              <a:srgbClr val="F0E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0" name="Picture 2">
            <a:extLst>
              <a:ext uri="{FF2B5EF4-FFF2-40B4-BE49-F238E27FC236}">
                <a16:creationId xmlns:a16="http://schemas.microsoft.com/office/drawing/2014/main" id="{A3B7AF7F-78C3-4A41-B0E2-7653ED4D30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7636" y="4292564"/>
            <a:ext cx="391591" cy="669439"/>
          </a:xfrm>
          <a:prstGeom prst="rect">
            <a:avLst/>
          </a:prstGeom>
          <a:noFill/>
          <a:extLst>
            <a:ext uri="{909E8E84-426E-40DD-AFC4-6F175D3DCCD1}">
              <a14:hiddenFill xmlns:a14="http://schemas.microsoft.com/office/drawing/2010/main">
                <a:solidFill>
                  <a:srgbClr val="FFFFFF"/>
                </a:solidFill>
              </a14:hiddenFill>
            </a:ext>
          </a:extLst>
        </p:spPr>
      </p:pic>
      <p:sp>
        <p:nvSpPr>
          <p:cNvPr id="14" name="四角形: 角を丸くする 13">
            <a:extLst>
              <a:ext uri="{FF2B5EF4-FFF2-40B4-BE49-F238E27FC236}">
                <a16:creationId xmlns:a16="http://schemas.microsoft.com/office/drawing/2014/main" id="{B766A4E2-94C6-4ADE-BB44-E81C99B0FF40}"/>
              </a:ext>
            </a:extLst>
          </p:cNvPr>
          <p:cNvSpPr/>
          <p:nvPr/>
        </p:nvSpPr>
        <p:spPr>
          <a:xfrm>
            <a:off x="642561" y="2492896"/>
            <a:ext cx="4109805" cy="3613586"/>
          </a:xfrm>
          <a:prstGeom prst="roundRect">
            <a:avLst>
              <a:gd name="adj" fmla="val 72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1" name="直線矢印コネクタ 50">
            <a:extLst>
              <a:ext uri="{FF2B5EF4-FFF2-40B4-BE49-F238E27FC236}">
                <a16:creationId xmlns:a16="http://schemas.microsoft.com/office/drawing/2014/main" id="{2D1C6E28-B4C9-4B28-B4AC-DE02A158F464}"/>
              </a:ext>
            </a:extLst>
          </p:cNvPr>
          <p:cNvCxnSpPr>
            <a:cxnSpLocks/>
          </p:cNvCxnSpPr>
          <p:nvPr/>
        </p:nvCxnSpPr>
        <p:spPr>
          <a:xfrm flipH="1" flipV="1">
            <a:off x="4490712" y="3902824"/>
            <a:ext cx="1586108" cy="1645138"/>
          </a:xfrm>
          <a:prstGeom prst="straightConnector1">
            <a:avLst/>
          </a:prstGeom>
          <a:ln w="6032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EF63655A-B158-4B5D-9A79-4BB741897B12}"/>
              </a:ext>
            </a:extLst>
          </p:cNvPr>
          <p:cNvGrpSpPr/>
          <p:nvPr/>
        </p:nvGrpSpPr>
        <p:grpSpPr>
          <a:xfrm>
            <a:off x="5790126" y="4302967"/>
            <a:ext cx="1301340" cy="1166571"/>
            <a:chOff x="3596543" y="2609851"/>
            <a:chExt cx="1301340" cy="1166571"/>
          </a:xfrm>
        </p:grpSpPr>
        <p:pic>
          <p:nvPicPr>
            <p:cNvPr id="78" name="Picture 6">
              <a:extLst>
                <a:ext uri="{FF2B5EF4-FFF2-40B4-BE49-F238E27FC236}">
                  <a16:creationId xmlns:a16="http://schemas.microsoft.com/office/drawing/2014/main" id="{B440A403-3E8D-4EAE-AE96-ED780D9C8F2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427" y="2609851"/>
              <a:ext cx="649573" cy="681933"/>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a:extLst>
                <a:ext uri="{FF2B5EF4-FFF2-40B4-BE49-F238E27FC236}">
                  <a16:creationId xmlns:a16="http://schemas.microsoft.com/office/drawing/2014/main" id="{EAB5D8D4-D8AE-4E60-A760-FC12D8E65E2D}"/>
                </a:ext>
              </a:extLst>
            </p:cNvPr>
            <p:cNvSpPr txBox="1"/>
            <p:nvPr/>
          </p:nvSpPr>
          <p:spPr>
            <a:xfrm>
              <a:off x="3596543" y="3376312"/>
              <a:ext cx="1301340" cy="400110"/>
            </a:xfrm>
            <a:prstGeom prst="rect">
              <a:avLst/>
            </a:prstGeom>
            <a:noFill/>
          </p:spPr>
          <p:txBody>
            <a:bodyPr wrap="square">
              <a:spAutoFit/>
            </a:bodyPr>
            <a:lstStyle/>
            <a:p>
              <a:pPr algn="ctr"/>
              <a:r>
                <a:rPr lang="ja-JP" altLang="en-US" sz="2000" dirty="0">
                  <a:solidFill>
                    <a:sysClr val="windowText" lastClr="000000"/>
                  </a:solidFill>
                </a:rPr>
                <a:t>遠隔</a:t>
              </a:r>
              <a:endParaRPr lang="en-US" altLang="ja-JP" sz="2000" dirty="0">
                <a:solidFill>
                  <a:sysClr val="windowText" lastClr="000000"/>
                </a:solidFill>
              </a:endParaRPr>
            </a:p>
          </p:txBody>
        </p:sp>
      </p:grpSp>
      <p:pic>
        <p:nvPicPr>
          <p:cNvPr id="45" name="Picture 2">
            <a:extLst>
              <a:ext uri="{FF2B5EF4-FFF2-40B4-BE49-F238E27FC236}">
                <a16:creationId xmlns:a16="http://schemas.microsoft.com/office/drawing/2014/main" id="{17E1D974-E049-4DD6-B873-6B73C623E9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51838" y="5575789"/>
            <a:ext cx="391591" cy="669439"/>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グループ化 48">
            <a:extLst>
              <a:ext uri="{FF2B5EF4-FFF2-40B4-BE49-F238E27FC236}">
                <a16:creationId xmlns:a16="http://schemas.microsoft.com/office/drawing/2014/main" id="{E80D06A7-E1A7-4B77-B017-539FC01166EE}"/>
              </a:ext>
            </a:extLst>
          </p:cNvPr>
          <p:cNvGrpSpPr/>
          <p:nvPr/>
        </p:nvGrpSpPr>
        <p:grpSpPr>
          <a:xfrm>
            <a:off x="3484536" y="3140968"/>
            <a:ext cx="1301340" cy="1168752"/>
            <a:chOff x="3596543" y="2609851"/>
            <a:chExt cx="1301340" cy="1168752"/>
          </a:xfrm>
        </p:grpSpPr>
        <p:pic>
          <p:nvPicPr>
            <p:cNvPr id="50" name="Picture 6">
              <a:extLst>
                <a:ext uri="{FF2B5EF4-FFF2-40B4-BE49-F238E27FC236}">
                  <a16:creationId xmlns:a16="http://schemas.microsoft.com/office/drawing/2014/main" id="{9A5EA094-E89A-4252-B69F-74D0F0DD6AC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922427" y="2609851"/>
              <a:ext cx="649573" cy="681933"/>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0565BF53-8301-4E51-A049-23D808887275}"/>
                </a:ext>
              </a:extLst>
            </p:cNvPr>
            <p:cNvSpPr txBox="1"/>
            <p:nvPr/>
          </p:nvSpPr>
          <p:spPr>
            <a:xfrm>
              <a:off x="3596543" y="3378493"/>
              <a:ext cx="1301340" cy="400110"/>
            </a:xfrm>
            <a:prstGeom prst="rect">
              <a:avLst/>
            </a:prstGeom>
            <a:noFill/>
          </p:spPr>
          <p:txBody>
            <a:bodyPr wrap="square">
              <a:spAutoFit/>
            </a:bodyPr>
            <a:lstStyle/>
            <a:p>
              <a:pPr algn="ctr"/>
              <a:r>
                <a:rPr lang="ja-JP" altLang="en-US" sz="2000" dirty="0">
                  <a:solidFill>
                    <a:sysClr val="windowText" lastClr="000000"/>
                  </a:solidFill>
                </a:rPr>
                <a:t>外付け</a:t>
              </a:r>
              <a:endParaRPr lang="en-US" altLang="ja-JP" sz="2000" dirty="0">
                <a:solidFill>
                  <a:sysClr val="windowText" lastClr="000000"/>
                </a:solidFill>
              </a:endParaRPr>
            </a:p>
          </p:txBody>
        </p:sp>
      </p:grpSp>
      <p:sp>
        <p:nvSpPr>
          <p:cNvPr id="56" name="テキスト ボックス 55">
            <a:extLst>
              <a:ext uri="{FF2B5EF4-FFF2-40B4-BE49-F238E27FC236}">
                <a16:creationId xmlns:a16="http://schemas.microsoft.com/office/drawing/2014/main" id="{F879057B-5602-4F7D-8C1D-B52C936070CC}"/>
              </a:ext>
            </a:extLst>
          </p:cNvPr>
          <p:cNvSpPr txBox="1"/>
          <p:nvPr/>
        </p:nvSpPr>
        <p:spPr>
          <a:xfrm>
            <a:off x="4937784" y="2195606"/>
            <a:ext cx="4264509" cy="1938992"/>
          </a:xfrm>
          <a:prstGeom prst="rect">
            <a:avLst/>
          </a:prstGeom>
          <a:noFill/>
        </p:spPr>
        <p:txBody>
          <a:bodyPr wrap="square">
            <a:spAutoFit/>
          </a:bodyPr>
          <a:lstStyle/>
          <a:p>
            <a:r>
              <a:rPr kumimoji="1" lang="en-US" altLang="ja-JP" sz="2400" b="0" i="0" u="none" strike="noStrike" kern="0" cap="none" spc="0" normalizeH="0" baseline="0" noProof="0" dirty="0">
                <a:ln>
                  <a:noFill/>
                </a:ln>
                <a:solidFill>
                  <a:srgbClr val="1F497D"/>
                </a:solidFill>
                <a:effectLst/>
                <a:uLnTx/>
                <a:uFillTx/>
                <a:latin typeface="Cambria"/>
                <a:ea typeface="メイリオ"/>
                <a:cs typeface="+mn-cs"/>
              </a:rPr>
              <a:t>【</a:t>
            </a:r>
            <a:r>
              <a:rPr kumimoji="1" lang="ja-JP" altLang="en-US" sz="2400" b="0" i="0" u="none" strike="noStrike" kern="0" cap="none" spc="0" normalizeH="0" baseline="0" noProof="0" dirty="0">
                <a:ln>
                  <a:noFill/>
                </a:ln>
                <a:solidFill>
                  <a:srgbClr val="1F497D"/>
                </a:solidFill>
                <a:effectLst/>
                <a:uLnTx/>
                <a:uFillTx/>
                <a:latin typeface="Cambria"/>
                <a:ea typeface="メイリオ"/>
                <a:cs typeface="+mn-cs"/>
              </a:rPr>
              <a:t>解決策</a:t>
            </a:r>
            <a:r>
              <a:rPr kumimoji="1" lang="en-US" altLang="ja-JP" sz="2400" b="0" i="0" u="none" strike="noStrike" kern="0" cap="none" spc="0" normalizeH="0" baseline="0" noProof="0" dirty="0">
                <a:ln>
                  <a:noFill/>
                </a:ln>
                <a:solidFill>
                  <a:srgbClr val="1F497D"/>
                </a:solidFill>
                <a:effectLst/>
                <a:uLnTx/>
                <a:uFillTx/>
                <a:latin typeface="Cambria"/>
                <a:ea typeface="メイリオ"/>
                <a:cs typeface="+mn-cs"/>
              </a:rPr>
              <a:t>】</a:t>
            </a:r>
          </a:p>
          <a:p>
            <a:r>
              <a:rPr kumimoji="1" lang="ja-JP" altLang="en-US" sz="2400" b="0" i="0" u="none" strike="noStrike" kern="0" cap="none" spc="0" normalizeH="0" baseline="0" noProof="0" dirty="0">
                <a:ln>
                  <a:noFill/>
                </a:ln>
                <a:solidFill>
                  <a:srgbClr val="1F497D"/>
                </a:solidFill>
                <a:effectLst/>
                <a:uLnTx/>
                <a:uFillTx/>
                <a:latin typeface="Cambria"/>
                <a:ea typeface="メイリオ"/>
                <a:cs typeface="+mn-cs"/>
              </a:rPr>
              <a:t>遠隔の学生が話す時は </a:t>
            </a:r>
            <a:r>
              <a:rPr lang="en-US" altLang="ja-JP" sz="2400" kern="0" dirty="0">
                <a:solidFill>
                  <a:srgbClr val="1F497D"/>
                </a:solidFill>
                <a:latin typeface="Cambria"/>
                <a:ea typeface="メイリオ"/>
              </a:rPr>
              <a:t>PC </a:t>
            </a:r>
            <a:r>
              <a:rPr lang="ja-JP" altLang="en-US" sz="2400" kern="0" dirty="0">
                <a:solidFill>
                  <a:srgbClr val="1F497D"/>
                </a:solidFill>
                <a:latin typeface="Cambria"/>
                <a:ea typeface="メイリオ"/>
              </a:rPr>
              <a:t>のマイクをミュート </a:t>
            </a:r>
            <a:r>
              <a:rPr lang="en-US" altLang="ja-JP" sz="2400" kern="0" dirty="0">
                <a:solidFill>
                  <a:srgbClr val="1F497D"/>
                </a:solidFill>
                <a:latin typeface="Cambria"/>
                <a:ea typeface="メイリオ"/>
              </a:rPr>
              <a:t>or </a:t>
            </a:r>
          </a:p>
          <a:p>
            <a:r>
              <a:rPr lang="en-US" altLang="ja-JP" sz="2400" b="1" kern="0" dirty="0">
                <a:solidFill>
                  <a:srgbClr val="1F497D"/>
                </a:solidFill>
                <a:latin typeface="Cambria"/>
                <a:ea typeface="メイリオ"/>
              </a:rPr>
              <a:t>PC </a:t>
            </a:r>
            <a:r>
              <a:rPr lang="ja-JP" altLang="en-US" sz="2400" b="1" kern="0" dirty="0">
                <a:solidFill>
                  <a:srgbClr val="1F497D"/>
                </a:solidFill>
                <a:latin typeface="Cambria"/>
                <a:ea typeface="メイリオ"/>
              </a:rPr>
              <a:t>マイクとスピーカーを外付けに変更 </a:t>
            </a:r>
            <a:r>
              <a:rPr lang="en-US" altLang="ja-JP" b="1" kern="0" dirty="0">
                <a:solidFill>
                  <a:srgbClr val="1F497D"/>
                </a:solidFill>
                <a:latin typeface="Cambria"/>
                <a:ea typeface="メイリオ"/>
              </a:rPr>
              <a:t>(Yamaha YVC-1000 </a:t>
            </a:r>
            <a:r>
              <a:rPr lang="ja-JP" altLang="en-US" b="1" kern="0" dirty="0">
                <a:solidFill>
                  <a:srgbClr val="1F497D"/>
                </a:solidFill>
                <a:latin typeface="Cambria"/>
                <a:ea typeface="メイリオ"/>
              </a:rPr>
              <a:t>等</a:t>
            </a:r>
            <a:r>
              <a:rPr lang="en-US" altLang="ja-JP" b="1" kern="0" dirty="0">
                <a:solidFill>
                  <a:srgbClr val="1F497D"/>
                </a:solidFill>
                <a:latin typeface="Cambria"/>
                <a:ea typeface="メイリオ"/>
              </a:rPr>
              <a:t>)</a:t>
            </a:r>
            <a:endParaRPr lang="en-US" altLang="ja-JP" sz="2400" b="1" kern="0" dirty="0">
              <a:solidFill>
                <a:srgbClr val="1F497D"/>
              </a:solidFill>
              <a:latin typeface="Cambria"/>
              <a:ea typeface="メイリオ"/>
            </a:endParaRPr>
          </a:p>
        </p:txBody>
      </p:sp>
      <p:grpSp>
        <p:nvGrpSpPr>
          <p:cNvPr id="53" name="グループ化 52">
            <a:extLst>
              <a:ext uri="{FF2B5EF4-FFF2-40B4-BE49-F238E27FC236}">
                <a16:creationId xmlns:a16="http://schemas.microsoft.com/office/drawing/2014/main" id="{0D647045-E8F4-4B27-8FBA-586622569776}"/>
              </a:ext>
            </a:extLst>
          </p:cNvPr>
          <p:cNvGrpSpPr/>
          <p:nvPr/>
        </p:nvGrpSpPr>
        <p:grpSpPr>
          <a:xfrm>
            <a:off x="1971927" y="2724497"/>
            <a:ext cx="1301340" cy="1143125"/>
            <a:chOff x="3596543" y="2609851"/>
            <a:chExt cx="1301340" cy="1143125"/>
          </a:xfrm>
        </p:grpSpPr>
        <p:pic>
          <p:nvPicPr>
            <p:cNvPr id="54" name="Picture 6">
              <a:extLst>
                <a:ext uri="{FF2B5EF4-FFF2-40B4-BE49-F238E27FC236}">
                  <a16:creationId xmlns:a16="http://schemas.microsoft.com/office/drawing/2014/main" id="{8C0740C7-F3A8-45D1-ACFB-3CF32CFFAC7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922427" y="2609851"/>
              <a:ext cx="649573" cy="681933"/>
            </a:xfrm>
            <a:prstGeom prst="rect">
              <a:avLst/>
            </a:prstGeom>
            <a:noFill/>
            <a:extLst>
              <a:ext uri="{909E8E84-426E-40DD-AFC4-6F175D3DCCD1}">
                <a14:hiddenFill xmlns:a14="http://schemas.microsoft.com/office/drawing/2010/main">
                  <a:solidFill>
                    <a:srgbClr val="FFFFFF"/>
                  </a:solidFill>
                </a14:hiddenFill>
              </a:ext>
            </a:extLst>
          </p:spPr>
        </p:pic>
        <p:sp>
          <p:nvSpPr>
            <p:cNvPr id="55" name="テキスト ボックス 54">
              <a:extLst>
                <a:ext uri="{FF2B5EF4-FFF2-40B4-BE49-F238E27FC236}">
                  <a16:creationId xmlns:a16="http://schemas.microsoft.com/office/drawing/2014/main" id="{4BE97F26-CB27-4C5D-8BA9-2B6C3962DB7C}"/>
                </a:ext>
              </a:extLst>
            </p:cNvPr>
            <p:cNvSpPr txBox="1"/>
            <p:nvPr/>
          </p:nvSpPr>
          <p:spPr>
            <a:xfrm>
              <a:off x="3596543" y="3352866"/>
              <a:ext cx="1301340" cy="400110"/>
            </a:xfrm>
            <a:prstGeom prst="rect">
              <a:avLst/>
            </a:prstGeom>
            <a:noFill/>
          </p:spPr>
          <p:txBody>
            <a:bodyPr wrap="square">
              <a:spAutoFit/>
            </a:bodyPr>
            <a:lstStyle/>
            <a:p>
              <a:pPr algn="ctr"/>
              <a:r>
                <a:rPr lang="ja-JP" altLang="en-US" sz="2000" dirty="0">
                  <a:solidFill>
                    <a:sysClr val="windowText" lastClr="000000"/>
                  </a:solidFill>
                </a:rPr>
                <a:t>教室</a:t>
              </a:r>
              <a:endParaRPr lang="en-US" altLang="ja-JP" sz="2000" dirty="0">
                <a:solidFill>
                  <a:sysClr val="windowText" lastClr="000000"/>
                </a:solidFill>
              </a:endParaRPr>
            </a:p>
          </p:txBody>
        </p:sp>
      </p:grpSp>
      <p:grpSp>
        <p:nvGrpSpPr>
          <p:cNvPr id="58" name="グループ化 57">
            <a:extLst>
              <a:ext uri="{FF2B5EF4-FFF2-40B4-BE49-F238E27FC236}">
                <a16:creationId xmlns:a16="http://schemas.microsoft.com/office/drawing/2014/main" id="{840C6DFF-65C2-491A-9F23-0DCA92DB520C}"/>
              </a:ext>
            </a:extLst>
          </p:cNvPr>
          <p:cNvGrpSpPr/>
          <p:nvPr/>
        </p:nvGrpSpPr>
        <p:grpSpPr>
          <a:xfrm>
            <a:off x="2004649" y="4591177"/>
            <a:ext cx="1290780" cy="1146278"/>
            <a:chOff x="2993730" y="4340681"/>
            <a:chExt cx="1290780" cy="1146278"/>
          </a:xfrm>
        </p:grpSpPr>
        <p:pic>
          <p:nvPicPr>
            <p:cNvPr id="59" name="Picture 2">
              <a:extLst>
                <a:ext uri="{FF2B5EF4-FFF2-40B4-BE49-F238E27FC236}">
                  <a16:creationId xmlns:a16="http://schemas.microsoft.com/office/drawing/2014/main" id="{27CAD63C-47EF-4071-AF4B-49709191FB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6724" y="4340681"/>
              <a:ext cx="391591" cy="669439"/>
            </a:xfrm>
            <a:prstGeom prst="rect">
              <a:avLst/>
            </a:prstGeom>
            <a:noFill/>
            <a:extLst>
              <a:ext uri="{909E8E84-426E-40DD-AFC4-6F175D3DCCD1}">
                <a14:hiddenFill xmlns:a14="http://schemas.microsoft.com/office/drawing/2010/main">
                  <a:solidFill>
                    <a:srgbClr val="FFFFFF"/>
                  </a:solidFill>
                </a14:hiddenFill>
              </a:ext>
            </a:extLst>
          </p:spPr>
        </p:pic>
        <p:sp>
          <p:nvSpPr>
            <p:cNvPr id="60" name="テキスト ボックス 59">
              <a:extLst>
                <a:ext uri="{FF2B5EF4-FFF2-40B4-BE49-F238E27FC236}">
                  <a16:creationId xmlns:a16="http://schemas.microsoft.com/office/drawing/2014/main" id="{4BFD6955-6F41-47C1-89BF-B16E7D2025E9}"/>
                </a:ext>
              </a:extLst>
            </p:cNvPr>
            <p:cNvSpPr txBox="1"/>
            <p:nvPr/>
          </p:nvSpPr>
          <p:spPr>
            <a:xfrm>
              <a:off x="2993730" y="5086849"/>
              <a:ext cx="1290780" cy="400110"/>
            </a:xfrm>
            <a:prstGeom prst="rect">
              <a:avLst/>
            </a:prstGeom>
            <a:noFill/>
          </p:spPr>
          <p:txBody>
            <a:bodyPr wrap="square">
              <a:spAutoFit/>
            </a:bodyPr>
            <a:lstStyle/>
            <a:p>
              <a:pPr algn="ctr"/>
              <a:r>
                <a:rPr lang="ja-JP" altLang="en-US" sz="2000" dirty="0">
                  <a:solidFill>
                    <a:sysClr val="windowText" lastClr="000000"/>
                  </a:solidFill>
                </a:rPr>
                <a:t>教室</a:t>
              </a:r>
              <a:endParaRPr lang="en-US" altLang="ja-JP" sz="2000" dirty="0">
                <a:solidFill>
                  <a:sysClr val="windowText" lastClr="000000"/>
                </a:solidFill>
              </a:endParaRPr>
            </a:p>
          </p:txBody>
        </p:sp>
      </p:grpSp>
      <p:sp>
        <p:nvSpPr>
          <p:cNvPr id="18" name="&quot;禁止&quot;マーク 17">
            <a:extLst>
              <a:ext uri="{FF2B5EF4-FFF2-40B4-BE49-F238E27FC236}">
                <a16:creationId xmlns:a16="http://schemas.microsoft.com/office/drawing/2014/main" id="{97ACA601-9D61-4264-818F-21FA54565675}"/>
              </a:ext>
            </a:extLst>
          </p:cNvPr>
          <p:cNvSpPr/>
          <p:nvPr/>
        </p:nvSpPr>
        <p:spPr>
          <a:xfrm>
            <a:off x="2416498" y="4679646"/>
            <a:ext cx="492499" cy="492499"/>
          </a:xfrm>
          <a:prstGeom prst="noSmoking">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42979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オンライン授業を行うにあたって</a:t>
            </a:r>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ハイブリッド授業 </a:t>
            </a:r>
            <a:r>
              <a:rPr lang="en-US" altLang="ja-JP" dirty="0"/>
              <a:t>Tips</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kumimoji="1" lang="ja-JP" altLang="en-US" dirty="0"/>
              <a:t>授業開始前に必要な機材が正常に稼働しているかを確認する（カメラ・音声・録画）</a:t>
            </a:r>
            <a:endParaRPr kumimoji="1" lang="en-US" altLang="ja-JP" dirty="0"/>
          </a:p>
          <a:p>
            <a:r>
              <a:rPr kumimoji="1" lang="en-US" altLang="ja-JP" dirty="0"/>
              <a:t>Backchannel Communication (</a:t>
            </a:r>
            <a:r>
              <a:rPr kumimoji="1" lang="ja-JP" altLang="en-US" dirty="0"/>
              <a:t>背後で行われるコミュニケーション</a:t>
            </a:r>
            <a:r>
              <a:rPr kumimoji="1" lang="en-US" altLang="ja-JP" dirty="0"/>
              <a:t>) </a:t>
            </a:r>
            <a:r>
              <a:rPr lang="ja-JP" altLang="en-US" dirty="0"/>
              <a:t>を促す</a:t>
            </a:r>
            <a:r>
              <a:rPr kumimoji="1" lang="ja-JP" altLang="en-US" dirty="0"/>
              <a:t>環境を整備する</a:t>
            </a:r>
            <a:endParaRPr kumimoji="1" lang="en-US" altLang="ja-JP" dirty="0"/>
          </a:p>
          <a:p>
            <a:pPr lvl="1"/>
            <a:r>
              <a:rPr kumimoji="1" lang="ja-JP" altLang="en-US" sz="2800" dirty="0"/>
              <a:t>例</a:t>
            </a:r>
            <a:r>
              <a:rPr kumimoji="1" lang="en-US" altLang="ja-JP" sz="2800" dirty="0"/>
              <a:t>: </a:t>
            </a:r>
            <a:r>
              <a:rPr kumimoji="1" lang="en-US" altLang="ja-JP" sz="2800" dirty="0" err="1"/>
              <a:t>Slido</a:t>
            </a:r>
            <a:r>
              <a:rPr kumimoji="1" lang="en-US" altLang="ja-JP" sz="2800" dirty="0"/>
              <a:t> </a:t>
            </a:r>
            <a:r>
              <a:rPr kumimoji="1" lang="ja-JP" altLang="en-US" sz="2800" dirty="0"/>
              <a:t>を用意して学生の質問に </a:t>
            </a:r>
            <a:r>
              <a:rPr kumimoji="1" lang="en-US" altLang="ja-JP" sz="2800" dirty="0"/>
              <a:t>TA</a:t>
            </a:r>
            <a:r>
              <a:rPr lang="ja-JP" altLang="en-US" sz="2800" dirty="0"/>
              <a:t> もしくは他の学生が回答する</a:t>
            </a:r>
            <a:endParaRPr lang="en-US" altLang="ja-JP" sz="2400" dirty="0"/>
          </a:p>
          <a:p>
            <a:r>
              <a:rPr kumimoji="1" lang="ja-JP" altLang="en-US" dirty="0"/>
              <a:t>授業中はチャットの確認を忘れない</a:t>
            </a:r>
            <a:endParaRPr kumimoji="1" lang="en-US" altLang="ja-JP" dirty="0"/>
          </a:p>
          <a:p>
            <a:r>
              <a:rPr kumimoji="1" lang="ja-JP" altLang="en-US" dirty="0"/>
              <a:t>授業中に問いかけをする場合はオンライン参加の学生も必ず含める</a:t>
            </a:r>
            <a:endParaRPr kumimoji="1" lang="en-US" altLang="ja-JP" dirty="0"/>
          </a:p>
          <a:p>
            <a:r>
              <a:rPr kumimoji="1" lang="ja-JP" altLang="en-US" dirty="0"/>
              <a:t>対面とオンライン</a:t>
            </a:r>
            <a:r>
              <a:rPr lang="ja-JP" altLang="en-US" dirty="0"/>
              <a:t>の学生の参加を</a:t>
            </a:r>
            <a:r>
              <a:rPr kumimoji="1" lang="ja-JP" altLang="en-US" dirty="0"/>
              <a:t>どう評価するかをあらかじめ決めておく</a:t>
            </a:r>
            <a:endParaRPr kumimoji="1" lang="en-US" altLang="ja-JP" dirty="0"/>
          </a:p>
          <a:p>
            <a:endParaRPr lang="en-US" altLang="ja-JP" dirty="0"/>
          </a:p>
          <a:p>
            <a:endParaRPr kumimoji="1" lang="en-US" altLang="ja-JP" dirty="0"/>
          </a:p>
          <a:p>
            <a:endParaRPr kumimoji="1" lang="en-US" altLang="ja-JP" dirty="0"/>
          </a:p>
          <a:p>
            <a:endParaRPr kumimoji="1" lang="ja-JP" altLang="en-US" dirty="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8" name="テキスト ボックス 7">
            <a:extLst>
              <a:ext uri="{FF2B5EF4-FFF2-40B4-BE49-F238E27FC236}">
                <a16:creationId xmlns:a16="http://schemas.microsoft.com/office/drawing/2014/main" id="{3AFDF0DA-5BDE-405D-A60E-B7FECCFDC499}"/>
              </a:ext>
            </a:extLst>
          </p:cNvPr>
          <p:cNvSpPr txBox="1"/>
          <p:nvPr/>
        </p:nvSpPr>
        <p:spPr>
          <a:xfrm>
            <a:off x="673369" y="5918216"/>
            <a:ext cx="7797262" cy="369332"/>
          </a:xfrm>
          <a:prstGeom prst="rect">
            <a:avLst/>
          </a:prstGeom>
          <a:noFill/>
        </p:spPr>
        <p:txBody>
          <a:bodyPr wrap="square">
            <a:spAutoFit/>
          </a:bodyPr>
          <a:lstStyle/>
          <a:p>
            <a:pPr algn="ctr"/>
            <a:r>
              <a:rPr kumimoji="1" lang="en-US" altLang="ja-JP" dirty="0">
                <a:hlinkClick r:id="rId3"/>
              </a:rPr>
              <a:t>https://www.niu.edu/keepteaching/resources/hyflex-course-model.shtml</a:t>
            </a:r>
            <a:r>
              <a:rPr kumimoji="1" lang="en-US" altLang="ja-JP" dirty="0"/>
              <a:t> </a:t>
            </a:r>
            <a:endParaRPr lang="ja-JP" altLang="en-US" dirty="0"/>
          </a:p>
        </p:txBody>
      </p:sp>
      <p:sp>
        <p:nvSpPr>
          <p:cNvPr id="10" name="テキスト ボックス 9">
            <a:extLst>
              <a:ext uri="{FF2B5EF4-FFF2-40B4-BE49-F238E27FC236}">
                <a16:creationId xmlns:a16="http://schemas.microsoft.com/office/drawing/2014/main" id="{3FC96D20-4F35-4CF1-8103-84A7D7AD10B2}"/>
              </a:ext>
            </a:extLst>
          </p:cNvPr>
          <p:cNvSpPr txBox="1"/>
          <p:nvPr/>
        </p:nvSpPr>
        <p:spPr>
          <a:xfrm>
            <a:off x="4560277" y="70268"/>
            <a:ext cx="4572000" cy="369332"/>
          </a:xfrm>
          <a:prstGeom prst="rect">
            <a:avLst/>
          </a:prstGeom>
          <a:noFill/>
        </p:spPr>
        <p:txBody>
          <a:bodyPr wrap="square">
            <a:spAutoFit/>
          </a:bodyPr>
          <a:lstStyle/>
          <a:p>
            <a:pPr algn="r"/>
            <a:r>
              <a:rPr kumimoji="1" lang="en-US" altLang="ja-JP" dirty="0"/>
              <a:t>Special thanks to </a:t>
            </a:r>
            <a:r>
              <a:rPr kumimoji="1" lang="ja-JP" altLang="en-US" dirty="0"/>
              <a:t>栗田先生</a:t>
            </a:r>
            <a:endParaRPr lang="ja-JP" altLang="en-US" dirty="0"/>
          </a:p>
        </p:txBody>
      </p:sp>
    </p:spTree>
    <p:extLst>
      <p:ext uri="{BB962C8B-B14F-4D97-AF65-F5344CB8AC3E}">
        <p14:creationId xmlns:p14="http://schemas.microsoft.com/office/powerpoint/2010/main" val="203218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7768"/>
            <a:ext cx="8229600" cy="1143000"/>
          </a:xfrm>
        </p:spPr>
        <p:txBody>
          <a:bodyPr/>
          <a:lstStyle/>
          <a:p>
            <a:r>
              <a:rPr kumimoji="1" lang="ja-JP" altLang="en-US" dirty="0"/>
              <a:t>授業形態</a:t>
            </a:r>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cxnSp>
        <p:nvCxnSpPr>
          <p:cNvPr id="7" name="直線コネクタ 6">
            <a:extLst>
              <a:ext uri="{FF2B5EF4-FFF2-40B4-BE49-F238E27FC236}">
                <a16:creationId xmlns:a16="http://schemas.microsoft.com/office/drawing/2014/main" id="{2D2BAE04-41DB-4811-A10E-D33D64B25DA4}"/>
              </a:ext>
            </a:extLst>
          </p:cNvPr>
          <p:cNvCxnSpPr>
            <a:cxnSpLocks/>
          </p:cNvCxnSpPr>
          <p:nvPr/>
        </p:nvCxnSpPr>
        <p:spPr>
          <a:xfrm>
            <a:off x="4639152" y="1321445"/>
            <a:ext cx="0" cy="4987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F5F99E3-CF4A-4EEE-A45F-EECB0721BA33}"/>
              </a:ext>
            </a:extLst>
          </p:cNvPr>
          <p:cNvCxnSpPr>
            <a:cxnSpLocks/>
          </p:cNvCxnSpPr>
          <p:nvPr/>
        </p:nvCxnSpPr>
        <p:spPr>
          <a:xfrm flipV="1">
            <a:off x="807278" y="3602323"/>
            <a:ext cx="7927400" cy="356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410756C-0EE4-4363-9C2B-139810F70D0B}"/>
              </a:ext>
            </a:extLst>
          </p:cNvPr>
          <p:cNvCxnSpPr>
            <a:cxnSpLocks/>
            <a:stCxn id="17" idx="3"/>
          </p:cNvCxnSpPr>
          <p:nvPr/>
        </p:nvCxnSpPr>
        <p:spPr>
          <a:xfrm flipV="1">
            <a:off x="6369574" y="2398261"/>
            <a:ext cx="1463588" cy="3631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C9A7799F-76C1-46B7-8A5E-510034B2BA2F}"/>
              </a:ext>
            </a:extLst>
          </p:cNvPr>
          <p:cNvGrpSpPr/>
          <p:nvPr/>
        </p:nvGrpSpPr>
        <p:grpSpPr>
          <a:xfrm>
            <a:off x="5004992" y="2147275"/>
            <a:ext cx="1364582" cy="1227940"/>
            <a:chOff x="-4284984" y="6485847"/>
            <a:chExt cx="2575139" cy="2317278"/>
          </a:xfrm>
        </p:grpSpPr>
        <p:grpSp>
          <p:nvGrpSpPr>
            <p:cNvPr id="11" name="グループ化 10">
              <a:extLst>
                <a:ext uri="{FF2B5EF4-FFF2-40B4-BE49-F238E27FC236}">
                  <a16:creationId xmlns:a16="http://schemas.microsoft.com/office/drawing/2014/main" id="{92C21D15-226D-4746-8DAB-06E2838B1DD9}"/>
                </a:ext>
              </a:extLst>
            </p:cNvPr>
            <p:cNvGrpSpPr/>
            <p:nvPr/>
          </p:nvGrpSpPr>
          <p:grpSpPr>
            <a:xfrm>
              <a:off x="-4284984" y="6493891"/>
              <a:ext cx="2575139" cy="2309234"/>
              <a:chOff x="376676" y="1459912"/>
              <a:chExt cx="2575139" cy="2309234"/>
            </a:xfrm>
          </p:grpSpPr>
          <p:pic>
            <p:nvPicPr>
              <p:cNvPr id="13" name="図 12" descr="時計, 記号 が含まれている画像&#10;&#10;自動的に生成された説明">
                <a:extLst>
                  <a:ext uri="{FF2B5EF4-FFF2-40B4-BE49-F238E27FC236}">
                    <a16:creationId xmlns:a16="http://schemas.microsoft.com/office/drawing/2014/main" id="{4D3C0E4F-E1A7-4155-AFBB-6DADE742FB10}"/>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r="48120"/>
              <a:stretch/>
            </p:blipFill>
            <p:spPr>
              <a:xfrm>
                <a:off x="539552" y="1459912"/>
                <a:ext cx="1198020" cy="2309234"/>
              </a:xfrm>
              <a:prstGeom prst="rect">
                <a:avLst/>
              </a:prstGeom>
            </p:spPr>
          </p:pic>
          <p:pic>
            <p:nvPicPr>
              <p:cNvPr id="14" name="図 13" descr="時計, 記号 が含まれている画像&#10;&#10;自動的に生成された説明">
                <a:extLst>
                  <a:ext uri="{FF2B5EF4-FFF2-40B4-BE49-F238E27FC236}">
                    <a16:creationId xmlns:a16="http://schemas.microsoft.com/office/drawing/2014/main" id="{8385ADD5-AF2D-4402-A961-8E58F5177D3F}"/>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t="33055" r="68926"/>
              <a:stretch/>
            </p:blipFill>
            <p:spPr>
              <a:xfrm>
                <a:off x="899592" y="2223220"/>
                <a:ext cx="717579" cy="1545926"/>
              </a:xfrm>
              <a:prstGeom prst="rect">
                <a:avLst/>
              </a:prstGeom>
            </p:spPr>
          </p:pic>
          <p:sp>
            <p:nvSpPr>
              <p:cNvPr id="15" name="正方形/長方形 14">
                <a:extLst>
                  <a:ext uri="{FF2B5EF4-FFF2-40B4-BE49-F238E27FC236}">
                    <a16:creationId xmlns:a16="http://schemas.microsoft.com/office/drawing/2014/main" id="{C1272CD3-D05E-4794-8393-C73242B6C19F}"/>
                  </a:ext>
                </a:extLst>
              </p:cNvPr>
              <p:cNvSpPr/>
              <p:nvPr/>
            </p:nvSpPr>
            <p:spPr>
              <a:xfrm rot="20066183">
                <a:off x="1852203" y="2289237"/>
                <a:ext cx="47989" cy="341684"/>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正方形/長方形 15">
                <a:extLst>
                  <a:ext uri="{FF2B5EF4-FFF2-40B4-BE49-F238E27FC236}">
                    <a16:creationId xmlns:a16="http://schemas.microsoft.com/office/drawing/2014/main" id="{C9FEA32F-7263-4DB5-B41F-145F36B21BC1}"/>
                  </a:ext>
                </a:extLst>
              </p:cNvPr>
              <p:cNvSpPr/>
              <p:nvPr/>
            </p:nvSpPr>
            <p:spPr>
              <a:xfrm rot="16200000">
                <a:off x="2074066" y="2429714"/>
                <a:ext cx="47989" cy="341684"/>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7" name="四角形: 角を丸くする 16">
                <a:extLst>
                  <a:ext uri="{FF2B5EF4-FFF2-40B4-BE49-F238E27FC236}">
                    <a16:creationId xmlns:a16="http://schemas.microsoft.com/office/drawing/2014/main" id="{E81FCCA6-A65F-458D-88DB-E25308C99393}"/>
                  </a:ext>
                </a:extLst>
              </p:cNvPr>
              <p:cNvSpPr/>
              <p:nvPr/>
            </p:nvSpPr>
            <p:spPr>
              <a:xfrm>
                <a:off x="376676" y="1638822"/>
                <a:ext cx="2575139" cy="19441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12" name="図 11" descr="時計, 記号 が含まれている画像&#10;&#10;自動的に生成された説明">
              <a:extLst>
                <a:ext uri="{FF2B5EF4-FFF2-40B4-BE49-F238E27FC236}">
                  <a16:creationId xmlns:a16="http://schemas.microsoft.com/office/drawing/2014/main" id="{BEFBF685-10AF-4605-806F-01442390A4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177"/>
            <a:stretch/>
          </p:blipFill>
          <p:spPr>
            <a:xfrm>
              <a:off x="-2892008" y="6485847"/>
              <a:ext cx="1035070" cy="2309234"/>
            </a:xfrm>
            <a:prstGeom prst="rect">
              <a:avLst/>
            </a:prstGeom>
          </p:spPr>
        </p:pic>
      </p:grpSp>
      <p:grpSp>
        <p:nvGrpSpPr>
          <p:cNvPr id="18" name="グループ化 17">
            <a:extLst>
              <a:ext uri="{FF2B5EF4-FFF2-40B4-BE49-F238E27FC236}">
                <a16:creationId xmlns:a16="http://schemas.microsoft.com/office/drawing/2014/main" id="{809D1219-A80A-4BAE-934E-BC72F4BB2945}"/>
              </a:ext>
            </a:extLst>
          </p:cNvPr>
          <p:cNvGrpSpPr/>
          <p:nvPr/>
        </p:nvGrpSpPr>
        <p:grpSpPr>
          <a:xfrm>
            <a:off x="6215641" y="4565421"/>
            <a:ext cx="1111424" cy="987809"/>
            <a:chOff x="6288845" y="4725144"/>
            <a:chExt cx="1211553" cy="1076802"/>
          </a:xfrm>
        </p:grpSpPr>
        <p:pic>
          <p:nvPicPr>
            <p:cNvPr id="19" name="図 18" descr="時計, 記号, 挿絵 が含まれている画像&#10;&#10;自動的に生成された説明">
              <a:extLst>
                <a:ext uri="{FF2B5EF4-FFF2-40B4-BE49-F238E27FC236}">
                  <a16:creationId xmlns:a16="http://schemas.microsoft.com/office/drawing/2014/main" id="{4A9D568B-42AD-49B9-BD03-B3FFE3B36A84}"/>
                </a:ext>
              </a:extLst>
            </p:cNvPr>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6394322" y="4854380"/>
              <a:ext cx="947566" cy="947566"/>
            </a:xfrm>
            <a:prstGeom prst="rect">
              <a:avLst/>
            </a:prstGeom>
          </p:spPr>
        </p:pic>
        <p:grpSp>
          <p:nvGrpSpPr>
            <p:cNvPr id="20" name="グループ化 19">
              <a:extLst>
                <a:ext uri="{FF2B5EF4-FFF2-40B4-BE49-F238E27FC236}">
                  <a16:creationId xmlns:a16="http://schemas.microsoft.com/office/drawing/2014/main" id="{7972D36F-8925-498F-A448-74BA2ADADB56}"/>
                </a:ext>
              </a:extLst>
            </p:cNvPr>
            <p:cNvGrpSpPr/>
            <p:nvPr/>
          </p:nvGrpSpPr>
          <p:grpSpPr>
            <a:xfrm>
              <a:off x="6288845" y="4725144"/>
              <a:ext cx="1211553" cy="1020367"/>
              <a:chOff x="2219082" y="1212366"/>
              <a:chExt cx="1211553" cy="1020367"/>
            </a:xfrm>
          </p:grpSpPr>
          <p:sp>
            <p:nvSpPr>
              <p:cNvPr id="21" name="二等辺三角形 20">
                <a:extLst>
                  <a:ext uri="{FF2B5EF4-FFF2-40B4-BE49-F238E27FC236}">
                    <a16:creationId xmlns:a16="http://schemas.microsoft.com/office/drawing/2014/main" id="{5500A2FF-D967-4744-ABF3-18EF6F7C91D0}"/>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2" name="正方形/長方形 21">
                <a:extLst>
                  <a:ext uri="{FF2B5EF4-FFF2-40B4-BE49-F238E27FC236}">
                    <a16:creationId xmlns:a16="http://schemas.microsoft.com/office/drawing/2014/main" id="{E5B155E4-10E5-41F7-A548-A43595547C09}"/>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23" name="グループ化 22">
            <a:extLst>
              <a:ext uri="{FF2B5EF4-FFF2-40B4-BE49-F238E27FC236}">
                <a16:creationId xmlns:a16="http://schemas.microsoft.com/office/drawing/2014/main" id="{26B4B9C3-F6BE-4FA8-B75A-B0A9C9EFBB8F}"/>
              </a:ext>
            </a:extLst>
          </p:cNvPr>
          <p:cNvGrpSpPr/>
          <p:nvPr/>
        </p:nvGrpSpPr>
        <p:grpSpPr>
          <a:xfrm>
            <a:off x="7261578" y="5232564"/>
            <a:ext cx="1111424" cy="1052861"/>
            <a:chOff x="7380312" y="5468155"/>
            <a:chExt cx="1211553" cy="1147714"/>
          </a:xfrm>
        </p:grpSpPr>
        <p:pic>
          <p:nvPicPr>
            <p:cNvPr id="24" name="図 23" descr="記号, 時計 が含まれている画像&#10;&#10;自動的に生成された説明">
              <a:extLst>
                <a:ext uri="{FF2B5EF4-FFF2-40B4-BE49-F238E27FC236}">
                  <a16:creationId xmlns:a16="http://schemas.microsoft.com/office/drawing/2014/main" id="{1830B0C1-A5DE-47F5-838A-8AD39AE3879D}"/>
                </a:ext>
              </a:extLst>
            </p:cNvPr>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536940" y="5723805"/>
              <a:ext cx="892064" cy="892064"/>
            </a:xfrm>
            <a:prstGeom prst="rect">
              <a:avLst/>
            </a:prstGeom>
          </p:spPr>
        </p:pic>
        <p:grpSp>
          <p:nvGrpSpPr>
            <p:cNvPr id="25" name="グループ化 24">
              <a:extLst>
                <a:ext uri="{FF2B5EF4-FFF2-40B4-BE49-F238E27FC236}">
                  <a16:creationId xmlns:a16="http://schemas.microsoft.com/office/drawing/2014/main" id="{02BDCAC0-0FEE-4F9A-98FD-F4233500AE18}"/>
                </a:ext>
              </a:extLst>
            </p:cNvPr>
            <p:cNvGrpSpPr/>
            <p:nvPr/>
          </p:nvGrpSpPr>
          <p:grpSpPr>
            <a:xfrm>
              <a:off x="7380312" y="5468155"/>
              <a:ext cx="1211553" cy="1020367"/>
              <a:chOff x="2219082" y="1212366"/>
              <a:chExt cx="1211553" cy="1020367"/>
            </a:xfrm>
          </p:grpSpPr>
          <p:sp>
            <p:nvSpPr>
              <p:cNvPr id="26" name="二等辺三角形 25">
                <a:extLst>
                  <a:ext uri="{FF2B5EF4-FFF2-40B4-BE49-F238E27FC236}">
                    <a16:creationId xmlns:a16="http://schemas.microsoft.com/office/drawing/2014/main" id="{9C20ACB7-A37A-41F1-AE34-0B0EC9932C19}"/>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7" name="正方形/長方形 26">
                <a:extLst>
                  <a:ext uri="{FF2B5EF4-FFF2-40B4-BE49-F238E27FC236}">
                    <a16:creationId xmlns:a16="http://schemas.microsoft.com/office/drawing/2014/main" id="{D5A8F5F8-BAE5-49D7-AACB-E222935E95C7}"/>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28" name="グループ化 27">
            <a:extLst>
              <a:ext uri="{FF2B5EF4-FFF2-40B4-BE49-F238E27FC236}">
                <a16:creationId xmlns:a16="http://schemas.microsoft.com/office/drawing/2014/main" id="{FDB68F16-F971-4B26-8E3C-C954D654E028}"/>
              </a:ext>
            </a:extLst>
          </p:cNvPr>
          <p:cNvGrpSpPr/>
          <p:nvPr/>
        </p:nvGrpSpPr>
        <p:grpSpPr>
          <a:xfrm>
            <a:off x="5174517" y="5225779"/>
            <a:ext cx="1111424" cy="1051627"/>
            <a:chOff x="5220072" y="5469500"/>
            <a:chExt cx="1211553" cy="1146369"/>
          </a:xfrm>
        </p:grpSpPr>
        <p:pic>
          <p:nvPicPr>
            <p:cNvPr id="29" name="図 28" descr="記号 が含まれている画像&#10;&#10;自動的に生成された説明">
              <a:extLst>
                <a:ext uri="{FF2B5EF4-FFF2-40B4-BE49-F238E27FC236}">
                  <a16:creationId xmlns:a16="http://schemas.microsoft.com/office/drawing/2014/main" id="{239EA55A-4515-4BCB-84A6-DF56273B315D}"/>
                </a:ext>
              </a:extLst>
            </p:cNvPr>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389209" y="5716294"/>
              <a:ext cx="899575" cy="899575"/>
            </a:xfrm>
            <a:prstGeom prst="rect">
              <a:avLst/>
            </a:prstGeom>
          </p:spPr>
        </p:pic>
        <p:grpSp>
          <p:nvGrpSpPr>
            <p:cNvPr id="30" name="グループ化 29">
              <a:extLst>
                <a:ext uri="{FF2B5EF4-FFF2-40B4-BE49-F238E27FC236}">
                  <a16:creationId xmlns:a16="http://schemas.microsoft.com/office/drawing/2014/main" id="{DFFA4EC5-72EE-447B-B5F8-0F451C3C8662}"/>
                </a:ext>
              </a:extLst>
            </p:cNvPr>
            <p:cNvGrpSpPr/>
            <p:nvPr/>
          </p:nvGrpSpPr>
          <p:grpSpPr>
            <a:xfrm>
              <a:off x="5220072" y="5469500"/>
              <a:ext cx="1211553" cy="1020367"/>
              <a:chOff x="2219082" y="1212366"/>
              <a:chExt cx="1211553" cy="1020367"/>
            </a:xfrm>
          </p:grpSpPr>
          <p:sp>
            <p:nvSpPr>
              <p:cNvPr id="31" name="二等辺三角形 30">
                <a:extLst>
                  <a:ext uri="{FF2B5EF4-FFF2-40B4-BE49-F238E27FC236}">
                    <a16:creationId xmlns:a16="http://schemas.microsoft.com/office/drawing/2014/main" id="{785D23D7-FFCF-4DD6-A7FF-436E878FCDE2}"/>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32" name="正方形/長方形 31">
                <a:extLst>
                  <a:ext uri="{FF2B5EF4-FFF2-40B4-BE49-F238E27FC236}">
                    <a16:creationId xmlns:a16="http://schemas.microsoft.com/office/drawing/2014/main" id="{E4DADEB2-4133-4870-B522-F5D434A1B73C}"/>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33" name="グループ化 32">
            <a:extLst>
              <a:ext uri="{FF2B5EF4-FFF2-40B4-BE49-F238E27FC236}">
                <a16:creationId xmlns:a16="http://schemas.microsoft.com/office/drawing/2014/main" id="{A120D121-CBDD-44D0-8082-B806DC1D1C00}"/>
              </a:ext>
            </a:extLst>
          </p:cNvPr>
          <p:cNvGrpSpPr/>
          <p:nvPr/>
        </p:nvGrpSpPr>
        <p:grpSpPr>
          <a:xfrm>
            <a:off x="6829327" y="2645761"/>
            <a:ext cx="905796" cy="857062"/>
            <a:chOff x="-4678077" y="5072795"/>
            <a:chExt cx="1211553" cy="1146369"/>
          </a:xfrm>
        </p:grpSpPr>
        <p:pic>
          <p:nvPicPr>
            <p:cNvPr id="34" name="図 33" descr="記号 が含まれている画像&#10;&#10;自動的に生成された説明">
              <a:extLst>
                <a:ext uri="{FF2B5EF4-FFF2-40B4-BE49-F238E27FC236}">
                  <a16:creationId xmlns:a16="http://schemas.microsoft.com/office/drawing/2014/main" id="{0C7EF803-FE84-4A23-B104-6B9C51697AF9}"/>
                </a:ext>
              </a:extLst>
            </p:cNvPr>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4508940" y="5319589"/>
              <a:ext cx="899575" cy="899575"/>
            </a:xfrm>
            <a:prstGeom prst="rect">
              <a:avLst/>
            </a:prstGeom>
          </p:spPr>
        </p:pic>
        <p:grpSp>
          <p:nvGrpSpPr>
            <p:cNvPr id="35" name="グループ化 34">
              <a:extLst>
                <a:ext uri="{FF2B5EF4-FFF2-40B4-BE49-F238E27FC236}">
                  <a16:creationId xmlns:a16="http://schemas.microsoft.com/office/drawing/2014/main" id="{48D34506-B758-4C69-9E75-C2E88A3CDEE0}"/>
                </a:ext>
              </a:extLst>
            </p:cNvPr>
            <p:cNvGrpSpPr/>
            <p:nvPr/>
          </p:nvGrpSpPr>
          <p:grpSpPr>
            <a:xfrm>
              <a:off x="-4678077" y="5072795"/>
              <a:ext cx="1211553" cy="1020367"/>
              <a:chOff x="2219082" y="1212366"/>
              <a:chExt cx="1211553" cy="1020367"/>
            </a:xfrm>
          </p:grpSpPr>
          <p:sp>
            <p:nvSpPr>
              <p:cNvPr id="36" name="二等辺三角形 35">
                <a:extLst>
                  <a:ext uri="{FF2B5EF4-FFF2-40B4-BE49-F238E27FC236}">
                    <a16:creationId xmlns:a16="http://schemas.microsoft.com/office/drawing/2014/main" id="{33F18347-2BF5-4CCA-8DCD-E6C120CE9C23}"/>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37" name="正方形/長方形 36">
                <a:extLst>
                  <a:ext uri="{FF2B5EF4-FFF2-40B4-BE49-F238E27FC236}">
                    <a16:creationId xmlns:a16="http://schemas.microsoft.com/office/drawing/2014/main" id="{C444ABF9-872C-400D-B1B8-0BE3693CFCB3}"/>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38" name="グループ化 37">
            <a:extLst>
              <a:ext uri="{FF2B5EF4-FFF2-40B4-BE49-F238E27FC236}">
                <a16:creationId xmlns:a16="http://schemas.microsoft.com/office/drawing/2014/main" id="{A3B85639-D63E-4DB9-8B85-E65D6C0068B8}"/>
              </a:ext>
            </a:extLst>
          </p:cNvPr>
          <p:cNvGrpSpPr/>
          <p:nvPr/>
        </p:nvGrpSpPr>
        <p:grpSpPr>
          <a:xfrm>
            <a:off x="1763397" y="2042870"/>
            <a:ext cx="1511840" cy="1360452"/>
            <a:chOff x="-4284984" y="6485847"/>
            <a:chExt cx="2575139" cy="2317278"/>
          </a:xfrm>
        </p:grpSpPr>
        <p:grpSp>
          <p:nvGrpSpPr>
            <p:cNvPr id="39" name="グループ化 38">
              <a:extLst>
                <a:ext uri="{FF2B5EF4-FFF2-40B4-BE49-F238E27FC236}">
                  <a16:creationId xmlns:a16="http://schemas.microsoft.com/office/drawing/2014/main" id="{522F38A7-24A4-4381-97D9-D0BC50832084}"/>
                </a:ext>
              </a:extLst>
            </p:cNvPr>
            <p:cNvGrpSpPr/>
            <p:nvPr/>
          </p:nvGrpSpPr>
          <p:grpSpPr>
            <a:xfrm>
              <a:off x="-4284984" y="6493891"/>
              <a:ext cx="2575139" cy="2309234"/>
              <a:chOff x="376676" y="1459912"/>
              <a:chExt cx="2575139" cy="2309234"/>
            </a:xfrm>
          </p:grpSpPr>
          <p:pic>
            <p:nvPicPr>
              <p:cNvPr id="41" name="図 40" descr="時計, 記号 が含まれている画像&#10;&#10;自動的に生成された説明">
                <a:extLst>
                  <a:ext uri="{FF2B5EF4-FFF2-40B4-BE49-F238E27FC236}">
                    <a16:creationId xmlns:a16="http://schemas.microsoft.com/office/drawing/2014/main" id="{D37AD677-B7FA-4793-8308-C864DD00BF87}"/>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r="48120"/>
              <a:stretch/>
            </p:blipFill>
            <p:spPr>
              <a:xfrm>
                <a:off x="539552" y="1459912"/>
                <a:ext cx="1198020" cy="2309234"/>
              </a:xfrm>
              <a:prstGeom prst="rect">
                <a:avLst/>
              </a:prstGeom>
            </p:spPr>
          </p:pic>
          <p:pic>
            <p:nvPicPr>
              <p:cNvPr id="42" name="図 41" descr="時計, 記号 が含まれている画像&#10;&#10;自動的に生成された説明">
                <a:extLst>
                  <a:ext uri="{FF2B5EF4-FFF2-40B4-BE49-F238E27FC236}">
                    <a16:creationId xmlns:a16="http://schemas.microsoft.com/office/drawing/2014/main" id="{EF337544-4CB3-4F3B-9C23-43405A58E914}"/>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t="33055" r="68926"/>
              <a:stretch/>
            </p:blipFill>
            <p:spPr>
              <a:xfrm>
                <a:off x="899592" y="2223220"/>
                <a:ext cx="717579" cy="1545926"/>
              </a:xfrm>
              <a:prstGeom prst="rect">
                <a:avLst/>
              </a:prstGeom>
            </p:spPr>
          </p:pic>
          <p:sp>
            <p:nvSpPr>
              <p:cNvPr id="43" name="正方形/長方形 42">
                <a:extLst>
                  <a:ext uri="{FF2B5EF4-FFF2-40B4-BE49-F238E27FC236}">
                    <a16:creationId xmlns:a16="http://schemas.microsoft.com/office/drawing/2014/main" id="{9668BC85-A777-496D-9901-95EB788FABAF}"/>
                  </a:ext>
                </a:extLst>
              </p:cNvPr>
              <p:cNvSpPr/>
              <p:nvPr/>
            </p:nvSpPr>
            <p:spPr>
              <a:xfrm rot="20066183">
                <a:off x="1852203" y="2289237"/>
                <a:ext cx="47989" cy="341684"/>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正方形/長方形 43">
                <a:extLst>
                  <a:ext uri="{FF2B5EF4-FFF2-40B4-BE49-F238E27FC236}">
                    <a16:creationId xmlns:a16="http://schemas.microsoft.com/office/drawing/2014/main" id="{F43BA826-04BB-49E6-9C9F-C3A16A58EC43}"/>
                  </a:ext>
                </a:extLst>
              </p:cNvPr>
              <p:cNvSpPr/>
              <p:nvPr/>
            </p:nvSpPr>
            <p:spPr>
              <a:xfrm rot="16200000">
                <a:off x="2074066" y="2429714"/>
                <a:ext cx="47989" cy="341684"/>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四角形: 角を丸くする 44">
                <a:extLst>
                  <a:ext uri="{FF2B5EF4-FFF2-40B4-BE49-F238E27FC236}">
                    <a16:creationId xmlns:a16="http://schemas.microsoft.com/office/drawing/2014/main" id="{151FA822-7C78-43CD-BCA4-01472F553D76}"/>
                  </a:ext>
                </a:extLst>
              </p:cNvPr>
              <p:cNvSpPr/>
              <p:nvPr/>
            </p:nvSpPr>
            <p:spPr>
              <a:xfrm>
                <a:off x="376676" y="1638822"/>
                <a:ext cx="2575139" cy="19441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40" name="図 39" descr="時計, 記号 が含まれている画像&#10;&#10;自動的に生成された説明">
              <a:extLst>
                <a:ext uri="{FF2B5EF4-FFF2-40B4-BE49-F238E27FC236}">
                  <a16:creationId xmlns:a16="http://schemas.microsoft.com/office/drawing/2014/main" id="{AFACD271-5578-4941-82C8-00A4C325B5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177"/>
            <a:stretch/>
          </p:blipFill>
          <p:spPr>
            <a:xfrm>
              <a:off x="-2892008" y="6485847"/>
              <a:ext cx="1035070" cy="2309234"/>
            </a:xfrm>
            <a:prstGeom prst="rect">
              <a:avLst/>
            </a:prstGeom>
          </p:spPr>
        </p:pic>
      </p:grpSp>
      <p:sp>
        <p:nvSpPr>
          <p:cNvPr id="46" name="テキスト ボックス 45">
            <a:extLst>
              <a:ext uri="{FF2B5EF4-FFF2-40B4-BE49-F238E27FC236}">
                <a16:creationId xmlns:a16="http://schemas.microsoft.com/office/drawing/2014/main" id="{15113E35-BFD7-4147-86FE-369088FF79FB}"/>
              </a:ext>
            </a:extLst>
          </p:cNvPr>
          <p:cNvSpPr txBox="1"/>
          <p:nvPr/>
        </p:nvSpPr>
        <p:spPr>
          <a:xfrm>
            <a:off x="662880" y="1309629"/>
            <a:ext cx="2603105" cy="367043"/>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対面</a:t>
            </a:r>
            <a:endParaRPr kumimoji="1" lang="ja-JP" altLang="en-US" b="1" dirty="0">
              <a:latin typeface="メイリオ" panose="020B0604030504040204" pitchFamily="50" charset="-128"/>
              <a:ea typeface="メイリオ" panose="020B0604030504040204" pitchFamily="50" charset="-128"/>
            </a:endParaRPr>
          </a:p>
        </p:txBody>
      </p:sp>
      <p:sp>
        <p:nvSpPr>
          <p:cNvPr id="47" name="テキスト ボックス 46">
            <a:extLst>
              <a:ext uri="{FF2B5EF4-FFF2-40B4-BE49-F238E27FC236}">
                <a16:creationId xmlns:a16="http://schemas.microsoft.com/office/drawing/2014/main" id="{7695FDE0-5695-4D07-969E-234DED5AFC8B}"/>
              </a:ext>
            </a:extLst>
          </p:cNvPr>
          <p:cNvSpPr txBox="1"/>
          <p:nvPr/>
        </p:nvSpPr>
        <p:spPr>
          <a:xfrm>
            <a:off x="4779071" y="1309629"/>
            <a:ext cx="3902467"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ハイブリッド（対面</a:t>
            </a:r>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オンライン）</a:t>
            </a:r>
            <a:endParaRPr kumimoji="1" lang="ja-JP" altLang="en-US" b="1"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2E84CFD1-0458-4ABB-8C90-365CC3C167B2}"/>
              </a:ext>
            </a:extLst>
          </p:cNvPr>
          <p:cNvSpPr txBox="1"/>
          <p:nvPr/>
        </p:nvSpPr>
        <p:spPr>
          <a:xfrm>
            <a:off x="667477" y="3787519"/>
            <a:ext cx="3831755"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リアルタイム（オンライン）</a:t>
            </a:r>
            <a:endParaRPr kumimoji="1" lang="ja-JP" altLang="en-US" b="1" dirty="0">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A227E3CE-4506-478E-BDD4-DEE24BFB3BD8}"/>
              </a:ext>
            </a:extLst>
          </p:cNvPr>
          <p:cNvSpPr txBox="1"/>
          <p:nvPr/>
        </p:nvSpPr>
        <p:spPr>
          <a:xfrm>
            <a:off x="4779070" y="3787519"/>
            <a:ext cx="3902455"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オンデマンド（オンライン）</a:t>
            </a:r>
            <a:endParaRPr kumimoji="1" lang="ja-JP" altLang="en-US" b="1" dirty="0">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25DE8FDB-E0B5-4BED-947E-2F112FA2A8F7}"/>
              </a:ext>
            </a:extLst>
          </p:cNvPr>
          <p:cNvSpPr txBox="1"/>
          <p:nvPr/>
        </p:nvSpPr>
        <p:spPr>
          <a:xfrm>
            <a:off x="1189113" y="1307740"/>
            <a:ext cx="1670920" cy="367043"/>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従来の授業</a:t>
            </a:r>
            <a:endParaRPr kumimoji="1" lang="ja-JP" altLang="en-US"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A62E4655-B218-40FA-A679-748EF14E8474}"/>
              </a:ext>
            </a:extLst>
          </p:cNvPr>
          <p:cNvSpPr txBox="1"/>
          <p:nvPr/>
        </p:nvSpPr>
        <p:spPr>
          <a:xfrm>
            <a:off x="4886574" y="1622478"/>
            <a:ext cx="3874991"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教室の授業をライブ配信</a:t>
            </a:r>
            <a:endParaRPr kumimoji="1" lang="ja-JP" altLang="en-US" dirty="0">
              <a:latin typeface="メイリオ" panose="020B0604030504040204" pitchFamily="50" charset="-128"/>
              <a:ea typeface="メイリオ" panose="020B0604030504040204" pitchFamily="50" charset="-128"/>
            </a:endParaRPr>
          </a:p>
        </p:txBody>
      </p:sp>
      <p:grpSp>
        <p:nvGrpSpPr>
          <p:cNvPr id="52" name="グループ化 51">
            <a:extLst>
              <a:ext uri="{FF2B5EF4-FFF2-40B4-BE49-F238E27FC236}">
                <a16:creationId xmlns:a16="http://schemas.microsoft.com/office/drawing/2014/main" id="{894D0C9E-3984-4857-808D-620B08330E1B}"/>
              </a:ext>
            </a:extLst>
          </p:cNvPr>
          <p:cNvGrpSpPr/>
          <p:nvPr/>
        </p:nvGrpSpPr>
        <p:grpSpPr>
          <a:xfrm>
            <a:off x="1204195" y="4521979"/>
            <a:ext cx="2604635" cy="1749588"/>
            <a:chOff x="10681230" y="1257769"/>
            <a:chExt cx="3945495" cy="2650272"/>
          </a:xfrm>
        </p:grpSpPr>
        <p:pic>
          <p:nvPicPr>
            <p:cNvPr id="53" name="図 52" descr="記号, 時計 が含まれている画像&#10;&#10;自動的に生成された説明">
              <a:extLst>
                <a:ext uri="{FF2B5EF4-FFF2-40B4-BE49-F238E27FC236}">
                  <a16:creationId xmlns:a16="http://schemas.microsoft.com/office/drawing/2014/main" id="{E53B9B37-FB93-44CE-9780-283011568C22}"/>
                </a:ext>
              </a:extLst>
            </p:cNvPr>
            <p:cNvPicPr>
              <a:picLocks noChangeAspect="1"/>
            </p:cNvPicPr>
            <p:nvPr/>
          </p:nvPicPr>
          <p:blipFill>
            <a:blip r:embed="rId7"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3568257" y="2439666"/>
              <a:ext cx="892064" cy="892064"/>
            </a:xfrm>
            <a:prstGeom prst="rect">
              <a:avLst/>
            </a:prstGeom>
          </p:spPr>
        </p:pic>
        <p:pic>
          <p:nvPicPr>
            <p:cNvPr id="54" name="図 53" descr="時計, 記号, 挿絵 が含まれている画像&#10;&#10;自動的に生成された説明">
              <a:extLst>
                <a:ext uri="{FF2B5EF4-FFF2-40B4-BE49-F238E27FC236}">
                  <a16:creationId xmlns:a16="http://schemas.microsoft.com/office/drawing/2014/main" id="{F0FB3415-AA4F-41E9-9B62-BC5085916FDB}"/>
                </a:ext>
              </a:extLst>
            </p:cNvPr>
            <p:cNvPicPr>
              <a:picLocks noChangeAspect="1"/>
            </p:cNvPicPr>
            <p:nvPr/>
          </p:nvPicPr>
          <p:blipFill>
            <a:blip r:embed="rId8"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12178205" y="1391678"/>
              <a:ext cx="947566" cy="947566"/>
            </a:xfrm>
            <a:prstGeom prst="rect">
              <a:avLst/>
            </a:prstGeom>
          </p:spPr>
        </p:pic>
        <p:grpSp>
          <p:nvGrpSpPr>
            <p:cNvPr id="55" name="グループ化 54">
              <a:extLst>
                <a:ext uri="{FF2B5EF4-FFF2-40B4-BE49-F238E27FC236}">
                  <a16:creationId xmlns:a16="http://schemas.microsoft.com/office/drawing/2014/main" id="{200F21C3-24AF-444F-B00F-3FB185C0A20F}"/>
                </a:ext>
              </a:extLst>
            </p:cNvPr>
            <p:cNvGrpSpPr/>
            <p:nvPr/>
          </p:nvGrpSpPr>
          <p:grpSpPr>
            <a:xfrm>
              <a:off x="12072728" y="1262442"/>
              <a:ext cx="1211553" cy="1020367"/>
              <a:chOff x="2219082" y="1212366"/>
              <a:chExt cx="1211553" cy="1020367"/>
            </a:xfrm>
          </p:grpSpPr>
          <p:sp>
            <p:nvSpPr>
              <p:cNvPr id="87" name="二等辺三角形 86">
                <a:extLst>
                  <a:ext uri="{FF2B5EF4-FFF2-40B4-BE49-F238E27FC236}">
                    <a16:creationId xmlns:a16="http://schemas.microsoft.com/office/drawing/2014/main" id="{033A1DCC-4D53-43C7-8319-FC4E5303B7F4}"/>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8" name="正方形/長方形 87">
                <a:extLst>
                  <a:ext uri="{FF2B5EF4-FFF2-40B4-BE49-F238E27FC236}">
                    <a16:creationId xmlns:a16="http://schemas.microsoft.com/office/drawing/2014/main" id="{44175BF4-C8A0-4CBE-9DDE-FAF64D53FD0A}"/>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56" name="図 55" descr="記号 が含まれている画像&#10;&#10;自動的に生成された説明">
              <a:extLst>
                <a:ext uri="{FF2B5EF4-FFF2-40B4-BE49-F238E27FC236}">
                  <a16:creationId xmlns:a16="http://schemas.microsoft.com/office/drawing/2014/main" id="{2A8A7161-0D05-4721-95C5-8A547522AF73}"/>
                </a:ext>
              </a:extLst>
            </p:cNvPr>
            <p:cNvPicPr>
              <a:picLocks noChangeAspect="1"/>
            </p:cNvPicPr>
            <p:nvPr/>
          </p:nvPicPr>
          <p:blipFill>
            <a:blip r:embed="rId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850367" y="2429726"/>
              <a:ext cx="899575" cy="899575"/>
            </a:xfrm>
            <a:prstGeom prst="rect">
              <a:avLst/>
            </a:prstGeom>
          </p:spPr>
        </p:pic>
        <p:pic>
          <p:nvPicPr>
            <p:cNvPr id="57" name="図 56" descr="時計, 記号 が含まれている画像&#10;&#10;自動的に生成された説明">
              <a:extLst>
                <a:ext uri="{FF2B5EF4-FFF2-40B4-BE49-F238E27FC236}">
                  <a16:creationId xmlns:a16="http://schemas.microsoft.com/office/drawing/2014/main" id="{983D7677-7ED0-4BD9-BB89-9B15C44D9D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898265" y="2569474"/>
              <a:ext cx="1338567" cy="1338567"/>
            </a:xfrm>
            <a:prstGeom prst="rect">
              <a:avLst/>
            </a:prstGeom>
          </p:spPr>
        </p:pic>
        <p:sp>
          <p:nvSpPr>
            <p:cNvPr id="58" name="二等辺三角形 57">
              <a:extLst>
                <a:ext uri="{FF2B5EF4-FFF2-40B4-BE49-F238E27FC236}">
                  <a16:creationId xmlns:a16="http://schemas.microsoft.com/office/drawing/2014/main" id="{BBCF6778-4153-4D89-8BD6-6FA255FBDBE2}"/>
                </a:ext>
              </a:extLst>
            </p:cNvPr>
            <p:cNvSpPr/>
            <p:nvPr/>
          </p:nvSpPr>
          <p:spPr>
            <a:xfrm>
              <a:off x="11923937" y="2395678"/>
              <a:ext cx="1399597" cy="38797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正方形/長方形 58">
              <a:extLst>
                <a:ext uri="{FF2B5EF4-FFF2-40B4-BE49-F238E27FC236}">
                  <a16:creationId xmlns:a16="http://schemas.microsoft.com/office/drawing/2014/main" id="{AE70B5CE-9DA2-4FAE-9A2A-1B8A7A58DA51}"/>
                </a:ext>
              </a:extLst>
            </p:cNvPr>
            <p:cNvSpPr/>
            <p:nvPr/>
          </p:nvSpPr>
          <p:spPr>
            <a:xfrm>
              <a:off x="12015915" y="2784111"/>
              <a:ext cx="1220916" cy="957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60" name="直線コネクタ 59">
              <a:extLst>
                <a:ext uri="{FF2B5EF4-FFF2-40B4-BE49-F238E27FC236}">
                  <a16:creationId xmlns:a16="http://schemas.microsoft.com/office/drawing/2014/main" id="{C89CBFD3-1AA9-4F3D-B9EF-DD10EC62FEDB}"/>
                </a:ext>
              </a:extLst>
            </p:cNvPr>
            <p:cNvCxnSpPr>
              <a:cxnSpLocks/>
            </p:cNvCxnSpPr>
            <p:nvPr/>
          </p:nvCxnSpPr>
          <p:spPr>
            <a:xfrm>
              <a:off x="11702547" y="2874279"/>
              <a:ext cx="323937" cy="2457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4EF7721-B49C-4FD8-B09B-1A2B368DCD86}"/>
                </a:ext>
              </a:extLst>
            </p:cNvPr>
            <p:cNvCxnSpPr>
              <a:cxnSpLocks/>
              <a:endCxn id="58" idx="0"/>
            </p:cNvCxnSpPr>
            <p:nvPr/>
          </p:nvCxnSpPr>
          <p:spPr>
            <a:xfrm>
              <a:off x="12582450" y="2260473"/>
              <a:ext cx="41286" cy="135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29BC7EC-95CE-4CE7-8A99-A63DC93CBA98}"/>
                </a:ext>
              </a:extLst>
            </p:cNvPr>
            <p:cNvCxnSpPr>
              <a:cxnSpLocks/>
            </p:cNvCxnSpPr>
            <p:nvPr/>
          </p:nvCxnSpPr>
          <p:spPr>
            <a:xfrm flipV="1">
              <a:off x="13218638" y="2866633"/>
              <a:ext cx="343977" cy="3085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3" name="グループ化 62">
              <a:extLst>
                <a:ext uri="{FF2B5EF4-FFF2-40B4-BE49-F238E27FC236}">
                  <a16:creationId xmlns:a16="http://schemas.microsoft.com/office/drawing/2014/main" id="{47C596A4-3D63-4A14-B204-37B486579AFA}"/>
                </a:ext>
              </a:extLst>
            </p:cNvPr>
            <p:cNvGrpSpPr/>
            <p:nvPr/>
          </p:nvGrpSpPr>
          <p:grpSpPr>
            <a:xfrm>
              <a:off x="13411629" y="2184016"/>
              <a:ext cx="1211553" cy="1020367"/>
              <a:chOff x="2219082" y="1212366"/>
              <a:chExt cx="1211553" cy="1020367"/>
            </a:xfrm>
          </p:grpSpPr>
          <p:sp>
            <p:nvSpPr>
              <p:cNvPr id="85" name="二等辺三角形 84">
                <a:extLst>
                  <a:ext uri="{FF2B5EF4-FFF2-40B4-BE49-F238E27FC236}">
                    <a16:creationId xmlns:a16="http://schemas.microsoft.com/office/drawing/2014/main" id="{E311E463-9DA1-4F05-8BAC-8DF1176A54F5}"/>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6" name="正方形/長方形 85">
                <a:extLst>
                  <a:ext uri="{FF2B5EF4-FFF2-40B4-BE49-F238E27FC236}">
                    <a16:creationId xmlns:a16="http://schemas.microsoft.com/office/drawing/2014/main" id="{B0BFA417-9E88-41EE-89A0-02E27185BB12}"/>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64" name="グループ化 63">
              <a:extLst>
                <a:ext uri="{FF2B5EF4-FFF2-40B4-BE49-F238E27FC236}">
                  <a16:creationId xmlns:a16="http://schemas.microsoft.com/office/drawing/2014/main" id="{6DDBA608-6E44-4D95-9D38-D4D51779CFB9}"/>
                </a:ext>
              </a:extLst>
            </p:cNvPr>
            <p:cNvGrpSpPr/>
            <p:nvPr/>
          </p:nvGrpSpPr>
          <p:grpSpPr>
            <a:xfrm>
              <a:off x="10681230" y="2182932"/>
              <a:ext cx="1211553" cy="1020367"/>
              <a:chOff x="2219082" y="1212366"/>
              <a:chExt cx="1211553" cy="1020367"/>
            </a:xfrm>
          </p:grpSpPr>
          <p:sp>
            <p:nvSpPr>
              <p:cNvPr id="83" name="二等辺三角形 82">
                <a:extLst>
                  <a:ext uri="{FF2B5EF4-FFF2-40B4-BE49-F238E27FC236}">
                    <a16:creationId xmlns:a16="http://schemas.microsoft.com/office/drawing/2014/main" id="{1C1BCD61-19CF-415D-AB64-4DBD6CC579C7}"/>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4" name="正方形/長方形 83">
                <a:extLst>
                  <a:ext uri="{FF2B5EF4-FFF2-40B4-BE49-F238E27FC236}">
                    <a16:creationId xmlns:a16="http://schemas.microsoft.com/office/drawing/2014/main" id="{DEC8F1AE-2382-40E0-87AD-3232ADF5D7D4}"/>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65" name="図 64" descr="記号, 時計 が含まれている画像&#10;&#10;自動的に生成された説明">
              <a:extLst>
                <a:ext uri="{FF2B5EF4-FFF2-40B4-BE49-F238E27FC236}">
                  <a16:creationId xmlns:a16="http://schemas.microsoft.com/office/drawing/2014/main" id="{1422E7CA-3B8E-4366-BAD6-3E33C0A4417E}"/>
                </a:ext>
              </a:extLst>
            </p:cNvPr>
            <p:cNvPicPr>
              <a:picLocks noChangeAspect="1"/>
            </p:cNvPicPr>
            <p:nvPr/>
          </p:nvPicPr>
          <p:blipFill>
            <a:blip r:embed="rId7"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3571800" y="2434993"/>
              <a:ext cx="892064" cy="892064"/>
            </a:xfrm>
            <a:prstGeom prst="rect">
              <a:avLst/>
            </a:prstGeom>
          </p:spPr>
        </p:pic>
        <p:pic>
          <p:nvPicPr>
            <p:cNvPr id="66" name="図 65" descr="時計, 記号, 挿絵 が含まれている画像&#10;&#10;自動的に生成された説明">
              <a:extLst>
                <a:ext uri="{FF2B5EF4-FFF2-40B4-BE49-F238E27FC236}">
                  <a16:creationId xmlns:a16="http://schemas.microsoft.com/office/drawing/2014/main" id="{3B4DD214-49B6-41D8-A55A-985E3B8420A7}"/>
                </a:ext>
              </a:extLst>
            </p:cNvPr>
            <p:cNvPicPr>
              <a:picLocks noChangeAspect="1"/>
            </p:cNvPicPr>
            <p:nvPr/>
          </p:nvPicPr>
          <p:blipFill>
            <a:blip r:embed="rId8"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12181748" y="1387005"/>
              <a:ext cx="947566" cy="947566"/>
            </a:xfrm>
            <a:prstGeom prst="rect">
              <a:avLst/>
            </a:prstGeom>
          </p:spPr>
        </p:pic>
        <p:grpSp>
          <p:nvGrpSpPr>
            <p:cNvPr id="67" name="グループ化 66">
              <a:extLst>
                <a:ext uri="{FF2B5EF4-FFF2-40B4-BE49-F238E27FC236}">
                  <a16:creationId xmlns:a16="http://schemas.microsoft.com/office/drawing/2014/main" id="{D9D70C6B-A488-4985-B3AB-508088A918C3}"/>
                </a:ext>
              </a:extLst>
            </p:cNvPr>
            <p:cNvGrpSpPr/>
            <p:nvPr/>
          </p:nvGrpSpPr>
          <p:grpSpPr>
            <a:xfrm>
              <a:off x="12076271" y="1257769"/>
              <a:ext cx="1211553" cy="1020367"/>
              <a:chOff x="2219082" y="1212366"/>
              <a:chExt cx="1211553" cy="1020367"/>
            </a:xfrm>
          </p:grpSpPr>
          <p:sp>
            <p:nvSpPr>
              <p:cNvPr id="81" name="二等辺三角形 80">
                <a:extLst>
                  <a:ext uri="{FF2B5EF4-FFF2-40B4-BE49-F238E27FC236}">
                    <a16:creationId xmlns:a16="http://schemas.microsoft.com/office/drawing/2014/main" id="{9061982B-7F20-4D82-9566-D4C1E6339795}"/>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2" name="正方形/長方形 81">
                <a:extLst>
                  <a:ext uri="{FF2B5EF4-FFF2-40B4-BE49-F238E27FC236}">
                    <a16:creationId xmlns:a16="http://schemas.microsoft.com/office/drawing/2014/main" id="{C0629FCF-8906-45BE-9E35-E2379BD6A8B4}"/>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68" name="図 67" descr="記号 が含まれている画像&#10;&#10;自動的に生成された説明">
              <a:extLst>
                <a:ext uri="{FF2B5EF4-FFF2-40B4-BE49-F238E27FC236}">
                  <a16:creationId xmlns:a16="http://schemas.microsoft.com/office/drawing/2014/main" id="{1F1191E1-07AF-41C5-B791-8AB4373EA890}"/>
                </a:ext>
              </a:extLst>
            </p:cNvPr>
            <p:cNvPicPr>
              <a:picLocks noChangeAspect="1"/>
            </p:cNvPicPr>
            <p:nvPr/>
          </p:nvPicPr>
          <p:blipFill>
            <a:blip r:embed="rId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853910" y="2425053"/>
              <a:ext cx="899575" cy="899575"/>
            </a:xfrm>
            <a:prstGeom prst="rect">
              <a:avLst/>
            </a:prstGeom>
          </p:spPr>
        </p:pic>
        <p:pic>
          <p:nvPicPr>
            <p:cNvPr id="69" name="図 68" descr="時計, 記号 が含まれている画像&#10;&#10;自動的に生成された説明">
              <a:extLst>
                <a:ext uri="{FF2B5EF4-FFF2-40B4-BE49-F238E27FC236}">
                  <a16:creationId xmlns:a16="http://schemas.microsoft.com/office/drawing/2014/main" id="{3233CB0D-5E04-41FD-B1FA-F8BAA897E0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01808" y="2564801"/>
              <a:ext cx="1338567" cy="1338567"/>
            </a:xfrm>
            <a:prstGeom prst="rect">
              <a:avLst/>
            </a:prstGeom>
          </p:spPr>
        </p:pic>
        <p:sp>
          <p:nvSpPr>
            <p:cNvPr id="70" name="二等辺三角形 69">
              <a:extLst>
                <a:ext uri="{FF2B5EF4-FFF2-40B4-BE49-F238E27FC236}">
                  <a16:creationId xmlns:a16="http://schemas.microsoft.com/office/drawing/2014/main" id="{BAD74969-0EAE-4896-9BB7-07ACB2C5397F}"/>
                </a:ext>
              </a:extLst>
            </p:cNvPr>
            <p:cNvSpPr/>
            <p:nvPr/>
          </p:nvSpPr>
          <p:spPr>
            <a:xfrm>
              <a:off x="11927480" y="2391005"/>
              <a:ext cx="1399597" cy="38797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1" name="正方形/長方形 70">
              <a:extLst>
                <a:ext uri="{FF2B5EF4-FFF2-40B4-BE49-F238E27FC236}">
                  <a16:creationId xmlns:a16="http://schemas.microsoft.com/office/drawing/2014/main" id="{F3090E71-D8AD-45CC-A031-A0AA96C75FB3}"/>
                </a:ext>
              </a:extLst>
            </p:cNvPr>
            <p:cNvSpPr/>
            <p:nvPr/>
          </p:nvSpPr>
          <p:spPr>
            <a:xfrm>
              <a:off x="12019458" y="2779438"/>
              <a:ext cx="1220916" cy="957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72" name="直線コネクタ 71">
              <a:extLst>
                <a:ext uri="{FF2B5EF4-FFF2-40B4-BE49-F238E27FC236}">
                  <a16:creationId xmlns:a16="http://schemas.microsoft.com/office/drawing/2014/main" id="{B4B8651F-ED66-4798-8137-934755A1DF7F}"/>
                </a:ext>
              </a:extLst>
            </p:cNvPr>
            <p:cNvCxnSpPr>
              <a:cxnSpLocks/>
            </p:cNvCxnSpPr>
            <p:nvPr/>
          </p:nvCxnSpPr>
          <p:spPr>
            <a:xfrm>
              <a:off x="11706090" y="2869606"/>
              <a:ext cx="323937" cy="2457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E69CA25-69FF-4A91-9FF6-BA800C309882}"/>
                </a:ext>
              </a:extLst>
            </p:cNvPr>
            <p:cNvCxnSpPr>
              <a:cxnSpLocks/>
              <a:endCxn id="70" idx="0"/>
            </p:cNvCxnSpPr>
            <p:nvPr/>
          </p:nvCxnSpPr>
          <p:spPr>
            <a:xfrm>
              <a:off x="12585993" y="2255800"/>
              <a:ext cx="41286" cy="135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E4FEA79-0938-4564-ADEE-C30F2F340AC3}"/>
                </a:ext>
              </a:extLst>
            </p:cNvPr>
            <p:cNvCxnSpPr>
              <a:cxnSpLocks/>
            </p:cNvCxnSpPr>
            <p:nvPr/>
          </p:nvCxnSpPr>
          <p:spPr>
            <a:xfrm flipV="1">
              <a:off x="13222181" y="2861960"/>
              <a:ext cx="343977" cy="3085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A788E668-803A-4672-A12B-D53651AD2DCC}"/>
                </a:ext>
              </a:extLst>
            </p:cNvPr>
            <p:cNvGrpSpPr/>
            <p:nvPr/>
          </p:nvGrpSpPr>
          <p:grpSpPr>
            <a:xfrm>
              <a:off x="13415172" y="2179343"/>
              <a:ext cx="1211553" cy="1020367"/>
              <a:chOff x="2219082" y="1212366"/>
              <a:chExt cx="1211553" cy="1020367"/>
            </a:xfrm>
          </p:grpSpPr>
          <p:sp>
            <p:nvSpPr>
              <p:cNvPr id="79" name="二等辺三角形 78">
                <a:extLst>
                  <a:ext uri="{FF2B5EF4-FFF2-40B4-BE49-F238E27FC236}">
                    <a16:creationId xmlns:a16="http://schemas.microsoft.com/office/drawing/2014/main" id="{7AD4BA18-AEB5-4B4D-AA48-4FC08EC6FAF0}"/>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0" name="正方形/長方形 79">
                <a:extLst>
                  <a:ext uri="{FF2B5EF4-FFF2-40B4-BE49-F238E27FC236}">
                    <a16:creationId xmlns:a16="http://schemas.microsoft.com/office/drawing/2014/main" id="{AD169C63-218A-4ACC-9AE4-7FF5FE80E073}"/>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76" name="グループ化 75">
              <a:extLst>
                <a:ext uri="{FF2B5EF4-FFF2-40B4-BE49-F238E27FC236}">
                  <a16:creationId xmlns:a16="http://schemas.microsoft.com/office/drawing/2014/main" id="{C45185E8-EB18-44CC-916C-AE4DF8A1380B}"/>
                </a:ext>
              </a:extLst>
            </p:cNvPr>
            <p:cNvGrpSpPr/>
            <p:nvPr/>
          </p:nvGrpSpPr>
          <p:grpSpPr>
            <a:xfrm>
              <a:off x="10684773" y="2178259"/>
              <a:ext cx="1211553" cy="1020367"/>
              <a:chOff x="2219082" y="1212366"/>
              <a:chExt cx="1211553" cy="1020367"/>
            </a:xfrm>
          </p:grpSpPr>
          <p:sp>
            <p:nvSpPr>
              <p:cNvPr id="77" name="二等辺三角形 76">
                <a:extLst>
                  <a:ext uri="{FF2B5EF4-FFF2-40B4-BE49-F238E27FC236}">
                    <a16:creationId xmlns:a16="http://schemas.microsoft.com/office/drawing/2014/main" id="{38E54A91-8490-45A4-846D-B917960B39A2}"/>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78" name="正方形/長方形 77">
                <a:extLst>
                  <a:ext uri="{FF2B5EF4-FFF2-40B4-BE49-F238E27FC236}">
                    <a16:creationId xmlns:a16="http://schemas.microsoft.com/office/drawing/2014/main" id="{7B0029B3-E3DF-4FC6-997D-7EE41FC08395}"/>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89" name="グループ化 88">
            <a:extLst>
              <a:ext uri="{FF2B5EF4-FFF2-40B4-BE49-F238E27FC236}">
                <a16:creationId xmlns:a16="http://schemas.microsoft.com/office/drawing/2014/main" id="{C4749A22-BBB4-499C-872B-3798446669E3}"/>
              </a:ext>
            </a:extLst>
          </p:cNvPr>
          <p:cNvGrpSpPr/>
          <p:nvPr/>
        </p:nvGrpSpPr>
        <p:grpSpPr>
          <a:xfrm>
            <a:off x="7727133" y="2033611"/>
            <a:ext cx="866499" cy="771213"/>
            <a:chOff x="-3580964" y="4389090"/>
            <a:chExt cx="1215096" cy="1081475"/>
          </a:xfrm>
        </p:grpSpPr>
        <p:pic>
          <p:nvPicPr>
            <p:cNvPr id="90" name="図 89" descr="時計, 記号, 挿絵 が含まれている画像&#10;&#10;自動的に生成された説明">
              <a:extLst>
                <a:ext uri="{FF2B5EF4-FFF2-40B4-BE49-F238E27FC236}">
                  <a16:creationId xmlns:a16="http://schemas.microsoft.com/office/drawing/2014/main" id="{423606F7-A147-4A7B-87F1-79261B4078CD}"/>
                </a:ext>
              </a:extLst>
            </p:cNvPr>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3475487" y="4522999"/>
              <a:ext cx="947566" cy="947566"/>
            </a:xfrm>
            <a:prstGeom prst="rect">
              <a:avLst/>
            </a:prstGeom>
          </p:spPr>
        </p:pic>
        <p:grpSp>
          <p:nvGrpSpPr>
            <p:cNvPr id="91" name="グループ化 90">
              <a:extLst>
                <a:ext uri="{FF2B5EF4-FFF2-40B4-BE49-F238E27FC236}">
                  <a16:creationId xmlns:a16="http://schemas.microsoft.com/office/drawing/2014/main" id="{C25445E9-C959-4BC0-9BE2-C663722F42B4}"/>
                </a:ext>
              </a:extLst>
            </p:cNvPr>
            <p:cNvGrpSpPr/>
            <p:nvPr/>
          </p:nvGrpSpPr>
          <p:grpSpPr>
            <a:xfrm>
              <a:off x="-3580964" y="4393763"/>
              <a:ext cx="1211553" cy="1020367"/>
              <a:chOff x="2219082" y="1212366"/>
              <a:chExt cx="1211553" cy="1020367"/>
            </a:xfrm>
          </p:grpSpPr>
          <p:sp>
            <p:nvSpPr>
              <p:cNvPr id="95" name="二等辺三角形 94">
                <a:extLst>
                  <a:ext uri="{FF2B5EF4-FFF2-40B4-BE49-F238E27FC236}">
                    <a16:creationId xmlns:a16="http://schemas.microsoft.com/office/drawing/2014/main" id="{B5B74484-41B8-44D4-8E44-CF5A69667888}"/>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96" name="正方形/長方形 95">
                <a:extLst>
                  <a:ext uri="{FF2B5EF4-FFF2-40B4-BE49-F238E27FC236}">
                    <a16:creationId xmlns:a16="http://schemas.microsoft.com/office/drawing/2014/main" id="{02FA18EF-BF07-44C8-BDF8-EAF72C75B89E}"/>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92" name="グループ化 91">
              <a:extLst>
                <a:ext uri="{FF2B5EF4-FFF2-40B4-BE49-F238E27FC236}">
                  <a16:creationId xmlns:a16="http://schemas.microsoft.com/office/drawing/2014/main" id="{00079F55-E77C-4EC7-B73E-A15DCF9E1016}"/>
                </a:ext>
              </a:extLst>
            </p:cNvPr>
            <p:cNvGrpSpPr/>
            <p:nvPr/>
          </p:nvGrpSpPr>
          <p:grpSpPr>
            <a:xfrm>
              <a:off x="-3577421" y="4389090"/>
              <a:ext cx="1211553" cy="1020367"/>
              <a:chOff x="2219082" y="1212366"/>
              <a:chExt cx="1211553" cy="1020367"/>
            </a:xfrm>
          </p:grpSpPr>
          <p:sp>
            <p:nvSpPr>
              <p:cNvPr id="93" name="二等辺三角形 92">
                <a:extLst>
                  <a:ext uri="{FF2B5EF4-FFF2-40B4-BE49-F238E27FC236}">
                    <a16:creationId xmlns:a16="http://schemas.microsoft.com/office/drawing/2014/main" id="{63D09623-DF44-461E-9EED-2AE4CF17DDD9}"/>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94" name="正方形/長方形 93">
                <a:extLst>
                  <a:ext uri="{FF2B5EF4-FFF2-40B4-BE49-F238E27FC236}">
                    <a16:creationId xmlns:a16="http://schemas.microsoft.com/office/drawing/2014/main" id="{82A5DAFE-DFC7-44F0-8233-42DB0B020D8D}"/>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cxnSp>
        <p:nvCxnSpPr>
          <p:cNvPr id="97" name="直線コネクタ 96">
            <a:extLst>
              <a:ext uri="{FF2B5EF4-FFF2-40B4-BE49-F238E27FC236}">
                <a16:creationId xmlns:a16="http://schemas.microsoft.com/office/drawing/2014/main" id="{A1B59151-B011-4822-8B29-27E4F8ACBE0E}"/>
              </a:ext>
            </a:extLst>
          </p:cNvPr>
          <p:cNvCxnSpPr>
            <a:cxnSpLocks/>
            <a:stCxn id="17" idx="3"/>
            <a:endCxn id="37" idx="1"/>
          </p:cNvCxnSpPr>
          <p:nvPr/>
        </p:nvCxnSpPr>
        <p:spPr>
          <a:xfrm>
            <a:off x="6369574" y="2761460"/>
            <a:ext cx="571673" cy="3991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4F6332D-BCB4-4281-AF72-6475099E839D}"/>
              </a:ext>
            </a:extLst>
          </p:cNvPr>
          <p:cNvSpPr txBox="1"/>
          <p:nvPr/>
        </p:nvSpPr>
        <p:spPr>
          <a:xfrm>
            <a:off x="4990015" y="4091690"/>
            <a:ext cx="3902465" cy="367043"/>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学習システム等で学生が各自学習</a:t>
            </a:r>
            <a:endParaRPr kumimoji="1" lang="ja-JP" altLang="en-US"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0A9DBDDC-81E0-429F-A942-D2B00DF8736A}"/>
              </a:ext>
            </a:extLst>
          </p:cNvPr>
          <p:cNvSpPr txBox="1"/>
          <p:nvPr/>
        </p:nvSpPr>
        <p:spPr>
          <a:xfrm>
            <a:off x="1402372" y="4091690"/>
            <a:ext cx="3236780" cy="367043"/>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 Web</a:t>
            </a:r>
            <a:r>
              <a:rPr lang="ja-JP" altLang="en-US" dirty="0">
                <a:latin typeface="メイリオ" panose="020B0604030504040204" pitchFamily="50" charset="-128"/>
                <a:ea typeface="メイリオ" panose="020B0604030504040204" pitchFamily="50" charset="-128"/>
              </a:rPr>
              <a:t>会議システム等で授業</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351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メディア授業 要件</a:t>
            </a:r>
          </a:p>
        </p:txBody>
      </p:sp>
      <p:sp>
        <p:nvSpPr>
          <p:cNvPr id="3" name="コンテンツ プレースホルダ 2"/>
          <p:cNvSpPr>
            <a:spLocks noGrp="1"/>
          </p:cNvSpPr>
          <p:nvPr>
            <p:ph idx="1"/>
          </p:nvPr>
        </p:nvSpPr>
        <p:spPr>
          <a:xfrm>
            <a:off x="457200" y="1500174"/>
            <a:ext cx="8507288" cy="5357826"/>
          </a:xfrm>
        </p:spPr>
        <p:txBody>
          <a:bodyPr>
            <a:normAutofit fontScale="77500" lnSpcReduction="20000"/>
          </a:bodyPr>
          <a:lstStyle/>
          <a:p>
            <a:r>
              <a:rPr lang="ja-JP" altLang="en-US" dirty="0"/>
              <a:t>メディア授業</a:t>
            </a:r>
            <a:r>
              <a:rPr lang="ja-JP" altLang="en-US" sz="3100" dirty="0"/>
              <a:t>（リアルタイム、オンデマンド、ハイブリッド）</a:t>
            </a:r>
            <a:r>
              <a:rPr lang="ja-JP" altLang="en-US" dirty="0"/>
              <a:t>には、それぞれ授業の要件あり</a:t>
            </a:r>
            <a:endParaRPr lang="en-US" altLang="ja-JP" dirty="0"/>
          </a:p>
          <a:p>
            <a:r>
              <a:rPr lang="ja-JP" altLang="en-US" dirty="0"/>
              <a:t>（概説）メディア授業は単位算入の上限があるが、</a:t>
            </a:r>
            <a:r>
              <a:rPr lang="en-US" altLang="ja-JP" dirty="0"/>
              <a:t>COVID-19 </a:t>
            </a:r>
            <a:r>
              <a:rPr lang="ja-JP" altLang="en-US" dirty="0"/>
              <a:t>の感染拡大における特例的な措置として、</a:t>
            </a:r>
            <a:br>
              <a:rPr lang="en-US" altLang="ja-JP" dirty="0"/>
            </a:br>
            <a:r>
              <a:rPr lang="ja-JP" altLang="en-US" dirty="0"/>
              <a:t>面接授業に相当する教育効果を有すると大学において</a:t>
            </a:r>
            <a:br>
              <a:rPr lang="en-US" altLang="ja-JP" dirty="0"/>
            </a:br>
            <a:r>
              <a:rPr lang="ja-JP" altLang="en-US" dirty="0"/>
              <a:t>認められる場合、単位の上限に算入する必要はない</a:t>
            </a:r>
            <a:endParaRPr lang="en-US" altLang="ja-JP" dirty="0"/>
          </a:p>
          <a:p>
            <a:pPr lvl="8"/>
            <a:endParaRPr lang="en-US" altLang="ja-JP" dirty="0"/>
          </a:p>
          <a:p>
            <a:r>
              <a:rPr lang="ja-JP" altLang="en-US" dirty="0"/>
              <a:t>参考情報</a:t>
            </a:r>
            <a:endParaRPr lang="en-US" altLang="ja-JP" dirty="0"/>
          </a:p>
          <a:p>
            <a:pPr lvl="1"/>
            <a:r>
              <a:rPr kumimoji="1" lang="ja-JP" altLang="en-US" dirty="0"/>
              <a:t>文部科学省（</a:t>
            </a:r>
            <a:r>
              <a:rPr kumimoji="1" lang="en-US" altLang="ja-JP" dirty="0"/>
              <a:t>2018</a:t>
            </a:r>
            <a:r>
              <a:rPr kumimoji="1" lang="ja-JP" altLang="en-US" dirty="0"/>
              <a:t>）大学における多様なメディアを高度に利用した授業について</a:t>
            </a:r>
            <a:endParaRPr kumimoji="1" lang="en-US" altLang="ja-JP" dirty="0"/>
          </a:p>
          <a:p>
            <a:pPr lvl="2"/>
            <a:r>
              <a:rPr kumimoji="1" lang="en-US" altLang="ja-JP" dirty="0">
                <a:hlinkClick r:id="rId2"/>
              </a:rPr>
              <a:t>https://www.mext.go.jp/b_menu/shingi/chukyo/chukyo4/043/siryo/__icsFiles/afieldfile/2018/09/10/1409011_6.pdf</a:t>
            </a:r>
            <a:r>
              <a:rPr kumimoji="1" lang="en-US" altLang="ja-JP" dirty="0"/>
              <a:t> </a:t>
            </a:r>
          </a:p>
          <a:p>
            <a:pPr lvl="1"/>
            <a:r>
              <a:rPr lang="ja-JP" altLang="en-US" dirty="0"/>
              <a:t>文部科学省（</a:t>
            </a:r>
            <a:r>
              <a:rPr lang="en-US" altLang="ja-JP" dirty="0"/>
              <a:t>2020</a:t>
            </a:r>
            <a:r>
              <a:rPr lang="ja-JP" altLang="en-US" dirty="0"/>
              <a:t>）学事日程等の取扱い及び遠隔授業の活用に係るＱ＆Ａの送付について（</a:t>
            </a:r>
            <a:r>
              <a:rPr lang="en-US" altLang="ja-JP" dirty="0"/>
              <a:t>5</a:t>
            </a:r>
            <a:r>
              <a:rPr lang="ja-JP" altLang="en-US" dirty="0"/>
              <a:t>月</a:t>
            </a:r>
            <a:r>
              <a:rPr lang="en-US" altLang="ja-JP" dirty="0"/>
              <a:t>22</a:t>
            </a:r>
            <a:r>
              <a:rPr lang="ja-JP" altLang="en-US" dirty="0"/>
              <a:t>日時点）</a:t>
            </a:r>
            <a:r>
              <a:rPr lang="en-US" altLang="ja-JP" sz="2300" dirty="0"/>
              <a:t>(</a:t>
            </a:r>
            <a:r>
              <a:rPr lang="ja-JP" altLang="en-US" sz="2300" dirty="0"/>
              <a:t>問</a:t>
            </a:r>
            <a:r>
              <a:rPr lang="en-US" altLang="ja-JP" sz="2300" dirty="0"/>
              <a:t>19</a:t>
            </a:r>
            <a:r>
              <a:rPr lang="ja-JP" altLang="en-US" sz="2300" dirty="0"/>
              <a:t>が関連</a:t>
            </a:r>
            <a:r>
              <a:rPr lang="en-US" altLang="ja-JP" sz="2300" dirty="0"/>
              <a:t>)</a:t>
            </a:r>
            <a:endParaRPr lang="en-US" altLang="ja-JP" dirty="0"/>
          </a:p>
          <a:p>
            <a:pPr lvl="2"/>
            <a:r>
              <a:rPr kumimoji="1" lang="en-US" altLang="ja-JP" dirty="0">
                <a:hlinkClick r:id="rId3"/>
              </a:rPr>
              <a:t>https://www.mext.go.jp/content/20200525-mxt_kouhou01-000004520_2.pdf</a:t>
            </a:r>
            <a:r>
              <a:rPr kumimoji="1" lang="en-US" altLang="ja-JP" dirty="0"/>
              <a:t> </a:t>
            </a:r>
            <a:endParaRPr kumimoji="1" lang="ja-JP" altLang="en-US" dirty="0"/>
          </a:p>
        </p:txBody>
      </p:sp>
      <p:sp>
        <p:nvSpPr>
          <p:cNvPr id="4" name="日付プレースホルダ 3"/>
          <p:cNvSpPr>
            <a:spLocks noGrp="1"/>
          </p:cNvSpPr>
          <p:nvPr>
            <p:ph type="dt" sz="half" idx="10"/>
          </p:nvPr>
        </p:nvSpPr>
        <p:spPr>
          <a:xfrm>
            <a:off x="-332623" y="6356350"/>
            <a:ext cx="2133600" cy="365125"/>
          </a:xfrm>
        </p:spPr>
        <p:txBody>
          <a:bodyPr/>
          <a:lstStyle/>
          <a:p>
            <a:r>
              <a:rPr kumimoji="1" lang="en-US" altLang="ja-JP"/>
              <a:t>2021/3/17</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5" name="フッター プレースホルダー 4">
            <a:extLst>
              <a:ext uri="{FF2B5EF4-FFF2-40B4-BE49-F238E27FC236}">
                <a16:creationId xmlns:a16="http://schemas.microsoft.com/office/drawing/2014/main" id="{BD69655E-4B6C-4AFB-ADF9-CB5DFDF9D1A5}"/>
              </a:ext>
            </a:extLst>
          </p:cNvPr>
          <p:cNvSpPr>
            <a:spLocks noGrp="1"/>
          </p:cNvSpPr>
          <p:nvPr>
            <p:ph type="ftr" sz="quarter" idx="11"/>
          </p:nvPr>
        </p:nvSpPr>
        <p:spPr/>
        <p:txBody>
          <a:bodyPr/>
          <a:lstStyle/>
          <a:p>
            <a:r>
              <a:rPr kumimoji="1" lang="en-US" altLang="ja-JP"/>
              <a:t>utelecon.adm.u-tokyo.ac.jp</a:t>
            </a:r>
            <a:endParaRPr kumimoji="1" lang="ja-JP" altLang="en-US"/>
          </a:p>
        </p:txBody>
      </p:sp>
    </p:spTree>
    <p:extLst>
      <p:ext uri="{BB962C8B-B14F-4D97-AF65-F5344CB8AC3E}">
        <p14:creationId xmlns:p14="http://schemas.microsoft.com/office/powerpoint/2010/main" val="300772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著作権</a:t>
            </a:r>
          </a:p>
        </p:txBody>
      </p:sp>
      <p:sp>
        <p:nvSpPr>
          <p:cNvPr id="3" name="コンテンツ プレースホルダ 2"/>
          <p:cNvSpPr>
            <a:spLocks noGrp="1"/>
          </p:cNvSpPr>
          <p:nvPr>
            <p:ph idx="1"/>
          </p:nvPr>
        </p:nvSpPr>
        <p:spPr>
          <a:xfrm>
            <a:off x="457200" y="1500174"/>
            <a:ext cx="8579296" cy="4856176"/>
          </a:xfrm>
        </p:spPr>
        <p:txBody>
          <a:bodyPr>
            <a:normAutofit fontScale="85000" lnSpcReduction="10000"/>
          </a:bodyPr>
          <a:lstStyle/>
          <a:p>
            <a:r>
              <a:rPr kumimoji="1" lang="zh-TW" altLang="en-US" dirty="0"/>
              <a:t>授業目的公衆送信補償金制度</a:t>
            </a:r>
            <a:r>
              <a:rPr lang="ja-JP" altLang="en-US" dirty="0"/>
              <a:t>が</a:t>
            </a:r>
            <a:r>
              <a:rPr lang="en-US" altLang="ja-JP" dirty="0"/>
              <a:t>2020/4/28 </a:t>
            </a:r>
            <a:r>
              <a:rPr lang="ja-JP" altLang="en-US" dirty="0"/>
              <a:t>から施行</a:t>
            </a:r>
            <a:endParaRPr lang="en-US" altLang="ja-JP" dirty="0"/>
          </a:p>
          <a:p>
            <a:pPr lvl="1"/>
            <a:r>
              <a:rPr lang="ja-JP" altLang="en-US" dirty="0"/>
              <a:t>大学として補償金を支払うため、</a:t>
            </a:r>
            <a:br>
              <a:rPr lang="en-US" altLang="ja-JP" dirty="0"/>
            </a:br>
            <a:r>
              <a:rPr lang="ja-JP" altLang="en-US" dirty="0"/>
              <a:t>　　　　　　　　　</a:t>
            </a:r>
            <a:r>
              <a:rPr lang="ja-JP" altLang="en-US" b="1" u="sng" dirty="0"/>
              <a:t>教員が個別に手続きする必要なし</a:t>
            </a:r>
            <a:endParaRPr lang="en-US" altLang="ja-JP" b="1" u="sng" dirty="0"/>
          </a:p>
          <a:p>
            <a:r>
              <a:rPr kumimoji="1" lang="ja-JP" altLang="en-US" dirty="0"/>
              <a:t>授業の過程において、</a:t>
            </a:r>
            <a:br>
              <a:rPr kumimoji="1" lang="en-US" altLang="ja-JP" dirty="0"/>
            </a:br>
            <a:r>
              <a:rPr kumimoji="1" lang="ja-JP" altLang="en-US" b="1" u="sng" dirty="0"/>
              <a:t>必要と認められる限度で著作物を公衆送信可能に</a:t>
            </a:r>
            <a:endParaRPr kumimoji="1" lang="en-US" altLang="ja-JP" b="1" u="sng" dirty="0"/>
          </a:p>
          <a:p>
            <a:r>
              <a:rPr kumimoji="1" lang="ja-JP" altLang="en-US" b="1" u="sng" dirty="0"/>
              <a:t>著作権者の利益を不当に害する行為は </a:t>
            </a:r>
            <a:r>
              <a:rPr lang="en-US" altLang="ja-JP" b="1" u="sng" dirty="0"/>
              <a:t>NG</a:t>
            </a:r>
            <a:endParaRPr kumimoji="1" lang="en-US" altLang="ja-JP" b="1" u="sng" dirty="0"/>
          </a:p>
          <a:p>
            <a:r>
              <a:rPr lang="ja-JP" altLang="en-US" dirty="0"/>
              <a:t>参考情報</a:t>
            </a:r>
            <a:endParaRPr lang="en-US" altLang="ja-JP" dirty="0"/>
          </a:p>
          <a:p>
            <a:pPr lvl="1"/>
            <a:r>
              <a:rPr kumimoji="1" lang="zh-CN" altLang="en-US" dirty="0"/>
              <a:t>改正著作権法第３５条</a:t>
            </a:r>
            <a:r>
              <a:rPr kumimoji="1" lang="ja-JP" altLang="en-US" dirty="0"/>
              <a:t>運用指針（令和</a:t>
            </a:r>
            <a:r>
              <a:rPr kumimoji="1" lang="en-US" altLang="ja-JP" dirty="0"/>
              <a:t>3</a:t>
            </a:r>
            <a:r>
              <a:rPr kumimoji="1" lang="ja-JP" altLang="en-US" dirty="0"/>
              <a:t>年度版）</a:t>
            </a:r>
            <a:endParaRPr kumimoji="1" lang="en-US" altLang="ja-JP" dirty="0"/>
          </a:p>
          <a:p>
            <a:pPr lvl="2"/>
            <a:r>
              <a:rPr kumimoji="1" lang="en-US" altLang="ja-JP" dirty="0">
                <a:hlinkClick r:id="rId2"/>
              </a:rPr>
              <a:t>https://sartras.or.jp/wp-content/uploads/unyoshishin_20201221.pdf</a:t>
            </a:r>
            <a:r>
              <a:rPr kumimoji="1" lang="en-US" altLang="ja-JP" dirty="0"/>
              <a:t> </a:t>
            </a:r>
          </a:p>
          <a:p>
            <a:pPr lvl="1"/>
            <a:r>
              <a:rPr lang="en-US" altLang="ja-JP" dirty="0"/>
              <a:t>SARTRAS</a:t>
            </a:r>
            <a:r>
              <a:rPr lang="ja-JP" altLang="en-US" dirty="0"/>
              <a:t> </a:t>
            </a:r>
            <a:r>
              <a:rPr lang="en-US" altLang="ja-JP" dirty="0"/>
              <a:t>FAQ</a:t>
            </a:r>
          </a:p>
          <a:p>
            <a:pPr lvl="2"/>
            <a:r>
              <a:rPr kumimoji="1" lang="en-US" altLang="ja-JP" dirty="0">
                <a:hlinkClick r:id="rId3"/>
              </a:rPr>
              <a:t>https://sartras.or.jp/newfaqs-online/</a:t>
            </a:r>
            <a:r>
              <a:rPr kumimoji="1" lang="en-US" altLang="ja-JP" dirty="0"/>
              <a:t> </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dirty="0"/>
          </a:p>
        </p:txBody>
      </p:sp>
      <p:sp>
        <p:nvSpPr>
          <p:cNvPr id="12" name="テキスト ボックス 11">
            <a:extLst>
              <a:ext uri="{FF2B5EF4-FFF2-40B4-BE49-F238E27FC236}">
                <a16:creationId xmlns:a16="http://schemas.microsoft.com/office/drawing/2014/main" id="{51AB91AD-DC42-456D-BED5-99F09A06797A}"/>
              </a:ext>
            </a:extLst>
          </p:cNvPr>
          <p:cNvSpPr txBox="1"/>
          <p:nvPr/>
        </p:nvSpPr>
        <p:spPr>
          <a:xfrm>
            <a:off x="3218362" y="5524204"/>
            <a:ext cx="5692824" cy="338554"/>
          </a:xfrm>
          <a:prstGeom prst="rect">
            <a:avLst/>
          </a:prstGeom>
          <a:noFill/>
        </p:spPr>
        <p:txBody>
          <a:bodyPr wrap="square">
            <a:spAutoFit/>
          </a:bodyPr>
          <a:lstStyle/>
          <a:p>
            <a:r>
              <a:rPr lang="en-US" altLang="ja-JP" sz="1600" dirty="0"/>
              <a:t>SARTRAS: </a:t>
            </a:r>
            <a:r>
              <a:rPr lang="ja-JP" altLang="en-US" sz="1600" dirty="0"/>
              <a:t>一般社団法人授業目的公衆送信補償金等管理協会</a:t>
            </a:r>
          </a:p>
        </p:txBody>
      </p:sp>
    </p:spTree>
    <p:extLst>
      <p:ext uri="{BB962C8B-B14F-4D97-AF65-F5344CB8AC3E}">
        <p14:creationId xmlns:p14="http://schemas.microsoft.com/office/powerpoint/2010/main" val="157023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知見の共有</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a:t>2021</a:t>
            </a:r>
            <a:r>
              <a:rPr kumimoji="1" lang="ja-JP" altLang="en-US" dirty="0"/>
              <a:t>年度</a:t>
            </a:r>
            <a:r>
              <a:rPr kumimoji="1" lang="en-US" altLang="ja-JP" dirty="0"/>
              <a:t>S</a:t>
            </a:r>
            <a:r>
              <a:rPr kumimoji="1" lang="ja-JP" altLang="en-US" dirty="0"/>
              <a:t>セメスターオンライン授業の学生アンケートの回答を参考に各学部の </a:t>
            </a:r>
            <a:r>
              <a:rPr kumimoji="1" lang="en-US" altLang="ja-JP" b="1" u="sng" dirty="0"/>
              <a:t>good practice</a:t>
            </a:r>
            <a:r>
              <a:rPr kumimoji="1" lang="en-US" altLang="ja-JP" dirty="0"/>
              <a:t> </a:t>
            </a:r>
            <a:r>
              <a:rPr kumimoji="1" lang="ja-JP" altLang="en-US" dirty="0"/>
              <a:t>を選出（</a:t>
            </a:r>
            <a:r>
              <a:rPr kumimoji="1" lang="en-US" altLang="ja-JP" dirty="0"/>
              <a:t>14</a:t>
            </a:r>
            <a:r>
              <a:rPr kumimoji="1" lang="ja-JP" altLang="en-US" dirty="0"/>
              <a:t>例）し、インタビュー記事を公開</a:t>
            </a:r>
            <a:r>
              <a:rPr kumimoji="1" lang="ja-JP" altLang="en-US" sz="2400" dirty="0"/>
              <a:t>（学生が記事執筆に協力）</a:t>
            </a:r>
            <a:endParaRPr kumimoji="1" lang="en-US" altLang="ja-JP" dirty="0"/>
          </a:p>
          <a:p>
            <a:pPr lvl="1"/>
            <a:r>
              <a:rPr kumimoji="1" lang="en-US" altLang="ja-JP" sz="2400" dirty="0">
                <a:hlinkClick r:id="rId2"/>
              </a:rPr>
              <a:t>https://utelecon.adm.u-tokyo.ac.jp/good-practice/</a:t>
            </a:r>
            <a:r>
              <a:rPr kumimoji="1" lang="en-US" altLang="ja-JP" sz="2400" dirty="0"/>
              <a:t> </a:t>
            </a:r>
            <a:endParaRPr kumimoji="1" lang="ja-JP" altLang="en-US" sz="2400" dirty="0"/>
          </a:p>
          <a:p>
            <a:r>
              <a:rPr lang="ja-JP" altLang="en-US" dirty="0"/>
              <a:t>「よりよいオンライン授業をするために」のページにオンライン授業をより良くするためのポイントを集約</a:t>
            </a:r>
            <a:endParaRPr lang="en-US" altLang="ja-JP" dirty="0"/>
          </a:p>
          <a:p>
            <a:pPr lvl="1"/>
            <a:r>
              <a:rPr lang="en-US" altLang="ja-JP" sz="2400" dirty="0">
                <a:hlinkClick r:id="rId3"/>
              </a:rPr>
              <a:t>https://utelecon.adm.u-tokyo.ac.jp/improvement/</a:t>
            </a:r>
            <a:r>
              <a:rPr lang="en-US" altLang="ja-JP" sz="2400" dirty="0"/>
              <a:t> </a:t>
            </a:r>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384344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新システム導入</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t>（新規の方）本学の </a:t>
            </a:r>
            <a:r>
              <a:rPr kumimoji="1" lang="en-US" altLang="ja-JP" dirty="0"/>
              <a:t>ICT </a:t>
            </a:r>
            <a:r>
              <a:rPr kumimoji="1" lang="ja-JP" altLang="en-US" dirty="0"/>
              <a:t>システムの設定</a:t>
            </a:r>
            <a:endParaRPr kumimoji="1" lang="en-US" altLang="ja-JP" dirty="0"/>
          </a:p>
          <a:p>
            <a:pPr lvl="1"/>
            <a:r>
              <a:rPr kumimoji="1" lang="en-US" altLang="ja-JP" dirty="0">
                <a:hlinkClick r:id="rId2"/>
              </a:rPr>
              <a:t>https://utelecon.github.io/faculty_members/</a:t>
            </a:r>
            <a:r>
              <a:rPr lang="en-US" altLang="ja-JP" dirty="0"/>
              <a:t> </a:t>
            </a:r>
          </a:p>
          <a:p>
            <a:r>
              <a:rPr lang="ja-JP" altLang="en-US" dirty="0"/>
              <a:t>（継続の方）</a:t>
            </a:r>
            <a:r>
              <a:rPr lang="en-US" altLang="ja-JP" dirty="0"/>
              <a:t>2021</a:t>
            </a:r>
            <a:r>
              <a:rPr lang="ja-JP" altLang="en-US" dirty="0"/>
              <a:t>年春のシステム変更</a:t>
            </a:r>
            <a:endParaRPr lang="en-US" altLang="ja-JP" dirty="0"/>
          </a:p>
          <a:p>
            <a:pPr lvl="1"/>
            <a:r>
              <a:rPr lang="en-US" altLang="ja-JP" dirty="0">
                <a:hlinkClick r:id="rId3"/>
              </a:rPr>
              <a:t>https://utelecon.github.io/change2021s/</a:t>
            </a:r>
            <a:endParaRPr lang="en-US" altLang="ja-JP" dirty="0"/>
          </a:p>
          <a:p>
            <a:pPr lvl="8"/>
            <a:endParaRPr lang="en-US" altLang="ja-JP" dirty="0"/>
          </a:p>
          <a:p>
            <a:r>
              <a:rPr lang="ja-JP" altLang="en-US" dirty="0"/>
              <a:t>詳細</a:t>
            </a:r>
            <a:r>
              <a:rPr kumimoji="1" lang="ja-JP" altLang="en-US" dirty="0"/>
              <a:t>は田浦先生の</a:t>
            </a:r>
            <a:r>
              <a:rPr lang="ja-JP" altLang="en-US" dirty="0"/>
              <a:t>最初のセッション参照</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08891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リアルタイム授業のポイント</a:t>
            </a:r>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12799046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9544</TotalTime>
  <Words>2954</Words>
  <Application>Microsoft Office PowerPoint</Application>
  <PresentationFormat>画面に合わせる (4:3)</PresentationFormat>
  <Paragraphs>433</Paragraphs>
  <Slides>30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Meiryo UI</vt:lpstr>
      <vt:lpstr>メイリオ</vt:lpstr>
      <vt:lpstr>Calibri</vt:lpstr>
      <vt:lpstr>Cambria</vt:lpstr>
      <vt:lpstr>Wingdings</vt:lpstr>
      <vt:lpstr>雪藤</vt:lpstr>
      <vt:lpstr>よりよいオンライン授業に向けて</vt:lpstr>
      <vt:lpstr>目次</vt:lpstr>
      <vt:lpstr>オンライン授業を行うにあたって</vt:lpstr>
      <vt:lpstr>授業形態</vt:lpstr>
      <vt:lpstr>メディア授業 要件</vt:lpstr>
      <vt:lpstr>著作権</vt:lpstr>
      <vt:lpstr>知見の共有</vt:lpstr>
      <vt:lpstr>新システム導入</vt:lpstr>
      <vt:lpstr>リアルタイム授業のポイント</vt:lpstr>
      <vt:lpstr>リアルタイム授業のポイント</vt:lpstr>
      <vt:lpstr>実施にあたって</vt:lpstr>
      <vt:lpstr>今後の Update</vt:lpstr>
      <vt:lpstr>Zoom の通信量 ～全般～</vt:lpstr>
      <vt:lpstr>Zoom の通信量 ～抑え方～</vt:lpstr>
      <vt:lpstr>Zoom の通信量 ～授業例: 教育学～</vt:lpstr>
      <vt:lpstr>Zoom の通信量 ～参考情報～</vt:lpstr>
      <vt:lpstr>オンデマンド授業のポイント</vt:lpstr>
      <vt:lpstr>オンデマンド授業のポイント</vt:lpstr>
      <vt:lpstr>実施にあたって</vt:lpstr>
      <vt:lpstr>動画の作成から公開まで</vt:lpstr>
      <vt:lpstr>オンデマンド授業 Tips</vt:lpstr>
      <vt:lpstr>ハイブリッド授業のポイント</vt:lpstr>
      <vt:lpstr>ハイブリッド授業のポイント</vt:lpstr>
      <vt:lpstr>実施にあたって</vt:lpstr>
      <vt:lpstr>教室環境設定 ～コロナ対策～</vt:lpstr>
      <vt:lpstr>教室環境設定 ～機材セッティング～</vt:lpstr>
      <vt:lpstr>教室環境設定 ～機材セッティング～</vt:lpstr>
      <vt:lpstr>教室環境設定 ～機材セッティング～</vt:lpstr>
      <vt:lpstr>教室環境設定 ～機材セッティング～</vt:lpstr>
      <vt:lpstr>ハイブリッド授業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吉田　塁</cp:lastModifiedBy>
  <cp:revision>1522</cp:revision>
  <dcterms:created xsi:type="dcterms:W3CDTF">2020-03-09T13:20:48Z</dcterms:created>
  <dcterms:modified xsi:type="dcterms:W3CDTF">2021-03-16T11:39:00Z</dcterms:modified>
</cp:coreProperties>
</file>