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369" r:id="rId3"/>
    <p:sldId id="368" r:id="rId4"/>
    <p:sldId id="370"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artras.or.jp/archives/202004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a:bodyPr>
          <a:lstStyle/>
          <a:p>
            <a:r>
              <a:rPr lang="ja-JP" altLang="en-US" dirty="0" smtClean="0"/>
              <a:t>著作物の利用に関する</a:t>
            </a:r>
            <a:r>
              <a:rPr lang="en-US" altLang="ja-JP" dirty="0" smtClean="0"/>
              <a:t>SARTRAS</a:t>
            </a:r>
            <a:r>
              <a:rPr lang="ja-JP" altLang="en-US" dirty="0" smtClean="0"/>
              <a:t>決定</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4/6 SARTRAS</a:t>
            </a:r>
            <a:r>
              <a:rPr kumimoji="1" lang="ja-JP" altLang="en-US" dirty="0" smtClean="0"/>
              <a:t>によるお知らせ</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en-US" altLang="ja-JP" dirty="0" smtClean="0">
                <a:hlinkClick r:id="rId2"/>
              </a:rPr>
              <a:t>https://sartras.or.jp/archives/20200406/</a:t>
            </a:r>
            <a:endParaRPr lang="en-US" altLang="ja-JP" dirty="0" smtClean="0"/>
          </a:p>
          <a:p>
            <a:r>
              <a:rPr lang="ja-JP" altLang="en-US" dirty="0" smtClean="0"/>
              <a:t>本日、当協会は、新型コロナウイルス感染症の拡大という緊急事態に伴い、教育機関で急速に需要が高まっているオンラインでの遠隔授業等で著作物が教材として円滑に利用できるよう、</a:t>
            </a:r>
            <a:r>
              <a:rPr lang="en-US" altLang="ja-JP" dirty="0" smtClean="0"/>
              <a:t>2020</a:t>
            </a:r>
            <a:r>
              <a:rPr lang="ja-JP" altLang="en-US" dirty="0" smtClean="0"/>
              <a:t>年度に限った特例として、</a:t>
            </a:r>
            <a:r>
              <a:rPr lang="ja-JP" altLang="en-US" dirty="0" smtClean="0">
                <a:solidFill>
                  <a:srgbClr val="0070C0"/>
                </a:solidFill>
              </a:rPr>
              <a:t>「授業目的公衆送信補償金制度」</a:t>
            </a:r>
            <a:r>
              <a:rPr lang="ja-JP" altLang="en-US" dirty="0" smtClean="0"/>
              <a:t>施行のための補償金を</a:t>
            </a:r>
            <a:r>
              <a:rPr lang="ja-JP" altLang="en-US" dirty="0" smtClean="0">
                <a:solidFill>
                  <a:srgbClr val="0070C0"/>
                </a:solidFill>
              </a:rPr>
              <a:t>「無償」</a:t>
            </a:r>
            <a:r>
              <a:rPr lang="ja-JP" altLang="en-US" dirty="0" smtClean="0"/>
              <a:t>として文化庁長官に認可申請することを決定し、その旨公表致しました。</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要点</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solidFill>
                  <a:srgbClr val="0070C0"/>
                </a:solidFill>
              </a:rPr>
              <a:t>授業目的公衆送信補償金制度：</a:t>
            </a:r>
            <a:r>
              <a:rPr lang="ja-JP" altLang="en-US" dirty="0" smtClean="0">
                <a:solidFill>
                  <a:schemeClr val="tx1"/>
                </a:solidFill>
              </a:rPr>
              <a:t>授業目的での著作物利用にあたりいちいち権利者に許諾を取る代わりに「補償金」を管理団体（</a:t>
            </a:r>
            <a:r>
              <a:rPr lang="en-US" altLang="ja-JP" dirty="0" smtClean="0">
                <a:solidFill>
                  <a:schemeClr val="tx1"/>
                </a:solidFill>
              </a:rPr>
              <a:t>SARTRAS</a:t>
            </a:r>
            <a:r>
              <a:rPr lang="ja-JP" altLang="en-US" dirty="0" smtClean="0">
                <a:solidFill>
                  <a:schemeClr val="tx1"/>
                </a:solidFill>
              </a:rPr>
              <a:t>）に一括で支払うことで利用が可能となる制度</a:t>
            </a:r>
            <a:endParaRPr lang="en-US" altLang="ja-JP" dirty="0" smtClean="0">
              <a:solidFill>
                <a:schemeClr val="tx1"/>
              </a:solidFill>
            </a:endParaRPr>
          </a:p>
          <a:p>
            <a:r>
              <a:rPr lang="ja-JP" altLang="en-US" dirty="0" smtClean="0">
                <a:solidFill>
                  <a:schemeClr val="tx1"/>
                </a:solidFill>
              </a:rPr>
              <a:t>法律は公布されていた（</a:t>
            </a:r>
            <a:r>
              <a:rPr lang="en-US" altLang="ja-JP" dirty="0" smtClean="0">
                <a:solidFill>
                  <a:schemeClr val="tx1"/>
                </a:solidFill>
              </a:rPr>
              <a:t>2018</a:t>
            </a:r>
            <a:r>
              <a:rPr lang="ja-JP" altLang="en-US" dirty="0" smtClean="0">
                <a:solidFill>
                  <a:schemeClr val="tx1"/>
                </a:solidFill>
              </a:rPr>
              <a:t>年</a:t>
            </a:r>
            <a:r>
              <a:rPr lang="en-US" altLang="ja-JP" dirty="0" smtClean="0">
                <a:solidFill>
                  <a:schemeClr val="tx1"/>
                </a:solidFill>
              </a:rPr>
              <a:t>5</a:t>
            </a:r>
            <a:r>
              <a:rPr lang="ja-JP" altLang="en-US" dirty="0" smtClean="0">
                <a:solidFill>
                  <a:schemeClr val="tx1"/>
                </a:solidFill>
              </a:rPr>
              <a:t>月改正著作権法）が制度がスタートしていなかった</a:t>
            </a:r>
            <a:endParaRPr lang="en-US" altLang="ja-JP" dirty="0" smtClean="0">
              <a:solidFill>
                <a:schemeClr val="tx1"/>
              </a:solidFill>
            </a:endParaRPr>
          </a:p>
          <a:p>
            <a:r>
              <a:rPr lang="ja-JP" altLang="en-US" dirty="0" smtClean="0">
                <a:solidFill>
                  <a:schemeClr val="tx1"/>
                </a:solidFill>
              </a:rPr>
              <a:t>この度制度が</a:t>
            </a:r>
            <a:r>
              <a:rPr lang="en-US" altLang="ja-JP" dirty="0" smtClean="0">
                <a:solidFill>
                  <a:schemeClr val="tx1"/>
                </a:solidFill>
              </a:rPr>
              <a:t>4</a:t>
            </a:r>
            <a:r>
              <a:rPr lang="ja-JP" altLang="en-US" dirty="0" smtClean="0">
                <a:solidFill>
                  <a:schemeClr val="tx1"/>
                </a:solidFill>
              </a:rPr>
              <a:t>月下旬にスタート、</a:t>
            </a:r>
            <a:r>
              <a:rPr lang="en-US" altLang="ja-JP" dirty="0" smtClean="0">
                <a:solidFill>
                  <a:srgbClr val="0070C0"/>
                </a:solidFill>
              </a:rPr>
              <a:t>2020</a:t>
            </a:r>
            <a:r>
              <a:rPr lang="ja-JP" altLang="en-US" dirty="0" smtClean="0">
                <a:solidFill>
                  <a:srgbClr val="0070C0"/>
                </a:solidFill>
              </a:rPr>
              <a:t>年度に限り</a:t>
            </a:r>
            <a:r>
              <a:rPr kumimoji="1" lang="ja-JP" altLang="en-US" dirty="0" smtClean="0">
                <a:solidFill>
                  <a:srgbClr val="0070C0"/>
                </a:solidFill>
              </a:rPr>
              <a:t>「補償金」が無償</a:t>
            </a:r>
            <a:r>
              <a:rPr kumimoji="1" lang="ja-JP" altLang="en-US" dirty="0" smtClean="0">
                <a:solidFill>
                  <a:schemeClr val="tx1"/>
                </a:solidFill>
              </a:rPr>
              <a:t>となる運び</a:t>
            </a:r>
            <a:endParaRPr kumimoji="1" lang="ja-JP" altLang="en-US" dirty="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「権利者の</a:t>
            </a:r>
            <a:r>
              <a:rPr kumimoji="1" lang="ja-JP" altLang="en-US" dirty="0" smtClean="0">
                <a:solidFill>
                  <a:srgbClr val="FF0000"/>
                </a:solidFill>
              </a:rPr>
              <a:t>利益を不当に害する</a:t>
            </a:r>
            <a:r>
              <a:rPr kumimoji="1" lang="ja-JP" altLang="en-US" dirty="0" smtClean="0"/>
              <a:t>ことがない」など当然の</a:t>
            </a:r>
            <a:r>
              <a:rPr lang="ja-JP" altLang="en-US" dirty="0" smtClean="0"/>
              <a:t>注意は必要</a:t>
            </a:r>
            <a:endParaRPr lang="en-US" altLang="ja-JP" dirty="0" smtClean="0"/>
          </a:p>
          <a:p>
            <a:pPr lvl="1"/>
            <a:r>
              <a:rPr kumimoji="1" lang="ja-JP" altLang="en-US" dirty="0" smtClean="0"/>
              <a:t>教室における利用も同様</a:t>
            </a:r>
            <a:endParaRPr kumimoji="1" lang="en-US" altLang="ja-JP" dirty="0" smtClean="0"/>
          </a:p>
          <a:p>
            <a:r>
              <a:rPr lang="en-US" altLang="ja-JP" dirty="0" smtClean="0"/>
              <a:t>2021</a:t>
            </a:r>
            <a:r>
              <a:rPr lang="ja-JP" altLang="en-US" dirty="0" smtClean="0"/>
              <a:t>年度以降の補償金の額を適切に決めるためにも大学として、著作物利用の実態把握への協力も必要ではないか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トラベル">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8149</TotalTime>
  <Words>265</Words>
  <Application>Microsoft Office PowerPoint</Application>
  <PresentationFormat>画面に合わせる (4:3)</PresentationFormat>
  <Paragraphs>22</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雪藤</vt:lpstr>
      <vt:lpstr>著作物の利用に関するSARTRAS決定</vt:lpstr>
      <vt:lpstr>4/6 SARTRASによるお知らせ</vt:lpstr>
      <vt:lpstr>要点</vt:lpstr>
      <vt:lpstr>注意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483</cp:revision>
  <dcterms:created xsi:type="dcterms:W3CDTF">2020-03-09T13:20:48Z</dcterms:created>
  <dcterms:modified xsi:type="dcterms:W3CDTF">2020-04-16T02:52:55Z</dcterms:modified>
</cp:coreProperties>
</file>