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1220" r:id="rId3"/>
    <p:sldId id="1225" r:id="rId4"/>
    <p:sldId id="1224" r:id="rId5"/>
    <p:sldId id="1216" r:id="rId6"/>
    <p:sldId id="1227" r:id="rId7"/>
    <p:sldId id="1231" r:id="rId8"/>
    <p:sldId id="1196" r:id="rId9"/>
    <p:sldId id="365" r:id="rId10"/>
    <p:sldId id="386" r:id="rId11"/>
    <p:sldId id="1229" r:id="rId12"/>
    <p:sldId id="387" r:id="rId13"/>
    <p:sldId id="374" r:id="rId14"/>
    <p:sldId id="1209" r:id="rId15"/>
    <p:sldId id="1197" r:id="rId16"/>
    <p:sldId id="1210" r:id="rId17"/>
    <p:sldId id="1198" r:id="rId18"/>
    <p:sldId id="1202" r:id="rId19"/>
    <p:sldId id="1201" r:id="rId20"/>
    <p:sldId id="1241" r:id="rId21"/>
    <p:sldId id="1242" r:id="rId22"/>
    <p:sldId id="1243" r:id="rId23"/>
    <p:sldId id="1251" r:id="rId24"/>
    <p:sldId id="1244" r:id="rId25"/>
    <p:sldId id="1245" r:id="rId26"/>
    <p:sldId id="1246" r:id="rId27"/>
    <p:sldId id="1247" r:id="rId28"/>
    <p:sldId id="1248" r:id="rId29"/>
    <p:sldId id="1249" r:id="rId30"/>
    <p:sldId id="1250" r:id="rId31"/>
    <p:sldId id="1258" r:id="rId32"/>
    <p:sldId id="1213" r:id="rId33"/>
    <p:sldId id="1232" r:id="rId34"/>
    <p:sldId id="1252" r:id="rId35"/>
    <p:sldId id="1253" r:id="rId36"/>
    <p:sldId id="1233" r:id="rId37"/>
    <p:sldId id="1255" r:id="rId38"/>
    <p:sldId id="1236" r:id="rId39"/>
    <p:sldId id="1257" r:id="rId40"/>
    <p:sldId id="1234" r:id="rId41"/>
    <p:sldId id="1264" r:id="rId42"/>
    <p:sldId id="1265" r:id="rId43"/>
    <p:sldId id="1267" r:id="rId44"/>
    <p:sldId id="1268" r:id="rId45"/>
    <p:sldId id="1269" r:id="rId46"/>
    <p:sldId id="1206" r:id="rId47"/>
    <p:sldId id="1208" r:id="rId48"/>
    <p:sldId id="1218" r:id="rId49"/>
    <p:sldId id="382" r:id="rId50"/>
    <p:sldId id="385" r:id="rId5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浦　健次朗" initials="田浦　健次朗" lastIdx="1" clrIdx="0">
    <p:extLst>
      <p:ext uri="{19B8F6BF-5375-455C-9EA6-DF929625EA0E}">
        <p15:presenceInfo xmlns:p15="http://schemas.microsoft.com/office/powerpoint/2012/main" userId="田浦　健次朗"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3" autoAdjust="0"/>
    <p:restoredTop sz="86381" autoAdjust="0"/>
  </p:normalViewPr>
  <p:slideViewPr>
    <p:cSldViewPr>
      <p:cViewPr varScale="1">
        <p:scale>
          <a:sx n="72" d="100"/>
          <a:sy n="72" d="100"/>
        </p:scale>
        <p:origin x="294" y="60"/>
      </p:cViewPr>
      <p:guideLst>
        <p:guide orient="horz" pos="2160"/>
        <p:guide pos="2880"/>
      </p:guideLst>
    </p:cSldViewPr>
  </p:slideViewPr>
  <p:outlineViewPr>
    <p:cViewPr>
      <p:scale>
        <a:sx n="33" d="100"/>
        <a:sy n="33" d="100"/>
      </p:scale>
      <p:origin x="0" y="-3485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2021/3/17</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2021/3/17</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2021/3/17</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2021/3/17</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2021/3/17</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2021/3/17</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2021/3/17</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2021/3/17</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utas.adm.u-tokyo.ac.jp/"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itc-lms.ecc.u-tokyo.ac.jp/"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4.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mail.google.com/a/g.ecc.u-tokyo.ac.jp" TargetMode="External"/><Relationship Id="rId3" Type="http://schemas.openxmlformats.org/officeDocument/2006/relationships/hyperlink" Target="https://utas.adm.u-tokyo.ac.jp/" TargetMode="External"/><Relationship Id="rId7"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utelecon.github.io/webex/create_utelecon_account" TargetMode="External"/><Relationship Id="rId5" Type="http://schemas.openxmlformats.org/officeDocument/2006/relationships/hyperlink" Target="https://utelecon.webex.com/" TargetMode="External"/><Relationship Id="rId10" Type="http://schemas.openxmlformats.org/officeDocument/2006/relationships/hyperlink" Target="https://utelecon.github.io/zoom/create_account" TargetMode="External"/><Relationship Id="rId4" Type="http://schemas.openxmlformats.org/officeDocument/2006/relationships/hyperlink" Target="https://itc-lms.ecc.u-tokyo.ac.jp/" TargetMode="External"/><Relationship Id="rId9" Type="http://schemas.openxmlformats.org/officeDocument/2006/relationships/hyperlink" Target="https://zoom.us/"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office.com/"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mail.google.com/a/g.ecc.u-tokyo.ac.jp" TargetMode="External"/><Relationship Id="rId2" Type="http://schemas.openxmlformats.org/officeDocument/2006/relationships/hyperlink" Target="https://utelecon.adm.u-tokyo.ac.jp/oc/#google" TargetMode="Externa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mail.google.com/a/g.ecc.u-tokyo.ac.jp" TargetMode="External"/><Relationship Id="rId3" Type="http://schemas.openxmlformats.org/officeDocument/2006/relationships/hyperlink" Target="https://utas.adm.u-tokyo.ac.jp/" TargetMode="External"/><Relationship Id="rId7"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utelecon.github.io/webex/create_utelecon_account" TargetMode="External"/><Relationship Id="rId5" Type="http://schemas.openxmlformats.org/officeDocument/2006/relationships/hyperlink" Target="https://utelecon.webex.com/" TargetMode="External"/><Relationship Id="rId10" Type="http://schemas.openxmlformats.org/officeDocument/2006/relationships/hyperlink" Target="https://utelecon.github.io/zoom/create_account" TargetMode="External"/><Relationship Id="rId4" Type="http://schemas.openxmlformats.org/officeDocument/2006/relationships/hyperlink" Target="https://itc-lms.ecc.u-tokyo.ac.jp/" TargetMode="External"/><Relationship Id="rId9" Type="http://schemas.openxmlformats.org/officeDocument/2006/relationships/hyperlink" Target="https://zoom.u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ut-portal.u-tokyo.ac.jp/wiki/index.php/%E5%9C%A8%E5%AE%85%E5%8B%A4%E5%8B%99%E3%81%AEPC%E5%88%A9%E7%94%A8%E3%82%AC%E3%82%A4%E3%83%89"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u-tokyo-ac-jp.zoom.us/profile"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u-tokyo-ac-jp.zoom.us/profile" TargetMode="Externa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hyperlink" Target="https://u-tokyo-ac-jp.zoom.us/" TargetMode="External"/><Relationship Id="rId5" Type="http://schemas.openxmlformats.org/officeDocument/2006/relationships/image" Target="../media/image23.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2" Type="http://schemas.openxmlformats.org/officeDocument/2006/relationships/hyperlink" Target="https://zoom.u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10" Type="http://schemas.openxmlformats.org/officeDocument/2006/relationships/image" Target="../media/image3.png"/><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ut-portal.u-tokyo.ac.jp/notice/index.php?category=0#notice21" TargetMode="External"/><Relationship Id="rId2" Type="http://schemas.openxmlformats.org/officeDocument/2006/relationships/hyperlink" Target="https://utelecon.adm.u-tokyo.ac.jp/change2021s/zoom" TargetMode="External"/><Relationship Id="rId1" Type="http://schemas.openxmlformats.org/officeDocument/2006/relationships/slideLayout" Target="../slideLayouts/slideLayout2.xml"/><Relationship Id="rId4" Type="http://schemas.openxmlformats.org/officeDocument/2006/relationships/hyperlink" Target="mailto:&#20491;&#21029;&#12513;&#12540;&#12523;@g.ecc"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utelecon.github.io/notice/zoom-webinar.html" TargetMode="External"/><Relationship Id="rId2" Type="http://schemas.openxmlformats.org/officeDocument/2006/relationships/hyperlink" Target="https://utelecon.github.io/notice/webmeetingaccount20200915"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utelecon.webex.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utelecon.adm.u-tokyo.ac.j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support.google.com/a/answer/1003787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kumimoji="1" lang="ja-JP" altLang="en-US" dirty="0"/>
              <a:t>授業に必要な</a:t>
            </a:r>
            <a:r>
              <a:rPr kumimoji="1" lang="en-US" altLang="ja-JP" dirty="0"/>
              <a:t>ICT</a:t>
            </a:r>
            <a:r>
              <a:rPr kumimoji="1" lang="ja-JP" altLang="en-US" dirty="0"/>
              <a:t>システムの概要</a:t>
            </a:r>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276BE7-B176-4296-99B8-C72C76BA8253}"/>
              </a:ext>
            </a:extLst>
          </p:cNvPr>
          <p:cNvSpPr>
            <a:spLocks noGrp="1"/>
          </p:cNvSpPr>
          <p:nvPr>
            <p:ph type="title"/>
          </p:nvPr>
        </p:nvSpPr>
        <p:spPr/>
        <p:txBody>
          <a:bodyPr/>
          <a:lstStyle/>
          <a:p>
            <a:r>
              <a:rPr kumimoji="1" lang="en-US" altLang="ja-JP" dirty="0"/>
              <a:t>UTokyo Account</a:t>
            </a:r>
            <a:r>
              <a:rPr kumimoji="1" lang="ja-JP" altLang="en-US" dirty="0"/>
              <a:t>の正体</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E4884A56-C03E-4053-B7DF-4D86145D2EBD}"/>
              </a:ext>
            </a:extLst>
          </p:cNvPr>
          <p:cNvSpPr>
            <a:spLocks noGrp="1"/>
          </p:cNvSpPr>
          <p:nvPr>
            <p:ph idx="1"/>
          </p:nvPr>
        </p:nvSpPr>
        <p:spPr/>
        <p:txBody>
          <a:bodyPr>
            <a:normAutofit/>
          </a:bodyPr>
          <a:lstStyle/>
          <a:p>
            <a:r>
              <a:rPr lang="ja-JP" altLang="en-US" dirty="0">
                <a:solidFill>
                  <a:srgbClr val="00B050"/>
                </a:solidFill>
              </a:rPr>
              <a:t>数字</a:t>
            </a:r>
            <a:r>
              <a:rPr kumimoji="1" lang="en-US" altLang="ja-JP" dirty="0">
                <a:solidFill>
                  <a:srgbClr val="00B050"/>
                </a:solidFill>
              </a:rPr>
              <a:t>10</a:t>
            </a:r>
            <a:r>
              <a:rPr kumimoji="1" lang="ja-JP" altLang="en-US" dirty="0">
                <a:solidFill>
                  <a:srgbClr val="00B050"/>
                </a:solidFill>
              </a:rPr>
              <a:t>桁</a:t>
            </a:r>
            <a:r>
              <a:rPr kumimoji="1" lang="ja-JP" altLang="en-US" dirty="0"/>
              <a:t>です</a:t>
            </a:r>
            <a:endParaRPr kumimoji="1" lang="en-US" altLang="ja-JP" dirty="0"/>
          </a:p>
          <a:p>
            <a:pPr lvl="1"/>
            <a:r>
              <a:rPr lang="en-US" altLang="ja-JP" dirty="0"/>
              <a:t>2519285617 </a:t>
            </a:r>
            <a:r>
              <a:rPr lang="ja-JP" altLang="en-US" dirty="0"/>
              <a:t>みたいな</a:t>
            </a:r>
            <a:endParaRPr lang="en-US" altLang="ja-JP" dirty="0"/>
          </a:p>
          <a:p>
            <a:pPr lvl="1"/>
            <a:r>
              <a:rPr lang="en-US" altLang="ja-JP" dirty="0"/>
              <a:t>10</a:t>
            </a:r>
            <a:r>
              <a:rPr lang="ja-JP" altLang="en-US" dirty="0"/>
              <a:t>桁は</a:t>
            </a:r>
            <a:r>
              <a:rPr kumimoji="1" lang="ja-JP" altLang="en-US" dirty="0"/>
              <a:t>常勤教職員の場合、</a:t>
            </a:r>
            <a:r>
              <a:rPr lang="ja-JP" altLang="en-US" dirty="0"/>
              <a:t>職員</a:t>
            </a:r>
            <a:r>
              <a:rPr kumimoji="1" lang="ja-JP" altLang="en-US" dirty="0"/>
              <a:t>証に書かれています</a:t>
            </a:r>
            <a:endParaRPr kumimoji="1" lang="en-US" altLang="ja-JP" dirty="0"/>
          </a:p>
        </p:txBody>
      </p:sp>
      <p:sp>
        <p:nvSpPr>
          <p:cNvPr id="4" name="日付プレースホルダー 3">
            <a:extLst>
              <a:ext uri="{FF2B5EF4-FFF2-40B4-BE49-F238E27FC236}">
                <a16:creationId xmlns:a16="http://schemas.microsoft.com/office/drawing/2014/main" id="{586767D1-68B5-47D3-9C0F-4A4068E22B98}"/>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64DA7371-CA7D-4F4A-A81D-05282B70E872}"/>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A8C3D002-458D-437A-85D3-8E6EDD1A4932}"/>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grpSp>
        <p:nvGrpSpPr>
          <p:cNvPr id="9" name="グループ化 8">
            <a:extLst>
              <a:ext uri="{FF2B5EF4-FFF2-40B4-BE49-F238E27FC236}">
                <a16:creationId xmlns:a16="http://schemas.microsoft.com/office/drawing/2014/main" id="{3599C180-003B-47F7-BF28-34784A9760CA}"/>
              </a:ext>
            </a:extLst>
          </p:cNvPr>
          <p:cNvGrpSpPr/>
          <p:nvPr/>
        </p:nvGrpSpPr>
        <p:grpSpPr>
          <a:xfrm>
            <a:off x="6037264" y="4149080"/>
            <a:ext cx="2943027" cy="2207270"/>
            <a:chOff x="5292080" y="3463206"/>
            <a:chExt cx="3637384" cy="2728038"/>
          </a:xfrm>
        </p:grpSpPr>
        <p:pic>
          <p:nvPicPr>
            <p:cNvPr id="10" name="図 9" descr="文字の書かれた紙&#10;&#10;自動的に生成された説明">
              <a:extLst>
                <a:ext uri="{FF2B5EF4-FFF2-40B4-BE49-F238E27FC236}">
                  <a16:creationId xmlns:a16="http://schemas.microsoft.com/office/drawing/2014/main" id="{245F307D-8D0E-412D-96F1-849CE1B52A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746753" y="3008533"/>
              <a:ext cx="2728038" cy="3637384"/>
            </a:xfrm>
            <a:prstGeom prst="rect">
              <a:avLst/>
            </a:prstGeom>
          </p:spPr>
        </p:pic>
        <p:sp>
          <p:nvSpPr>
            <p:cNvPr id="11" name="正方形/長方形 10">
              <a:extLst>
                <a:ext uri="{FF2B5EF4-FFF2-40B4-BE49-F238E27FC236}">
                  <a16:creationId xmlns:a16="http://schemas.microsoft.com/office/drawing/2014/main" id="{AE79E380-2727-4589-8AA4-FD2708D58BE5}"/>
                </a:ext>
              </a:extLst>
            </p:cNvPr>
            <p:cNvSpPr/>
            <p:nvPr/>
          </p:nvSpPr>
          <p:spPr>
            <a:xfrm>
              <a:off x="7956376" y="5568944"/>
              <a:ext cx="973088" cy="37541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F059376-8C23-4CF4-8870-A3210B351E8A}"/>
                </a:ext>
              </a:extLst>
            </p:cNvPr>
            <p:cNvSpPr txBox="1"/>
            <p:nvPr/>
          </p:nvSpPr>
          <p:spPr>
            <a:xfrm>
              <a:off x="7886109" y="5229200"/>
              <a:ext cx="798822" cy="456470"/>
            </a:xfrm>
            <a:prstGeom prst="rect">
              <a:avLst/>
            </a:prstGeom>
            <a:noFill/>
          </p:spPr>
          <p:txBody>
            <a:bodyPr wrap="none" rtlCol="0">
              <a:spAutoFit/>
            </a:bodyPr>
            <a:lstStyle/>
            <a:p>
              <a:r>
                <a:rPr lang="ja-JP" altLang="en-US" b="1" dirty="0">
                  <a:solidFill>
                    <a:srgbClr val="00B050"/>
                  </a:solidFill>
                </a:rPr>
                <a:t>ココ</a:t>
              </a:r>
              <a:endParaRPr kumimoji="1" lang="ja-JP" altLang="en-US" b="1" dirty="0">
                <a:solidFill>
                  <a:srgbClr val="00B050"/>
                </a:solidFill>
              </a:endParaRPr>
            </a:p>
          </p:txBody>
        </p:sp>
      </p:grpSp>
      <p:cxnSp>
        <p:nvCxnSpPr>
          <p:cNvPr id="15" name="直線コネクタ 14">
            <a:extLst>
              <a:ext uri="{FF2B5EF4-FFF2-40B4-BE49-F238E27FC236}">
                <a16:creationId xmlns:a16="http://schemas.microsoft.com/office/drawing/2014/main" id="{5D91655F-EBAD-4547-A4ED-EC2ECDF0809A}"/>
              </a:ext>
            </a:extLst>
          </p:cNvPr>
          <p:cNvCxnSpPr>
            <a:cxnSpLocks/>
          </p:cNvCxnSpPr>
          <p:nvPr/>
        </p:nvCxnSpPr>
        <p:spPr>
          <a:xfrm>
            <a:off x="6553200" y="3068960"/>
            <a:ext cx="1979240" cy="280782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068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89913-07BD-433E-958F-569E0C23FA0D}"/>
              </a:ext>
            </a:extLst>
          </p:cNvPr>
          <p:cNvSpPr>
            <a:spLocks noGrp="1"/>
          </p:cNvSpPr>
          <p:nvPr>
            <p:ph type="title"/>
          </p:nvPr>
        </p:nvSpPr>
        <p:spPr/>
        <p:txBody>
          <a:bodyPr/>
          <a:lstStyle/>
          <a:p>
            <a:r>
              <a:rPr kumimoji="1" lang="en-US" altLang="ja-JP" dirty="0"/>
              <a:t>UTokyo Account</a:t>
            </a:r>
            <a:r>
              <a:rPr kumimoji="1" lang="ja-JP" altLang="en-US" dirty="0"/>
              <a:t>の正体</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ADF1AFEE-6CF4-49D6-A01B-3810A5FF77D1}"/>
              </a:ext>
            </a:extLst>
          </p:cNvPr>
          <p:cNvSpPr>
            <a:spLocks noGrp="1"/>
          </p:cNvSpPr>
          <p:nvPr>
            <p:ph idx="1"/>
          </p:nvPr>
        </p:nvSpPr>
        <p:spPr/>
        <p:txBody>
          <a:bodyPr>
            <a:normAutofit/>
          </a:bodyPr>
          <a:lstStyle/>
          <a:p>
            <a:r>
              <a:rPr lang="ja-JP" altLang="en-US" dirty="0"/>
              <a:t>実は正式には</a:t>
            </a:r>
            <a:endParaRPr lang="en-US" altLang="ja-JP" dirty="0"/>
          </a:p>
          <a:p>
            <a:pPr lvl="1"/>
            <a:r>
              <a:rPr lang="en-US" altLang="ja-JP" dirty="0"/>
              <a:t>10</a:t>
            </a:r>
            <a:r>
              <a:rPr lang="ja-JP" altLang="en-US" dirty="0"/>
              <a:t>桁</a:t>
            </a:r>
            <a:r>
              <a:rPr lang="en-US" altLang="ja-JP" dirty="0">
                <a:solidFill>
                  <a:srgbClr val="00B050"/>
                </a:solidFill>
              </a:rPr>
              <a:t>@</a:t>
            </a:r>
            <a:r>
              <a:rPr lang="en-US" altLang="ja-JP" u="sng" dirty="0">
                <a:solidFill>
                  <a:srgbClr val="00B050"/>
                </a:solidFill>
              </a:rPr>
              <a:t>utac</a:t>
            </a:r>
            <a:r>
              <a:rPr lang="en-US" altLang="ja-JP" dirty="0">
                <a:solidFill>
                  <a:srgbClr val="00B050"/>
                </a:solidFill>
              </a:rPr>
              <a:t>.u-tokyo.ac.jp</a:t>
            </a:r>
          </a:p>
        </p:txBody>
      </p:sp>
      <p:sp>
        <p:nvSpPr>
          <p:cNvPr id="4" name="日付プレースホルダー 3">
            <a:extLst>
              <a:ext uri="{FF2B5EF4-FFF2-40B4-BE49-F238E27FC236}">
                <a16:creationId xmlns:a16="http://schemas.microsoft.com/office/drawing/2014/main" id="{3D77CCA6-0F8A-4975-B415-204F86E4031C}"/>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6CC4F56-AE1E-4F8A-9C9B-1769C5E13B15}"/>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1BC1F194-5C70-4BEE-A0F8-9B1E1AC831F7}"/>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pic>
        <p:nvPicPr>
          <p:cNvPr id="8" name="図 7" descr="グラフィカル ユーザー インターフェイス, アプリケーション&#10;&#10;自動的に生成された説明">
            <a:extLst>
              <a:ext uri="{FF2B5EF4-FFF2-40B4-BE49-F238E27FC236}">
                <a16:creationId xmlns:a16="http://schemas.microsoft.com/office/drawing/2014/main" id="{73AC596E-55F6-4D94-BA04-2B49F373B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5854" y="2372160"/>
            <a:ext cx="2895600" cy="2985666"/>
          </a:xfrm>
          <a:prstGeom prst="rect">
            <a:avLst/>
          </a:prstGeom>
        </p:spPr>
      </p:pic>
      <p:sp>
        <p:nvSpPr>
          <p:cNvPr id="9" name="コンテンツ プレースホルダー 2">
            <a:extLst>
              <a:ext uri="{FF2B5EF4-FFF2-40B4-BE49-F238E27FC236}">
                <a16:creationId xmlns:a16="http://schemas.microsoft.com/office/drawing/2014/main" id="{0FA069BA-43EB-4727-A879-8CCF1C34A438}"/>
              </a:ext>
            </a:extLst>
          </p:cNvPr>
          <p:cNvSpPr txBox="1">
            <a:spLocks/>
          </p:cNvSpPr>
          <p:nvPr/>
        </p:nvSpPr>
        <p:spPr>
          <a:xfrm>
            <a:off x="457200" y="3151509"/>
            <a:ext cx="5842992" cy="4525963"/>
          </a:xfrm>
          <a:prstGeom prst="rect">
            <a:avLst/>
          </a:prstGeom>
        </p:spPr>
        <p:txBody>
          <a:bodyPr vert="horz" rtlCol="0">
            <a:normAutofit/>
          </a:bodyPr>
          <a:lst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a:lstStyle>
          <a:p>
            <a:r>
              <a:rPr lang="en-US" altLang="ja-JP" kern="0" dirty="0">
                <a:solidFill>
                  <a:srgbClr val="00B050"/>
                </a:solidFill>
              </a:rPr>
              <a:t>@</a:t>
            </a:r>
            <a:r>
              <a:rPr lang="ja-JP" altLang="en-US" kern="0" dirty="0">
                <a:solidFill>
                  <a:srgbClr val="00B050"/>
                </a:solidFill>
              </a:rPr>
              <a:t>以降が必要なとき</a:t>
            </a:r>
            <a:endParaRPr lang="en-US" altLang="ja-JP" kern="0" dirty="0">
              <a:solidFill>
                <a:srgbClr val="00B050"/>
              </a:solidFill>
            </a:endParaRPr>
          </a:p>
          <a:p>
            <a:pPr lvl="1"/>
            <a:r>
              <a:rPr lang="en-US" altLang="ja-JP" kern="0" dirty="0"/>
              <a:t>Microsoft</a:t>
            </a:r>
            <a:r>
              <a:rPr lang="ja-JP" altLang="en-US" kern="0" dirty="0"/>
              <a:t>のような、「東大外も対象のサービス」にサインインするときのように「自分は東大のアカウントを使います」と明示しなくてはならないとき</a:t>
            </a:r>
            <a:endParaRPr lang="en-US" altLang="ja-JP" kern="0" dirty="0"/>
          </a:p>
        </p:txBody>
      </p:sp>
      <p:cxnSp>
        <p:nvCxnSpPr>
          <p:cNvPr id="11" name="直線コネクタ 10">
            <a:extLst>
              <a:ext uri="{FF2B5EF4-FFF2-40B4-BE49-F238E27FC236}">
                <a16:creationId xmlns:a16="http://schemas.microsoft.com/office/drawing/2014/main" id="{1AC37CB9-D973-45AB-9D53-8EA15A552BA5}"/>
              </a:ext>
            </a:extLst>
          </p:cNvPr>
          <p:cNvCxnSpPr>
            <a:cxnSpLocks/>
            <a:endCxn id="12" idx="0"/>
          </p:cNvCxnSpPr>
          <p:nvPr/>
        </p:nvCxnSpPr>
        <p:spPr>
          <a:xfrm>
            <a:off x="2699792" y="2492896"/>
            <a:ext cx="4994234" cy="304013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8E0C179-0941-47D8-8EAE-8B13B95FBD5B}"/>
              </a:ext>
            </a:extLst>
          </p:cNvPr>
          <p:cNvSpPr txBox="1"/>
          <p:nvPr/>
        </p:nvSpPr>
        <p:spPr>
          <a:xfrm>
            <a:off x="6145854" y="5533034"/>
            <a:ext cx="3096344" cy="369332"/>
          </a:xfrm>
          <a:prstGeom prst="rect">
            <a:avLst/>
          </a:prstGeom>
          <a:noFill/>
        </p:spPr>
        <p:txBody>
          <a:bodyPr wrap="square" rtlCol="0">
            <a:spAutoFit/>
          </a:bodyPr>
          <a:lstStyle/>
          <a:p>
            <a:r>
              <a:rPr kumimoji="1" lang="ja-JP" altLang="en-US" dirty="0"/>
              <a:t>ちなみに</a:t>
            </a:r>
            <a:r>
              <a:rPr lang="en-US" altLang="ja-JP" dirty="0" err="1">
                <a:solidFill>
                  <a:srgbClr val="00B050"/>
                </a:solidFill>
              </a:rPr>
              <a:t>ut</a:t>
            </a:r>
            <a:r>
              <a:rPr lang="en-US" altLang="ja-JP" dirty="0" err="1"/>
              <a:t>okyo</a:t>
            </a:r>
            <a:r>
              <a:rPr lang="en-US" altLang="ja-JP" dirty="0"/>
              <a:t> </a:t>
            </a:r>
            <a:r>
              <a:rPr lang="en-US" altLang="ja-JP" dirty="0">
                <a:solidFill>
                  <a:srgbClr val="00B050"/>
                </a:solidFill>
              </a:rPr>
              <a:t>ac</a:t>
            </a:r>
            <a:r>
              <a:rPr lang="en-US" altLang="ja-JP" dirty="0"/>
              <a:t>count</a:t>
            </a:r>
            <a:r>
              <a:rPr lang="ja-JP" altLang="en-US" dirty="0"/>
              <a:t>の略</a:t>
            </a:r>
            <a:endParaRPr kumimoji="1" lang="ja-JP" altLang="en-US" dirty="0"/>
          </a:p>
        </p:txBody>
      </p:sp>
    </p:spTree>
    <p:extLst>
      <p:ext uri="{BB962C8B-B14F-4D97-AF65-F5344CB8AC3E}">
        <p14:creationId xmlns:p14="http://schemas.microsoft.com/office/powerpoint/2010/main" val="1466267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F2BC5-0A3C-4503-B203-3CC3A4B19179}"/>
              </a:ext>
            </a:extLst>
          </p:cNvPr>
          <p:cNvSpPr>
            <a:spLocks noGrp="1"/>
          </p:cNvSpPr>
          <p:nvPr>
            <p:ph type="title"/>
          </p:nvPr>
        </p:nvSpPr>
        <p:spPr/>
        <p:txBody>
          <a:bodyPr/>
          <a:lstStyle/>
          <a:p>
            <a:r>
              <a:rPr kumimoji="1" lang="ja-JP" altLang="en-US" dirty="0"/>
              <a:t>非常勤</a:t>
            </a:r>
            <a:r>
              <a:rPr lang="ja-JP" altLang="en-US" dirty="0"/>
              <a:t>の場合</a:t>
            </a:r>
            <a:endParaRPr kumimoji="1" lang="ja-JP" altLang="en-US" dirty="0"/>
          </a:p>
        </p:txBody>
      </p:sp>
      <p:sp>
        <p:nvSpPr>
          <p:cNvPr id="3" name="コンテンツ プレースホルダー 2">
            <a:extLst>
              <a:ext uri="{FF2B5EF4-FFF2-40B4-BE49-F238E27FC236}">
                <a16:creationId xmlns:a16="http://schemas.microsoft.com/office/drawing/2014/main" id="{4B16F663-E579-471F-815B-BD64D4BF68E3}"/>
              </a:ext>
            </a:extLst>
          </p:cNvPr>
          <p:cNvSpPr>
            <a:spLocks noGrp="1"/>
          </p:cNvSpPr>
          <p:nvPr>
            <p:ph idx="1"/>
          </p:nvPr>
        </p:nvSpPr>
        <p:spPr>
          <a:xfrm>
            <a:off x="457200" y="1500174"/>
            <a:ext cx="8507288" cy="4525963"/>
          </a:xfrm>
        </p:spPr>
        <p:txBody>
          <a:bodyPr>
            <a:normAutofit fontScale="92500" lnSpcReduction="20000"/>
          </a:bodyPr>
          <a:lstStyle/>
          <a:p>
            <a:r>
              <a:rPr lang="ja-JP" altLang="en-US" dirty="0"/>
              <a:t>常勤・非常勤問わず、</a:t>
            </a:r>
            <a:r>
              <a:rPr lang="ja-JP" altLang="en-US" dirty="0">
                <a:solidFill>
                  <a:srgbClr val="00B050"/>
                </a:solidFill>
              </a:rPr>
              <a:t>授業に必要ならば割り当てるのが基本</a:t>
            </a:r>
            <a:r>
              <a:rPr lang="ja-JP" altLang="en-US" dirty="0"/>
              <a:t>です</a:t>
            </a:r>
            <a:endParaRPr lang="en-US" altLang="ja-JP" dirty="0"/>
          </a:p>
          <a:p>
            <a:r>
              <a:rPr lang="ja-JP" altLang="en-US" dirty="0">
                <a:solidFill>
                  <a:srgbClr val="00B050"/>
                </a:solidFill>
              </a:rPr>
              <a:t>非常勤（又はアレンジご担当）の先生へ：</a:t>
            </a:r>
            <a:r>
              <a:rPr lang="ja-JP" altLang="en-US" dirty="0"/>
              <a:t>必要なのに割り当てられていないということがあったら、事務へご連絡ください</a:t>
            </a:r>
            <a:endParaRPr lang="en-US" altLang="ja-JP" dirty="0"/>
          </a:p>
          <a:p>
            <a:pPr lvl="1"/>
            <a:r>
              <a:rPr lang="ja-JP" altLang="en-US" dirty="0"/>
              <a:t>必要な例：シラバス登録、成績をつける、</a:t>
            </a:r>
            <a:r>
              <a:rPr lang="en-US" altLang="ja-JP" dirty="0"/>
              <a:t>LMS</a:t>
            </a:r>
            <a:r>
              <a:rPr lang="ja-JP" altLang="en-US" dirty="0"/>
              <a:t>で課題を出す、</a:t>
            </a:r>
            <a:r>
              <a:rPr lang="en-US" altLang="ja-JP" dirty="0"/>
              <a:t>Zoom</a:t>
            </a:r>
            <a:r>
              <a:rPr lang="ja-JP" altLang="en-US" dirty="0"/>
              <a:t>授業をホストする、</a:t>
            </a:r>
            <a:r>
              <a:rPr lang="en-US" altLang="ja-JP" dirty="0"/>
              <a:t>etc.</a:t>
            </a:r>
          </a:p>
          <a:p>
            <a:pPr lvl="1"/>
            <a:r>
              <a:rPr lang="ja-JP" altLang="en-US" dirty="0"/>
              <a:t>不要な例：ホストの先生に招かれてゲスト講演をする（だけ）</a:t>
            </a:r>
            <a:endParaRPr lang="en-US" altLang="ja-JP" dirty="0"/>
          </a:p>
          <a:p>
            <a:r>
              <a:rPr kumimoji="1" lang="ja-JP" altLang="en-US" dirty="0">
                <a:solidFill>
                  <a:srgbClr val="00B050"/>
                </a:solidFill>
              </a:rPr>
              <a:t>専攻・部局事務のみなさま：</a:t>
            </a:r>
            <a:r>
              <a:rPr kumimoji="1" lang="ja-JP" altLang="en-US" dirty="0"/>
              <a:t>必要な先生には割り当てるようお願いします</a:t>
            </a:r>
          </a:p>
        </p:txBody>
      </p:sp>
      <p:sp>
        <p:nvSpPr>
          <p:cNvPr id="4" name="日付プレースホルダー 3">
            <a:extLst>
              <a:ext uri="{FF2B5EF4-FFF2-40B4-BE49-F238E27FC236}">
                <a16:creationId xmlns:a16="http://schemas.microsoft.com/office/drawing/2014/main" id="{D690F8C6-1D7E-486C-9AEC-25042B83DCF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CC48B6CA-1FE0-45D4-884D-82B3D6827305}"/>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945C96E1-96FC-49BF-BB3B-6BBC776296AD}"/>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Tree>
    <p:extLst>
      <p:ext uri="{BB962C8B-B14F-4D97-AF65-F5344CB8AC3E}">
        <p14:creationId xmlns:p14="http://schemas.microsoft.com/office/powerpoint/2010/main" val="1541632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646DAE-56ED-4D96-98F6-2FF1A293A84D}"/>
              </a:ext>
            </a:extLst>
          </p:cNvPr>
          <p:cNvSpPr>
            <a:spLocks noGrp="1"/>
          </p:cNvSpPr>
          <p:nvPr>
            <p:ph type="title"/>
          </p:nvPr>
        </p:nvSpPr>
        <p:spPr/>
        <p:txBody>
          <a:bodyPr>
            <a:normAutofit/>
          </a:bodyPr>
          <a:lstStyle/>
          <a:p>
            <a:r>
              <a:rPr lang="ja-JP" altLang="en-US" dirty="0"/>
              <a:t>新入生への発行</a:t>
            </a:r>
            <a:endParaRPr kumimoji="1" lang="ja-JP" altLang="en-US" dirty="0"/>
          </a:p>
        </p:txBody>
      </p:sp>
      <p:sp>
        <p:nvSpPr>
          <p:cNvPr id="3" name="コンテンツ プレースホルダー 2">
            <a:extLst>
              <a:ext uri="{FF2B5EF4-FFF2-40B4-BE49-F238E27FC236}">
                <a16:creationId xmlns:a16="http://schemas.microsoft.com/office/drawing/2014/main" id="{DEFE8E3A-D7F0-46EB-A55A-990E6E528D8E}"/>
              </a:ext>
            </a:extLst>
          </p:cNvPr>
          <p:cNvSpPr>
            <a:spLocks noGrp="1"/>
          </p:cNvSpPr>
          <p:nvPr>
            <p:ph idx="1"/>
          </p:nvPr>
        </p:nvSpPr>
        <p:spPr/>
        <p:txBody>
          <a:bodyPr>
            <a:normAutofit/>
          </a:bodyPr>
          <a:lstStyle/>
          <a:p>
            <a:r>
              <a:rPr kumimoji="1" lang="ja-JP" altLang="en-US" dirty="0">
                <a:solidFill>
                  <a:srgbClr val="00B050"/>
                </a:solidFill>
              </a:rPr>
              <a:t>研究科・専攻事務の皆様</a:t>
            </a:r>
            <a:endParaRPr kumimoji="1" lang="en-US" altLang="ja-JP" dirty="0">
              <a:solidFill>
                <a:srgbClr val="00B050"/>
              </a:solidFill>
            </a:endParaRPr>
          </a:p>
          <a:p>
            <a:pPr lvl="1"/>
            <a:r>
              <a:rPr lang="en-US" altLang="ja-JP" dirty="0"/>
              <a:t>4</a:t>
            </a:r>
            <a:r>
              <a:rPr kumimoji="1" lang="ja-JP" altLang="en-US" dirty="0"/>
              <a:t>月からの新入生が</a:t>
            </a:r>
            <a:r>
              <a:rPr kumimoji="1" lang="en-US" altLang="ja-JP" dirty="0"/>
              <a:t>UTAS, ITC-LMS, Zoom</a:t>
            </a:r>
            <a:r>
              <a:rPr kumimoji="1" lang="ja-JP" altLang="en-US" dirty="0"/>
              <a:t>などの利用準備ができるよう、</a:t>
            </a:r>
            <a:r>
              <a:rPr kumimoji="1" lang="en-US" altLang="ja-JP" dirty="0">
                <a:solidFill>
                  <a:srgbClr val="00B050"/>
                </a:solidFill>
              </a:rPr>
              <a:t>UTokyo Account</a:t>
            </a:r>
            <a:r>
              <a:rPr kumimoji="1" lang="ja-JP" altLang="en-US" dirty="0">
                <a:solidFill>
                  <a:srgbClr val="00B050"/>
                </a:solidFill>
              </a:rPr>
              <a:t>の早めの発行</a:t>
            </a:r>
            <a:r>
              <a:rPr kumimoji="1" lang="ja-JP" altLang="en-US" dirty="0"/>
              <a:t>をお願いします</a:t>
            </a:r>
            <a:endParaRPr kumimoji="1" lang="en-US" altLang="ja-JP" dirty="0"/>
          </a:p>
          <a:p>
            <a:pPr lvl="1"/>
            <a:r>
              <a:rPr kumimoji="1" lang="ja-JP" altLang="en-US" u="sng" dirty="0">
                <a:solidFill>
                  <a:srgbClr val="7030A0"/>
                </a:solidFill>
              </a:rPr>
              <a:t>年次処理とは別に、新入生の学籍データを未作成の部局等は早急に作成いただき、</a:t>
            </a:r>
            <a:r>
              <a:rPr kumimoji="1" lang="en-US" altLang="ja-JP" u="sng" dirty="0">
                <a:solidFill>
                  <a:srgbClr val="7030A0"/>
                </a:solidFill>
              </a:rPr>
              <a:t>UTokyo Account</a:t>
            </a:r>
            <a:r>
              <a:rPr kumimoji="1" lang="ja-JP" altLang="en-US" u="sng" dirty="0">
                <a:solidFill>
                  <a:srgbClr val="7030A0"/>
                </a:solidFill>
              </a:rPr>
              <a:t>の発行作業を進めてください。</a:t>
            </a:r>
            <a:endParaRPr kumimoji="1" lang="en-US" altLang="ja-JP" dirty="0"/>
          </a:p>
          <a:p>
            <a:r>
              <a:rPr kumimoji="1" lang="ja-JP" altLang="en-US" dirty="0"/>
              <a:t>新学部</a:t>
            </a:r>
            <a:r>
              <a:rPr kumimoji="1" lang="en-US" altLang="ja-JP" dirty="0"/>
              <a:t>1</a:t>
            </a:r>
            <a:r>
              <a:rPr kumimoji="1" lang="ja-JP" altLang="en-US" dirty="0"/>
              <a:t>年生には</a:t>
            </a:r>
            <a:r>
              <a:rPr kumimoji="1" lang="en-US" altLang="ja-JP" dirty="0"/>
              <a:t>3/19</a:t>
            </a:r>
            <a:r>
              <a:rPr kumimoji="1" lang="ja-JP" altLang="en-US" dirty="0"/>
              <a:t>あてに発出予定</a:t>
            </a:r>
            <a:endParaRPr kumimoji="1" lang="en-US" altLang="ja-JP" dirty="0"/>
          </a:p>
        </p:txBody>
      </p:sp>
      <p:sp>
        <p:nvSpPr>
          <p:cNvPr id="4" name="日付プレースホルダー 3">
            <a:extLst>
              <a:ext uri="{FF2B5EF4-FFF2-40B4-BE49-F238E27FC236}">
                <a16:creationId xmlns:a16="http://schemas.microsoft.com/office/drawing/2014/main" id="{88AFA3DB-F7B0-4267-85D4-65280C548C9C}"/>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8AABDEB2-2638-4069-9F94-20247BFAE38C}"/>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2333A659-1D62-428B-B6F3-BDF99E4E62DF}"/>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Tree>
    <p:extLst>
      <p:ext uri="{BB962C8B-B14F-4D97-AF65-F5344CB8AC3E}">
        <p14:creationId xmlns:p14="http://schemas.microsoft.com/office/powerpoint/2010/main" val="2448335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F42C-E0A8-47D0-9332-B73CC5B6134C}"/>
              </a:ext>
            </a:extLst>
          </p:cNvPr>
          <p:cNvSpPr>
            <a:spLocks noGrp="1"/>
          </p:cNvSpPr>
          <p:nvPr>
            <p:ph type="title"/>
          </p:nvPr>
        </p:nvSpPr>
        <p:spPr/>
        <p:txBody>
          <a:bodyPr/>
          <a:lstStyle/>
          <a:p>
            <a:r>
              <a:rPr kumimoji="1" lang="en-US" altLang="ja-JP" dirty="0"/>
              <a:t>UTAS</a:t>
            </a:r>
            <a:endParaRPr kumimoji="1" lang="ja-JP" altLang="en-US" dirty="0"/>
          </a:p>
        </p:txBody>
      </p:sp>
      <p:sp>
        <p:nvSpPr>
          <p:cNvPr id="3" name="Content Placeholder 2">
            <a:extLst>
              <a:ext uri="{FF2B5EF4-FFF2-40B4-BE49-F238E27FC236}">
                <a16:creationId xmlns:a16="http://schemas.microsoft.com/office/drawing/2014/main" id="{2E943E4A-8756-40F5-BEF3-7D3554E19A0A}"/>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3F4AB066-8677-492B-BEB7-B2ADCA5CD32C}"/>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7C3D8583-018A-40F3-BF70-BD08148066AD}"/>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A0350A0D-50B3-4D59-BB78-B5B8D43B826D}"/>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grpSp>
        <p:nvGrpSpPr>
          <p:cNvPr id="27" name="グループ化 26">
            <a:extLst>
              <a:ext uri="{FF2B5EF4-FFF2-40B4-BE49-F238E27FC236}">
                <a16:creationId xmlns:a16="http://schemas.microsoft.com/office/drawing/2014/main" id="{028AD7A0-520D-46AA-A362-0B9696740602}"/>
              </a:ext>
            </a:extLst>
          </p:cNvPr>
          <p:cNvGrpSpPr/>
          <p:nvPr/>
        </p:nvGrpSpPr>
        <p:grpSpPr>
          <a:xfrm>
            <a:off x="1173765" y="2879947"/>
            <a:ext cx="7286315" cy="2133229"/>
            <a:chOff x="1173765" y="3823228"/>
            <a:chExt cx="7286315" cy="2133229"/>
          </a:xfrm>
        </p:grpSpPr>
        <p:grpSp>
          <p:nvGrpSpPr>
            <p:cNvPr id="28" name="グループ化 39">
              <a:extLst>
                <a:ext uri="{FF2B5EF4-FFF2-40B4-BE49-F238E27FC236}">
                  <a16:creationId xmlns:a16="http://schemas.microsoft.com/office/drawing/2014/main" id="{70FE5BD4-9AEE-46D2-9181-1FD6AB900915}"/>
                </a:ext>
              </a:extLst>
            </p:cNvPr>
            <p:cNvGrpSpPr/>
            <p:nvPr/>
          </p:nvGrpSpPr>
          <p:grpSpPr>
            <a:xfrm>
              <a:off x="1173765" y="3823228"/>
              <a:ext cx="7286315" cy="2133229"/>
              <a:chOff x="179512" y="3599999"/>
              <a:chExt cx="8856984" cy="3141369"/>
            </a:xfrm>
          </p:grpSpPr>
          <p:sp>
            <p:nvSpPr>
              <p:cNvPr id="30" name="正方形/長方形 4">
                <a:extLst>
                  <a:ext uri="{FF2B5EF4-FFF2-40B4-BE49-F238E27FC236}">
                    <a16:creationId xmlns:a16="http://schemas.microsoft.com/office/drawing/2014/main" id="{A942EB16-E318-438E-A036-5C666F406782}"/>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1" name="正方形/長方形 5">
                <a:extLst>
                  <a:ext uri="{FF2B5EF4-FFF2-40B4-BE49-F238E27FC236}">
                    <a16:creationId xmlns:a16="http://schemas.microsoft.com/office/drawing/2014/main" id="{435B1D1F-BD7E-45FE-B6AF-14396EB21081}"/>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正方形/長方形 6">
                <a:extLst>
                  <a:ext uri="{FF2B5EF4-FFF2-40B4-BE49-F238E27FC236}">
                    <a16:creationId xmlns:a16="http://schemas.microsoft.com/office/drawing/2014/main" id="{065A99F3-4F2A-462E-A588-55BBDBC2F511}"/>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3" name="矢印: 上 11">
                <a:extLst>
                  <a:ext uri="{FF2B5EF4-FFF2-40B4-BE49-F238E27FC236}">
                    <a16:creationId xmlns:a16="http://schemas.microsoft.com/office/drawing/2014/main" id="{04B084BA-866F-46A6-9E7D-09457208BA57}"/>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2">
                <a:extLst>
                  <a:ext uri="{FF2B5EF4-FFF2-40B4-BE49-F238E27FC236}">
                    <a16:creationId xmlns:a16="http://schemas.microsoft.com/office/drawing/2014/main" id="{E02A2D45-7210-42D4-8314-1E3874B7BFDC}"/>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3">
                <a:extLst>
                  <a:ext uri="{FF2B5EF4-FFF2-40B4-BE49-F238E27FC236}">
                    <a16:creationId xmlns:a16="http://schemas.microsoft.com/office/drawing/2014/main" id="{B87FE145-DC86-4782-B9DE-ED73D9D4B1E9}"/>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4">
                <a:extLst>
                  <a:ext uri="{FF2B5EF4-FFF2-40B4-BE49-F238E27FC236}">
                    <a16:creationId xmlns:a16="http://schemas.microsoft.com/office/drawing/2014/main" id="{D76F9CD3-0975-4B07-8E69-0FDB2E2C6D92}"/>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矢印: 上 15">
                <a:extLst>
                  <a:ext uri="{FF2B5EF4-FFF2-40B4-BE49-F238E27FC236}">
                    <a16:creationId xmlns:a16="http://schemas.microsoft.com/office/drawing/2014/main" id="{F54D91DF-EE40-4D6D-85A4-AAAD79BF1CBC}"/>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8" name="正方形/長方形 9">
                <a:extLst>
                  <a:ext uri="{FF2B5EF4-FFF2-40B4-BE49-F238E27FC236}">
                    <a16:creationId xmlns:a16="http://schemas.microsoft.com/office/drawing/2014/main" id="{B2C84555-BEB7-40C1-ACF3-194D30D345E7}"/>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9" name="正方形/長方形 7">
                <a:extLst>
                  <a:ext uri="{FF2B5EF4-FFF2-40B4-BE49-F238E27FC236}">
                    <a16:creationId xmlns:a16="http://schemas.microsoft.com/office/drawing/2014/main" id="{D509482B-88C6-429A-B2AD-6F88D8D45FBA}"/>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40" name="正方形/長方形 8">
                <a:extLst>
                  <a:ext uri="{FF2B5EF4-FFF2-40B4-BE49-F238E27FC236}">
                    <a16:creationId xmlns:a16="http://schemas.microsoft.com/office/drawing/2014/main" id="{E63B3434-F625-4336-B5E7-3A40CBAFD5B9}"/>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1" name="矢印: 上 34">
                <a:extLst>
                  <a:ext uri="{FF2B5EF4-FFF2-40B4-BE49-F238E27FC236}">
                    <a16:creationId xmlns:a16="http://schemas.microsoft.com/office/drawing/2014/main" id="{30E6002C-5EC6-4063-BFCD-3E885492D0FD}"/>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正方形/長方形 36">
                <a:extLst>
                  <a:ext uri="{FF2B5EF4-FFF2-40B4-BE49-F238E27FC236}">
                    <a16:creationId xmlns:a16="http://schemas.microsoft.com/office/drawing/2014/main" id="{38C68DA2-DDC7-4A85-80B4-076478131553}"/>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9" name="四角形: 角を丸くする 26">
              <a:extLst>
                <a:ext uri="{FF2B5EF4-FFF2-40B4-BE49-F238E27FC236}">
                  <a16:creationId xmlns:a16="http://schemas.microsoft.com/office/drawing/2014/main" id="{5F3B7679-7B51-4D50-999E-1BD5260BBD4F}"/>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3" name="正方形/長方形 42">
            <a:extLst>
              <a:ext uri="{FF2B5EF4-FFF2-40B4-BE49-F238E27FC236}">
                <a16:creationId xmlns:a16="http://schemas.microsoft.com/office/drawing/2014/main" id="{8082673E-F4A2-4E5C-B2D9-116E28E255D7}"/>
              </a:ext>
            </a:extLst>
          </p:cNvPr>
          <p:cNvSpPr/>
          <p:nvPr/>
        </p:nvSpPr>
        <p:spPr>
          <a:xfrm>
            <a:off x="1173765" y="2860130"/>
            <a:ext cx="1172383"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10752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174860-B568-45EA-816C-7B7784699B7C}"/>
              </a:ext>
            </a:extLst>
          </p:cNvPr>
          <p:cNvSpPr>
            <a:spLocks noGrp="1"/>
          </p:cNvSpPr>
          <p:nvPr>
            <p:ph type="title"/>
          </p:nvPr>
        </p:nvSpPr>
        <p:spPr/>
        <p:txBody>
          <a:bodyPr/>
          <a:lstStyle/>
          <a:p>
            <a:r>
              <a:rPr kumimoji="1" lang="en-US" altLang="ja-JP" dirty="0"/>
              <a:t>UTAS</a:t>
            </a:r>
            <a:endParaRPr kumimoji="1" lang="ja-JP" altLang="en-US" dirty="0"/>
          </a:p>
        </p:txBody>
      </p:sp>
      <p:sp>
        <p:nvSpPr>
          <p:cNvPr id="3" name="コンテンツ プレースホルダー 2">
            <a:extLst>
              <a:ext uri="{FF2B5EF4-FFF2-40B4-BE49-F238E27FC236}">
                <a16:creationId xmlns:a16="http://schemas.microsoft.com/office/drawing/2014/main" id="{BC6D27EF-1D2B-42B5-8ED5-1708A249ABED}"/>
              </a:ext>
            </a:extLst>
          </p:cNvPr>
          <p:cNvSpPr>
            <a:spLocks noGrp="1"/>
          </p:cNvSpPr>
          <p:nvPr>
            <p:ph idx="1"/>
          </p:nvPr>
        </p:nvSpPr>
        <p:spPr/>
        <p:txBody>
          <a:bodyPr>
            <a:normAutofit fontScale="85000" lnSpcReduction="20000"/>
          </a:bodyPr>
          <a:lstStyle/>
          <a:p>
            <a:r>
              <a:rPr kumimoji="1" lang="ja-JP" altLang="en-US" dirty="0"/>
              <a:t>学務システム</a:t>
            </a:r>
            <a:endParaRPr kumimoji="1" lang="en-US" altLang="ja-JP" dirty="0"/>
          </a:p>
          <a:p>
            <a:r>
              <a:rPr lang="ja-JP" altLang="en-US" dirty="0"/>
              <a:t>ログイン</a:t>
            </a:r>
            <a:endParaRPr lang="en-US" altLang="ja-JP" dirty="0"/>
          </a:p>
          <a:p>
            <a:pPr lvl="1"/>
            <a:r>
              <a:rPr lang="en-US" altLang="ja-JP" dirty="0">
                <a:hlinkClick r:id="rId2"/>
              </a:rPr>
              <a:t>https://utas.adm.u-tokyo.ac.jp/</a:t>
            </a:r>
            <a:endParaRPr lang="en-US" altLang="ja-JP" dirty="0"/>
          </a:p>
          <a:p>
            <a:pPr lvl="1"/>
            <a:r>
              <a:rPr lang="en-US" altLang="ja-JP" dirty="0"/>
              <a:t>UTokyo Account</a:t>
            </a:r>
            <a:r>
              <a:rPr lang="ja-JP" altLang="en-US" dirty="0"/>
              <a:t>                 で</a:t>
            </a:r>
            <a:endParaRPr lang="en-US" altLang="ja-JP" dirty="0"/>
          </a:p>
          <a:p>
            <a:r>
              <a:rPr kumimoji="1" lang="ja-JP" altLang="en-US" dirty="0"/>
              <a:t>教員</a:t>
            </a:r>
            <a:endParaRPr kumimoji="1" lang="en-US" altLang="ja-JP" dirty="0"/>
          </a:p>
          <a:p>
            <a:pPr lvl="1"/>
            <a:r>
              <a:rPr kumimoji="1" lang="ja-JP" altLang="en-US" dirty="0"/>
              <a:t>シラバス登録</a:t>
            </a:r>
            <a:endParaRPr kumimoji="1" lang="en-US" altLang="ja-JP" dirty="0"/>
          </a:p>
          <a:p>
            <a:pPr lvl="1"/>
            <a:r>
              <a:rPr kumimoji="1" lang="ja-JP" altLang="en-US" dirty="0"/>
              <a:t>成績登録</a:t>
            </a:r>
            <a:endParaRPr kumimoji="1" lang="en-US" altLang="ja-JP" dirty="0"/>
          </a:p>
          <a:p>
            <a:r>
              <a:rPr lang="ja-JP" altLang="en-US" dirty="0"/>
              <a:t>学生</a:t>
            </a:r>
            <a:endParaRPr lang="en-US" altLang="ja-JP" dirty="0"/>
          </a:p>
          <a:p>
            <a:pPr lvl="1"/>
            <a:r>
              <a:rPr kumimoji="1" lang="ja-JP" altLang="en-US" dirty="0"/>
              <a:t>シラバス検索・閲覧</a:t>
            </a:r>
            <a:endParaRPr kumimoji="1" lang="en-US" altLang="ja-JP" dirty="0"/>
          </a:p>
          <a:p>
            <a:pPr lvl="1"/>
            <a:r>
              <a:rPr kumimoji="1" lang="ja-JP" altLang="en-US" dirty="0"/>
              <a:t>履修登録</a:t>
            </a:r>
            <a:endParaRPr kumimoji="1" lang="en-US" altLang="ja-JP" dirty="0"/>
          </a:p>
          <a:p>
            <a:pPr lvl="1"/>
            <a:r>
              <a:rPr lang="ja-JP" altLang="en-US" dirty="0"/>
              <a:t>成績確認</a:t>
            </a:r>
            <a:endParaRPr lang="en-US" altLang="ja-JP" dirty="0"/>
          </a:p>
        </p:txBody>
      </p:sp>
      <p:sp>
        <p:nvSpPr>
          <p:cNvPr id="4" name="日付プレースホルダー 3">
            <a:extLst>
              <a:ext uri="{FF2B5EF4-FFF2-40B4-BE49-F238E27FC236}">
                <a16:creationId xmlns:a16="http://schemas.microsoft.com/office/drawing/2014/main" id="{15F13430-E868-48DD-88F8-20FBBC350C75}"/>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6B777827-9CFE-47F1-B6E7-DAC4EAA1C9F6}"/>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56ED3D6C-EED6-457C-AEB1-E223DFCCAC52}"/>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pic>
        <p:nvPicPr>
          <p:cNvPr id="11" name="図 10" descr="utas.png">
            <a:extLst>
              <a:ext uri="{FF2B5EF4-FFF2-40B4-BE49-F238E27FC236}">
                <a16:creationId xmlns:a16="http://schemas.microsoft.com/office/drawing/2014/main" id="{A6E4FCE5-8DC0-4D56-B4CF-EEBDE146C056}"/>
              </a:ext>
            </a:extLst>
          </p:cNvPr>
          <p:cNvPicPr>
            <a:picLocks noChangeAspect="1"/>
          </p:cNvPicPr>
          <p:nvPr/>
        </p:nvPicPr>
        <p:blipFill>
          <a:blip r:embed="rId3" cstate="print"/>
          <a:stretch>
            <a:fillRect/>
          </a:stretch>
        </p:blipFill>
        <p:spPr>
          <a:xfrm>
            <a:off x="5004048" y="3118788"/>
            <a:ext cx="3888432" cy="3016690"/>
          </a:xfrm>
          <a:prstGeom prst="rect">
            <a:avLst/>
          </a:prstGeom>
        </p:spPr>
      </p:pic>
      <p:pic>
        <p:nvPicPr>
          <p:cNvPr id="13" name="図 12">
            <a:extLst>
              <a:ext uri="{FF2B5EF4-FFF2-40B4-BE49-F238E27FC236}">
                <a16:creationId xmlns:a16="http://schemas.microsoft.com/office/drawing/2014/main" id="{ADC38ADF-75E7-4E35-925F-E31032EFED57}"/>
              </a:ext>
            </a:extLst>
          </p:cNvPr>
          <p:cNvPicPr>
            <a:picLocks noChangeAspect="1"/>
          </p:cNvPicPr>
          <p:nvPr/>
        </p:nvPicPr>
        <p:blipFill>
          <a:blip r:embed="rId4"/>
          <a:stretch>
            <a:fillRect/>
          </a:stretch>
        </p:blipFill>
        <p:spPr>
          <a:xfrm>
            <a:off x="3522093" y="2638053"/>
            <a:ext cx="993502" cy="813246"/>
          </a:xfrm>
          <a:prstGeom prst="rect">
            <a:avLst/>
          </a:prstGeom>
          <a:noFill/>
        </p:spPr>
      </p:pic>
      <p:pic>
        <p:nvPicPr>
          <p:cNvPr id="17" name="図 16">
            <a:extLst>
              <a:ext uri="{FF2B5EF4-FFF2-40B4-BE49-F238E27FC236}">
                <a16:creationId xmlns:a16="http://schemas.microsoft.com/office/drawing/2014/main" id="{B585849A-4435-4E23-8600-04E3EAA682C5}"/>
              </a:ext>
            </a:extLst>
          </p:cNvPr>
          <p:cNvPicPr>
            <a:picLocks noChangeAspect="1"/>
          </p:cNvPicPr>
          <p:nvPr/>
        </p:nvPicPr>
        <p:blipFill>
          <a:blip r:embed="rId5"/>
          <a:stretch>
            <a:fillRect/>
          </a:stretch>
        </p:blipFill>
        <p:spPr>
          <a:xfrm>
            <a:off x="6834712" y="27527"/>
            <a:ext cx="2268942" cy="667224"/>
          </a:xfrm>
          <a:prstGeom prst="rect">
            <a:avLst/>
          </a:prstGeom>
        </p:spPr>
      </p:pic>
      <p:sp>
        <p:nvSpPr>
          <p:cNvPr id="18" name="正方形/長方形 17">
            <a:extLst>
              <a:ext uri="{FF2B5EF4-FFF2-40B4-BE49-F238E27FC236}">
                <a16:creationId xmlns:a16="http://schemas.microsoft.com/office/drawing/2014/main" id="{F2486C49-77F4-4C91-B5C2-2DDAE942509C}"/>
              </a:ext>
            </a:extLst>
          </p:cNvPr>
          <p:cNvSpPr/>
          <p:nvPr/>
        </p:nvSpPr>
        <p:spPr>
          <a:xfrm>
            <a:off x="6804248"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2277517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ACF2-1DE1-4F16-A375-C1CB6BBAAE60}"/>
              </a:ext>
            </a:extLst>
          </p:cNvPr>
          <p:cNvSpPr>
            <a:spLocks noGrp="1"/>
          </p:cNvSpPr>
          <p:nvPr>
            <p:ph type="title"/>
          </p:nvPr>
        </p:nvSpPr>
        <p:spPr/>
        <p:txBody>
          <a:bodyPr/>
          <a:lstStyle/>
          <a:p>
            <a:r>
              <a:rPr kumimoji="1" lang="en-US" altLang="ja-JP" dirty="0"/>
              <a:t>ITC-LMS</a:t>
            </a:r>
            <a:endParaRPr kumimoji="1" lang="ja-JP" altLang="en-US" dirty="0"/>
          </a:p>
        </p:txBody>
      </p:sp>
      <p:sp>
        <p:nvSpPr>
          <p:cNvPr id="3" name="Content Placeholder 2">
            <a:extLst>
              <a:ext uri="{FF2B5EF4-FFF2-40B4-BE49-F238E27FC236}">
                <a16:creationId xmlns:a16="http://schemas.microsoft.com/office/drawing/2014/main" id="{550075DD-951E-4ACD-9040-964ABFBD8195}"/>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347D3A91-D884-4A88-9072-7DC3E290445F}"/>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DF57C130-8AFB-443D-8B81-FA1A5C549121}"/>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BC9932C5-FB97-42DC-AFB6-08E2F8438CB2}"/>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grpSp>
        <p:nvGrpSpPr>
          <p:cNvPr id="26" name="グループ化 25">
            <a:extLst>
              <a:ext uri="{FF2B5EF4-FFF2-40B4-BE49-F238E27FC236}">
                <a16:creationId xmlns:a16="http://schemas.microsoft.com/office/drawing/2014/main" id="{905213C8-428B-44E3-881B-70E0CB457072}"/>
              </a:ext>
            </a:extLst>
          </p:cNvPr>
          <p:cNvGrpSpPr/>
          <p:nvPr/>
        </p:nvGrpSpPr>
        <p:grpSpPr>
          <a:xfrm>
            <a:off x="1173765" y="2879947"/>
            <a:ext cx="7286315" cy="2133229"/>
            <a:chOff x="1173765" y="3823228"/>
            <a:chExt cx="7286315" cy="2133229"/>
          </a:xfrm>
        </p:grpSpPr>
        <p:grpSp>
          <p:nvGrpSpPr>
            <p:cNvPr id="27" name="グループ化 39">
              <a:extLst>
                <a:ext uri="{FF2B5EF4-FFF2-40B4-BE49-F238E27FC236}">
                  <a16:creationId xmlns:a16="http://schemas.microsoft.com/office/drawing/2014/main" id="{3EE35B74-2ED4-4DCB-A067-CB6086B648A6}"/>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23354ED8-7F21-442F-9C9B-2B3D69687FA9}"/>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CED21F5D-9A13-49DA-B5B3-04D460367267}"/>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D2B00A93-FE09-409B-9EB4-CD0E427E7AFE}"/>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9CDE8B24-A54A-4BB9-9913-532445029E1D}"/>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177E262D-4D73-4996-9B01-88951E270410}"/>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1976E35E-A1B5-439A-B21B-E01A18356CB4}"/>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4CF3A332-1981-4BE8-A1C7-CDCA53392E5E}"/>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4D045263-45CC-4BDA-A902-EFD4F36973B7}"/>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DF0BD743-7569-4DD3-9497-5D730FD960D9}"/>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04261482-DE44-4A0B-8B16-DBEA1171A177}"/>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31DB2374-5618-4145-B57C-FCA6FBAD5D35}"/>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C08D3C6D-EFF4-47EB-90BC-8A53B30839D8}"/>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8AACE8F3-BDC7-4632-992B-969CE5BF3334}"/>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06CE8A45-2BB0-4AB5-B877-B9DCB406AC64}"/>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49BEEFC1-149A-49DD-829F-D8B3E7345BCE}"/>
              </a:ext>
            </a:extLst>
          </p:cNvPr>
          <p:cNvSpPr/>
          <p:nvPr/>
        </p:nvSpPr>
        <p:spPr>
          <a:xfrm>
            <a:off x="2418318" y="2860130"/>
            <a:ext cx="1112756"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198764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9FCCCE-83F2-4D9E-9DD1-60843EA98A73}"/>
              </a:ext>
            </a:extLst>
          </p:cNvPr>
          <p:cNvSpPr>
            <a:spLocks noGrp="1"/>
          </p:cNvSpPr>
          <p:nvPr>
            <p:ph type="title"/>
          </p:nvPr>
        </p:nvSpPr>
        <p:spPr/>
        <p:txBody>
          <a:bodyPr/>
          <a:lstStyle/>
          <a:p>
            <a:r>
              <a:rPr kumimoji="1" lang="en-US" altLang="ja-JP" dirty="0"/>
              <a:t>ITC-LMS</a:t>
            </a:r>
            <a:endParaRPr kumimoji="1" lang="ja-JP" altLang="en-US" dirty="0"/>
          </a:p>
        </p:txBody>
      </p:sp>
      <p:sp>
        <p:nvSpPr>
          <p:cNvPr id="3" name="コンテンツ プレースホルダー 2">
            <a:extLst>
              <a:ext uri="{FF2B5EF4-FFF2-40B4-BE49-F238E27FC236}">
                <a16:creationId xmlns:a16="http://schemas.microsoft.com/office/drawing/2014/main" id="{FD22639E-6E4D-4F98-9696-E9A95D05D5EA}"/>
              </a:ext>
            </a:extLst>
          </p:cNvPr>
          <p:cNvSpPr>
            <a:spLocks noGrp="1"/>
          </p:cNvSpPr>
          <p:nvPr>
            <p:ph idx="1"/>
          </p:nvPr>
        </p:nvSpPr>
        <p:spPr>
          <a:xfrm>
            <a:off x="457200" y="1500174"/>
            <a:ext cx="5194920" cy="4525963"/>
          </a:xfrm>
        </p:spPr>
        <p:txBody>
          <a:bodyPr>
            <a:normAutofit fontScale="77500" lnSpcReduction="20000"/>
          </a:bodyPr>
          <a:lstStyle/>
          <a:p>
            <a:r>
              <a:rPr kumimoji="1" lang="ja-JP" altLang="en-US" dirty="0"/>
              <a:t>学習管理システム</a:t>
            </a:r>
            <a:endParaRPr kumimoji="1" lang="en-US" altLang="ja-JP" dirty="0"/>
          </a:p>
          <a:p>
            <a:r>
              <a:rPr kumimoji="1" lang="ja-JP" altLang="en-US" dirty="0"/>
              <a:t>ログイン</a:t>
            </a:r>
            <a:endParaRPr kumimoji="1" lang="en-US" altLang="ja-JP" dirty="0"/>
          </a:p>
          <a:p>
            <a:pPr lvl="1"/>
            <a:r>
              <a:rPr lang="en-US" altLang="ja-JP" dirty="0">
                <a:hlinkClick r:id="rId2"/>
              </a:rPr>
              <a:t>https://itc-lms.ecc.u-tokyo.ac.jp/</a:t>
            </a:r>
            <a:endParaRPr lang="en-US" altLang="ja-JP" dirty="0"/>
          </a:p>
          <a:p>
            <a:pPr lvl="1"/>
            <a:r>
              <a:rPr lang="en-US" altLang="ja-JP" dirty="0"/>
              <a:t>UTokyo Account</a:t>
            </a:r>
            <a:r>
              <a:rPr lang="ja-JP" altLang="en-US" dirty="0"/>
              <a:t>                  で</a:t>
            </a:r>
            <a:endParaRPr kumimoji="1" lang="en-US" altLang="ja-JP" dirty="0"/>
          </a:p>
          <a:p>
            <a:r>
              <a:rPr lang="ja-JP" altLang="en-US" dirty="0"/>
              <a:t>機能</a:t>
            </a:r>
            <a:endParaRPr lang="en-US" altLang="ja-JP" dirty="0"/>
          </a:p>
          <a:p>
            <a:pPr lvl="1"/>
            <a:r>
              <a:rPr kumimoji="1" lang="ja-JP" altLang="en-US" dirty="0"/>
              <a:t>出席管理</a:t>
            </a:r>
            <a:endParaRPr kumimoji="1" lang="en-US" altLang="ja-JP" dirty="0"/>
          </a:p>
          <a:p>
            <a:pPr lvl="1"/>
            <a:r>
              <a:rPr kumimoji="1" lang="ja-JP" altLang="en-US" dirty="0"/>
              <a:t>学生と教員、学生同士のやり取り</a:t>
            </a:r>
            <a:endParaRPr kumimoji="1" lang="en-US" altLang="ja-JP" dirty="0"/>
          </a:p>
          <a:p>
            <a:pPr lvl="1"/>
            <a:r>
              <a:rPr lang="ja-JP" altLang="en-US" dirty="0"/>
              <a:t>課題を出してレポート回収</a:t>
            </a:r>
            <a:endParaRPr lang="en-US" altLang="ja-JP" dirty="0"/>
          </a:p>
          <a:p>
            <a:pPr lvl="1"/>
            <a:r>
              <a:rPr kumimoji="1" lang="ja-JP" altLang="en-US" dirty="0"/>
              <a:t>テスト</a:t>
            </a:r>
            <a:endParaRPr kumimoji="1" lang="en-US" altLang="ja-JP" dirty="0"/>
          </a:p>
          <a:p>
            <a:pPr lvl="1"/>
            <a:r>
              <a:rPr lang="ja-JP" altLang="en-US" dirty="0"/>
              <a:t>授業</a:t>
            </a:r>
            <a:r>
              <a:rPr lang="en-US" altLang="ja-JP" dirty="0"/>
              <a:t>URL</a:t>
            </a:r>
            <a:r>
              <a:rPr lang="ja-JP" altLang="en-US" dirty="0"/>
              <a:t>を知らせる</a:t>
            </a:r>
            <a:endParaRPr lang="en-US" altLang="ja-JP" dirty="0"/>
          </a:p>
          <a:p>
            <a:r>
              <a:rPr kumimoji="1" lang="ja-JP" altLang="en-US" dirty="0"/>
              <a:t>詳しくは</a:t>
            </a:r>
            <a:r>
              <a:rPr kumimoji="1" lang="en-US" altLang="ja-JP" dirty="0"/>
              <a:t>Chapter 3</a:t>
            </a:r>
            <a:r>
              <a:rPr lang="ja-JP" altLang="en-US" dirty="0"/>
              <a:t>（柴山）</a:t>
            </a:r>
            <a:r>
              <a:rPr kumimoji="1" lang="ja-JP" altLang="en-US" dirty="0"/>
              <a:t>で</a:t>
            </a:r>
            <a:endParaRPr kumimoji="1" lang="en-US" altLang="ja-JP" dirty="0"/>
          </a:p>
        </p:txBody>
      </p:sp>
      <p:sp>
        <p:nvSpPr>
          <p:cNvPr id="4" name="日付プレースホルダー 3">
            <a:extLst>
              <a:ext uri="{FF2B5EF4-FFF2-40B4-BE49-F238E27FC236}">
                <a16:creationId xmlns:a16="http://schemas.microsoft.com/office/drawing/2014/main" id="{51C2B078-BA8F-479B-9268-BCFB3EEF4A60}"/>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7D002714-3DFE-40DD-AE42-29B42DB40EED}"/>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5E1055B2-6A7C-41F9-9FE3-CF67E350D849}"/>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pic>
        <p:nvPicPr>
          <p:cNvPr id="11" name="図 10" descr="itc-lms-login.png">
            <a:extLst>
              <a:ext uri="{FF2B5EF4-FFF2-40B4-BE49-F238E27FC236}">
                <a16:creationId xmlns:a16="http://schemas.microsoft.com/office/drawing/2014/main" id="{C85D3AD0-5F94-4AB0-BEA3-6806EEC2C76F}"/>
              </a:ext>
            </a:extLst>
          </p:cNvPr>
          <p:cNvPicPr>
            <a:picLocks noChangeAspect="1"/>
          </p:cNvPicPr>
          <p:nvPr/>
        </p:nvPicPr>
        <p:blipFill>
          <a:blip r:embed="rId3" cstate="print"/>
          <a:stretch>
            <a:fillRect/>
          </a:stretch>
        </p:blipFill>
        <p:spPr>
          <a:xfrm>
            <a:off x="5517208" y="2269877"/>
            <a:ext cx="3171824" cy="2743199"/>
          </a:xfrm>
          <a:prstGeom prst="rect">
            <a:avLst/>
          </a:prstGeom>
        </p:spPr>
      </p:pic>
      <p:pic>
        <p:nvPicPr>
          <p:cNvPr id="15" name="図 14">
            <a:extLst>
              <a:ext uri="{FF2B5EF4-FFF2-40B4-BE49-F238E27FC236}">
                <a16:creationId xmlns:a16="http://schemas.microsoft.com/office/drawing/2014/main" id="{C3A73503-A306-4CA7-A76F-D76EFD4AAE63}"/>
              </a:ext>
            </a:extLst>
          </p:cNvPr>
          <p:cNvPicPr>
            <a:picLocks noChangeAspect="1"/>
          </p:cNvPicPr>
          <p:nvPr/>
        </p:nvPicPr>
        <p:blipFill>
          <a:blip r:embed="rId4"/>
          <a:stretch>
            <a:fillRect/>
          </a:stretch>
        </p:blipFill>
        <p:spPr>
          <a:xfrm>
            <a:off x="3347864" y="2615754"/>
            <a:ext cx="993502" cy="813246"/>
          </a:xfrm>
          <a:prstGeom prst="rect">
            <a:avLst/>
          </a:prstGeom>
          <a:noFill/>
        </p:spPr>
      </p:pic>
      <p:pic>
        <p:nvPicPr>
          <p:cNvPr id="13" name="図 12" descr="itc-lms-time-table.png">
            <a:extLst>
              <a:ext uri="{FF2B5EF4-FFF2-40B4-BE49-F238E27FC236}">
                <a16:creationId xmlns:a16="http://schemas.microsoft.com/office/drawing/2014/main" id="{EC8CC277-BD5F-47E3-8159-E8D60D559C6F}"/>
              </a:ext>
            </a:extLst>
          </p:cNvPr>
          <p:cNvPicPr>
            <a:picLocks noChangeAspect="1"/>
          </p:cNvPicPr>
          <p:nvPr/>
        </p:nvPicPr>
        <p:blipFill>
          <a:blip r:embed="rId5" cstate="print"/>
          <a:stretch>
            <a:fillRect/>
          </a:stretch>
        </p:blipFill>
        <p:spPr>
          <a:xfrm>
            <a:off x="5876019" y="3510739"/>
            <a:ext cx="3152601" cy="2726573"/>
          </a:xfrm>
          <a:prstGeom prst="rect">
            <a:avLst/>
          </a:prstGeom>
        </p:spPr>
      </p:pic>
      <p:pic>
        <p:nvPicPr>
          <p:cNvPr id="16" name="図 15">
            <a:extLst>
              <a:ext uri="{FF2B5EF4-FFF2-40B4-BE49-F238E27FC236}">
                <a16:creationId xmlns:a16="http://schemas.microsoft.com/office/drawing/2014/main" id="{678CB714-8FFF-4C48-B55B-4C8C6C8E39C1}"/>
              </a:ext>
            </a:extLst>
          </p:cNvPr>
          <p:cNvPicPr>
            <a:picLocks noChangeAspect="1"/>
          </p:cNvPicPr>
          <p:nvPr/>
        </p:nvPicPr>
        <p:blipFill>
          <a:blip r:embed="rId6"/>
          <a:stretch>
            <a:fillRect/>
          </a:stretch>
        </p:blipFill>
        <p:spPr>
          <a:xfrm>
            <a:off x="6834712" y="27527"/>
            <a:ext cx="2268942" cy="667224"/>
          </a:xfrm>
          <a:prstGeom prst="rect">
            <a:avLst/>
          </a:prstGeom>
        </p:spPr>
      </p:pic>
      <p:sp>
        <p:nvSpPr>
          <p:cNvPr id="17" name="正方形/長方形 16">
            <a:extLst>
              <a:ext uri="{FF2B5EF4-FFF2-40B4-BE49-F238E27FC236}">
                <a16:creationId xmlns:a16="http://schemas.microsoft.com/office/drawing/2014/main" id="{E07C0EFA-00BC-4252-8FCF-8A9822F94BDC}"/>
              </a:ext>
            </a:extLst>
          </p:cNvPr>
          <p:cNvSpPr/>
          <p:nvPr/>
        </p:nvSpPr>
        <p:spPr>
          <a:xfrm>
            <a:off x="7236296"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2092923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9230A-0680-4708-80A8-123F98A3BDFE}"/>
              </a:ext>
            </a:extLst>
          </p:cNvPr>
          <p:cNvSpPr>
            <a:spLocks noGrp="1"/>
          </p:cNvSpPr>
          <p:nvPr>
            <p:ph type="title"/>
          </p:nvPr>
        </p:nvSpPr>
        <p:spPr/>
        <p:txBody>
          <a:bodyPr/>
          <a:lstStyle/>
          <a:p>
            <a:r>
              <a:rPr kumimoji="1" lang="ja-JP" altLang="en-US" dirty="0"/>
              <a:t>そもそも</a:t>
            </a:r>
            <a:r>
              <a:rPr kumimoji="1" lang="en-US" altLang="ja-JP" dirty="0"/>
              <a:t>LMS</a:t>
            </a:r>
            <a:r>
              <a:rPr kumimoji="1" lang="ja-JP" altLang="en-US" dirty="0"/>
              <a:t>とは</a:t>
            </a:r>
          </a:p>
        </p:txBody>
      </p:sp>
      <p:sp>
        <p:nvSpPr>
          <p:cNvPr id="3" name="コンテンツ プレースホルダー 2">
            <a:extLst>
              <a:ext uri="{FF2B5EF4-FFF2-40B4-BE49-F238E27FC236}">
                <a16:creationId xmlns:a16="http://schemas.microsoft.com/office/drawing/2014/main" id="{E6016D9F-6F48-4632-B055-036D021AE068}"/>
              </a:ext>
            </a:extLst>
          </p:cNvPr>
          <p:cNvSpPr>
            <a:spLocks noGrp="1"/>
          </p:cNvSpPr>
          <p:nvPr>
            <p:ph idx="1"/>
          </p:nvPr>
        </p:nvSpPr>
        <p:spPr>
          <a:xfrm>
            <a:off x="457200" y="1500174"/>
            <a:ext cx="8229600" cy="4856176"/>
          </a:xfrm>
        </p:spPr>
        <p:txBody>
          <a:bodyPr>
            <a:normAutofit fontScale="92500" lnSpcReduction="10000"/>
          </a:bodyPr>
          <a:lstStyle/>
          <a:p>
            <a:r>
              <a:rPr kumimoji="1" lang="ja-JP" altLang="en-US" dirty="0"/>
              <a:t>一般に</a:t>
            </a:r>
            <a:r>
              <a:rPr kumimoji="1" lang="en-US" altLang="ja-JP" dirty="0"/>
              <a:t>LMS</a:t>
            </a:r>
            <a:r>
              <a:rPr kumimoji="1" lang="ja-JP" altLang="en-US" dirty="0"/>
              <a:t>（学習管理システム）は以下のような、これがないと意外に面倒なことをやってくれるシステム</a:t>
            </a:r>
            <a:endParaRPr kumimoji="1" lang="en-US" altLang="ja-JP" dirty="0"/>
          </a:p>
          <a:p>
            <a:pPr lvl="1"/>
            <a:r>
              <a:rPr lang="ja-JP" altLang="en-US" dirty="0"/>
              <a:t>クラスのメンバーと連絡を取る</a:t>
            </a:r>
            <a:endParaRPr lang="en-US" altLang="ja-JP" dirty="0"/>
          </a:p>
          <a:p>
            <a:pPr lvl="1"/>
            <a:r>
              <a:rPr kumimoji="1" lang="ja-JP" altLang="en-US" dirty="0"/>
              <a:t>クラスのメンバーにファイル（課題など）を配る</a:t>
            </a:r>
            <a:endParaRPr kumimoji="1" lang="en-US" altLang="ja-JP" dirty="0"/>
          </a:p>
          <a:p>
            <a:pPr lvl="1"/>
            <a:r>
              <a:rPr lang="ja-JP" altLang="en-US" dirty="0"/>
              <a:t>クラスのメンバーからファイル（レポート提出など）を受け取る</a:t>
            </a:r>
            <a:endParaRPr lang="en-US" altLang="ja-JP" dirty="0"/>
          </a:p>
          <a:p>
            <a:pPr lvl="1"/>
            <a:r>
              <a:rPr kumimoji="1" lang="ja-JP" altLang="en-US" dirty="0"/>
              <a:t>課題の提出状況一覧を見る</a:t>
            </a:r>
            <a:endParaRPr kumimoji="1" lang="en-US" altLang="ja-JP" dirty="0"/>
          </a:p>
          <a:p>
            <a:r>
              <a:rPr kumimoji="1" lang="en-US" altLang="ja-JP" dirty="0">
                <a:solidFill>
                  <a:srgbClr val="00B050"/>
                </a:solidFill>
              </a:rPr>
              <a:t>ITC-LMS</a:t>
            </a:r>
            <a:r>
              <a:rPr lang="ja-JP" altLang="en-US" dirty="0">
                <a:solidFill>
                  <a:srgbClr val="00B050"/>
                </a:solidFill>
              </a:rPr>
              <a:t>ではクラスのメンバーの登録も、教員がやる必要がない </a:t>
            </a:r>
            <a:r>
              <a:rPr lang="en-US" altLang="ja-JP" dirty="0">
                <a:solidFill>
                  <a:srgbClr val="00B050"/>
                </a:solidFill>
              </a:rPr>
              <a:t>(</a:t>
            </a:r>
            <a:r>
              <a:rPr lang="ja-JP" altLang="en-US" dirty="0">
                <a:solidFill>
                  <a:srgbClr val="00B050"/>
                </a:solidFill>
              </a:rPr>
              <a:t>履修学生を登録してくれる</a:t>
            </a:r>
            <a:r>
              <a:rPr lang="en-US" altLang="ja-JP" dirty="0">
                <a:solidFill>
                  <a:srgbClr val="00B050"/>
                </a:solidFill>
              </a:rPr>
              <a:t>)</a:t>
            </a:r>
            <a:endParaRPr kumimoji="1" lang="ja-JP" altLang="en-US" dirty="0">
              <a:solidFill>
                <a:srgbClr val="00B050"/>
              </a:solidFill>
            </a:endParaRPr>
          </a:p>
        </p:txBody>
      </p:sp>
      <p:sp>
        <p:nvSpPr>
          <p:cNvPr id="4" name="日付プレースホルダー 3">
            <a:extLst>
              <a:ext uri="{FF2B5EF4-FFF2-40B4-BE49-F238E27FC236}">
                <a16:creationId xmlns:a16="http://schemas.microsoft.com/office/drawing/2014/main" id="{EAC54B67-3A35-41D3-8F66-DB27E110AE35}"/>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2F6ED5E9-74ED-425D-A27C-083BEFECD758}"/>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8DCF3151-F330-4CEB-93B3-2207BCDB50D0}"/>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spTree>
    <p:extLst>
      <p:ext uri="{BB962C8B-B14F-4D97-AF65-F5344CB8AC3E}">
        <p14:creationId xmlns:p14="http://schemas.microsoft.com/office/powerpoint/2010/main" val="3415187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73F8A-540B-4D37-B2FB-1707A5765F1A}"/>
              </a:ext>
            </a:extLst>
          </p:cNvPr>
          <p:cNvSpPr>
            <a:spLocks noGrp="1"/>
          </p:cNvSpPr>
          <p:nvPr>
            <p:ph type="title"/>
          </p:nvPr>
        </p:nvSpPr>
        <p:spPr/>
        <p:txBody>
          <a:bodyPr>
            <a:normAutofit fontScale="90000"/>
          </a:bodyPr>
          <a:lstStyle/>
          <a:p>
            <a:r>
              <a:rPr kumimoji="1" lang="en-US" altLang="ja-JP" dirty="0"/>
              <a:t>UTAS</a:t>
            </a:r>
            <a:r>
              <a:rPr kumimoji="1" lang="ja-JP" altLang="en-US" dirty="0"/>
              <a:t>と</a:t>
            </a:r>
            <a:r>
              <a:rPr kumimoji="1" lang="en-US" altLang="ja-JP" dirty="0"/>
              <a:t>ITC-LMS</a:t>
            </a:r>
            <a:r>
              <a:rPr lang="ja-JP" altLang="en-US" dirty="0"/>
              <a:t>が両方あるのはわかりにくいのでは</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7DA6D69-80BE-4029-A42A-299E69117ECD}"/>
              </a:ext>
            </a:extLst>
          </p:cNvPr>
          <p:cNvSpPr>
            <a:spLocks noGrp="1"/>
          </p:cNvSpPr>
          <p:nvPr>
            <p:ph idx="1"/>
          </p:nvPr>
        </p:nvSpPr>
        <p:spPr/>
        <p:txBody>
          <a:bodyPr>
            <a:normAutofit fontScale="92500" lnSpcReduction="10000"/>
          </a:bodyPr>
          <a:lstStyle/>
          <a:p>
            <a:r>
              <a:rPr kumimoji="1" lang="ja-JP" altLang="en-US" dirty="0"/>
              <a:t>はい</a:t>
            </a:r>
            <a:endParaRPr kumimoji="1" lang="en-US" altLang="ja-JP" dirty="0"/>
          </a:p>
          <a:p>
            <a:r>
              <a:rPr lang="ja-JP" altLang="en-US" dirty="0"/>
              <a:t>今のところは以下のような区別とお考え下さい</a:t>
            </a:r>
            <a:r>
              <a:rPr lang="en-US" altLang="ja-JP" dirty="0"/>
              <a:t>…</a:t>
            </a:r>
          </a:p>
          <a:p>
            <a:r>
              <a:rPr kumimoji="1" lang="en-US" altLang="ja-JP" dirty="0">
                <a:solidFill>
                  <a:srgbClr val="00B050"/>
                </a:solidFill>
              </a:rPr>
              <a:t>UTAS :</a:t>
            </a:r>
            <a:r>
              <a:rPr kumimoji="1" lang="en-US" altLang="ja-JP" dirty="0">
                <a:solidFill>
                  <a:srgbClr val="00B0F0"/>
                </a:solidFill>
              </a:rPr>
              <a:t> </a:t>
            </a:r>
            <a:r>
              <a:rPr kumimoji="1" lang="ja-JP" altLang="en-US" dirty="0"/>
              <a:t>学期</a:t>
            </a:r>
            <a:r>
              <a:rPr kumimoji="1" lang="ja-JP" altLang="en-US" dirty="0">
                <a:solidFill>
                  <a:srgbClr val="00B050"/>
                </a:solidFill>
              </a:rPr>
              <a:t>前</a:t>
            </a:r>
            <a:r>
              <a:rPr kumimoji="1" lang="ja-JP" altLang="en-US" dirty="0"/>
              <a:t>、学期</a:t>
            </a:r>
            <a:r>
              <a:rPr kumimoji="1" lang="ja-JP" altLang="en-US" dirty="0">
                <a:solidFill>
                  <a:srgbClr val="00B050"/>
                </a:solidFill>
              </a:rPr>
              <a:t>後</a:t>
            </a:r>
            <a:r>
              <a:rPr kumimoji="1" lang="ja-JP" altLang="en-US" dirty="0"/>
              <a:t>の処理</a:t>
            </a:r>
            <a:endParaRPr kumimoji="1" lang="en-US" altLang="ja-JP" dirty="0"/>
          </a:p>
          <a:p>
            <a:pPr lvl="1"/>
            <a:r>
              <a:rPr lang="ja-JP" altLang="en-US" dirty="0"/>
              <a:t>シラバス登録、成績登録</a:t>
            </a:r>
            <a:endParaRPr lang="en-US" altLang="ja-JP" dirty="0"/>
          </a:p>
          <a:p>
            <a:r>
              <a:rPr kumimoji="1" lang="en-US" altLang="ja-JP" dirty="0">
                <a:solidFill>
                  <a:srgbClr val="00B050"/>
                </a:solidFill>
              </a:rPr>
              <a:t>ITC-LMS :</a:t>
            </a:r>
            <a:r>
              <a:rPr kumimoji="1" lang="en-US" altLang="ja-JP" dirty="0"/>
              <a:t> </a:t>
            </a:r>
            <a:r>
              <a:rPr kumimoji="1" lang="ja-JP" altLang="en-US" dirty="0"/>
              <a:t>学</a:t>
            </a:r>
            <a:r>
              <a:rPr lang="ja-JP" altLang="en-US" dirty="0"/>
              <a:t>期（授業）</a:t>
            </a:r>
            <a:r>
              <a:rPr kumimoji="1" lang="ja-JP" altLang="en-US" dirty="0">
                <a:solidFill>
                  <a:srgbClr val="00B050"/>
                </a:solidFill>
              </a:rPr>
              <a:t>中</a:t>
            </a:r>
            <a:r>
              <a:rPr kumimoji="1" lang="ja-JP" altLang="en-US" dirty="0"/>
              <a:t>の支援</a:t>
            </a:r>
            <a:endParaRPr kumimoji="1" lang="en-US" altLang="ja-JP" dirty="0"/>
          </a:p>
          <a:p>
            <a:pPr lvl="1"/>
            <a:r>
              <a:rPr lang="ja-JP" altLang="en-US" dirty="0"/>
              <a:t>出席、レポート回収、</a:t>
            </a:r>
            <a:r>
              <a:rPr lang="en-US" altLang="ja-JP" dirty="0"/>
              <a:t>etc.</a:t>
            </a:r>
          </a:p>
          <a:p>
            <a:r>
              <a:rPr lang="ja-JP" altLang="en-US" dirty="0"/>
              <a:t>覚え方、方便であって分かれていることを正当化しているのではありません</a:t>
            </a:r>
            <a:endParaRPr kumimoji="1" lang="ja-JP" altLang="en-US" dirty="0"/>
          </a:p>
        </p:txBody>
      </p:sp>
      <p:sp>
        <p:nvSpPr>
          <p:cNvPr id="4" name="日付プレースホルダー 3">
            <a:extLst>
              <a:ext uri="{FF2B5EF4-FFF2-40B4-BE49-F238E27FC236}">
                <a16:creationId xmlns:a16="http://schemas.microsoft.com/office/drawing/2014/main" id="{2CD54CD2-287B-4CC5-BF41-293779CB02B6}"/>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D9CDFC73-9BFC-4388-AD91-926CA3216BC7}"/>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FFA8F18B-C246-4548-87D6-637D6DF1BA27}"/>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sp>
        <p:nvSpPr>
          <p:cNvPr id="12" name="正方形/長方形 11">
            <a:extLst>
              <a:ext uri="{FF2B5EF4-FFF2-40B4-BE49-F238E27FC236}">
                <a16:creationId xmlns:a16="http://schemas.microsoft.com/office/drawing/2014/main" id="{91634645-E064-43AC-9EF4-BA01F530922F}"/>
              </a:ext>
            </a:extLst>
          </p:cNvPr>
          <p:cNvSpPr/>
          <p:nvPr/>
        </p:nvSpPr>
        <p:spPr>
          <a:xfrm>
            <a:off x="1633328" y="1169961"/>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2172458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タイトル 38">
            <a:extLst>
              <a:ext uri="{FF2B5EF4-FFF2-40B4-BE49-F238E27FC236}">
                <a16:creationId xmlns:a16="http://schemas.microsoft.com/office/drawing/2014/main" id="{E19134D8-1EF8-4B6F-B1E3-75014BD4BB2F}"/>
              </a:ext>
            </a:extLst>
          </p:cNvPr>
          <p:cNvSpPr>
            <a:spLocks noGrp="1"/>
          </p:cNvSpPr>
          <p:nvPr>
            <p:ph type="title"/>
          </p:nvPr>
        </p:nvSpPr>
        <p:spPr/>
        <p:txBody>
          <a:bodyPr>
            <a:normAutofit/>
          </a:bodyPr>
          <a:lstStyle/>
          <a:p>
            <a:r>
              <a:rPr kumimoji="1" lang="ja-JP" altLang="en-US" dirty="0"/>
              <a:t>概要</a:t>
            </a:r>
          </a:p>
        </p:txBody>
      </p:sp>
      <p:grpSp>
        <p:nvGrpSpPr>
          <p:cNvPr id="53" name="グループ化 52">
            <a:extLst>
              <a:ext uri="{FF2B5EF4-FFF2-40B4-BE49-F238E27FC236}">
                <a16:creationId xmlns:a16="http://schemas.microsoft.com/office/drawing/2014/main" id="{ADA61D2F-39B9-4F40-B92C-3977D8EDFEB9}"/>
              </a:ext>
            </a:extLst>
          </p:cNvPr>
          <p:cNvGrpSpPr/>
          <p:nvPr/>
        </p:nvGrpSpPr>
        <p:grpSpPr>
          <a:xfrm>
            <a:off x="294971" y="1825199"/>
            <a:ext cx="8820768" cy="4489540"/>
            <a:chOff x="294971" y="1825199"/>
            <a:chExt cx="8820768" cy="4489540"/>
          </a:xfrm>
        </p:grpSpPr>
        <p:sp>
          <p:nvSpPr>
            <p:cNvPr id="5" name="正方形/長方形 4">
              <a:extLst>
                <a:ext uri="{FF2B5EF4-FFF2-40B4-BE49-F238E27FC236}">
                  <a16:creationId xmlns:a16="http://schemas.microsoft.com/office/drawing/2014/main" id="{AE27CF84-E232-4118-99A0-5DBA5C8E1063}"/>
                </a:ext>
              </a:extLst>
            </p:cNvPr>
            <p:cNvSpPr/>
            <p:nvPr/>
          </p:nvSpPr>
          <p:spPr>
            <a:xfrm>
              <a:off x="294971" y="5691596"/>
              <a:ext cx="8813533"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2000" b="1" dirty="0">
                  <a:solidFill>
                    <a:schemeClr val="tx1"/>
                  </a:solidFill>
                  <a:latin typeface="Meiryo UI" panose="020B0604030504040204" pitchFamily="50" charset="-128"/>
                  <a:ea typeface="Meiryo UI" panose="020B0604030504040204" pitchFamily="50" charset="-128"/>
                  <a:hlinkClick r:id="rId2"/>
                </a:rPr>
                <a:t> Account</a:t>
              </a:r>
              <a:r>
                <a:rPr kumimoji="1" lang="en-US" altLang="ja-JP" sz="2000" dirty="0">
                  <a:solidFill>
                    <a:schemeClr val="tx1"/>
                  </a:solidFill>
                  <a:latin typeface="Meiryo UI" panose="020B0604030504040204" pitchFamily="50" charset="-128"/>
                  <a:ea typeface="Meiryo UI" panose="020B0604030504040204" pitchFamily="50" charset="-128"/>
                </a:rPr>
                <a:t>: </a:t>
              </a:r>
              <a:r>
                <a:rPr lang="ja-JP" altLang="en-US" sz="1600" dirty="0">
                  <a:solidFill>
                    <a:schemeClr val="tx1"/>
                  </a:solidFill>
                  <a:latin typeface="Meiryo UI" panose="020B0604030504040204" pitchFamily="50" charset="-128"/>
                  <a:ea typeface="Meiryo UI" panose="020B0604030504040204" pitchFamily="50" charset="-128"/>
                </a:rPr>
                <a:t>個人に付与される大学アカウント</a:t>
              </a:r>
              <a:r>
                <a:rPr lang="en-US" altLang="ja-JP" sz="1600" dirty="0">
                  <a:solidFill>
                    <a:schemeClr val="tx1"/>
                  </a:solidFill>
                  <a:latin typeface="Meiryo UI" panose="020B0604030504040204" pitchFamily="50" charset="-128"/>
                  <a:ea typeface="Meiryo UI" panose="020B0604030504040204" pitchFamily="50" charset="-128"/>
                </a:rPr>
                <a:t>(</a:t>
              </a:r>
              <a:r>
                <a:rPr lang="ja-JP" altLang="en-US" sz="1600" dirty="0">
                  <a:solidFill>
                    <a:schemeClr val="tx1"/>
                  </a:solidFill>
                  <a:latin typeface="Meiryo UI" panose="020B0604030504040204" pitchFamily="50" charset="-128"/>
                  <a:ea typeface="Meiryo UI" panose="020B0604030504040204" pitchFamily="50" charset="-128"/>
                </a:rPr>
                <a:t>数字</a:t>
              </a:r>
              <a:r>
                <a:rPr lang="en-US" altLang="ja-JP" sz="1600" dirty="0">
                  <a:solidFill>
                    <a:schemeClr val="tx1"/>
                  </a:solidFill>
                  <a:latin typeface="Meiryo UI" panose="020B0604030504040204" pitchFamily="50" charset="-128"/>
                  <a:ea typeface="Meiryo UI" panose="020B0604030504040204" pitchFamily="50" charset="-128"/>
                </a:rPr>
                <a:t>10</a:t>
              </a:r>
              <a:r>
                <a:rPr lang="ja-JP" altLang="en-US" sz="1600" dirty="0">
                  <a:solidFill>
                    <a:schemeClr val="tx1"/>
                  </a:solidFill>
                  <a:latin typeface="Meiryo UI" panose="020B0604030504040204" pitchFamily="50" charset="-128"/>
                  <a:ea typeface="Meiryo UI" panose="020B0604030504040204" pitchFamily="50" charset="-128"/>
                </a:rPr>
                <a:t>桁</a:t>
              </a:r>
              <a:r>
                <a:rPr lang="en-US" altLang="ja-JP" sz="1600" dirty="0">
                  <a:solidFill>
                    <a:schemeClr val="tx1"/>
                  </a:solidFill>
                  <a:latin typeface="Meiryo UI" panose="020B0604030504040204" pitchFamily="50" charset="-128"/>
                  <a:ea typeface="Meiryo UI" panose="020B0604030504040204" pitchFamily="50" charset="-128"/>
                </a:rPr>
                <a:t>)</a:t>
              </a:r>
              <a:endParaRPr kumimoji="1" lang="ja-JP" altLang="en-US" sz="1600" dirty="0">
                <a:solidFill>
                  <a:schemeClr val="tx1"/>
                </a:solidFill>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ED096E39-8717-4015-99F5-7BCD4F5A4E01}"/>
                </a:ext>
              </a:extLst>
            </p:cNvPr>
            <p:cNvSpPr/>
            <p:nvPr/>
          </p:nvSpPr>
          <p:spPr>
            <a:xfrm>
              <a:off x="295459" y="3429001"/>
              <a:ext cx="1800000" cy="190437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400" b="1" dirty="0">
                <a:solidFill>
                  <a:schemeClr val="tx1"/>
                </a:solidFill>
                <a:latin typeface="Meiryo UI" panose="020B0604030504040204" pitchFamily="50" charset="-128"/>
                <a:ea typeface="Meiryo UI" panose="020B0604030504040204" pitchFamily="50" charset="-128"/>
                <a:hlinkClick r:id="rId3"/>
              </a:endParaRPr>
            </a:p>
            <a:p>
              <a:pPr algn="ctr"/>
              <a:endParaRPr lang="en-US" altLang="ja-JP" sz="1400" b="1" dirty="0">
                <a:solidFill>
                  <a:schemeClr val="tx1"/>
                </a:solidFill>
                <a:latin typeface="Meiryo UI" panose="020B0604030504040204" pitchFamily="50" charset="-128"/>
                <a:ea typeface="Meiryo UI" panose="020B0604030504040204" pitchFamily="50" charset="-128"/>
                <a:hlinkClick r:id="rId3"/>
              </a:endParaRPr>
            </a:p>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endParaRPr>
            </a:p>
            <a:p>
              <a:pPr algn="ctr"/>
              <a:endParaRPr lang="en-US" altLang="ja-JP" sz="14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シラバス登録</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履修登録</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成績登録</a:t>
              </a: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8A78DAC0-1BDB-4D79-AD91-C2C0C638159D}"/>
                </a:ext>
              </a:extLst>
            </p:cNvPr>
            <p:cNvSpPr/>
            <p:nvPr/>
          </p:nvSpPr>
          <p:spPr>
            <a:xfrm>
              <a:off x="2155459" y="3429001"/>
              <a:ext cx="1800000" cy="190437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1400" b="1" dirty="0">
                <a:solidFill>
                  <a:schemeClr val="tx1"/>
                </a:solidFill>
                <a:latin typeface="Meiryo UI" panose="020B0604030504040204" pitchFamily="50" charset="-128"/>
                <a:ea typeface="Meiryo UI" panose="020B0604030504040204" pitchFamily="50" charset="-128"/>
                <a:hlinkClick r:id="rId4"/>
              </a:endParaRPr>
            </a:p>
            <a:p>
              <a:pPr algn="ctr"/>
              <a:endParaRPr lang="en-US" altLang="ja-JP" sz="1400" b="1" dirty="0">
                <a:solidFill>
                  <a:schemeClr val="tx1"/>
                </a:solidFill>
                <a:latin typeface="Meiryo UI" panose="020B0604030504040204" pitchFamily="50" charset="-128"/>
                <a:ea typeface="Meiryo UI" panose="020B0604030504040204" pitchFamily="50" charset="-128"/>
                <a:hlinkClick r:id="rId4"/>
              </a:endParaRPr>
            </a:p>
            <a:p>
              <a:pPr algn="ctr"/>
              <a:r>
                <a:rPr lang="en-US" altLang="ja-JP" sz="20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レポート回収</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出席管理</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お知らせ</a:t>
              </a:r>
            </a:p>
            <a:p>
              <a:pPr algn="ctr"/>
              <a:r>
                <a:rPr lang="ja-JP" altLang="en-US" sz="1400" dirty="0">
                  <a:solidFill>
                    <a:schemeClr val="tx1"/>
                  </a:solidFill>
                  <a:latin typeface="Meiryo UI" panose="020B0604030504040204" pitchFamily="50" charset="-128"/>
                  <a:ea typeface="Meiryo UI" panose="020B0604030504040204" pitchFamily="50" charset="-128"/>
                </a:rPr>
                <a:t>教材配布</a:t>
              </a: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12" name="矢印: 上 11">
              <a:extLst>
                <a:ext uri="{FF2B5EF4-FFF2-40B4-BE49-F238E27FC236}">
                  <a16:creationId xmlns:a16="http://schemas.microsoft.com/office/drawing/2014/main" id="{8D0AE1B7-9E7B-4324-BA9B-BFDEF141A161}"/>
                </a:ext>
              </a:extLst>
            </p:cNvPr>
            <p:cNvSpPr/>
            <p:nvPr/>
          </p:nvSpPr>
          <p:spPr>
            <a:xfrm>
              <a:off x="928184" y="5333371"/>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上 12">
              <a:extLst>
                <a:ext uri="{FF2B5EF4-FFF2-40B4-BE49-F238E27FC236}">
                  <a16:creationId xmlns:a16="http://schemas.microsoft.com/office/drawing/2014/main" id="{DC42FA7A-EFD1-4C55-83A3-11BF6B4F6137}"/>
                </a:ext>
              </a:extLst>
            </p:cNvPr>
            <p:cNvSpPr/>
            <p:nvPr/>
          </p:nvSpPr>
          <p:spPr>
            <a:xfrm>
              <a:off x="2743243" y="5333371"/>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上 13">
              <a:extLst>
                <a:ext uri="{FF2B5EF4-FFF2-40B4-BE49-F238E27FC236}">
                  <a16:creationId xmlns:a16="http://schemas.microsoft.com/office/drawing/2014/main" id="{8F4EA599-59C8-46FE-A158-B0D008EB2652}"/>
                </a:ext>
              </a:extLst>
            </p:cNvPr>
            <p:cNvSpPr/>
            <p:nvPr/>
          </p:nvSpPr>
          <p:spPr>
            <a:xfrm>
              <a:off x="4975491" y="5333371"/>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上 14">
              <a:extLst>
                <a:ext uri="{FF2B5EF4-FFF2-40B4-BE49-F238E27FC236}">
                  <a16:creationId xmlns:a16="http://schemas.microsoft.com/office/drawing/2014/main" id="{77CEABA2-1DEB-46CF-AFC4-D624567512D9}"/>
                </a:ext>
              </a:extLst>
            </p:cNvPr>
            <p:cNvSpPr/>
            <p:nvPr/>
          </p:nvSpPr>
          <p:spPr>
            <a:xfrm>
              <a:off x="7567779" y="5333371"/>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上 15">
              <a:extLst>
                <a:ext uri="{FF2B5EF4-FFF2-40B4-BE49-F238E27FC236}">
                  <a16:creationId xmlns:a16="http://schemas.microsoft.com/office/drawing/2014/main" id="{D775D5B4-86CC-4011-9F5E-75B2E752A557}"/>
                </a:ext>
              </a:extLst>
            </p:cNvPr>
            <p:cNvSpPr/>
            <p:nvPr/>
          </p:nvSpPr>
          <p:spPr>
            <a:xfrm>
              <a:off x="7423763" y="3086003"/>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9429973-44F3-42C2-9929-62265DDA7173}"/>
                </a:ext>
              </a:extLst>
            </p:cNvPr>
            <p:cNvSpPr/>
            <p:nvPr/>
          </p:nvSpPr>
          <p:spPr>
            <a:xfrm>
              <a:off x="7260787" y="1825199"/>
              <a:ext cx="1847717" cy="126413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chemeClr val="tx1"/>
                  </a:solidFill>
                  <a:latin typeface="Meiryo UI" panose="020B0604030504040204" pitchFamily="50" charset="-128"/>
                  <a:ea typeface="Meiryo UI" panose="020B0604030504040204" pitchFamily="50" charset="-128"/>
                  <a:hlinkClick r:id="rId5"/>
                </a:rPr>
                <a:t>WebEx</a:t>
              </a:r>
              <a:endParaRPr lang="en-US" altLang="ja-JP" sz="20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en-US" altLang="ja-JP" sz="1400" dirty="0">
                  <a:solidFill>
                    <a:schemeClr val="tx1"/>
                  </a:solidFill>
                  <a:latin typeface="Meiryo UI" panose="020B0604030504040204" pitchFamily="50" charset="-128"/>
                  <a:ea typeface="Meiryo UI" panose="020B0604030504040204" pitchFamily="50" charset="-128"/>
                </a:rPr>
                <a:t>Web</a:t>
              </a:r>
              <a:r>
                <a:rPr kumimoji="1" lang="ja-JP" altLang="en-US" sz="1400" dirty="0">
                  <a:solidFill>
                    <a:schemeClr val="tx1"/>
                  </a:solidFill>
                  <a:latin typeface="Meiryo UI" panose="020B0604030504040204" pitchFamily="50" charset="-128"/>
                  <a:ea typeface="Meiryo UI" panose="020B0604030504040204" pitchFamily="50" charset="-128"/>
                </a:rPr>
                <a:t>会議</a:t>
              </a:r>
              <a:endParaRPr kumimoji="1" lang="en-US" altLang="ja-JP" sz="1400" dirty="0">
                <a:solidFill>
                  <a:schemeClr val="tx1"/>
                </a:solidFill>
                <a:latin typeface="Meiryo UI" panose="020B0604030504040204" pitchFamily="50" charset="-128"/>
                <a:ea typeface="Meiryo UI" panose="020B0604030504040204" pitchFamily="50" charset="-128"/>
              </a:endParaRPr>
            </a:p>
          </p:txBody>
        </p:sp>
        <p:sp>
          <p:nvSpPr>
            <p:cNvPr id="27" name="四角形: 角を丸くする 26">
              <a:extLst>
                <a:ext uri="{FF2B5EF4-FFF2-40B4-BE49-F238E27FC236}">
                  <a16:creationId xmlns:a16="http://schemas.microsoft.com/office/drawing/2014/main" id="{0A70104D-162C-4268-A789-F136B173FEFB}"/>
                </a:ext>
              </a:extLst>
            </p:cNvPr>
            <p:cNvSpPr/>
            <p:nvPr/>
          </p:nvSpPr>
          <p:spPr>
            <a:xfrm>
              <a:off x="7291992" y="1839510"/>
              <a:ext cx="923859" cy="221443"/>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100" dirty="0">
                  <a:solidFill>
                    <a:schemeClr val="tx1"/>
                  </a:solidFill>
                  <a:hlinkClick r:id="rId6"/>
                </a:rPr>
                <a:t>要有効化</a:t>
              </a:r>
              <a:endParaRPr kumimoji="1" lang="ja-JP" altLang="en-US" sz="1400" dirty="0">
                <a:solidFill>
                  <a:schemeClr val="tx1"/>
                </a:solidFill>
              </a:endParaRPr>
            </a:p>
          </p:txBody>
        </p:sp>
        <p:grpSp>
          <p:nvGrpSpPr>
            <p:cNvPr id="33" name="グループ化 32">
              <a:extLst>
                <a:ext uri="{FF2B5EF4-FFF2-40B4-BE49-F238E27FC236}">
                  <a16:creationId xmlns:a16="http://schemas.microsoft.com/office/drawing/2014/main" id="{C35EB1A1-05C9-4EF9-BC3E-DCCB033AE8A6}"/>
                </a:ext>
              </a:extLst>
            </p:cNvPr>
            <p:cNvGrpSpPr/>
            <p:nvPr/>
          </p:nvGrpSpPr>
          <p:grpSpPr>
            <a:xfrm>
              <a:off x="4015460" y="3429001"/>
              <a:ext cx="2520000" cy="1904370"/>
              <a:chOff x="3960000" y="4215630"/>
              <a:chExt cx="2520000" cy="1904370"/>
            </a:xfrm>
          </p:grpSpPr>
          <p:sp>
            <p:nvSpPr>
              <p:cNvPr id="8" name="正方形/長方形 7">
                <a:extLst>
                  <a:ext uri="{FF2B5EF4-FFF2-40B4-BE49-F238E27FC236}">
                    <a16:creationId xmlns:a16="http://schemas.microsoft.com/office/drawing/2014/main" id="{2E3E3911-02AC-4F67-8E4E-03DBC57BC6ED}"/>
                  </a:ext>
                </a:extLst>
              </p:cNvPr>
              <p:cNvSpPr/>
              <p:nvPr/>
            </p:nvSpPr>
            <p:spPr>
              <a:xfrm>
                <a:off x="3960000" y="4215630"/>
                <a:ext cx="2520000" cy="190437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400" b="1" dirty="0">
                  <a:solidFill>
                    <a:schemeClr val="tx1"/>
                  </a:solidFill>
                  <a:latin typeface="Meiryo UI" panose="020B0604030504040204" pitchFamily="50" charset="-128"/>
                  <a:ea typeface="Meiryo UI" panose="020B0604030504040204" pitchFamily="50" charset="-128"/>
                  <a:hlinkClick r:id="rId7"/>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hlinkClick r:id="rId7"/>
                </a:endParaRPr>
              </a:p>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7"/>
                  </a:rPr>
                  <a:t>Microsoft</a:t>
                </a:r>
                <a:r>
                  <a:rPr lang="ja-JP" altLang="en-US" sz="2000" b="1" dirty="0">
                    <a:solidFill>
                      <a:schemeClr val="tx1"/>
                    </a:solidFill>
                    <a:latin typeface="Meiryo UI" panose="020B0604030504040204" pitchFamily="50" charset="-128"/>
                    <a:ea typeface="Meiryo UI" panose="020B0604030504040204" pitchFamily="50" charset="-128"/>
                    <a:hlinkClick r:id="rId7"/>
                  </a:rPr>
                  <a:t> </a:t>
                </a:r>
                <a:r>
                  <a:rPr kumimoji="1" lang="en-US" altLang="ja-JP" sz="20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105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ファイル共有</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文書</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アンケート</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rPr>
                  <a:t>Web</a:t>
                </a:r>
                <a:r>
                  <a:rPr lang="ja-JP" altLang="en-US" sz="1400" dirty="0">
                    <a:solidFill>
                      <a:schemeClr val="tx1"/>
                    </a:solidFill>
                    <a:latin typeface="Meiryo UI" panose="020B0604030504040204" pitchFamily="50" charset="-128"/>
                    <a:ea typeface="Meiryo UI" panose="020B0604030504040204" pitchFamily="50" charset="-128"/>
                  </a:rPr>
                  <a:t>会議</a:t>
                </a: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p:txBody>
          </p:sp>
          <p:sp>
            <p:nvSpPr>
              <p:cNvPr id="29" name="四角形: 角を丸くする 28">
                <a:extLst>
                  <a:ext uri="{FF2B5EF4-FFF2-40B4-BE49-F238E27FC236}">
                    <a16:creationId xmlns:a16="http://schemas.microsoft.com/office/drawing/2014/main" id="{46C43D1D-D13B-4857-8BBB-69F37B5813EA}"/>
                  </a:ext>
                </a:extLst>
              </p:cNvPr>
              <p:cNvSpPr/>
              <p:nvPr/>
            </p:nvSpPr>
            <p:spPr>
              <a:xfrm>
                <a:off x="3988556" y="4223357"/>
                <a:ext cx="2443643" cy="244877"/>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100" dirty="0">
                    <a:solidFill>
                      <a:schemeClr val="tx1"/>
                    </a:solidFill>
                    <a:hlinkClick r:id="rId2"/>
                  </a:rPr>
                  <a:t>要有効化</a:t>
                </a:r>
                <a:r>
                  <a:rPr lang="ja-JP" altLang="en-US" sz="1100" dirty="0">
                    <a:solidFill>
                      <a:schemeClr val="tx1"/>
                    </a:solidFill>
                  </a:rPr>
                  <a:t> </a:t>
                </a:r>
                <a:r>
                  <a:rPr kumimoji="1" lang="en-US" altLang="ja-JP" sz="1000" dirty="0">
                    <a:solidFill>
                      <a:schemeClr val="accent5">
                        <a:lumMod val="75000"/>
                      </a:schemeClr>
                    </a:solidFill>
                  </a:rPr>
                  <a:t>(Office 365 </a:t>
                </a:r>
                <a:r>
                  <a:rPr kumimoji="1" lang="en-US" altLang="ja-JP" sz="1000" dirty="0" err="1">
                    <a:solidFill>
                      <a:schemeClr val="accent5">
                        <a:lumMod val="75000"/>
                      </a:schemeClr>
                    </a:solidFill>
                  </a:rPr>
                  <a:t>ProPlus</a:t>
                </a:r>
                <a:r>
                  <a:rPr kumimoji="1" lang="ja-JP" altLang="en-US" sz="1000" dirty="0">
                    <a:solidFill>
                      <a:schemeClr val="accent5">
                        <a:lumMod val="75000"/>
                      </a:schemeClr>
                    </a:solidFill>
                  </a:rPr>
                  <a:t>利用許諾</a:t>
                </a:r>
                <a:r>
                  <a:rPr kumimoji="1" lang="en-US" altLang="ja-JP" sz="1000" dirty="0">
                    <a:solidFill>
                      <a:schemeClr val="accent5">
                        <a:lumMod val="75000"/>
                      </a:schemeClr>
                    </a:solidFill>
                  </a:rPr>
                  <a:t>)</a:t>
                </a:r>
                <a:endParaRPr kumimoji="1" lang="ja-JP" altLang="en-US" sz="1100" dirty="0">
                  <a:solidFill>
                    <a:schemeClr val="tx1"/>
                  </a:solidFill>
                </a:endParaRPr>
              </a:p>
            </p:txBody>
          </p:sp>
        </p:grpSp>
        <p:grpSp>
          <p:nvGrpSpPr>
            <p:cNvPr id="32" name="グループ化 31">
              <a:extLst>
                <a:ext uri="{FF2B5EF4-FFF2-40B4-BE49-F238E27FC236}">
                  <a16:creationId xmlns:a16="http://schemas.microsoft.com/office/drawing/2014/main" id="{9A4A9F36-2A61-45C3-8A37-6AEC910BEE8F}"/>
                </a:ext>
              </a:extLst>
            </p:cNvPr>
            <p:cNvGrpSpPr/>
            <p:nvPr/>
          </p:nvGrpSpPr>
          <p:grpSpPr>
            <a:xfrm>
              <a:off x="6595459" y="3429001"/>
              <a:ext cx="2520280" cy="1904370"/>
              <a:chOff x="6480000" y="4215630"/>
              <a:chExt cx="2520280" cy="1904370"/>
            </a:xfrm>
          </p:grpSpPr>
          <p:sp>
            <p:nvSpPr>
              <p:cNvPr id="9" name="正方形/長方形 8">
                <a:extLst>
                  <a:ext uri="{FF2B5EF4-FFF2-40B4-BE49-F238E27FC236}">
                    <a16:creationId xmlns:a16="http://schemas.microsoft.com/office/drawing/2014/main" id="{77354428-6900-4DE8-AD1A-7F6F2AE48ED2}"/>
                  </a:ext>
                </a:extLst>
              </p:cNvPr>
              <p:cNvSpPr/>
              <p:nvPr/>
            </p:nvSpPr>
            <p:spPr>
              <a:xfrm>
                <a:off x="6480000" y="4215630"/>
                <a:ext cx="2520280" cy="190437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000" b="1" dirty="0">
                  <a:solidFill>
                    <a:schemeClr val="tx1"/>
                  </a:solidFill>
                  <a:latin typeface="Meiryo UI" panose="020B0604030504040204" pitchFamily="50" charset="-128"/>
                  <a:ea typeface="Meiryo UI" panose="020B0604030504040204" pitchFamily="50" charset="-128"/>
                  <a:hlinkClick r:id="rId8"/>
                </a:endParaRPr>
              </a:p>
              <a:p>
                <a:pPr algn="ctr"/>
                <a:endParaRPr lang="en-US" altLang="ja-JP" sz="1400" b="1" dirty="0">
                  <a:solidFill>
                    <a:schemeClr val="tx1"/>
                  </a:solidFill>
                  <a:latin typeface="Meiryo UI" panose="020B0604030504040204" pitchFamily="50" charset="-128"/>
                  <a:ea typeface="Meiryo UI" panose="020B0604030504040204" pitchFamily="50" charset="-128"/>
                  <a:hlinkClick r:id="rId8"/>
                </a:endParaRPr>
              </a:p>
              <a:p>
                <a:pPr algn="ctr"/>
                <a:r>
                  <a:rPr lang="en-US" altLang="ja-JP" sz="2000" b="1" dirty="0">
                    <a:solidFill>
                      <a:schemeClr val="tx1"/>
                    </a:solidFill>
                    <a:latin typeface="Meiryo UI" panose="020B0604030504040204" pitchFamily="50" charset="-128"/>
                    <a:ea typeface="Meiryo UI" panose="020B0604030504040204" pitchFamily="50" charset="-128"/>
                    <a:hlinkClick r:id="rId8"/>
                  </a:rPr>
                  <a:t>G Suite</a:t>
                </a:r>
                <a:r>
                  <a:rPr lang="ja-JP" altLang="en-US" sz="2000" b="1" dirty="0">
                    <a:solidFill>
                      <a:schemeClr val="tx1"/>
                    </a:solidFill>
                    <a:latin typeface="Meiryo UI" panose="020B0604030504040204" pitchFamily="50" charset="-128"/>
                    <a:ea typeface="Meiryo UI" panose="020B0604030504040204" pitchFamily="50" charset="-128"/>
                    <a:hlinkClick r:id="rId8"/>
                  </a:rPr>
                  <a:t>　</a:t>
                </a:r>
                <a:r>
                  <a:rPr kumimoji="1" lang="en-US" altLang="ja-JP" sz="20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ファイル共有</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文書</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アンケート</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rPr>
                  <a:t>Web</a:t>
                </a:r>
                <a:r>
                  <a:rPr lang="ja-JP" altLang="en-US" sz="1400" dirty="0">
                    <a:solidFill>
                      <a:schemeClr val="tx1"/>
                    </a:solidFill>
                    <a:latin typeface="Meiryo UI" panose="020B0604030504040204" pitchFamily="50" charset="-128"/>
                    <a:ea typeface="Meiryo UI" panose="020B0604030504040204" pitchFamily="50" charset="-128"/>
                  </a:rPr>
                  <a:t>会議</a:t>
                </a: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en-US" altLang="ja-JP" dirty="0">
                  <a:solidFill>
                    <a:schemeClr val="tx1"/>
                  </a:solidFill>
                  <a:latin typeface="Meiryo UI" panose="020B0604030504040204" pitchFamily="50" charset="-128"/>
                  <a:ea typeface="Meiryo UI" panose="020B0604030504040204" pitchFamily="50" charset="-128"/>
                </a:endParaRPr>
              </a:p>
            </p:txBody>
          </p:sp>
          <p:sp>
            <p:nvSpPr>
              <p:cNvPr id="31" name="四角形: 角を丸くする 30">
                <a:extLst>
                  <a:ext uri="{FF2B5EF4-FFF2-40B4-BE49-F238E27FC236}">
                    <a16:creationId xmlns:a16="http://schemas.microsoft.com/office/drawing/2014/main" id="{90A4108A-5DC6-42ED-A6CC-326E02B32476}"/>
                  </a:ext>
                </a:extLst>
              </p:cNvPr>
              <p:cNvSpPr/>
              <p:nvPr/>
            </p:nvSpPr>
            <p:spPr>
              <a:xfrm>
                <a:off x="6522599" y="4224959"/>
                <a:ext cx="2210483" cy="241674"/>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100" dirty="0">
                    <a:solidFill>
                      <a:schemeClr val="tx1"/>
                    </a:solidFill>
                    <a:hlinkClick r:id="rId2"/>
                  </a:rPr>
                  <a:t>要有効化</a:t>
                </a:r>
                <a:r>
                  <a:rPr kumimoji="1" lang="ja-JP" altLang="en-US" sz="1100" dirty="0">
                    <a:solidFill>
                      <a:schemeClr val="tx1"/>
                    </a:solidFill>
                  </a:rPr>
                  <a:t> </a:t>
                </a:r>
                <a:r>
                  <a:rPr kumimoji="1" lang="en-US" altLang="ja-JP" sz="1000" dirty="0">
                    <a:solidFill>
                      <a:schemeClr val="accent5">
                        <a:lumMod val="75000"/>
                      </a:schemeClr>
                    </a:solidFill>
                  </a:rPr>
                  <a:t>(ECCS</a:t>
                </a:r>
                <a:r>
                  <a:rPr kumimoji="1" lang="ja-JP" altLang="en-US" sz="1000" dirty="0">
                    <a:solidFill>
                      <a:schemeClr val="accent5">
                        <a:lumMod val="75000"/>
                      </a:schemeClr>
                    </a:solidFill>
                  </a:rPr>
                  <a:t>クラウドメール</a:t>
                </a:r>
                <a:r>
                  <a:rPr kumimoji="1" lang="en-US" altLang="ja-JP" sz="1000" dirty="0">
                    <a:solidFill>
                      <a:schemeClr val="accent5">
                        <a:lumMod val="75000"/>
                      </a:schemeClr>
                    </a:solidFill>
                  </a:rPr>
                  <a:t>)</a:t>
                </a:r>
                <a:endParaRPr kumimoji="1" lang="ja-JP" altLang="en-US" sz="1000" dirty="0">
                  <a:solidFill>
                    <a:schemeClr val="accent5">
                      <a:lumMod val="75000"/>
                    </a:schemeClr>
                  </a:solidFill>
                </a:endParaRPr>
              </a:p>
            </p:txBody>
          </p:sp>
        </p:grpSp>
        <p:sp>
          <p:nvSpPr>
            <p:cNvPr id="35" name="矢印: 上 34">
              <a:extLst>
                <a:ext uri="{FF2B5EF4-FFF2-40B4-BE49-F238E27FC236}">
                  <a16:creationId xmlns:a16="http://schemas.microsoft.com/office/drawing/2014/main" id="{8C4ECEF4-19A8-4ED9-A3A7-B9019F1D2B4D}"/>
                </a:ext>
              </a:extLst>
            </p:cNvPr>
            <p:cNvSpPr/>
            <p:nvPr/>
          </p:nvSpPr>
          <p:spPr>
            <a:xfrm>
              <a:off x="6487659" y="3099958"/>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FDA77FBE-1B2E-4210-8080-9BF79E3D3507}"/>
                </a:ext>
              </a:extLst>
            </p:cNvPr>
            <p:cNvSpPr/>
            <p:nvPr/>
          </p:nvSpPr>
          <p:spPr>
            <a:xfrm>
              <a:off x="5292080" y="1839154"/>
              <a:ext cx="1847717" cy="126413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rPr>
                <a:t>Web</a:t>
              </a:r>
              <a:r>
                <a:rPr lang="ja-JP" altLang="en-US" sz="1400" dirty="0">
                  <a:solidFill>
                    <a:schemeClr val="tx1"/>
                  </a:solidFill>
                  <a:latin typeface="Meiryo UI" panose="020B0604030504040204" pitchFamily="50" charset="-128"/>
                  <a:ea typeface="Meiryo UI" panose="020B0604030504040204" pitchFamily="50" charset="-128"/>
                </a:rPr>
                <a:t>会議</a:t>
              </a:r>
              <a:endParaRPr kumimoji="1" lang="en-US" altLang="ja-JP" sz="1600" dirty="0">
                <a:solidFill>
                  <a:schemeClr val="tx1"/>
                </a:solidFill>
                <a:latin typeface="Meiryo UI" panose="020B0604030504040204" pitchFamily="50" charset="-128"/>
                <a:ea typeface="Meiryo UI" panose="020B0604030504040204" pitchFamily="50" charset="-128"/>
              </a:endParaRPr>
            </a:p>
          </p:txBody>
        </p:sp>
        <p:sp>
          <p:nvSpPr>
            <p:cNvPr id="38" name="四角形: 角を丸くする 37">
              <a:extLst>
                <a:ext uri="{FF2B5EF4-FFF2-40B4-BE49-F238E27FC236}">
                  <a16:creationId xmlns:a16="http://schemas.microsoft.com/office/drawing/2014/main" id="{9CB539FF-AEB5-4525-B492-E5272088851B}"/>
                </a:ext>
              </a:extLst>
            </p:cNvPr>
            <p:cNvSpPr/>
            <p:nvPr/>
          </p:nvSpPr>
          <p:spPr>
            <a:xfrm>
              <a:off x="5320030" y="1854631"/>
              <a:ext cx="923859" cy="221443"/>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100" dirty="0">
                  <a:solidFill>
                    <a:schemeClr val="tx1"/>
                  </a:solidFill>
                  <a:hlinkClick r:id="rId10"/>
                </a:rPr>
                <a:t>要有効化</a:t>
              </a:r>
              <a:endParaRPr kumimoji="1" lang="ja-JP" altLang="en-US" sz="1400" dirty="0">
                <a:solidFill>
                  <a:schemeClr val="tx1"/>
                </a:solidFill>
              </a:endParaRPr>
            </a:p>
          </p:txBody>
        </p:sp>
        <p:sp>
          <p:nvSpPr>
            <p:cNvPr id="28" name="四角形: 角を丸くする 27">
              <a:extLst>
                <a:ext uri="{FF2B5EF4-FFF2-40B4-BE49-F238E27FC236}">
                  <a16:creationId xmlns:a16="http://schemas.microsoft.com/office/drawing/2014/main" id="{425621DA-FBD5-4C0D-8C80-E2EF4CBE2498}"/>
                </a:ext>
              </a:extLst>
            </p:cNvPr>
            <p:cNvSpPr/>
            <p:nvPr/>
          </p:nvSpPr>
          <p:spPr>
            <a:xfrm>
              <a:off x="5299527" y="4027262"/>
              <a:ext cx="908984" cy="183791"/>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r>
                <a:rPr kumimoji="1" lang="en-US" altLang="ja-JP" sz="1050" dirty="0">
                  <a:solidFill>
                    <a:srgbClr val="00B050"/>
                  </a:solidFill>
                </a:rPr>
                <a:t>@utac</a:t>
              </a:r>
              <a:endParaRPr kumimoji="1" lang="ja-JP" altLang="en-US" sz="1050" dirty="0">
                <a:solidFill>
                  <a:srgbClr val="00B050"/>
                </a:solidFill>
              </a:endParaRPr>
            </a:p>
          </p:txBody>
        </p:sp>
        <p:sp>
          <p:nvSpPr>
            <p:cNvPr id="30" name="四角形: 角を丸くする 29">
              <a:extLst>
                <a:ext uri="{FF2B5EF4-FFF2-40B4-BE49-F238E27FC236}">
                  <a16:creationId xmlns:a16="http://schemas.microsoft.com/office/drawing/2014/main" id="{B37A0537-FEBC-4FD4-87B0-5D9130A87A62}"/>
                </a:ext>
              </a:extLst>
            </p:cNvPr>
            <p:cNvSpPr/>
            <p:nvPr/>
          </p:nvSpPr>
          <p:spPr>
            <a:xfrm>
              <a:off x="8141538" y="4027263"/>
              <a:ext cx="908984" cy="183791"/>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050" dirty="0">
                  <a:solidFill>
                    <a:srgbClr val="00B050"/>
                  </a:solidFill>
                </a:rPr>
                <a:t>文字列</a:t>
              </a:r>
              <a:r>
                <a:rPr kumimoji="1" lang="en-US" altLang="ja-JP" sz="1050" dirty="0">
                  <a:solidFill>
                    <a:srgbClr val="00B050"/>
                  </a:solidFill>
                </a:rPr>
                <a:t>@</a:t>
              </a:r>
              <a:r>
                <a:rPr lang="en-US" altLang="ja-JP" sz="1050" dirty="0">
                  <a:solidFill>
                    <a:srgbClr val="00B050"/>
                  </a:solidFill>
                </a:rPr>
                <a:t>g</a:t>
              </a:r>
              <a:endParaRPr kumimoji="1" lang="ja-JP" altLang="en-US" sz="1050" dirty="0">
                <a:solidFill>
                  <a:srgbClr val="00B050"/>
                </a:solidFill>
              </a:endParaRPr>
            </a:p>
          </p:txBody>
        </p:sp>
        <p:sp>
          <p:nvSpPr>
            <p:cNvPr id="44" name="四角形: 角を丸くする 43">
              <a:extLst>
                <a:ext uri="{FF2B5EF4-FFF2-40B4-BE49-F238E27FC236}">
                  <a16:creationId xmlns:a16="http://schemas.microsoft.com/office/drawing/2014/main" id="{98AF4C5E-70A9-46C5-A889-DE9EA717230F}"/>
                </a:ext>
              </a:extLst>
            </p:cNvPr>
            <p:cNvSpPr/>
            <p:nvPr/>
          </p:nvSpPr>
          <p:spPr>
            <a:xfrm>
              <a:off x="3029996" y="4023890"/>
              <a:ext cx="611542" cy="185707"/>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p>
          </p:txBody>
        </p:sp>
        <p:sp>
          <p:nvSpPr>
            <p:cNvPr id="46" name="四角形: 角を丸くする 45">
              <a:extLst>
                <a:ext uri="{FF2B5EF4-FFF2-40B4-BE49-F238E27FC236}">
                  <a16:creationId xmlns:a16="http://schemas.microsoft.com/office/drawing/2014/main" id="{18477990-2494-4A51-AB59-A6FE3B396C56}"/>
                </a:ext>
              </a:extLst>
            </p:cNvPr>
            <p:cNvSpPr/>
            <p:nvPr/>
          </p:nvSpPr>
          <p:spPr>
            <a:xfrm>
              <a:off x="899592" y="4023890"/>
              <a:ext cx="611542" cy="185707"/>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p>
          </p:txBody>
        </p:sp>
        <p:sp>
          <p:nvSpPr>
            <p:cNvPr id="48" name="四角形: 角を丸くする 47">
              <a:extLst>
                <a:ext uri="{FF2B5EF4-FFF2-40B4-BE49-F238E27FC236}">
                  <a16:creationId xmlns:a16="http://schemas.microsoft.com/office/drawing/2014/main" id="{50DD7018-FB44-4C13-BB21-9A679147678D}"/>
                </a:ext>
              </a:extLst>
            </p:cNvPr>
            <p:cNvSpPr/>
            <p:nvPr/>
          </p:nvSpPr>
          <p:spPr>
            <a:xfrm>
              <a:off x="7947298" y="2289901"/>
              <a:ext cx="714202" cy="173952"/>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r>
                <a:rPr kumimoji="1" lang="en-US" altLang="ja-JP" sz="1050" dirty="0">
                  <a:solidFill>
                    <a:srgbClr val="00B050"/>
                  </a:solidFill>
                </a:rPr>
                <a:t>@</a:t>
              </a:r>
              <a:r>
                <a:rPr lang="en-US" altLang="ja-JP" sz="1050" dirty="0">
                  <a:solidFill>
                    <a:srgbClr val="00B050"/>
                  </a:solidFill>
                </a:rPr>
                <a:t>g</a:t>
              </a:r>
              <a:endParaRPr kumimoji="1" lang="ja-JP" altLang="en-US" sz="1050" dirty="0">
                <a:solidFill>
                  <a:srgbClr val="00B050"/>
                </a:solidFill>
              </a:endParaRPr>
            </a:p>
          </p:txBody>
        </p:sp>
        <p:sp>
          <p:nvSpPr>
            <p:cNvPr id="50" name="四角形: 角を丸くする 49">
              <a:extLst>
                <a:ext uri="{FF2B5EF4-FFF2-40B4-BE49-F238E27FC236}">
                  <a16:creationId xmlns:a16="http://schemas.microsoft.com/office/drawing/2014/main" id="{2DFE03F2-8F2A-4E5B-96AE-38CBC091AE95}"/>
                </a:ext>
              </a:extLst>
            </p:cNvPr>
            <p:cNvSpPr/>
            <p:nvPr/>
          </p:nvSpPr>
          <p:spPr>
            <a:xfrm>
              <a:off x="5886788" y="2294395"/>
              <a:ext cx="714202" cy="173952"/>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r>
                <a:rPr kumimoji="1" lang="en-US" altLang="ja-JP" sz="1050" dirty="0">
                  <a:solidFill>
                    <a:srgbClr val="00B050"/>
                  </a:solidFill>
                </a:rPr>
                <a:t>@</a:t>
              </a:r>
              <a:r>
                <a:rPr lang="en-US" altLang="ja-JP" sz="1050" dirty="0">
                  <a:solidFill>
                    <a:srgbClr val="00B050"/>
                  </a:solidFill>
                </a:rPr>
                <a:t>g</a:t>
              </a:r>
              <a:endParaRPr kumimoji="1" lang="ja-JP" altLang="en-US" sz="1050" dirty="0">
                <a:solidFill>
                  <a:srgbClr val="00B050"/>
                </a:solidFill>
              </a:endParaRPr>
            </a:p>
          </p:txBody>
        </p:sp>
      </p:grpSp>
      <p:sp>
        <p:nvSpPr>
          <p:cNvPr id="2" name="日付プレースホルダー 1">
            <a:extLst>
              <a:ext uri="{FF2B5EF4-FFF2-40B4-BE49-F238E27FC236}">
                <a16:creationId xmlns:a16="http://schemas.microsoft.com/office/drawing/2014/main" id="{C51C2D14-A908-469E-859D-70F238D6CE22}"/>
              </a:ext>
            </a:extLst>
          </p:cNvPr>
          <p:cNvSpPr>
            <a:spLocks noGrp="1"/>
          </p:cNvSpPr>
          <p:nvPr>
            <p:ph type="dt" sz="half" idx="10"/>
          </p:nvPr>
        </p:nvSpPr>
        <p:spPr/>
        <p:txBody>
          <a:bodyPr/>
          <a:lstStyle/>
          <a:p>
            <a:r>
              <a:rPr kumimoji="1" lang="en-US" altLang="ja-JP"/>
              <a:t>2021/3/17</a:t>
            </a:r>
            <a:endParaRPr kumimoji="1" lang="ja-JP" altLang="en-US"/>
          </a:p>
        </p:txBody>
      </p:sp>
      <p:sp>
        <p:nvSpPr>
          <p:cNvPr id="3" name="フッター プレースホルダー 2">
            <a:extLst>
              <a:ext uri="{FF2B5EF4-FFF2-40B4-BE49-F238E27FC236}">
                <a16:creationId xmlns:a16="http://schemas.microsoft.com/office/drawing/2014/main" id="{9F71A0DD-5A60-4FAA-B46F-E26A92707215}"/>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4" name="スライド番号プレースホルダー 3">
            <a:extLst>
              <a:ext uri="{FF2B5EF4-FFF2-40B4-BE49-F238E27FC236}">
                <a16:creationId xmlns:a16="http://schemas.microsoft.com/office/drawing/2014/main" id="{D747F485-BE26-4BFC-8C7F-C80452D84821}"/>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34" name="四角形: 角を丸くする 33">
            <a:extLst>
              <a:ext uri="{FF2B5EF4-FFF2-40B4-BE49-F238E27FC236}">
                <a16:creationId xmlns:a16="http://schemas.microsoft.com/office/drawing/2014/main" id="{6C924B8D-38C8-4D91-9DDF-675E301870FB}"/>
              </a:ext>
            </a:extLst>
          </p:cNvPr>
          <p:cNvSpPr/>
          <p:nvPr/>
        </p:nvSpPr>
        <p:spPr>
          <a:xfrm>
            <a:off x="2155459" y="497515"/>
            <a:ext cx="1553840" cy="623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t>前回</a:t>
            </a:r>
            <a:endParaRPr kumimoji="1" lang="ja-JP" altLang="en-US" sz="2800" dirty="0"/>
          </a:p>
        </p:txBody>
      </p:sp>
    </p:spTree>
    <p:extLst>
      <p:ext uri="{BB962C8B-B14F-4D97-AF65-F5344CB8AC3E}">
        <p14:creationId xmlns:p14="http://schemas.microsoft.com/office/powerpoint/2010/main" val="2802514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77A4-F4F6-44D7-9219-F768D1F4F4A4}"/>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Content Placeholder 2">
            <a:extLst>
              <a:ext uri="{FF2B5EF4-FFF2-40B4-BE49-F238E27FC236}">
                <a16:creationId xmlns:a16="http://schemas.microsoft.com/office/drawing/2014/main" id="{9CD4337E-B442-4BF4-B709-75C30E7C5A38}"/>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AFC03871-9D0B-4666-ADCB-E70957DD5CC6}"/>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BCAEE0D9-8FBC-4157-A5C0-1AB2B0B49FF3}"/>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71964D5B-0F1A-460F-8530-34B488897B6A}"/>
              </a:ext>
            </a:extLst>
          </p:cNvPr>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grpSp>
        <p:nvGrpSpPr>
          <p:cNvPr id="26" name="グループ化 25">
            <a:extLst>
              <a:ext uri="{FF2B5EF4-FFF2-40B4-BE49-F238E27FC236}">
                <a16:creationId xmlns:a16="http://schemas.microsoft.com/office/drawing/2014/main" id="{7B80D9B7-7638-4397-98F0-3C624D1E7921}"/>
              </a:ext>
            </a:extLst>
          </p:cNvPr>
          <p:cNvGrpSpPr/>
          <p:nvPr/>
        </p:nvGrpSpPr>
        <p:grpSpPr>
          <a:xfrm>
            <a:off x="1173765" y="2879947"/>
            <a:ext cx="7286315" cy="2133229"/>
            <a:chOff x="1173765" y="3823228"/>
            <a:chExt cx="7286315" cy="2133229"/>
          </a:xfrm>
        </p:grpSpPr>
        <p:grpSp>
          <p:nvGrpSpPr>
            <p:cNvPr id="27" name="グループ化 39">
              <a:extLst>
                <a:ext uri="{FF2B5EF4-FFF2-40B4-BE49-F238E27FC236}">
                  <a16:creationId xmlns:a16="http://schemas.microsoft.com/office/drawing/2014/main" id="{EE537932-4BA4-4E88-B4F3-BF1F86F58DA8}"/>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20119CF3-A981-41B1-A0DC-A7CF0438297E}"/>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641A3FDC-D1FE-4F7C-97F7-2F03FBAA2D7E}"/>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C458B394-AC6F-4AB1-8659-204C332893F8}"/>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68536D88-C5E1-44C4-866C-87D96B180D69}"/>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A408CBBE-E016-49A3-9AA4-B23B83F437DA}"/>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D9D2E1F7-60F4-443F-A257-4727836BC1FF}"/>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877130E5-B59E-47B6-8AA8-55E7CC4165D4}"/>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6408327F-88EC-472D-8FBD-A7E31E9052BA}"/>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0FD7C605-9B70-446F-8F2A-F2FCD594C83C}"/>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C8F8608B-B89B-422D-A611-A4FC591631D9}"/>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3E5F36D2-6DE8-4D13-8337-283DCD20A58A}"/>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A4462718-E200-4B36-A859-5F5D7715FA55}"/>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A0286B1B-F6B4-4D30-9760-DC6F94642E22}"/>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DAC9A1A8-EE12-47D9-84FD-958E5EDD2E40}"/>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9B48B238-8C48-45DD-8275-577E79A0CCBA}"/>
              </a:ext>
            </a:extLst>
          </p:cNvPr>
          <p:cNvSpPr/>
          <p:nvPr/>
        </p:nvSpPr>
        <p:spPr>
          <a:xfrm>
            <a:off x="3635895" y="2860130"/>
            <a:ext cx="1277141"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952206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8BB983-B683-4A16-9AF1-E54A07870073}"/>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コンテンツ プレースホルダー 2">
            <a:extLst>
              <a:ext uri="{FF2B5EF4-FFF2-40B4-BE49-F238E27FC236}">
                <a16:creationId xmlns:a16="http://schemas.microsoft.com/office/drawing/2014/main" id="{D95A241F-42B7-40C6-A5E5-142B36F0D136}"/>
              </a:ext>
            </a:extLst>
          </p:cNvPr>
          <p:cNvSpPr>
            <a:spLocks noGrp="1"/>
          </p:cNvSpPr>
          <p:nvPr>
            <p:ph idx="1"/>
          </p:nvPr>
        </p:nvSpPr>
        <p:spPr>
          <a:xfrm>
            <a:off x="457200" y="1500174"/>
            <a:ext cx="6096000" cy="4525963"/>
          </a:xfrm>
        </p:spPr>
        <p:txBody>
          <a:bodyPr>
            <a:normAutofit fontScale="92500"/>
          </a:bodyPr>
          <a:lstStyle/>
          <a:p>
            <a:r>
              <a:rPr lang="ja-JP" altLang="en-US" dirty="0"/>
              <a:t>サインイン</a:t>
            </a:r>
            <a:r>
              <a:rPr lang="ja-JP" altLang="en-US" sz="1900" dirty="0"/>
              <a:t>（以前必要だった有効化は不要）</a:t>
            </a:r>
            <a:endParaRPr lang="en-US" altLang="ja-JP" dirty="0"/>
          </a:p>
          <a:p>
            <a:pPr lvl="1"/>
            <a:r>
              <a:rPr lang="en-US" altLang="ja-JP" dirty="0">
                <a:hlinkClick r:id="rId2"/>
              </a:rPr>
              <a:t>https://www.office.com/</a:t>
            </a:r>
            <a:endParaRPr lang="en-US" altLang="ja-JP" dirty="0"/>
          </a:p>
          <a:p>
            <a:pPr lvl="1"/>
            <a:r>
              <a:rPr lang="en-US" altLang="ja-JP" dirty="0"/>
              <a:t>UTokyo Account</a:t>
            </a:r>
            <a:r>
              <a:rPr lang="ja-JP" altLang="en-US" dirty="0"/>
              <a:t>で</a:t>
            </a:r>
            <a:r>
              <a:rPr lang="en-US" altLang="ja-JP" dirty="0"/>
              <a:t>SSO</a:t>
            </a:r>
          </a:p>
          <a:p>
            <a:r>
              <a:rPr lang="ja-JP" altLang="en-US" sz="3100" dirty="0"/>
              <a:t>機能</a:t>
            </a:r>
            <a:endParaRPr lang="en-US" altLang="ja-JP" sz="3100" dirty="0"/>
          </a:p>
          <a:p>
            <a:pPr lvl="1"/>
            <a:r>
              <a:rPr lang="ja-JP" altLang="en-US" dirty="0">
                <a:solidFill>
                  <a:srgbClr val="00B050"/>
                </a:solidFill>
              </a:rPr>
              <a:t>ファイル共有</a:t>
            </a:r>
            <a:r>
              <a:rPr lang="en-US" altLang="ja-JP" dirty="0">
                <a:solidFill>
                  <a:srgbClr val="00B050"/>
                </a:solidFill>
              </a:rPr>
              <a:t>: OneDrive</a:t>
            </a:r>
          </a:p>
          <a:p>
            <a:pPr lvl="1"/>
            <a:r>
              <a:rPr kumimoji="1" lang="ja-JP" altLang="en-US" dirty="0"/>
              <a:t>文書作成</a:t>
            </a:r>
            <a:r>
              <a:rPr lang="en-US" altLang="ja-JP" dirty="0"/>
              <a:t>: </a:t>
            </a:r>
            <a:r>
              <a:rPr kumimoji="1" lang="en-US" altLang="ja-JP" dirty="0"/>
              <a:t>Wor</a:t>
            </a:r>
            <a:r>
              <a:rPr lang="en-US" altLang="ja-JP" dirty="0"/>
              <a:t>d, Excel, PowerPoint</a:t>
            </a:r>
          </a:p>
          <a:p>
            <a:pPr lvl="1"/>
            <a:r>
              <a:rPr kumimoji="1" lang="ja-JP" altLang="en-US" dirty="0"/>
              <a:t>アンケート</a:t>
            </a:r>
            <a:r>
              <a:rPr kumimoji="1" lang="en-US" altLang="ja-JP" dirty="0"/>
              <a:t>:</a:t>
            </a:r>
            <a:r>
              <a:rPr kumimoji="1" lang="ja-JP" altLang="en-US" dirty="0"/>
              <a:t> </a:t>
            </a:r>
            <a:r>
              <a:rPr kumimoji="1" lang="en-US" altLang="ja-JP" dirty="0"/>
              <a:t>Forms</a:t>
            </a:r>
          </a:p>
          <a:p>
            <a:pPr lvl="1"/>
            <a:r>
              <a:rPr lang="en-US" altLang="ja-JP" dirty="0">
                <a:solidFill>
                  <a:srgbClr val="00B050"/>
                </a:solidFill>
              </a:rPr>
              <a:t>Web</a:t>
            </a:r>
            <a:r>
              <a:rPr lang="ja-JP" altLang="en-US" dirty="0">
                <a:solidFill>
                  <a:srgbClr val="00B050"/>
                </a:solidFill>
              </a:rPr>
              <a:t>会議</a:t>
            </a:r>
            <a:r>
              <a:rPr lang="en-US" altLang="ja-JP" dirty="0">
                <a:solidFill>
                  <a:srgbClr val="00B050"/>
                </a:solidFill>
              </a:rPr>
              <a:t>, chat, etc.: Teams</a:t>
            </a:r>
          </a:p>
          <a:p>
            <a:pPr lvl="1"/>
            <a:r>
              <a:rPr lang="en-US" altLang="ja-JP" sz="2900" dirty="0"/>
              <a:t>LMS</a:t>
            </a:r>
            <a:r>
              <a:rPr lang="ja-JP" altLang="en-US" sz="2900" dirty="0"/>
              <a:t>的機能</a:t>
            </a:r>
            <a:r>
              <a:rPr lang="en-US" altLang="ja-JP" sz="2900" dirty="0"/>
              <a:t>: Class Notebook</a:t>
            </a:r>
          </a:p>
        </p:txBody>
      </p:sp>
      <p:sp>
        <p:nvSpPr>
          <p:cNvPr id="4" name="日付プレースホルダー 3">
            <a:extLst>
              <a:ext uri="{FF2B5EF4-FFF2-40B4-BE49-F238E27FC236}">
                <a16:creationId xmlns:a16="http://schemas.microsoft.com/office/drawing/2014/main" id="{3606E5FC-AC2C-4168-9226-0D8BCFD38372}"/>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72FAF6E2-A8DE-4E4D-9297-08D1C0723D7D}"/>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2A04F67-5F4E-4D3A-AB70-F73010B3D4C1}"/>
              </a:ext>
            </a:extLst>
          </p:cNvPr>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pic>
        <p:nvPicPr>
          <p:cNvPr id="11" name="図 10" descr="パソコン画面のスクリーンショット&#10;&#10;自動的に生成された説明">
            <a:extLst>
              <a:ext uri="{FF2B5EF4-FFF2-40B4-BE49-F238E27FC236}">
                <a16:creationId xmlns:a16="http://schemas.microsoft.com/office/drawing/2014/main" id="{12F10944-6CDE-4F28-B3D4-C411FC4C7F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2200" y="3763155"/>
            <a:ext cx="2771800" cy="2590505"/>
          </a:xfrm>
          <a:prstGeom prst="rect">
            <a:avLst/>
          </a:prstGeom>
        </p:spPr>
      </p:pic>
      <p:pic>
        <p:nvPicPr>
          <p:cNvPr id="9" name="図 8">
            <a:extLst>
              <a:ext uri="{FF2B5EF4-FFF2-40B4-BE49-F238E27FC236}">
                <a16:creationId xmlns:a16="http://schemas.microsoft.com/office/drawing/2014/main" id="{9BCE96FB-55C0-4CD3-AA61-2FA37EB0A41C}"/>
              </a:ext>
            </a:extLst>
          </p:cNvPr>
          <p:cNvPicPr>
            <a:picLocks noChangeAspect="1"/>
          </p:cNvPicPr>
          <p:nvPr/>
        </p:nvPicPr>
        <p:blipFill>
          <a:blip r:embed="rId4"/>
          <a:stretch>
            <a:fillRect/>
          </a:stretch>
        </p:blipFill>
        <p:spPr>
          <a:xfrm>
            <a:off x="6834712" y="27527"/>
            <a:ext cx="2268942" cy="667224"/>
          </a:xfrm>
          <a:prstGeom prst="rect">
            <a:avLst/>
          </a:prstGeom>
        </p:spPr>
      </p:pic>
      <p:sp>
        <p:nvSpPr>
          <p:cNvPr id="10" name="正方形/長方形 9">
            <a:extLst>
              <a:ext uri="{FF2B5EF4-FFF2-40B4-BE49-F238E27FC236}">
                <a16:creationId xmlns:a16="http://schemas.microsoft.com/office/drawing/2014/main" id="{028B7EC3-0CDF-4716-B825-7B03C8E9686E}"/>
              </a:ext>
            </a:extLst>
          </p:cNvPr>
          <p:cNvSpPr/>
          <p:nvPr/>
        </p:nvSpPr>
        <p:spPr>
          <a:xfrm>
            <a:off x="7596336"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595913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p:txBody>
          <a:bodyPr>
            <a:normAutofit/>
          </a:bodyPr>
          <a:lstStyle/>
          <a:p>
            <a:r>
              <a:rPr kumimoji="1" lang="en-US" altLang="ja-JP" dirty="0"/>
              <a:t>Microsoft</a:t>
            </a:r>
            <a:r>
              <a:rPr kumimoji="1" lang="ja-JP" altLang="en-US" dirty="0"/>
              <a:t>サインイン全パターン</a:t>
            </a:r>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pic>
        <p:nvPicPr>
          <p:cNvPr id="8" name="図 7" descr="屋内, コンピュータ, モニター, ノートパソコン が含まれている画像&#10;&#10;自動的に生成された説明">
            <a:extLst>
              <a:ext uri="{FF2B5EF4-FFF2-40B4-BE49-F238E27FC236}">
                <a16:creationId xmlns:a16="http://schemas.microsoft.com/office/drawing/2014/main" id="{10E61ABC-1239-49A1-90DA-3CC460582E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3" y="1386875"/>
            <a:ext cx="2664296" cy="2042125"/>
          </a:xfrm>
          <a:prstGeom prst="rect">
            <a:avLst/>
          </a:prstGeom>
        </p:spPr>
      </p:pic>
      <p:sp>
        <p:nvSpPr>
          <p:cNvPr id="33" name="正方形/長方形 32">
            <a:extLst>
              <a:ext uri="{FF2B5EF4-FFF2-40B4-BE49-F238E27FC236}">
                <a16:creationId xmlns:a16="http://schemas.microsoft.com/office/drawing/2014/main" id="{9777455A-53FC-4142-8E79-2B36BA2FC084}"/>
              </a:ext>
            </a:extLst>
          </p:cNvPr>
          <p:cNvSpPr/>
          <p:nvPr/>
        </p:nvSpPr>
        <p:spPr>
          <a:xfrm>
            <a:off x="179513" y="1213849"/>
            <a:ext cx="2304255"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kumimoji="1" lang="en-US" altLang="ja-JP" dirty="0">
                <a:solidFill>
                  <a:schemeClr val="tx1"/>
                </a:solidFill>
              </a:rPr>
              <a:t>(www.office.com)</a:t>
            </a:r>
            <a:endParaRPr kumimoji="1" lang="ja-JP" altLang="en-US" dirty="0">
              <a:solidFill>
                <a:schemeClr val="tx1"/>
              </a:solidFill>
            </a:endParaRPr>
          </a:p>
        </p:txBody>
      </p:sp>
      <p:grpSp>
        <p:nvGrpSpPr>
          <p:cNvPr id="17" name="グループ化 16">
            <a:extLst>
              <a:ext uri="{FF2B5EF4-FFF2-40B4-BE49-F238E27FC236}">
                <a16:creationId xmlns:a16="http://schemas.microsoft.com/office/drawing/2014/main" id="{EF011607-CF0B-474D-87F4-D810C1FDE6C1}"/>
              </a:ext>
            </a:extLst>
          </p:cNvPr>
          <p:cNvGrpSpPr/>
          <p:nvPr/>
        </p:nvGrpSpPr>
        <p:grpSpPr>
          <a:xfrm>
            <a:off x="179513" y="3961374"/>
            <a:ext cx="5947028" cy="2347946"/>
            <a:chOff x="179513" y="3961374"/>
            <a:chExt cx="5947028" cy="2347946"/>
          </a:xfrm>
        </p:grpSpPr>
        <p:pic>
          <p:nvPicPr>
            <p:cNvPr id="15" name="図 14" descr="コンピューターのスクリーンショット&#10;&#10;自動的に生成された説明">
              <a:extLst>
                <a:ext uri="{FF2B5EF4-FFF2-40B4-BE49-F238E27FC236}">
                  <a16:creationId xmlns:a16="http://schemas.microsoft.com/office/drawing/2014/main" id="{296ACD5F-935C-4FE5-840F-E3DEA11355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3" y="4267195"/>
              <a:ext cx="2788708" cy="2042125"/>
            </a:xfrm>
            <a:prstGeom prst="rect">
              <a:avLst/>
            </a:prstGeom>
          </p:spPr>
        </p:pic>
        <p:cxnSp>
          <p:nvCxnSpPr>
            <p:cNvPr id="23" name="直線矢印コネクタ 22">
              <a:extLst>
                <a:ext uri="{FF2B5EF4-FFF2-40B4-BE49-F238E27FC236}">
                  <a16:creationId xmlns:a16="http://schemas.microsoft.com/office/drawing/2014/main" id="{53169F80-0719-4F62-9D84-97896FAE3F8D}"/>
                </a:ext>
              </a:extLst>
            </p:cNvPr>
            <p:cNvCxnSpPr>
              <a:stCxn id="14" idx="1"/>
              <a:endCxn id="15" idx="3"/>
            </p:cNvCxnSpPr>
            <p:nvPr/>
          </p:nvCxnSpPr>
          <p:spPr>
            <a:xfrm flipH="1">
              <a:off x="2968221" y="5288257"/>
              <a:ext cx="3158320" cy="1"/>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1401D747-0290-4496-9D3C-C0DB362C5C0D}"/>
                </a:ext>
              </a:extLst>
            </p:cNvPr>
            <p:cNvSpPr/>
            <p:nvPr/>
          </p:nvSpPr>
          <p:spPr>
            <a:xfrm>
              <a:off x="179513" y="3961374"/>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sp>
        <p:nvSpPr>
          <p:cNvPr id="29" name="正方形/長方形 28">
            <a:extLst>
              <a:ext uri="{FF2B5EF4-FFF2-40B4-BE49-F238E27FC236}">
                <a16:creationId xmlns:a16="http://schemas.microsoft.com/office/drawing/2014/main" id="{AECF5BA6-E1FF-4319-912B-87A93762E64F}"/>
              </a:ext>
            </a:extLst>
          </p:cNvPr>
          <p:cNvSpPr/>
          <p:nvPr/>
        </p:nvSpPr>
        <p:spPr>
          <a:xfrm>
            <a:off x="3113875" y="3035559"/>
            <a:ext cx="2814638" cy="773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accent1"/>
                </a:solidFill>
              </a:rPr>
              <a:t>（状態により</a:t>
            </a:r>
            <a:r>
              <a:rPr lang="en-US" altLang="ja-JP" sz="2400" dirty="0">
                <a:solidFill>
                  <a:schemeClr val="accent1"/>
                </a:solidFill>
              </a:rPr>
              <a:t>B, C</a:t>
            </a:r>
            <a:r>
              <a:rPr lang="ja-JP" altLang="en-US" sz="2400" dirty="0">
                <a:solidFill>
                  <a:schemeClr val="accent1"/>
                </a:solidFill>
              </a:rPr>
              <a:t>がスキップ）</a:t>
            </a:r>
            <a:endParaRPr kumimoji="1" lang="ja-JP" altLang="en-US" sz="2400" dirty="0">
              <a:solidFill>
                <a:schemeClr val="accent1"/>
              </a:solidFill>
            </a:endParaRPr>
          </a:p>
        </p:txBody>
      </p:sp>
      <p:grpSp>
        <p:nvGrpSpPr>
          <p:cNvPr id="13" name="グループ化 12">
            <a:extLst>
              <a:ext uri="{FF2B5EF4-FFF2-40B4-BE49-F238E27FC236}">
                <a16:creationId xmlns:a16="http://schemas.microsoft.com/office/drawing/2014/main" id="{A2EFDD5D-B1E2-4829-8504-8925A8A5D470}"/>
              </a:ext>
            </a:extLst>
          </p:cNvPr>
          <p:cNvGrpSpPr/>
          <p:nvPr/>
        </p:nvGrpSpPr>
        <p:grpSpPr>
          <a:xfrm>
            <a:off x="2843809" y="1236049"/>
            <a:ext cx="5480841" cy="2192951"/>
            <a:chOff x="2843809" y="1236049"/>
            <a:chExt cx="5480841" cy="2192951"/>
          </a:xfrm>
        </p:grpSpPr>
        <p:pic>
          <p:nvPicPr>
            <p:cNvPr id="10" name="図 9" descr="スクリーンショットの画面&#10;&#10;自動的に生成された説明">
              <a:extLst>
                <a:ext uri="{FF2B5EF4-FFF2-40B4-BE49-F238E27FC236}">
                  <a16:creationId xmlns:a16="http://schemas.microsoft.com/office/drawing/2014/main" id="{F2DE7594-FF7C-4907-8EAA-0CC76513544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8580" y="1386875"/>
              <a:ext cx="2126070" cy="2042125"/>
            </a:xfrm>
            <a:prstGeom prst="rect">
              <a:avLst/>
            </a:prstGeom>
          </p:spPr>
        </p:pic>
        <p:cxnSp>
          <p:nvCxnSpPr>
            <p:cNvPr id="19" name="直線矢印コネクタ 18">
              <a:extLst>
                <a:ext uri="{FF2B5EF4-FFF2-40B4-BE49-F238E27FC236}">
                  <a16:creationId xmlns:a16="http://schemas.microsoft.com/office/drawing/2014/main" id="{2D7BD32A-F046-421B-964F-90E1383B6ECB}"/>
                </a:ext>
              </a:extLst>
            </p:cNvPr>
            <p:cNvCxnSpPr>
              <a:stCxn id="8" idx="3"/>
              <a:endCxn id="10" idx="1"/>
            </p:cNvCxnSpPr>
            <p:nvPr/>
          </p:nvCxnSpPr>
          <p:spPr>
            <a:xfrm>
              <a:off x="2843809" y="2407938"/>
              <a:ext cx="3354771"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1F96BA00-492A-4F91-A4F7-21D204A705EC}"/>
                </a:ext>
              </a:extLst>
            </p:cNvPr>
            <p:cNvSpPr/>
            <p:nvPr/>
          </p:nvSpPr>
          <p:spPr>
            <a:xfrm>
              <a:off x="6022991" y="1236049"/>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30" name="正方形/長方形 29">
              <a:extLst>
                <a:ext uri="{FF2B5EF4-FFF2-40B4-BE49-F238E27FC236}">
                  <a16:creationId xmlns:a16="http://schemas.microsoft.com/office/drawing/2014/main" id="{ACB410CF-5986-464A-AD93-9E89D270C5E6}"/>
                </a:ext>
              </a:extLst>
            </p:cNvPr>
            <p:cNvSpPr/>
            <p:nvPr/>
          </p:nvSpPr>
          <p:spPr>
            <a:xfrm>
              <a:off x="3121010" y="1339844"/>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a:t>
              </a:r>
              <a:r>
                <a:rPr kumimoji="1" lang="en-US" altLang="ja-JP" sz="1600" dirty="0">
                  <a:solidFill>
                    <a:srgbClr val="00B050"/>
                  </a:solidFill>
                </a:rPr>
                <a:t>@utac.u-tokyo.ac.jp</a:t>
              </a:r>
            </a:p>
            <a:p>
              <a:pPr algn="ctr"/>
              <a:r>
                <a:rPr lang="ja-JP" altLang="en-US" sz="1600" dirty="0">
                  <a:solidFill>
                    <a:srgbClr val="7030A0"/>
                  </a:solidFill>
                </a:rPr>
                <a:t>（所属機関を明示）</a:t>
              </a:r>
              <a:endParaRPr kumimoji="1" lang="en-US" altLang="ja-JP" sz="1600" dirty="0">
                <a:solidFill>
                  <a:srgbClr val="7030A0"/>
                </a:solidFill>
              </a:endParaRPr>
            </a:p>
          </p:txBody>
        </p:sp>
        <p:cxnSp>
          <p:nvCxnSpPr>
            <p:cNvPr id="20" name="直線コネクタ 19">
              <a:extLst>
                <a:ext uri="{FF2B5EF4-FFF2-40B4-BE49-F238E27FC236}">
                  <a16:creationId xmlns:a16="http://schemas.microsoft.com/office/drawing/2014/main" id="{B9812266-2EE5-426F-9865-083365C34F29}"/>
                </a:ext>
              </a:extLst>
            </p:cNvPr>
            <p:cNvCxnSpPr>
              <a:stCxn id="30" idx="2"/>
            </p:cNvCxnSpPr>
            <p:nvPr/>
          </p:nvCxnSpPr>
          <p:spPr>
            <a:xfrm>
              <a:off x="4657729" y="1849993"/>
              <a:ext cx="1988347" cy="5269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F91C0C4A-7652-46B5-8166-DFA7469D36A2}"/>
              </a:ext>
            </a:extLst>
          </p:cNvPr>
          <p:cNvGrpSpPr/>
          <p:nvPr/>
        </p:nvGrpSpPr>
        <p:grpSpPr>
          <a:xfrm>
            <a:off x="3490070" y="3429000"/>
            <a:ext cx="4898354" cy="2880319"/>
            <a:chOff x="3490070" y="3429000"/>
            <a:chExt cx="4898354" cy="2880319"/>
          </a:xfrm>
        </p:grpSpPr>
        <p:pic>
          <p:nvPicPr>
            <p:cNvPr id="14" name="図 13" descr="utokyo-account.png">
              <a:extLst>
                <a:ext uri="{FF2B5EF4-FFF2-40B4-BE49-F238E27FC236}">
                  <a16:creationId xmlns:a16="http://schemas.microsoft.com/office/drawing/2014/main" id="{4ACED1F7-31B2-4263-BFF2-2DD74E1299ED}"/>
                </a:ext>
              </a:extLst>
            </p:cNvPr>
            <p:cNvPicPr>
              <a:picLocks noChangeAspect="1"/>
            </p:cNvPicPr>
            <p:nvPr/>
          </p:nvPicPr>
          <p:blipFill>
            <a:blip r:embed="rId5" cstate="print"/>
            <a:stretch>
              <a:fillRect/>
            </a:stretch>
          </p:blipFill>
          <p:spPr>
            <a:xfrm>
              <a:off x="6126541" y="4267195"/>
              <a:ext cx="2261883" cy="2042124"/>
            </a:xfrm>
            <a:prstGeom prst="rect">
              <a:avLst/>
            </a:prstGeom>
          </p:spPr>
        </p:pic>
        <p:cxnSp>
          <p:nvCxnSpPr>
            <p:cNvPr id="22" name="直線矢印コネクタ 21">
              <a:extLst>
                <a:ext uri="{FF2B5EF4-FFF2-40B4-BE49-F238E27FC236}">
                  <a16:creationId xmlns:a16="http://schemas.microsoft.com/office/drawing/2014/main" id="{33B5CDF6-0F1A-4B3B-BD82-D3A6C73FD3FB}"/>
                </a:ext>
              </a:extLst>
            </p:cNvPr>
            <p:cNvCxnSpPr>
              <a:stCxn id="10" idx="2"/>
              <a:endCxn id="14" idx="0"/>
            </p:cNvCxnSpPr>
            <p:nvPr/>
          </p:nvCxnSpPr>
          <p:spPr>
            <a:xfrm flipH="1">
              <a:off x="7257483" y="3429000"/>
              <a:ext cx="4132" cy="838195"/>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47D6A1B0-B1D2-4EF7-B7EF-97752D1BCB43}"/>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36" name="正方形/長方形 35">
              <a:extLst>
                <a:ext uri="{FF2B5EF4-FFF2-40B4-BE49-F238E27FC236}">
                  <a16:creationId xmlns:a16="http://schemas.microsoft.com/office/drawing/2014/main" id="{26D5A4E3-0CB7-4ECF-8E6C-8327FA478C9B}"/>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a:t>
              </a:r>
              <a:r>
                <a:rPr kumimoji="1" lang="en-US" altLang="ja-JP" sz="1600" dirty="0">
                  <a:solidFill>
                    <a:srgbClr val="00B050"/>
                  </a:solidFill>
                </a:rPr>
                <a:t> 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38" name="直線コネクタ 37">
              <a:extLst>
                <a:ext uri="{FF2B5EF4-FFF2-40B4-BE49-F238E27FC236}">
                  <a16:creationId xmlns:a16="http://schemas.microsoft.com/office/drawing/2014/main" id="{189FF196-1E12-4CC9-84B2-4C54871D1024}"/>
                </a:ext>
              </a:extLst>
            </p:cNvPr>
            <p:cNvCxnSpPr>
              <a:stCxn id="36"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2" name="四角形: 角を丸くする 11">
            <a:extLst>
              <a:ext uri="{FF2B5EF4-FFF2-40B4-BE49-F238E27FC236}">
                <a16:creationId xmlns:a16="http://schemas.microsoft.com/office/drawing/2014/main" id="{3497EBC7-B1D4-43E8-A424-427A790AAFFD}"/>
              </a:ext>
            </a:extLst>
          </p:cNvPr>
          <p:cNvSpPr/>
          <p:nvPr/>
        </p:nvSpPr>
        <p:spPr>
          <a:xfrm>
            <a:off x="323528" y="2636913"/>
            <a:ext cx="495822" cy="288032"/>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869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fontScale="90000"/>
          </a:bodyPr>
          <a:lstStyle/>
          <a:p>
            <a:r>
              <a:rPr lang="ja-JP" altLang="en-US" dirty="0"/>
              <a:t>これは</a:t>
            </a:r>
            <a:r>
              <a:rPr lang="en-US" altLang="ja-JP" dirty="0"/>
              <a:t>SSO</a:t>
            </a:r>
            <a:r>
              <a:rPr lang="ja-JP" altLang="en-US" dirty="0"/>
              <a:t>する際の共通パターン</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pic>
        <p:nvPicPr>
          <p:cNvPr id="8" name="図 7" descr="スクリーンショットの画面&#10;&#10;自動的に生成された説明">
            <a:extLst>
              <a:ext uri="{FF2B5EF4-FFF2-40B4-BE49-F238E27FC236}">
                <a16:creationId xmlns:a16="http://schemas.microsoft.com/office/drawing/2014/main" id="{2C722379-3808-4358-BFC4-AEA9389664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8580" y="1225762"/>
            <a:ext cx="2126070" cy="2042125"/>
          </a:xfrm>
          <a:prstGeom prst="rect">
            <a:avLst/>
          </a:prstGeom>
        </p:spPr>
      </p:pic>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3" cstate="print"/>
          <a:stretch>
            <a:fillRect/>
          </a:stretch>
        </p:blipFill>
        <p:spPr>
          <a:xfrm>
            <a:off x="6126541" y="4267195"/>
            <a:ext cx="2261883" cy="2042124"/>
          </a:xfrm>
          <a:prstGeom prst="rect">
            <a:avLst/>
          </a:prstGeom>
        </p:spPr>
      </p:pic>
      <p:cxnSp>
        <p:nvCxnSpPr>
          <p:cNvPr id="10" name="直線矢印コネクタ 9">
            <a:extLst>
              <a:ext uri="{FF2B5EF4-FFF2-40B4-BE49-F238E27FC236}">
                <a16:creationId xmlns:a16="http://schemas.microsoft.com/office/drawing/2014/main" id="{52861A13-4B45-4A6C-894A-10722AE7198E}"/>
              </a:ext>
            </a:extLst>
          </p:cNvPr>
          <p:cNvCxnSpPr>
            <a:endCxn id="8" idx="1"/>
          </p:cNvCxnSpPr>
          <p:nvPr/>
        </p:nvCxnSpPr>
        <p:spPr>
          <a:xfrm flipV="1">
            <a:off x="2758860" y="2246825"/>
            <a:ext cx="3439720" cy="854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5F0D8726-438E-4652-8A0B-346334C91894}"/>
              </a:ext>
            </a:extLst>
          </p:cNvPr>
          <p:cNvCxnSpPr>
            <a:stCxn id="8" idx="2"/>
            <a:endCxn id="9" idx="0"/>
          </p:cNvCxnSpPr>
          <p:nvPr/>
        </p:nvCxnSpPr>
        <p:spPr>
          <a:xfrm flipH="1">
            <a:off x="7257483" y="3267887"/>
            <a:ext cx="4132" cy="99930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D3981480-5951-4A30-B001-8DE24C58E8C6}"/>
              </a:ext>
            </a:extLst>
          </p:cNvPr>
          <p:cNvSpPr/>
          <p:nvPr/>
        </p:nvSpPr>
        <p:spPr>
          <a:xfrm>
            <a:off x="6022991" y="1074936"/>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cxnSp>
        <p:nvCxnSpPr>
          <p:cNvPr id="16" name="直線矢印コネクタ 15">
            <a:extLst>
              <a:ext uri="{FF2B5EF4-FFF2-40B4-BE49-F238E27FC236}">
                <a16:creationId xmlns:a16="http://schemas.microsoft.com/office/drawing/2014/main" id="{B7982005-3475-4E37-907A-A7238FFE668E}"/>
              </a:ext>
            </a:extLst>
          </p:cNvPr>
          <p:cNvCxnSpPr>
            <a:stCxn id="9" idx="1"/>
            <a:endCxn id="24" idx="3"/>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45D5127B-A578-4CD2-8968-ECAB5B2F75FD}"/>
              </a:ext>
            </a:extLst>
          </p:cNvPr>
          <p:cNvSpPr/>
          <p:nvPr/>
        </p:nvSpPr>
        <p:spPr>
          <a:xfrm>
            <a:off x="3143784" y="3035559"/>
            <a:ext cx="2814638" cy="773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accent1"/>
                </a:solidFill>
              </a:rPr>
              <a:t>（状態により</a:t>
            </a:r>
            <a:r>
              <a:rPr lang="en-US" altLang="ja-JP" sz="2400" dirty="0">
                <a:solidFill>
                  <a:schemeClr val="accent1"/>
                </a:solidFill>
              </a:rPr>
              <a:t>B, C</a:t>
            </a:r>
            <a:r>
              <a:rPr lang="ja-JP" altLang="en-US" sz="2400" dirty="0">
                <a:solidFill>
                  <a:schemeClr val="accent1"/>
                </a:solidFill>
              </a:rPr>
              <a:t>がスキップ）</a:t>
            </a:r>
            <a:endParaRPr kumimoji="1" lang="ja-JP" altLang="en-US" sz="2400" dirty="0">
              <a:solidFill>
                <a:schemeClr val="accent1"/>
              </a:solidFill>
            </a:endParaRPr>
          </a:p>
        </p:txBody>
      </p:sp>
      <p:sp>
        <p:nvSpPr>
          <p:cNvPr id="19" name="正方形/長方形 18">
            <a:extLst>
              <a:ext uri="{FF2B5EF4-FFF2-40B4-BE49-F238E27FC236}">
                <a16:creationId xmlns:a16="http://schemas.microsoft.com/office/drawing/2014/main" id="{03F1199F-BF64-4BDA-96D0-3C327F35065C}"/>
              </a:ext>
            </a:extLst>
          </p:cNvPr>
          <p:cNvSpPr/>
          <p:nvPr/>
        </p:nvSpPr>
        <p:spPr>
          <a:xfrm>
            <a:off x="3121010" y="1178731"/>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a:t>
            </a:r>
            <a:r>
              <a:rPr kumimoji="1" lang="en-US" altLang="ja-JP" sz="1600" dirty="0">
                <a:solidFill>
                  <a:srgbClr val="00B050"/>
                </a:solidFill>
              </a:rPr>
              <a:t>@utac.u-tokyo.ac.jp</a:t>
            </a:r>
          </a:p>
          <a:p>
            <a:pPr algn="ctr"/>
            <a:r>
              <a:rPr lang="ja-JP" altLang="en-US" sz="1600" dirty="0">
                <a:solidFill>
                  <a:srgbClr val="7030A0"/>
                </a:solidFill>
              </a:rPr>
              <a:t>（所属組織を明示）</a:t>
            </a:r>
            <a:endParaRPr kumimoji="1" lang="en-US" altLang="ja-JP" sz="1600" dirty="0">
              <a:solidFill>
                <a:srgbClr val="7030A0"/>
              </a:solidFill>
            </a:endParaRPr>
          </a:p>
        </p:txBody>
      </p:sp>
      <p:cxnSp>
        <p:nvCxnSpPr>
          <p:cNvPr id="20" name="直線コネクタ 19">
            <a:extLst>
              <a:ext uri="{FF2B5EF4-FFF2-40B4-BE49-F238E27FC236}">
                <a16:creationId xmlns:a16="http://schemas.microsoft.com/office/drawing/2014/main" id="{FABDB61F-4C94-464D-A076-EDB073D9570C}"/>
              </a:ext>
            </a:extLst>
          </p:cNvPr>
          <p:cNvCxnSpPr>
            <a:stCxn id="19" idx="2"/>
          </p:cNvCxnSpPr>
          <p:nvPr/>
        </p:nvCxnSpPr>
        <p:spPr>
          <a:xfrm>
            <a:off x="4657729" y="1688880"/>
            <a:ext cx="1988347" cy="5269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8617501F-1DE2-4206-AEF3-605AFAFB51B3}"/>
              </a:ext>
            </a:extLst>
          </p:cNvPr>
          <p:cNvSpPr/>
          <p:nvPr/>
        </p:nvSpPr>
        <p:spPr>
          <a:xfrm>
            <a:off x="179513" y="1708058"/>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24" name="正方形/長方形 23">
            <a:extLst>
              <a:ext uri="{FF2B5EF4-FFF2-40B4-BE49-F238E27FC236}">
                <a16:creationId xmlns:a16="http://schemas.microsoft.com/office/drawing/2014/main" id="{A0C7B903-0E3B-4786-A422-4136B3D3BAFE}"/>
              </a:ext>
            </a:extLst>
          </p:cNvPr>
          <p:cNvSpPr/>
          <p:nvPr/>
        </p:nvSpPr>
        <p:spPr>
          <a:xfrm>
            <a:off x="179513" y="4304115"/>
            <a:ext cx="2579347" cy="1915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目的ページ</a:t>
            </a:r>
            <a:endParaRPr kumimoji="1" lang="ja-JP" altLang="en-US" dirty="0">
              <a:solidFill>
                <a:schemeClr val="tx1"/>
              </a:solidFill>
            </a:endParaRPr>
          </a:p>
        </p:txBody>
      </p:sp>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sp>
        <p:nvSpPr>
          <p:cNvPr id="27" name="正方形/長方形 26">
            <a:extLst>
              <a:ext uri="{FF2B5EF4-FFF2-40B4-BE49-F238E27FC236}">
                <a16:creationId xmlns:a16="http://schemas.microsoft.com/office/drawing/2014/main" id="{9FA4347A-54CE-4D0E-92A3-A0C6B1CAD85E}"/>
              </a:ext>
            </a:extLst>
          </p:cNvPr>
          <p:cNvSpPr/>
          <p:nvPr/>
        </p:nvSpPr>
        <p:spPr>
          <a:xfrm>
            <a:off x="-143920" y="2094971"/>
            <a:ext cx="3073438" cy="3408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https://</a:t>
            </a:r>
            <a:r>
              <a:rPr lang="ja-JP" altLang="en-US" sz="1600" dirty="0">
                <a:solidFill>
                  <a:srgbClr val="00B050"/>
                </a:solidFill>
              </a:rPr>
              <a:t>目的ページ</a:t>
            </a:r>
            <a:r>
              <a:rPr lang="en-US" altLang="ja-JP" sz="1600" dirty="0">
                <a:solidFill>
                  <a:srgbClr val="00B050"/>
                </a:solidFill>
              </a:rPr>
              <a:t>/</a:t>
            </a:r>
            <a:endParaRPr kumimoji="1" lang="en-US" altLang="ja-JP" sz="1600" dirty="0">
              <a:solidFill>
                <a:srgbClr val="00B050"/>
              </a:solidFill>
            </a:endParaRPr>
          </a:p>
        </p:txBody>
      </p:sp>
      <p:sp>
        <p:nvSpPr>
          <p:cNvPr id="33" name="正方形/長方形 32">
            <a:extLst>
              <a:ext uri="{FF2B5EF4-FFF2-40B4-BE49-F238E27FC236}">
                <a16:creationId xmlns:a16="http://schemas.microsoft.com/office/drawing/2014/main" id="{67D5572A-F3F7-4339-9CF0-B0FCA69935B2}"/>
              </a:ext>
            </a:extLst>
          </p:cNvPr>
          <p:cNvSpPr/>
          <p:nvPr/>
        </p:nvSpPr>
        <p:spPr>
          <a:xfrm>
            <a:off x="4602148" y="154540"/>
            <a:ext cx="4084652" cy="4517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accent1"/>
                </a:solidFill>
              </a:rPr>
              <a:t>Zoom</a:t>
            </a:r>
            <a:r>
              <a:rPr lang="ja-JP" altLang="en-US" dirty="0">
                <a:solidFill>
                  <a:schemeClr val="accent1"/>
                </a:solidFill>
              </a:rPr>
              <a:t>でも似たパターンが出てきます</a:t>
            </a:r>
            <a:endParaRPr kumimoji="1" lang="ja-JP" altLang="en-US" dirty="0">
              <a:solidFill>
                <a:schemeClr val="accent1"/>
              </a:solidFill>
            </a:endParaRPr>
          </a:p>
        </p:txBody>
      </p:sp>
    </p:spTree>
    <p:extLst>
      <p:ext uri="{BB962C8B-B14F-4D97-AF65-F5344CB8AC3E}">
        <p14:creationId xmlns:p14="http://schemas.microsoft.com/office/powerpoint/2010/main" val="106440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2354-62E1-4FCF-917D-BA6BAA2B043C}"/>
              </a:ext>
            </a:extLst>
          </p:cNvPr>
          <p:cNvSpPr>
            <a:spLocks noGrp="1"/>
          </p:cNvSpPr>
          <p:nvPr>
            <p:ph type="title"/>
          </p:nvPr>
        </p:nvSpPr>
        <p:spPr/>
        <p:txBody>
          <a:bodyPr>
            <a:normAutofit/>
          </a:bodyPr>
          <a:lstStyle/>
          <a:p>
            <a:r>
              <a:rPr kumimoji="1" lang="en-US" altLang="ja-JP" dirty="0"/>
              <a:t>Google Workspace</a:t>
            </a:r>
            <a:endParaRPr kumimoji="1" lang="ja-JP" altLang="en-US" dirty="0"/>
          </a:p>
        </p:txBody>
      </p:sp>
      <p:sp>
        <p:nvSpPr>
          <p:cNvPr id="3" name="Content Placeholder 2">
            <a:extLst>
              <a:ext uri="{FF2B5EF4-FFF2-40B4-BE49-F238E27FC236}">
                <a16:creationId xmlns:a16="http://schemas.microsoft.com/office/drawing/2014/main" id="{132BE0E1-72F3-48C3-8A3F-0AFD594B20BB}"/>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2F6B83C-DA60-42E5-8779-B74CD6DBD7D1}"/>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4D5E8154-793E-42F6-81DF-7663CC22F161}"/>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1E68FBBC-83F6-4DCA-8634-801BB8C19D4B}"/>
              </a:ext>
            </a:extLst>
          </p:cNvPr>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grpSp>
        <p:nvGrpSpPr>
          <p:cNvPr id="26" name="グループ化 25">
            <a:extLst>
              <a:ext uri="{FF2B5EF4-FFF2-40B4-BE49-F238E27FC236}">
                <a16:creationId xmlns:a16="http://schemas.microsoft.com/office/drawing/2014/main" id="{1164DAF7-EF2A-4F3D-8D78-DB33ED50BF61}"/>
              </a:ext>
            </a:extLst>
          </p:cNvPr>
          <p:cNvGrpSpPr/>
          <p:nvPr/>
        </p:nvGrpSpPr>
        <p:grpSpPr>
          <a:xfrm>
            <a:off x="1173765" y="2879947"/>
            <a:ext cx="7286315" cy="2133229"/>
            <a:chOff x="1173765" y="3823228"/>
            <a:chExt cx="7286315" cy="2133229"/>
          </a:xfrm>
        </p:grpSpPr>
        <p:grpSp>
          <p:nvGrpSpPr>
            <p:cNvPr id="27" name="グループ化 39">
              <a:extLst>
                <a:ext uri="{FF2B5EF4-FFF2-40B4-BE49-F238E27FC236}">
                  <a16:creationId xmlns:a16="http://schemas.microsoft.com/office/drawing/2014/main" id="{2EF9E38D-DBD3-4AD5-A4CB-FB7407A1D937}"/>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4A7D5C00-A0EB-4B81-8090-4330676F070D}"/>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2EBEF95C-3984-441C-B52B-B2AE5AF7006D}"/>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B7A2D4A8-FE36-40EF-8D24-7BA98C6A2672}"/>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10A5B04D-703E-4CF8-8DA3-171743EBBBC7}"/>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6172AAA0-32EA-4069-B0FD-D51DD0B70FF0}"/>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3619E9F8-54FA-4CE8-BE0B-BC07F0F5B80C}"/>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679C3BE2-DE40-4262-8420-1B49C61824F8}"/>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E52D5858-25B7-4188-94CF-8C9A3D40473C}"/>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7EE1CFA0-377F-402E-ADB0-898C376944D9}"/>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12A3D676-4FD8-428D-B94C-8935E46F797D}"/>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EF93CF7A-BA22-4E35-BE9E-8770EF481C8E}"/>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741AFF9F-8519-44F8-9C1C-7F3F195C9972}"/>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691C9DFF-FD9F-40DE-BDF4-65CCF3CEBEFB}"/>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2A5D1501-2EC1-408C-A40A-E142F3BCE84C}"/>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71D6A6F7-FC39-4020-8696-DE003D9A23EB}"/>
              </a:ext>
            </a:extLst>
          </p:cNvPr>
          <p:cNvSpPr/>
          <p:nvPr/>
        </p:nvSpPr>
        <p:spPr>
          <a:xfrm>
            <a:off x="5004048" y="2860130"/>
            <a:ext cx="1154576"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14444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4BD1B4-0F61-4879-B423-A2E78733C07C}"/>
              </a:ext>
            </a:extLst>
          </p:cNvPr>
          <p:cNvSpPr>
            <a:spLocks noGrp="1"/>
          </p:cNvSpPr>
          <p:nvPr>
            <p:ph type="title"/>
          </p:nvPr>
        </p:nvSpPr>
        <p:spPr>
          <a:xfrm>
            <a:off x="457200" y="274638"/>
            <a:ext cx="8229600" cy="1143000"/>
          </a:xfrm>
        </p:spPr>
        <p:txBody>
          <a:bodyPr anchor="ctr">
            <a:normAutofit/>
          </a:bodyPr>
          <a:lstStyle/>
          <a:p>
            <a:r>
              <a:rPr kumimoji="1" lang="en-US" altLang="ja-JP" dirty="0"/>
              <a:t>Google Workspace</a:t>
            </a:r>
            <a:endParaRPr kumimoji="1" lang="ja-JP" altLang="en-US" dirty="0"/>
          </a:p>
        </p:txBody>
      </p:sp>
      <p:sp>
        <p:nvSpPr>
          <p:cNvPr id="3" name="コンテンツ プレースホルダー 2">
            <a:extLst>
              <a:ext uri="{FF2B5EF4-FFF2-40B4-BE49-F238E27FC236}">
                <a16:creationId xmlns:a16="http://schemas.microsoft.com/office/drawing/2014/main" id="{C53F659E-082A-4FEC-B440-2F4B2C560EF6}"/>
              </a:ext>
            </a:extLst>
          </p:cNvPr>
          <p:cNvSpPr>
            <a:spLocks noGrp="1"/>
          </p:cNvSpPr>
          <p:nvPr>
            <p:ph sz="half" idx="1"/>
          </p:nvPr>
        </p:nvSpPr>
        <p:spPr>
          <a:xfrm>
            <a:off x="457200" y="1600201"/>
            <a:ext cx="8507288" cy="4853134"/>
          </a:xfrm>
        </p:spPr>
        <p:txBody>
          <a:bodyPr>
            <a:noAutofit/>
          </a:bodyPr>
          <a:lstStyle/>
          <a:p>
            <a:pPr>
              <a:lnSpc>
                <a:spcPct val="90000"/>
              </a:lnSpc>
            </a:pPr>
            <a:r>
              <a:rPr kumimoji="1" lang="en-US" altLang="ja-JP" dirty="0"/>
              <a:t>Google Workspace</a:t>
            </a:r>
            <a:r>
              <a:rPr kumimoji="1" lang="ja-JP" altLang="en-US" dirty="0"/>
              <a:t> </a:t>
            </a:r>
            <a:r>
              <a:rPr kumimoji="1" lang="ja-JP" altLang="en-US" dirty="0">
                <a:sym typeface="Symbol" panose="05050102010706020507" pitchFamily="18" charset="2"/>
              </a:rPr>
              <a:t></a:t>
            </a:r>
            <a:r>
              <a:rPr kumimoji="1" lang="ja-JP" altLang="en-US" dirty="0"/>
              <a:t> 組織契約する</a:t>
            </a:r>
            <a:r>
              <a:rPr kumimoji="1" lang="en-US" altLang="ja-JP" dirty="0"/>
              <a:t>Google</a:t>
            </a:r>
            <a:r>
              <a:rPr lang="ja-JP" altLang="en-US" dirty="0"/>
              <a:t>サービス</a:t>
            </a:r>
            <a:endParaRPr lang="en-US" altLang="ja-JP" dirty="0"/>
          </a:p>
          <a:p>
            <a:pPr lvl="1">
              <a:lnSpc>
                <a:spcPct val="90000"/>
              </a:lnSpc>
            </a:pPr>
            <a:r>
              <a:rPr lang="ja-JP" altLang="en-US" dirty="0"/>
              <a:t>旧称 </a:t>
            </a:r>
            <a:r>
              <a:rPr lang="en-US" altLang="ja-JP" dirty="0"/>
              <a:t>G Suite</a:t>
            </a:r>
          </a:p>
          <a:p>
            <a:pPr>
              <a:lnSpc>
                <a:spcPct val="90000"/>
              </a:lnSpc>
            </a:pPr>
            <a:r>
              <a:rPr lang="ja-JP" altLang="en-US" dirty="0"/>
              <a:t>本</a:t>
            </a:r>
            <a:r>
              <a:rPr kumimoji="1" lang="ja-JP" altLang="en-US" dirty="0"/>
              <a:t>学が契約している</a:t>
            </a:r>
            <a:r>
              <a:rPr kumimoji="1" lang="en-US" altLang="ja-JP" dirty="0"/>
              <a:t>Google Workspace = </a:t>
            </a:r>
            <a:r>
              <a:rPr kumimoji="1" lang="en-US" altLang="ja-JP" dirty="0">
                <a:solidFill>
                  <a:srgbClr val="00B050"/>
                </a:solidFill>
              </a:rPr>
              <a:t>ECCS</a:t>
            </a:r>
            <a:r>
              <a:rPr kumimoji="1" lang="ja-JP" altLang="en-US" dirty="0">
                <a:solidFill>
                  <a:srgbClr val="00B050"/>
                </a:solidFill>
              </a:rPr>
              <a:t>クラウドメール</a:t>
            </a:r>
            <a:endParaRPr kumimoji="1" lang="en-US" altLang="ja-JP" dirty="0">
              <a:solidFill>
                <a:srgbClr val="00B050"/>
              </a:solidFill>
            </a:endParaRPr>
          </a:p>
          <a:p>
            <a:pPr lvl="1">
              <a:lnSpc>
                <a:spcPct val="90000"/>
              </a:lnSpc>
            </a:pPr>
            <a:r>
              <a:rPr lang="ja-JP" altLang="en-US" dirty="0"/>
              <a:t>様々なアプリが含まれるので〇〇メールという呼び方はやや誤解を招く</a:t>
            </a:r>
            <a:endParaRPr lang="en-US" altLang="ja-JP" dirty="0"/>
          </a:p>
          <a:p>
            <a:pPr>
              <a:lnSpc>
                <a:spcPct val="90000"/>
              </a:lnSpc>
            </a:pPr>
            <a:r>
              <a:rPr lang="ja-JP" altLang="en-US" dirty="0"/>
              <a:t>有効化（初めての方）、パスワード変更</a:t>
            </a:r>
            <a:endParaRPr lang="en-US" altLang="ja-JP" dirty="0"/>
          </a:p>
          <a:p>
            <a:pPr lvl="1"/>
            <a:r>
              <a:rPr lang="en-US" altLang="ja-JP" sz="1800" dirty="0">
                <a:hlinkClick r:id="rId2"/>
              </a:rPr>
              <a:t>https://utelecon.adm.u-tokyo.ac.jp/oc/#google</a:t>
            </a:r>
            <a:endParaRPr lang="en-US" altLang="ja-JP" sz="1800" dirty="0"/>
          </a:p>
          <a:p>
            <a:pPr>
              <a:lnSpc>
                <a:spcPct val="90000"/>
              </a:lnSpc>
            </a:pPr>
            <a:r>
              <a:rPr lang="ja-JP" altLang="en-US" dirty="0"/>
              <a:t>サインイン</a:t>
            </a:r>
            <a:endParaRPr lang="en-US" altLang="ja-JP" dirty="0"/>
          </a:p>
          <a:p>
            <a:pPr lvl="1">
              <a:lnSpc>
                <a:spcPct val="90000"/>
              </a:lnSpc>
            </a:pPr>
            <a:r>
              <a:rPr lang="ja-JP" altLang="en-US" sz="1800" dirty="0"/>
              <a:t>方法</a:t>
            </a:r>
            <a:r>
              <a:rPr lang="en-US" altLang="ja-JP" sz="1800" dirty="0"/>
              <a:t>1: </a:t>
            </a:r>
            <a:r>
              <a:rPr lang="ja-JP" altLang="en-US" sz="1800" dirty="0"/>
              <a:t>普通の</a:t>
            </a:r>
            <a:r>
              <a:rPr lang="en-US" altLang="ja-JP" sz="1800" dirty="0"/>
              <a:t>Google</a:t>
            </a:r>
            <a:r>
              <a:rPr lang="ja-JP" altLang="en-US" sz="1800" dirty="0"/>
              <a:t>ページでアカウント名 </a:t>
            </a:r>
            <a:r>
              <a:rPr lang="en-US" altLang="ja-JP" sz="1800" i="1" dirty="0">
                <a:solidFill>
                  <a:srgbClr val="00B050"/>
                </a:solidFill>
              </a:rPr>
              <a:t>xxxx</a:t>
            </a:r>
            <a:r>
              <a:rPr lang="en-US" altLang="ja-JP" sz="1800" dirty="0">
                <a:solidFill>
                  <a:srgbClr val="00B050"/>
                </a:solidFill>
              </a:rPr>
              <a:t>@g.ecc.u-tokyo.ac.jp</a:t>
            </a:r>
          </a:p>
          <a:p>
            <a:pPr lvl="1">
              <a:lnSpc>
                <a:spcPct val="90000"/>
              </a:lnSpc>
            </a:pPr>
            <a:r>
              <a:rPr lang="ja-JP" altLang="en-US" sz="1800" dirty="0"/>
              <a:t>方法</a:t>
            </a:r>
            <a:r>
              <a:rPr lang="en-US" altLang="ja-JP" sz="1800" dirty="0"/>
              <a:t>2: </a:t>
            </a:r>
            <a:r>
              <a:rPr lang="ja-JP" altLang="en-US" sz="1800" dirty="0"/>
              <a:t>専用サインインページ</a:t>
            </a:r>
            <a:r>
              <a:rPr lang="en-US" altLang="ja-JP" sz="1800" dirty="0">
                <a:hlinkClick r:id="rId3"/>
              </a:rPr>
              <a:t>https://mail.google.com/a/g.ecc.u-tokyo.ac.jp</a:t>
            </a:r>
            <a:endParaRPr lang="en-US" altLang="ja-JP" sz="1800" dirty="0"/>
          </a:p>
        </p:txBody>
      </p:sp>
      <p:sp>
        <p:nvSpPr>
          <p:cNvPr id="4" name="日付プレースホルダー 3">
            <a:extLst>
              <a:ext uri="{FF2B5EF4-FFF2-40B4-BE49-F238E27FC236}">
                <a16:creationId xmlns:a16="http://schemas.microsoft.com/office/drawing/2014/main" id="{E1DEDD0E-AD3E-4E37-9BB0-9A783D5DF5E6}"/>
              </a:ext>
            </a:extLst>
          </p:cNvPr>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5C882A7D-05D0-443A-87C0-FCDAFB8D5CCB}"/>
              </a:ext>
            </a:extLst>
          </p:cNvPr>
          <p:cNvSpPr>
            <a:spLocks noGrp="1"/>
          </p:cNvSpPr>
          <p:nvPr>
            <p:ph type="ftr" sz="quarter" idx="11"/>
          </p:nvPr>
        </p:nvSpPr>
        <p:spPr>
          <a:xfrm>
            <a:off x="3124200" y="6356350"/>
            <a:ext cx="2895600" cy="365125"/>
          </a:xfrm>
        </p:spPr>
        <p:txBody>
          <a:bodyPr anchor="ctr">
            <a:normAutofit fontScale="92500" lnSpcReduction="20000"/>
          </a:bodyPr>
          <a:lstStyle/>
          <a:p>
            <a:pPr>
              <a:spcAft>
                <a:spcPts val="600"/>
              </a:spcAft>
            </a:pPr>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41AAA413-3F47-4E62-842D-82EC78C3B3EB}"/>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25</a:t>
            </a:fld>
            <a:endParaRPr kumimoji="1" lang="ja-JP" altLang="en-US"/>
          </a:p>
        </p:txBody>
      </p:sp>
      <p:sp>
        <p:nvSpPr>
          <p:cNvPr id="7" name="正方形/長方形 6">
            <a:extLst>
              <a:ext uri="{FF2B5EF4-FFF2-40B4-BE49-F238E27FC236}">
                <a16:creationId xmlns:a16="http://schemas.microsoft.com/office/drawing/2014/main" id="{BB04BE31-6682-4C20-9E2E-18AB7DCD3F08}"/>
              </a:ext>
            </a:extLst>
          </p:cNvPr>
          <p:cNvSpPr/>
          <p:nvPr/>
        </p:nvSpPr>
        <p:spPr>
          <a:xfrm>
            <a:off x="4107730" y="3501536"/>
            <a:ext cx="928539" cy="1077218"/>
          </a:xfrm>
          <a:prstGeom prst="rect">
            <a:avLst/>
          </a:prstGeom>
        </p:spPr>
        <p:txBody>
          <a:bodyPr wrap="square">
            <a:spAutoFit/>
          </a:bodyPr>
          <a:lstStyle/>
          <a:p>
            <a:r>
              <a:rPr lang="ja-JP" altLang="en-US" sz="3200" dirty="0"/>
              <a:t>🙇‍♂️</a:t>
            </a:r>
          </a:p>
        </p:txBody>
      </p:sp>
      <p:pic>
        <p:nvPicPr>
          <p:cNvPr id="9" name="図 8">
            <a:extLst>
              <a:ext uri="{FF2B5EF4-FFF2-40B4-BE49-F238E27FC236}">
                <a16:creationId xmlns:a16="http://schemas.microsoft.com/office/drawing/2014/main" id="{3B17B3CD-B505-49CF-9FB5-27673E289E56}"/>
              </a:ext>
            </a:extLst>
          </p:cNvPr>
          <p:cNvPicPr>
            <a:picLocks noChangeAspect="1"/>
          </p:cNvPicPr>
          <p:nvPr/>
        </p:nvPicPr>
        <p:blipFill>
          <a:blip r:embed="rId4"/>
          <a:stretch>
            <a:fillRect/>
          </a:stretch>
        </p:blipFill>
        <p:spPr>
          <a:xfrm>
            <a:off x="6834712" y="27527"/>
            <a:ext cx="2268942" cy="667224"/>
          </a:xfrm>
          <a:prstGeom prst="rect">
            <a:avLst/>
          </a:prstGeom>
        </p:spPr>
      </p:pic>
      <p:sp>
        <p:nvSpPr>
          <p:cNvPr id="10" name="正方形/長方形 9">
            <a:extLst>
              <a:ext uri="{FF2B5EF4-FFF2-40B4-BE49-F238E27FC236}">
                <a16:creationId xmlns:a16="http://schemas.microsoft.com/office/drawing/2014/main" id="{47BD458E-BE49-4E2A-809E-70579510CEDA}"/>
              </a:ext>
            </a:extLst>
          </p:cNvPr>
          <p:cNvSpPr/>
          <p:nvPr/>
        </p:nvSpPr>
        <p:spPr>
          <a:xfrm>
            <a:off x="8028384"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4206072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F9A8B4-EC08-41E7-9F08-1086A5D7F3BF}"/>
              </a:ext>
            </a:extLst>
          </p:cNvPr>
          <p:cNvSpPr>
            <a:spLocks noGrp="1"/>
          </p:cNvSpPr>
          <p:nvPr>
            <p:ph idx="1"/>
          </p:nvPr>
        </p:nvSpPr>
        <p:spPr>
          <a:xfrm>
            <a:off x="179513" y="1500174"/>
            <a:ext cx="8964487" cy="4525963"/>
          </a:xfrm>
        </p:spPr>
        <p:txBody>
          <a:bodyPr>
            <a:normAutofit/>
          </a:bodyPr>
          <a:lstStyle/>
          <a:p>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有効化してから実際にサインイン可能になるまで少々</a:t>
            </a:r>
            <a:r>
              <a:rPr lang="en-US" altLang="ja-JP"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a:t>
            </a:r>
            <a:r>
              <a:rPr lang="en-US" altLang="ja-JP" sz="2800" dirty="0">
                <a:solidFill>
                  <a:srgbClr val="FF0000"/>
                </a:solidFill>
                <a:effectLst>
                  <a:outerShdw blurRad="127000" algn="tl" rotWithShape="0">
                    <a:schemeClr val="bg1">
                      <a:alpha val="90000"/>
                    </a:schemeClr>
                  </a:outerShdw>
                </a:effectLst>
                <a:latin typeface="+mj-lt"/>
                <a:ea typeface="+mj-ea"/>
                <a:cs typeface="+mj-cs"/>
              </a:rPr>
              <a:t>(</a:t>
            </a:r>
            <a:r>
              <a:rPr lang="ja-JP" altLang="en-US" sz="2800" dirty="0">
                <a:solidFill>
                  <a:srgbClr val="FF0000"/>
                </a:solidFill>
                <a:effectLst>
                  <a:outerShdw blurRad="127000" algn="tl" rotWithShape="0">
                    <a:schemeClr val="bg1">
                      <a:alpha val="90000"/>
                    </a:schemeClr>
                  </a:outerShdw>
                </a:effectLst>
                <a:latin typeface="+mj-lt"/>
                <a:ea typeface="+mj-ea"/>
                <a:cs typeface="+mj-cs"/>
              </a:rPr>
              <a:t>最大</a:t>
            </a:r>
            <a:r>
              <a:rPr lang="en-US" altLang="ja-JP" sz="2800" dirty="0">
                <a:solidFill>
                  <a:srgbClr val="FF0000"/>
                </a:solidFill>
                <a:effectLst>
                  <a:outerShdw blurRad="127000" algn="tl" rotWithShape="0">
                    <a:schemeClr val="bg1">
                      <a:alpha val="90000"/>
                    </a:schemeClr>
                  </a:outerShdw>
                </a:effectLst>
                <a:latin typeface="+mj-lt"/>
                <a:ea typeface="+mj-ea"/>
                <a:cs typeface="+mj-cs"/>
              </a:rPr>
              <a:t>1</a:t>
            </a:r>
            <a:r>
              <a:rPr lang="ja-JP" altLang="en-US" sz="2800" dirty="0">
                <a:solidFill>
                  <a:srgbClr val="FF0000"/>
                </a:solidFill>
                <a:effectLst>
                  <a:outerShdw blurRad="127000" algn="tl" rotWithShape="0">
                    <a:schemeClr val="bg1">
                      <a:alpha val="90000"/>
                    </a:schemeClr>
                  </a:outerShdw>
                </a:effectLst>
                <a:latin typeface="+mj-lt"/>
                <a:ea typeface="+mj-ea"/>
                <a:cs typeface="+mj-cs"/>
              </a:rPr>
              <a:t>時間</a:t>
            </a:r>
            <a:r>
              <a:rPr lang="en-US" altLang="ja-JP" sz="2800" dirty="0">
                <a:solidFill>
                  <a:srgbClr val="FF0000"/>
                </a:solidFill>
                <a:effectLst>
                  <a:outerShdw blurRad="127000" algn="tl" rotWithShape="0">
                    <a:schemeClr val="bg1">
                      <a:alpha val="90000"/>
                    </a:schemeClr>
                  </a:outerShdw>
                </a:effectLst>
                <a:latin typeface="+mj-lt"/>
                <a:ea typeface="+mj-ea"/>
                <a:cs typeface="+mj-cs"/>
              </a:rPr>
              <a:t>) </a:t>
            </a:r>
            <a:r>
              <a:rPr lang="ja-JP" altLang="en-US" sz="2800" dirty="0">
                <a:solidFill>
                  <a:srgbClr val="FF0000"/>
                </a:solidFill>
                <a:effectLst>
                  <a:outerShdw blurRad="127000" algn="tl" rotWithShape="0">
                    <a:schemeClr val="bg1">
                      <a:alpha val="90000"/>
                    </a:schemeClr>
                  </a:outerShdw>
                </a:effectLst>
                <a:latin typeface="+mj-lt"/>
                <a:ea typeface="+mj-ea"/>
                <a:cs typeface="+mj-cs"/>
              </a:rPr>
              <a:t>お待ち</a:t>
            </a:r>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ください</a:t>
            </a:r>
            <a:endParaRPr lang="en-US" altLang="ja-JP"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a:p>
            <a:pPr lvl="1"/>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正確には</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毎時 </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(00</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分</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に有効化が</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Google</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のシステムに反映されます</a:t>
            </a:r>
            <a:endPar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p:txBody>
      </p:sp>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a:xfrm>
            <a:off x="457200" y="274638"/>
            <a:ext cx="8435280" cy="1143000"/>
          </a:xfrm>
        </p:spPr>
        <p:txBody>
          <a:bodyPr>
            <a:normAutofit fontScale="90000"/>
          </a:bodyPr>
          <a:lstStyle/>
          <a:p>
            <a:r>
              <a:rPr lang="en-US" altLang="ja-JP" dirty="0"/>
              <a:t>Google Workspace</a:t>
            </a:r>
            <a:r>
              <a:rPr kumimoji="1" lang="ja-JP" altLang="en-US" dirty="0"/>
              <a:t>サインイン時の罠</a:t>
            </a:r>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sp>
        <p:nvSpPr>
          <p:cNvPr id="8" name="正方形/長方形 7">
            <a:extLst>
              <a:ext uri="{FF2B5EF4-FFF2-40B4-BE49-F238E27FC236}">
                <a16:creationId xmlns:a16="http://schemas.microsoft.com/office/drawing/2014/main" id="{8416FD94-1D2B-40C2-BA5B-6E3BA45E2BC7}"/>
              </a:ext>
            </a:extLst>
          </p:cNvPr>
          <p:cNvSpPr/>
          <p:nvPr/>
        </p:nvSpPr>
        <p:spPr>
          <a:xfrm>
            <a:off x="-7070" y="12356"/>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3362630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78D9EF-F4DC-4FF8-9592-5BD9DC4C48CA}"/>
              </a:ext>
            </a:extLst>
          </p:cNvPr>
          <p:cNvSpPr>
            <a:spLocks noGrp="1"/>
          </p:cNvSpPr>
          <p:nvPr>
            <p:ph type="title"/>
          </p:nvPr>
        </p:nvSpPr>
        <p:spPr/>
        <p:txBody>
          <a:bodyPr/>
          <a:lstStyle/>
          <a:p>
            <a:r>
              <a:rPr kumimoji="1" lang="en-US" altLang="ja-JP" dirty="0"/>
              <a:t>Google Workspace</a:t>
            </a:r>
            <a:r>
              <a:rPr kumimoji="1" lang="ja-JP" altLang="en-US" dirty="0"/>
              <a:t>機能</a:t>
            </a:r>
          </a:p>
        </p:txBody>
      </p:sp>
      <p:sp>
        <p:nvSpPr>
          <p:cNvPr id="3" name="コンテンツ プレースホルダー 2">
            <a:extLst>
              <a:ext uri="{FF2B5EF4-FFF2-40B4-BE49-F238E27FC236}">
                <a16:creationId xmlns:a16="http://schemas.microsoft.com/office/drawing/2014/main" id="{A5A349C0-1D41-4805-BFD2-C23D14EDB68D}"/>
              </a:ext>
            </a:extLst>
          </p:cNvPr>
          <p:cNvSpPr>
            <a:spLocks noGrp="1"/>
          </p:cNvSpPr>
          <p:nvPr>
            <p:ph idx="1"/>
          </p:nvPr>
        </p:nvSpPr>
        <p:spPr>
          <a:xfrm>
            <a:off x="457200" y="1500174"/>
            <a:ext cx="5698976" cy="4525963"/>
          </a:xfrm>
        </p:spPr>
        <p:txBody>
          <a:bodyPr/>
          <a:lstStyle/>
          <a:p>
            <a:r>
              <a:rPr lang="ja-JP" altLang="en-US" dirty="0">
                <a:solidFill>
                  <a:srgbClr val="00B050"/>
                </a:solidFill>
              </a:rPr>
              <a:t>ファイル共有</a:t>
            </a:r>
            <a:r>
              <a:rPr lang="en-US" altLang="ja-JP" dirty="0">
                <a:solidFill>
                  <a:srgbClr val="00B050"/>
                </a:solidFill>
              </a:rPr>
              <a:t>: Google Drive</a:t>
            </a:r>
          </a:p>
          <a:p>
            <a:r>
              <a:rPr kumimoji="1" lang="ja-JP" altLang="en-US" dirty="0"/>
              <a:t>文書作成</a:t>
            </a:r>
            <a:r>
              <a:rPr kumimoji="1" lang="en-US" altLang="ja-JP" dirty="0"/>
              <a:t>: Google Document, Spreadsheet, Presentation</a:t>
            </a:r>
          </a:p>
          <a:p>
            <a:r>
              <a:rPr lang="ja-JP" altLang="en-US" dirty="0"/>
              <a:t>アンケート</a:t>
            </a:r>
            <a:r>
              <a:rPr lang="en-US" altLang="ja-JP" dirty="0"/>
              <a:t>: Google </a:t>
            </a:r>
            <a:r>
              <a:rPr lang="ja-JP" altLang="en-US" dirty="0"/>
              <a:t>フォーム</a:t>
            </a:r>
            <a:endParaRPr lang="en-US" altLang="ja-JP" dirty="0"/>
          </a:p>
          <a:p>
            <a:r>
              <a:rPr kumimoji="1" lang="en-US" altLang="ja-JP" dirty="0"/>
              <a:t>Web</a:t>
            </a:r>
            <a:r>
              <a:rPr kumimoji="1" lang="ja-JP" altLang="en-US" dirty="0"/>
              <a:t>会議</a:t>
            </a:r>
            <a:r>
              <a:rPr kumimoji="1" lang="en-US" altLang="ja-JP" dirty="0"/>
              <a:t>: Google Meet</a:t>
            </a:r>
          </a:p>
          <a:p>
            <a:r>
              <a:rPr lang="en-US" altLang="ja-JP" dirty="0"/>
              <a:t>LMS</a:t>
            </a:r>
            <a:r>
              <a:rPr lang="ja-JP" altLang="en-US" dirty="0"/>
              <a:t>的機能</a:t>
            </a:r>
            <a:r>
              <a:rPr lang="en-US" altLang="ja-JP" dirty="0"/>
              <a:t>: Google Classroom</a:t>
            </a:r>
            <a:endParaRPr kumimoji="1" lang="ja-JP" altLang="en-US" dirty="0"/>
          </a:p>
        </p:txBody>
      </p:sp>
      <p:sp>
        <p:nvSpPr>
          <p:cNvPr id="4" name="日付プレースホルダー 3">
            <a:extLst>
              <a:ext uri="{FF2B5EF4-FFF2-40B4-BE49-F238E27FC236}">
                <a16:creationId xmlns:a16="http://schemas.microsoft.com/office/drawing/2014/main" id="{95696B4E-4C18-4D8E-B277-0AA83A14D8A7}"/>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F5D3428-9E43-4F9C-93AC-C163F5A32B1F}"/>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CB5FA33-5E31-4EF5-A5FE-4C189BC43687}"/>
              </a:ext>
            </a:extLst>
          </p:cNvPr>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pic>
        <p:nvPicPr>
          <p:cNvPr id="8" name="図 7" descr="コンピューターのスクリーンショット&#10;&#10;自動的に生成された説明">
            <a:extLst>
              <a:ext uri="{FF2B5EF4-FFF2-40B4-BE49-F238E27FC236}">
                <a16:creationId xmlns:a16="http://schemas.microsoft.com/office/drawing/2014/main" id="{2D9F5EA4-6E11-48EA-B4CD-16DB2DC58F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2522" y="3692525"/>
            <a:ext cx="3687950" cy="2765963"/>
          </a:xfrm>
          <a:prstGeom prst="rect">
            <a:avLst/>
          </a:prstGeom>
          <a:noFill/>
        </p:spPr>
      </p:pic>
      <p:pic>
        <p:nvPicPr>
          <p:cNvPr id="12" name="図 11">
            <a:extLst>
              <a:ext uri="{FF2B5EF4-FFF2-40B4-BE49-F238E27FC236}">
                <a16:creationId xmlns:a16="http://schemas.microsoft.com/office/drawing/2014/main" id="{77C7F5E5-A79C-41F1-B65A-761C74FE328F}"/>
              </a:ext>
            </a:extLst>
          </p:cNvPr>
          <p:cNvPicPr>
            <a:picLocks noChangeAspect="1"/>
          </p:cNvPicPr>
          <p:nvPr/>
        </p:nvPicPr>
        <p:blipFill>
          <a:blip r:embed="rId3"/>
          <a:stretch>
            <a:fillRect/>
          </a:stretch>
        </p:blipFill>
        <p:spPr>
          <a:xfrm>
            <a:off x="6876256" y="27879"/>
            <a:ext cx="2267744" cy="666872"/>
          </a:xfrm>
          <a:prstGeom prst="rect">
            <a:avLst/>
          </a:prstGeom>
        </p:spPr>
      </p:pic>
    </p:spTree>
    <p:extLst>
      <p:ext uri="{BB962C8B-B14F-4D97-AF65-F5344CB8AC3E}">
        <p14:creationId xmlns:p14="http://schemas.microsoft.com/office/powerpoint/2010/main" val="2373057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99562B-BDD4-4191-A244-5A0D45C1E370}"/>
              </a:ext>
            </a:extLst>
          </p:cNvPr>
          <p:cNvSpPr>
            <a:spLocks noGrp="1"/>
          </p:cNvSpPr>
          <p:nvPr>
            <p:ph type="title"/>
          </p:nvPr>
        </p:nvSpPr>
        <p:spPr/>
        <p:txBody>
          <a:bodyPr/>
          <a:lstStyle/>
          <a:p>
            <a:r>
              <a:rPr kumimoji="1" lang="en-US" altLang="ja-JP" dirty="0"/>
              <a:t>M</a:t>
            </a:r>
            <a:r>
              <a:rPr lang="ja-JP" altLang="en-US" dirty="0"/>
              <a:t> と </a:t>
            </a:r>
            <a:r>
              <a:rPr lang="en-US" altLang="ja-JP" dirty="0"/>
              <a:t>G </a:t>
            </a:r>
            <a:r>
              <a:rPr lang="ja-JP" altLang="en-US" dirty="0"/>
              <a:t>整理</a:t>
            </a:r>
            <a:endParaRPr kumimoji="1" lang="ja-JP" altLang="en-US" dirty="0"/>
          </a:p>
        </p:txBody>
      </p:sp>
      <p:sp>
        <p:nvSpPr>
          <p:cNvPr id="4" name="日付プレースホルダー 3">
            <a:extLst>
              <a:ext uri="{FF2B5EF4-FFF2-40B4-BE49-F238E27FC236}">
                <a16:creationId xmlns:a16="http://schemas.microsoft.com/office/drawing/2014/main" id="{DE88C0DA-F7B2-4B78-BADD-A9E3EEF4B527}"/>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7073C1B-AACC-45E8-B0BC-5E45B90BDB5B}"/>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8DD994DB-B8C9-43B0-BA43-7E92A50D5A81}"/>
              </a:ext>
            </a:extLst>
          </p:cNvPr>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graphicFrame>
        <p:nvGraphicFramePr>
          <p:cNvPr id="10" name="表 10">
            <a:extLst>
              <a:ext uri="{FF2B5EF4-FFF2-40B4-BE49-F238E27FC236}">
                <a16:creationId xmlns:a16="http://schemas.microsoft.com/office/drawing/2014/main" id="{24687996-0552-4AB0-91EF-E0D8337ABE95}"/>
              </a:ext>
            </a:extLst>
          </p:cNvPr>
          <p:cNvGraphicFramePr>
            <a:graphicFrameLocks noGrp="1"/>
          </p:cNvGraphicFramePr>
          <p:nvPr>
            <p:ph idx="1"/>
          </p:nvPr>
        </p:nvGraphicFramePr>
        <p:xfrm>
          <a:off x="179512" y="1500188"/>
          <a:ext cx="8856984" cy="2865120"/>
        </p:xfrm>
        <a:graphic>
          <a:graphicData uri="http://schemas.openxmlformats.org/drawingml/2006/table">
            <a:tbl>
              <a:tblPr firstRow="1" bandRow="1">
                <a:tableStyleId>{5C22544A-7EE6-4342-B048-85BDC9FD1C3A}</a:tableStyleId>
              </a:tblPr>
              <a:tblGrid>
                <a:gridCol w="2578044">
                  <a:extLst>
                    <a:ext uri="{9D8B030D-6E8A-4147-A177-3AD203B41FA5}">
                      <a16:colId xmlns:a16="http://schemas.microsoft.com/office/drawing/2014/main" val="3502619273"/>
                    </a:ext>
                  </a:extLst>
                </a:gridCol>
                <a:gridCol w="3139470">
                  <a:extLst>
                    <a:ext uri="{9D8B030D-6E8A-4147-A177-3AD203B41FA5}">
                      <a16:colId xmlns:a16="http://schemas.microsoft.com/office/drawing/2014/main" val="1417132235"/>
                    </a:ext>
                  </a:extLst>
                </a:gridCol>
                <a:gridCol w="3139470">
                  <a:extLst>
                    <a:ext uri="{9D8B030D-6E8A-4147-A177-3AD203B41FA5}">
                      <a16:colId xmlns:a16="http://schemas.microsoft.com/office/drawing/2014/main" val="1355217526"/>
                    </a:ext>
                  </a:extLst>
                </a:gridCol>
              </a:tblGrid>
              <a:tr h="370840">
                <a:tc>
                  <a:txBody>
                    <a:bodyPr/>
                    <a:lstStyle/>
                    <a:p>
                      <a:endParaRPr kumimoji="1" lang="ja-JP" altLang="en-US"/>
                    </a:p>
                  </a:txBody>
                  <a:tcPr/>
                </a:tc>
                <a:tc>
                  <a:txBody>
                    <a:bodyPr/>
                    <a:lstStyle/>
                    <a:p>
                      <a:r>
                        <a:rPr kumimoji="1" lang="en-US" altLang="ja-JP" dirty="0"/>
                        <a:t>M</a:t>
                      </a:r>
                      <a:r>
                        <a:rPr kumimoji="1" lang="ja-JP" altLang="en-US" dirty="0"/>
                        <a:t>社</a:t>
                      </a:r>
                    </a:p>
                  </a:txBody>
                  <a:tcPr/>
                </a:tc>
                <a:tc>
                  <a:txBody>
                    <a:bodyPr/>
                    <a:lstStyle/>
                    <a:p>
                      <a:r>
                        <a:rPr kumimoji="1" lang="en-US" altLang="ja-JP" dirty="0"/>
                        <a:t>G</a:t>
                      </a:r>
                      <a:r>
                        <a:rPr kumimoji="1" lang="ja-JP" altLang="en-US" dirty="0"/>
                        <a:t>社</a:t>
                      </a:r>
                    </a:p>
                  </a:txBody>
                  <a:tcPr/>
                </a:tc>
                <a:extLst>
                  <a:ext uri="{0D108BD9-81ED-4DB2-BD59-A6C34878D82A}">
                    <a16:rowId xmlns:a16="http://schemas.microsoft.com/office/drawing/2014/main" val="3261051779"/>
                  </a:ext>
                </a:extLst>
              </a:tr>
              <a:tr h="370840">
                <a:tc>
                  <a:txBody>
                    <a:bodyPr/>
                    <a:lstStyle/>
                    <a:p>
                      <a:r>
                        <a:rPr kumimoji="1" lang="ja-JP" altLang="en-US" dirty="0"/>
                        <a:t>ファイル共有</a:t>
                      </a:r>
                    </a:p>
                  </a:txBody>
                  <a:tcPr/>
                </a:tc>
                <a:tc>
                  <a:txBody>
                    <a:bodyPr/>
                    <a:lstStyle/>
                    <a:p>
                      <a:r>
                        <a:rPr kumimoji="1" lang="en-US" altLang="ja-JP" dirty="0"/>
                        <a:t>OneDrive</a:t>
                      </a:r>
                      <a:endParaRPr kumimoji="1" lang="ja-JP" altLang="en-US" dirty="0"/>
                    </a:p>
                  </a:txBody>
                  <a:tcPr/>
                </a:tc>
                <a:tc>
                  <a:txBody>
                    <a:bodyPr/>
                    <a:lstStyle/>
                    <a:p>
                      <a:r>
                        <a:rPr kumimoji="1" lang="en-US" altLang="ja-JP" dirty="0"/>
                        <a:t>Google Drive</a:t>
                      </a:r>
                      <a:endParaRPr kumimoji="1" lang="ja-JP" altLang="en-US" dirty="0"/>
                    </a:p>
                  </a:txBody>
                  <a:tcPr/>
                </a:tc>
                <a:extLst>
                  <a:ext uri="{0D108BD9-81ED-4DB2-BD59-A6C34878D82A}">
                    <a16:rowId xmlns:a16="http://schemas.microsoft.com/office/drawing/2014/main" val="1168393993"/>
                  </a:ext>
                </a:extLst>
              </a:tr>
              <a:tr h="370840">
                <a:tc>
                  <a:txBody>
                    <a:bodyPr/>
                    <a:lstStyle/>
                    <a:p>
                      <a:r>
                        <a:rPr kumimoji="1" lang="ja-JP" altLang="en-US" dirty="0"/>
                        <a:t>オフィス系ソフト</a:t>
                      </a:r>
                    </a:p>
                  </a:txBody>
                  <a:tcPr/>
                </a:tc>
                <a:tc>
                  <a:txBody>
                    <a:bodyPr/>
                    <a:lstStyle/>
                    <a:p>
                      <a:r>
                        <a:rPr kumimoji="1" lang="en-US" altLang="ja-JP" dirty="0"/>
                        <a:t>Word, Excel, PowerPoint</a:t>
                      </a:r>
                      <a:endParaRPr kumimoji="1" lang="ja-JP" altLang="en-US" dirty="0"/>
                    </a:p>
                  </a:txBody>
                  <a:tcPr/>
                </a:tc>
                <a:tc>
                  <a:txBody>
                    <a:bodyPr/>
                    <a:lstStyle/>
                    <a:p>
                      <a:r>
                        <a:rPr kumimoji="1" lang="en-US" altLang="ja-JP" dirty="0"/>
                        <a:t>Google</a:t>
                      </a:r>
                      <a:r>
                        <a:rPr kumimoji="1" lang="ja-JP" altLang="en-US" dirty="0"/>
                        <a:t>ドキュメント、スプレッドシート、スライド</a:t>
                      </a:r>
                    </a:p>
                  </a:txBody>
                  <a:tcPr/>
                </a:tc>
                <a:extLst>
                  <a:ext uri="{0D108BD9-81ED-4DB2-BD59-A6C34878D82A}">
                    <a16:rowId xmlns:a16="http://schemas.microsoft.com/office/drawing/2014/main" val="4276310004"/>
                  </a:ext>
                </a:extLst>
              </a:tr>
              <a:tr h="370840">
                <a:tc>
                  <a:txBody>
                    <a:bodyPr/>
                    <a:lstStyle/>
                    <a:p>
                      <a:r>
                        <a:rPr kumimoji="1" lang="en-US" altLang="ja-JP" dirty="0"/>
                        <a:t>Web</a:t>
                      </a:r>
                      <a:r>
                        <a:rPr kumimoji="1" lang="ja-JP" altLang="en-US" dirty="0"/>
                        <a:t>会議</a:t>
                      </a:r>
                    </a:p>
                  </a:txBody>
                  <a:tcPr/>
                </a:tc>
                <a:tc>
                  <a:txBody>
                    <a:bodyPr/>
                    <a:lstStyle/>
                    <a:p>
                      <a:r>
                        <a:rPr kumimoji="1" lang="en-US" altLang="ja-JP" dirty="0"/>
                        <a:t>Teams</a:t>
                      </a:r>
                      <a:r>
                        <a:rPr kumimoji="1" lang="ja-JP" altLang="en-US" dirty="0"/>
                        <a:t>（教職員のみ）</a:t>
                      </a:r>
                    </a:p>
                  </a:txBody>
                  <a:tcPr/>
                </a:tc>
                <a:tc>
                  <a:txBody>
                    <a:bodyPr/>
                    <a:lstStyle/>
                    <a:p>
                      <a:r>
                        <a:rPr kumimoji="1" lang="en-US" altLang="ja-JP" dirty="0"/>
                        <a:t>Google Meet</a:t>
                      </a:r>
                      <a:endParaRPr kumimoji="1" lang="ja-JP" altLang="en-US" dirty="0"/>
                    </a:p>
                  </a:txBody>
                  <a:tcPr/>
                </a:tc>
                <a:extLst>
                  <a:ext uri="{0D108BD9-81ED-4DB2-BD59-A6C34878D82A}">
                    <a16:rowId xmlns:a16="http://schemas.microsoft.com/office/drawing/2014/main" val="3957727634"/>
                  </a:ext>
                </a:extLst>
              </a:tr>
              <a:tr h="370840">
                <a:tc>
                  <a:txBody>
                    <a:bodyPr/>
                    <a:lstStyle/>
                    <a:p>
                      <a:r>
                        <a:rPr kumimoji="1" lang="ja-JP" altLang="en-US" dirty="0"/>
                        <a:t>アンケート・クイズ</a:t>
                      </a:r>
                    </a:p>
                  </a:txBody>
                  <a:tcPr/>
                </a:tc>
                <a:tc>
                  <a:txBody>
                    <a:bodyPr/>
                    <a:lstStyle/>
                    <a:p>
                      <a:r>
                        <a:rPr kumimoji="1" lang="en-US" altLang="ja-JP" dirty="0"/>
                        <a:t>MS Forms</a:t>
                      </a:r>
                      <a:endParaRPr kumimoji="1" lang="ja-JP" altLang="en-US" dirty="0"/>
                    </a:p>
                  </a:txBody>
                  <a:tcPr/>
                </a:tc>
                <a:tc>
                  <a:txBody>
                    <a:bodyPr/>
                    <a:lstStyle/>
                    <a:p>
                      <a:r>
                        <a:rPr kumimoji="1" lang="en-US" altLang="ja-JP" dirty="0"/>
                        <a:t>Google Form</a:t>
                      </a:r>
                      <a:endParaRPr kumimoji="1" lang="ja-JP" altLang="en-US" dirty="0"/>
                    </a:p>
                  </a:txBody>
                  <a:tcPr/>
                </a:tc>
                <a:extLst>
                  <a:ext uri="{0D108BD9-81ED-4DB2-BD59-A6C34878D82A}">
                    <a16:rowId xmlns:a16="http://schemas.microsoft.com/office/drawing/2014/main" val="193598984"/>
                  </a:ext>
                </a:extLst>
              </a:tr>
              <a:tr h="370840">
                <a:tc>
                  <a:txBody>
                    <a:bodyPr/>
                    <a:lstStyle/>
                    <a:p>
                      <a:r>
                        <a:rPr kumimoji="1" lang="en-US" altLang="ja-JP" dirty="0"/>
                        <a:t>LMS</a:t>
                      </a:r>
                      <a:r>
                        <a:rPr kumimoji="1" lang="ja-JP" altLang="en-US" dirty="0"/>
                        <a:t>相当機能</a:t>
                      </a:r>
                    </a:p>
                  </a:txBody>
                  <a:tcPr/>
                </a:tc>
                <a:tc>
                  <a:txBody>
                    <a:bodyPr/>
                    <a:lstStyle/>
                    <a:p>
                      <a:r>
                        <a:rPr kumimoji="1" lang="en-US" altLang="ja-JP" dirty="0"/>
                        <a:t>Class Notebook</a:t>
                      </a:r>
                      <a:endParaRPr kumimoji="1" lang="ja-JP" altLang="en-US" dirty="0"/>
                    </a:p>
                  </a:txBody>
                  <a:tcPr/>
                </a:tc>
                <a:tc>
                  <a:txBody>
                    <a:bodyPr/>
                    <a:lstStyle/>
                    <a:p>
                      <a:r>
                        <a:rPr kumimoji="1" lang="en-US" altLang="ja-JP" dirty="0"/>
                        <a:t>Google Classroom</a:t>
                      </a:r>
                      <a:endParaRPr kumimoji="1" lang="ja-JP" altLang="en-US" dirty="0"/>
                    </a:p>
                  </a:txBody>
                  <a:tcPr/>
                </a:tc>
                <a:extLst>
                  <a:ext uri="{0D108BD9-81ED-4DB2-BD59-A6C34878D82A}">
                    <a16:rowId xmlns:a16="http://schemas.microsoft.com/office/drawing/2014/main" val="438228984"/>
                  </a:ext>
                </a:extLst>
              </a:tr>
              <a:tr h="370840">
                <a:tc>
                  <a:txBody>
                    <a:bodyPr/>
                    <a:lstStyle/>
                    <a:p>
                      <a:r>
                        <a:rPr kumimoji="1" lang="ja-JP" altLang="en-US" dirty="0"/>
                        <a:t>本学アカウント</a:t>
                      </a:r>
                    </a:p>
                  </a:txBody>
                  <a:tcPr/>
                </a:tc>
                <a:tc>
                  <a:txBody>
                    <a:bodyPr/>
                    <a:lstStyle/>
                    <a:p>
                      <a:r>
                        <a:rPr kumimoji="1" lang="en-US" altLang="ja-JP" dirty="0"/>
                        <a:t>10</a:t>
                      </a:r>
                      <a:r>
                        <a:rPr kumimoji="1" lang="ja-JP" altLang="en-US" dirty="0"/>
                        <a:t>桁</a:t>
                      </a:r>
                      <a:r>
                        <a:rPr kumimoji="1" lang="en-US" altLang="ja-JP" dirty="0"/>
                        <a:t>@utac.u-tokyo.ac.jp</a:t>
                      </a:r>
                      <a:endParaRPr kumimoji="1" lang="ja-JP" altLang="en-US" dirty="0"/>
                    </a:p>
                  </a:txBody>
                  <a:tcPr/>
                </a:tc>
                <a:tc>
                  <a:txBody>
                    <a:bodyPr/>
                    <a:lstStyle/>
                    <a:p>
                      <a:r>
                        <a:rPr kumimoji="1" lang="ja-JP" altLang="en-US" dirty="0"/>
                        <a:t>文字列</a:t>
                      </a:r>
                      <a:r>
                        <a:rPr kumimoji="1" lang="en-US" altLang="ja-JP" dirty="0"/>
                        <a:t>@g.ecc.u-tokyo.ac.jp</a:t>
                      </a:r>
                      <a:endParaRPr kumimoji="1" lang="ja-JP" altLang="en-US" dirty="0"/>
                    </a:p>
                  </a:txBody>
                  <a:tcPr/>
                </a:tc>
                <a:extLst>
                  <a:ext uri="{0D108BD9-81ED-4DB2-BD59-A6C34878D82A}">
                    <a16:rowId xmlns:a16="http://schemas.microsoft.com/office/drawing/2014/main" val="1056618288"/>
                  </a:ext>
                </a:extLst>
              </a:tr>
            </a:tbl>
          </a:graphicData>
        </a:graphic>
      </p:graphicFrame>
      <p:sp>
        <p:nvSpPr>
          <p:cNvPr id="3" name="Text Placeholder 2">
            <a:extLst>
              <a:ext uri="{FF2B5EF4-FFF2-40B4-BE49-F238E27FC236}">
                <a16:creationId xmlns:a16="http://schemas.microsoft.com/office/drawing/2014/main" id="{3D28F7F4-FF8E-45C9-8F46-4044A9A72656}"/>
              </a:ext>
            </a:extLst>
          </p:cNvPr>
          <p:cNvSpPr>
            <a:spLocks noGrp="1"/>
          </p:cNvSpPr>
          <p:nvPr>
            <p:ph type="body" idx="4294967295"/>
          </p:nvPr>
        </p:nvSpPr>
        <p:spPr>
          <a:xfrm>
            <a:off x="457200" y="4509120"/>
            <a:ext cx="8229600" cy="1143001"/>
          </a:xfrm>
        </p:spPr>
        <p:txBody>
          <a:bodyPr>
            <a:normAutofit/>
          </a:bodyPr>
          <a:lstStyle/>
          <a:p>
            <a:r>
              <a:rPr kumimoji="1" lang="ja-JP" altLang="en-US" dirty="0"/>
              <a:t>知っておくべき大きな違いは</a:t>
            </a:r>
            <a:r>
              <a:rPr kumimoji="1" lang="en-US" altLang="ja-JP" dirty="0"/>
              <a:t>Google</a:t>
            </a:r>
            <a:r>
              <a:rPr kumimoji="1" lang="ja-JP" altLang="en-US" dirty="0"/>
              <a:t>サービスが中国からアクセスできないこと</a:t>
            </a:r>
          </a:p>
        </p:txBody>
      </p:sp>
    </p:spTree>
    <p:extLst>
      <p:ext uri="{BB962C8B-B14F-4D97-AF65-F5344CB8AC3E}">
        <p14:creationId xmlns:p14="http://schemas.microsoft.com/office/powerpoint/2010/main" val="149424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20431-FEB3-4FC2-9E10-62EB9DB568E1}"/>
              </a:ext>
            </a:extLst>
          </p:cNvPr>
          <p:cNvSpPr>
            <a:spLocks noGrp="1"/>
          </p:cNvSpPr>
          <p:nvPr>
            <p:ph type="title"/>
          </p:nvPr>
        </p:nvSpPr>
        <p:spPr/>
        <p:txBody>
          <a:bodyPr>
            <a:normAutofit/>
          </a:bodyPr>
          <a:lstStyle/>
          <a:p>
            <a:r>
              <a:rPr kumimoji="1" lang="en-US" altLang="ja-JP" dirty="0"/>
              <a:t>M</a:t>
            </a:r>
            <a:r>
              <a:rPr kumimoji="1" lang="ja-JP" altLang="en-US" dirty="0"/>
              <a:t>と</a:t>
            </a:r>
            <a:r>
              <a:rPr kumimoji="1" lang="en-US" altLang="ja-JP" dirty="0"/>
              <a:t>G</a:t>
            </a:r>
            <a:r>
              <a:rPr kumimoji="1" lang="ja-JP" altLang="en-US" dirty="0"/>
              <a:t>大学組織契約の存在価値</a:t>
            </a:r>
          </a:p>
        </p:txBody>
      </p:sp>
      <p:sp>
        <p:nvSpPr>
          <p:cNvPr id="3" name="コンテンツ プレースホルダー 2">
            <a:extLst>
              <a:ext uri="{FF2B5EF4-FFF2-40B4-BE49-F238E27FC236}">
                <a16:creationId xmlns:a16="http://schemas.microsoft.com/office/drawing/2014/main" id="{D49E22C3-A1D7-46EE-8BBF-C71E4F0E6FE2}"/>
              </a:ext>
            </a:extLst>
          </p:cNvPr>
          <p:cNvSpPr>
            <a:spLocks noGrp="1"/>
          </p:cNvSpPr>
          <p:nvPr>
            <p:ph idx="1"/>
          </p:nvPr>
        </p:nvSpPr>
        <p:spPr/>
        <p:txBody>
          <a:bodyPr>
            <a:normAutofit/>
          </a:bodyPr>
          <a:lstStyle/>
          <a:p>
            <a:r>
              <a:rPr kumimoji="1" lang="ja-JP" altLang="en-US" dirty="0"/>
              <a:t>大学内の不特定多数の人と情報を共有</a:t>
            </a:r>
            <a:endParaRPr kumimoji="1" lang="en-US" altLang="ja-JP" dirty="0"/>
          </a:p>
          <a:p>
            <a:r>
              <a:rPr lang="ja-JP" altLang="en-US" dirty="0"/>
              <a:t>ファイル共有を安全に、うまく使えば授業以外の業務効率化もできます</a:t>
            </a:r>
            <a:endParaRPr lang="en-US" altLang="ja-JP" dirty="0"/>
          </a:p>
          <a:p>
            <a:pPr lvl="1"/>
            <a:r>
              <a:rPr lang="ja-JP" altLang="en-US" dirty="0"/>
              <a:t>共有範囲</a:t>
            </a:r>
            <a:endParaRPr lang="en-US" altLang="ja-JP" dirty="0"/>
          </a:p>
          <a:p>
            <a:pPr lvl="2"/>
            <a:r>
              <a:rPr kumimoji="1" lang="ja-JP" altLang="en-US" dirty="0"/>
              <a:t>特定の人を名指しして共有</a:t>
            </a:r>
            <a:endParaRPr kumimoji="1" lang="en-US" altLang="ja-JP" dirty="0"/>
          </a:p>
          <a:p>
            <a:pPr lvl="2"/>
            <a:r>
              <a:rPr lang="ja-JP" altLang="en-US" dirty="0"/>
              <a:t>組織内なら誰でも</a:t>
            </a:r>
            <a:endParaRPr lang="en-US" altLang="ja-JP" dirty="0"/>
          </a:p>
          <a:p>
            <a:pPr lvl="2"/>
            <a:r>
              <a:rPr kumimoji="1" lang="ja-JP" altLang="en-US" dirty="0"/>
              <a:t>誰でも</a:t>
            </a:r>
            <a:endParaRPr kumimoji="1" lang="en-US" altLang="ja-JP" dirty="0"/>
          </a:p>
          <a:p>
            <a:pPr lvl="1"/>
            <a:r>
              <a:rPr lang="ja-JP" altLang="en-US" dirty="0"/>
              <a:t>検索で見つかるか否か </a:t>
            </a:r>
            <a:r>
              <a:rPr lang="en-US" altLang="ja-JP" dirty="0"/>
              <a:t>(Google)</a:t>
            </a:r>
          </a:p>
          <a:p>
            <a:pPr lvl="1"/>
            <a:r>
              <a:rPr kumimoji="1" lang="ja-JP" altLang="en-US" dirty="0"/>
              <a:t>ダウンロード</a:t>
            </a:r>
            <a:r>
              <a:rPr lang="ja-JP" altLang="en-US" dirty="0"/>
              <a:t>可・不可</a:t>
            </a:r>
            <a:endParaRPr lang="en-US" altLang="ja-JP" dirty="0"/>
          </a:p>
        </p:txBody>
      </p:sp>
      <p:sp>
        <p:nvSpPr>
          <p:cNvPr id="4" name="日付プレースホルダー 3">
            <a:extLst>
              <a:ext uri="{FF2B5EF4-FFF2-40B4-BE49-F238E27FC236}">
                <a16:creationId xmlns:a16="http://schemas.microsoft.com/office/drawing/2014/main" id="{8ABE6A55-4B54-4371-96AD-D1ED159AC6F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9A83184-B540-4A03-9909-C196C851D6F8}"/>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B6D75339-2FA0-4D82-AC04-682FC918E513}"/>
              </a:ext>
            </a:extLst>
          </p:cNvPr>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spTree>
    <p:extLst>
      <p:ext uri="{BB962C8B-B14F-4D97-AF65-F5344CB8AC3E}">
        <p14:creationId xmlns:p14="http://schemas.microsoft.com/office/powerpoint/2010/main" val="3263152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13337C-B074-47E3-ABF5-9CA1CF544699}"/>
              </a:ext>
            </a:extLst>
          </p:cNvPr>
          <p:cNvSpPr>
            <a:spLocks noGrp="1"/>
          </p:cNvSpPr>
          <p:nvPr>
            <p:ph type="title"/>
          </p:nvPr>
        </p:nvSpPr>
        <p:spPr/>
        <p:txBody>
          <a:bodyPr>
            <a:normAutofit/>
          </a:bodyPr>
          <a:lstStyle/>
          <a:p>
            <a:r>
              <a:rPr lang="en-US" altLang="ja-JP" dirty="0"/>
              <a:t>Q. </a:t>
            </a:r>
            <a:r>
              <a:rPr lang="ja-JP" altLang="en-US" dirty="0"/>
              <a:t>ややこしすぎませんか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C821B90-ABF1-403B-A2BD-9A1BB5D09195}"/>
              </a:ext>
            </a:extLst>
          </p:cNvPr>
          <p:cNvSpPr>
            <a:spLocks noGrp="1"/>
          </p:cNvSpPr>
          <p:nvPr>
            <p:ph idx="1"/>
          </p:nvPr>
        </p:nvSpPr>
        <p:spPr/>
        <p:txBody>
          <a:bodyPr>
            <a:normAutofit/>
          </a:bodyPr>
          <a:lstStyle/>
          <a:p>
            <a:r>
              <a:rPr lang="ja-JP" altLang="en-US" dirty="0"/>
              <a:t>はい</a:t>
            </a:r>
            <a:endParaRPr lang="en-US" altLang="ja-JP" dirty="0"/>
          </a:p>
          <a:p>
            <a:endParaRPr lang="en-US" altLang="ja-JP" dirty="0"/>
          </a:p>
          <a:p>
            <a:endParaRPr lang="en-US" altLang="ja-JP" dirty="0"/>
          </a:p>
          <a:p>
            <a:r>
              <a:rPr kumimoji="1" lang="ja-JP" altLang="en-US" dirty="0"/>
              <a:t>改善（アカウントの</a:t>
            </a:r>
            <a:r>
              <a:rPr lang="ja-JP" altLang="en-US" dirty="0"/>
              <a:t>統一・</a:t>
            </a:r>
            <a:r>
              <a:rPr kumimoji="1" lang="ja-JP" altLang="en-US" dirty="0"/>
              <a:t>連携）に向けた努力をしています</a:t>
            </a:r>
          </a:p>
        </p:txBody>
      </p:sp>
      <p:sp>
        <p:nvSpPr>
          <p:cNvPr id="4" name="日付プレースホルダー 3">
            <a:extLst>
              <a:ext uri="{FF2B5EF4-FFF2-40B4-BE49-F238E27FC236}">
                <a16:creationId xmlns:a16="http://schemas.microsoft.com/office/drawing/2014/main" id="{77E7D001-90F8-41F4-8AB4-9F3C12BE4151}"/>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9171B0E-891E-475C-B025-D001BDFAB82C}"/>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E18AD2CA-A6A4-4E72-ACB8-DEC622F87AC0}"/>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
        <p:nvSpPr>
          <p:cNvPr id="8" name="正方形/長方形 7">
            <a:extLst>
              <a:ext uri="{FF2B5EF4-FFF2-40B4-BE49-F238E27FC236}">
                <a16:creationId xmlns:a16="http://schemas.microsoft.com/office/drawing/2014/main" id="{362AC4C6-ED68-4285-9CA8-A762489151E0}"/>
              </a:ext>
            </a:extLst>
          </p:cNvPr>
          <p:cNvSpPr/>
          <p:nvPr/>
        </p:nvSpPr>
        <p:spPr>
          <a:xfrm>
            <a:off x="1619672" y="1268760"/>
            <a:ext cx="2160240" cy="3631763"/>
          </a:xfrm>
          <a:prstGeom prst="rect">
            <a:avLst/>
          </a:prstGeom>
        </p:spPr>
        <p:txBody>
          <a:bodyPr wrap="square">
            <a:spAutoFit/>
          </a:bodyPr>
          <a:lstStyle/>
          <a:p>
            <a:r>
              <a:rPr lang="ja-JP" altLang="en-US" sz="11500" dirty="0"/>
              <a:t>🙇‍♂️</a:t>
            </a:r>
          </a:p>
        </p:txBody>
      </p:sp>
      <p:grpSp>
        <p:nvGrpSpPr>
          <p:cNvPr id="11" name="グループ化 39">
            <a:extLst>
              <a:ext uri="{FF2B5EF4-FFF2-40B4-BE49-F238E27FC236}">
                <a16:creationId xmlns:a16="http://schemas.microsoft.com/office/drawing/2014/main" id="{EB2650FB-1039-4B9D-88ED-886B3B551C2B}"/>
              </a:ext>
            </a:extLst>
          </p:cNvPr>
          <p:cNvGrpSpPr/>
          <p:nvPr/>
        </p:nvGrpSpPr>
        <p:grpSpPr>
          <a:xfrm>
            <a:off x="64430" y="4330564"/>
            <a:ext cx="3744415" cy="1978756"/>
            <a:chOff x="179512" y="2060848"/>
            <a:chExt cx="8856984" cy="4680520"/>
          </a:xfrm>
        </p:grpSpPr>
        <p:sp>
          <p:nvSpPr>
            <p:cNvPr id="15" name="正方形/長方形 4">
              <a:extLst>
                <a:ext uri="{FF2B5EF4-FFF2-40B4-BE49-F238E27FC236}">
                  <a16:creationId xmlns:a16="http://schemas.microsoft.com/office/drawing/2014/main" id="{359A8B2D-DB00-49BA-9B2A-4896D4755448}"/>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05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050" dirty="0">
                <a:solidFill>
                  <a:schemeClr val="tx1"/>
                </a:solidFill>
                <a:latin typeface="Meiryo UI" panose="020B0604030504040204" pitchFamily="50" charset="-128"/>
                <a:ea typeface="Meiryo UI" panose="020B0604030504040204" pitchFamily="50" charset="-128"/>
              </a:endParaRPr>
            </a:p>
          </p:txBody>
        </p:sp>
        <p:sp>
          <p:nvSpPr>
            <p:cNvPr id="16" name="正方形/長方形 5">
              <a:extLst>
                <a:ext uri="{FF2B5EF4-FFF2-40B4-BE49-F238E27FC236}">
                  <a16:creationId xmlns:a16="http://schemas.microsoft.com/office/drawing/2014/main" id="{4BA175BB-E9A4-401A-B055-6BF36E8939E9}"/>
                </a:ext>
              </a:extLst>
            </p:cNvPr>
            <p:cNvSpPr/>
            <p:nvPr/>
          </p:nvSpPr>
          <p:spPr>
            <a:xfrm>
              <a:off x="18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17" name="正方形/長方形 6">
              <a:extLst>
                <a:ext uri="{FF2B5EF4-FFF2-40B4-BE49-F238E27FC236}">
                  <a16:creationId xmlns:a16="http://schemas.microsoft.com/office/drawing/2014/main" id="{4DE10C64-3B78-47F5-96DE-F7F0EDEA2981}"/>
                </a:ext>
              </a:extLst>
            </p:cNvPr>
            <p:cNvSpPr/>
            <p:nvPr/>
          </p:nvSpPr>
          <p:spPr>
            <a:xfrm>
              <a:off x="204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600" b="1" dirty="0">
                <a:solidFill>
                  <a:schemeClr val="tx1"/>
                </a:solidFill>
                <a:latin typeface="Meiryo UI" panose="020B0604030504040204" pitchFamily="50" charset="-128"/>
                <a:ea typeface="Meiryo UI" panose="020B0604030504040204" pitchFamily="50" charset="-128"/>
              </a:endParaRPr>
            </a:p>
          </p:txBody>
        </p:sp>
        <p:sp>
          <p:nvSpPr>
            <p:cNvPr id="18" name="矢印: 上 11">
              <a:extLst>
                <a:ext uri="{FF2B5EF4-FFF2-40B4-BE49-F238E27FC236}">
                  <a16:creationId xmlns:a16="http://schemas.microsoft.com/office/drawing/2014/main" id="{968B1E02-A35D-4F89-81DC-5A8314AB593D}"/>
                </a:ext>
              </a:extLst>
            </p:cNvPr>
            <p:cNvSpPr/>
            <p:nvPr/>
          </p:nvSpPr>
          <p:spPr>
            <a:xfrm>
              <a:off x="812725"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9" name="矢印: 上 12">
              <a:extLst>
                <a:ext uri="{FF2B5EF4-FFF2-40B4-BE49-F238E27FC236}">
                  <a16:creationId xmlns:a16="http://schemas.microsoft.com/office/drawing/2014/main" id="{29999D07-373A-4A03-83D2-D86CBE7B89F9}"/>
                </a:ext>
              </a:extLst>
            </p:cNvPr>
            <p:cNvSpPr/>
            <p:nvPr/>
          </p:nvSpPr>
          <p:spPr>
            <a:xfrm>
              <a:off x="2627784"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0" name="矢印: 上 13">
              <a:extLst>
                <a:ext uri="{FF2B5EF4-FFF2-40B4-BE49-F238E27FC236}">
                  <a16:creationId xmlns:a16="http://schemas.microsoft.com/office/drawing/2014/main" id="{58454DEA-7318-4F15-B15D-255C502068F7}"/>
                </a:ext>
              </a:extLst>
            </p:cNvPr>
            <p:cNvSpPr/>
            <p:nvPr/>
          </p:nvSpPr>
          <p:spPr>
            <a:xfrm>
              <a:off x="4860032"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1" name="矢印: 上 14">
              <a:extLst>
                <a:ext uri="{FF2B5EF4-FFF2-40B4-BE49-F238E27FC236}">
                  <a16:creationId xmlns:a16="http://schemas.microsoft.com/office/drawing/2014/main" id="{F29EFA3F-EDD9-44D0-A9CC-1AA95382CDE0}"/>
                </a:ext>
              </a:extLst>
            </p:cNvPr>
            <p:cNvSpPr/>
            <p:nvPr/>
          </p:nvSpPr>
          <p:spPr>
            <a:xfrm>
              <a:off x="7452320"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2" name="矢印: 上 15">
              <a:extLst>
                <a:ext uri="{FF2B5EF4-FFF2-40B4-BE49-F238E27FC236}">
                  <a16:creationId xmlns:a16="http://schemas.microsoft.com/office/drawing/2014/main" id="{95A8C552-5FDD-4192-812E-2A335A7C1E7E}"/>
                </a:ext>
              </a:extLst>
            </p:cNvPr>
            <p:cNvSpPr/>
            <p:nvPr/>
          </p:nvSpPr>
          <p:spPr>
            <a:xfrm>
              <a:off x="7308304" y="3230019"/>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23" name="グループ化 33">
              <a:extLst>
                <a:ext uri="{FF2B5EF4-FFF2-40B4-BE49-F238E27FC236}">
                  <a16:creationId xmlns:a16="http://schemas.microsoft.com/office/drawing/2014/main" id="{34308309-2C79-4858-BEFD-7D4BEAF5D578}"/>
                </a:ext>
              </a:extLst>
            </p:cNvPr>
            <p:cNvGrpSpPr/>
            <p:nvPr/>
          </p:nvGrpSpPr>
          <p:grpSpPr>
            <a:xfrm>
              <a:off x="7116771" y="2060848"/>
              <a:ext cx="1847717" cy="1172500"/>
              <a:chOff x="7116771" y="2060848"/>
              <a:chExt cx="1847717" cy="1172500"/>
            </a:xfrm>
          </p:grpSpPr>
          <p:sp>
            <p:nvSpPr>
              <p:cNvPr id="34" name="正方形/長方形 9">
                <a:extLst>
                  <a:ext uri="{FF2B5EF4-FFF2-40B4-BE49-F238E27FC236}">
                    <a16:creationId xmlns:a16="http://schemas.microsoft.com/office/drawing/2014/main" id="{26F4A9A0-6173-45E4-AA62-8B5686C96EA1}"/>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5"/>
                  </a:rPr>
                  <a:t>WebEx</a:t>
                </a:r>
                <a:endParaRPr lang="en-US" altLang="ja-JP" sz="1000" b="1" dirty="0">
                  <a:solidFill>
                    <a:schemeClr val="tx1"/>
                  </a:solidFill>
                  <a:latin typeface="Meiryo UI" panose="020B0604030504040204" pitchFamily="50" charset="-128"/>
                  <a:ea typeface="Meiryo UI" panose="020B0604030504040204" pitchFamily="50" charset="-128"/>
                </a:endParaRPr>
              </a:p>
            </p:txBody>
          </p:sp>
          <p:sp>
            <p:nvSpPr>
              <p:cNvPr id="35" name="四角形: 角を丸くする 26">
                <a:extLst>
                  <a:ext uri="{FF2B5EF4-FFF2-40B4-BE49-F238E27FC236}">
                    <a16:creationId xmlns:a16="http://schemas.microsoft.com/office/drawing/2014/main" id="{3F87FCED-502E-48E4-88D4-F81A542EE9F3}"/>
                  </a:ext>
                </a:extLst>
              </p:cNvPr>
              <p:cNvSpPr/>
              <p:nvPr/>
            </p:nvSpPr>
            <p:spPr>
              <a:xfrm>
                <a:off x="7116771" y="2077891"/>
                <a:ext cx="1548013" cy="371048"/>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6"/>
                  </a:rPr>
                  <a:t>要有効化</a:t>
                </a:r>
                <a:endParaRPr kumimoji="1" lang="ja-JP" altLang="en-US" sz="700" dirty="0">
                  <a:solidFill>
                    <a:schemeClr val="tx1"/>
                  </a:solidFill>
                </a:endParaRPr>
              </a:p>
            </p:txBody>
          </p:sp>
        </p:grpSp>
        <p:grpSp>
          <p:nvGrpSpPr>
            <p:cNvPr id="24" name="グループ化 32">
              <a:extLst>
                <a:ext uri="{FF2B5EF4-FFF2-40B4-BE49-F238E27FC236}">
                  <a16:creationId xmlns:a16="http://schemas.microsoft.com/office/drawing/2014/main" id="{0FCAFA9D-5A22-4F4B-8D16-C8ED42BE708E}"/>
                </a:ext>
              </a:extLst>
            </p:cNvPr>
            <p:cNvGrpSpPr/>
            <p:nvPr/>
          </p:nvGrpSpPr>
          <p:grpSpPr>
            <a:xfrm>
              <a:off x="3900000" y="3600000"/>
              <a:ext cx="2520001" cy="2160000"/>
              <a:chOff x="3959999" y="3960000"/>
              <a:chExt cx="2520001" cy="2160000"/>
            </a:xfrm>
          </p:grpSpPr>
          <p:sp>
            <p:nvSpPr>
              <p:cNvPr id="32" name="正方形/長方形 7">
                <a:extLst>
                  <a:ext uri="{FF2B5EF4-FFF2-40B4-BE49-F238E27FC236}">
                    <a16:creationId xmlns:a16="http://schemas.microsoft.com/office/drawing/2014/main" id="{E959F36A-D6F4-46BD-ACC8-6FB11B0E7058}"/>
                  </a:ext>
                </a:extLst>
              </p:cNvPr>
              <p:cNvSpPr/>
              <p:nvPr/>
            </p:nvSpPr>
            <p:spPr>
              <a:xfrm>
                <a:off x="3960000" y="3960000"/>
                <a:ext cx="252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7"/>
                  </a:rPr>
                  <a:t>Microsoft</a:t>
                </a:r>
                <a:r>
                  <a:rPr lang="ja-JP" altLang="en-US" sz="1000" b="1" dirty="0">
                    <a:solidFill>
                      <a:schemeClr val="tx1"/>
                    </a:solidFill>
                    <a:latin typeface="Meiryo UI" panose="020B0604030504040204" pitchFamily="50" charset="-128"/>
                    <a:ea typeface="Meiryo UI" panose="020B0604030504040204" pitchFamily="50" charset="-128"/>
                    <a:hlinkClick r:id="rId7"/>
                  </a:rPr>
                  <a:t> </a:t>
                </a:r>
                <a:r>
                  <a:rPr kumimoji="1" lang="en-US" altLang="ja-JP" sz="10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500" b="1" dirty="0">
                  <a:solidFill>
                    <a:schemeClr val="tx1"/>
                  </a:solidFill>
                  <a:latin typeface="Meiryo UI" panose="020B0604030504040204" pitchFamily="50" charset="-128"/>
                  <a:ea typeface="Meiryo UI" panose="020B0604030504040204" pitchFamily="50" charset="-128"/>
                </a:endParaRPr>
              </a:p>
            </p:txBody>
          </p:sp>
          <p:sp>
            <p:nvSpPr>
              <p:cNvPr id="33" name="四角形: 角を丸くする 28">
                <a:extLst>
                  <a:ext uri="{FF2B5EF4-FFF2-40B4-BE49-F238E27FC236}">
                    <a16:creationId xmlns:a16="http://schemas.microsoft.com/office/drawing/2014/main" id="{9B0DD9C6-BBAD-4C53-B74C-A9361CB156EA}"/>
                  </a:ext>
                </a:extLst>
              </p:cNvPr>
              <p:cNvSpPr/>
              <p:nvPr/>
            </p:nvSpPr>
            <p:spPr>
              <a:xfrm>
                <a:off x="3959999" y="3960000"/>
                <a:ext cx="1608105" cy="3711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2"/>
                  </a:rPr>
                  <a:t>要有効化</a:t>
                </a:r>
                <a:endParaRPr kumimoji="1" lang="ja-JP" altLang="en-US" sz="700" dirty="0">
                  <a:solidFill>
                    <a:schemeClr val="tx1"/>
                  </a:solidFill>
                </a:endParaRPr>
              </a:p>
            </p:txBody>
          </p:sp>
        </p:grpSp>
        <p:grpSp>
          <p:nvGrpSpPr>
            <p:cNvPr id="25" name="グループ化 31">
              <a:extLst>
                <a:ext uri="{FF2B5EF4-FFF2-40B4-BE49-F238E27FC236}">
                  <a16:creationId xmlns:a16="http://schemas.microsoft.com/office/drawing/2014/main" id="{689F073E-74E4-42BF-82AE-B94AF98F933B}"/>
                </a:ext>
              </a:extLst>
            </p:cNvPr>
            <p:cNvGrpSpPr/>
            <p:nvPr/>
          </p:nvGrpSpPr>
          <p:grpSpPr>
            <a:xfrm>
              <a:off x="6480000" y="3600000"/>
              <a:ext cx="2520280" cy="2160000"/>
              <a:chOff x="6480000" y="3960000"/>
              <a:chExt cx="2520280" cy="2160000"/>
            </a:xfrm>
          </p:grpSpPr>
          <p:sp>
            <p:nvSpPr>
              <p:cNvPr id="30" name="正方形/長方形 8">
                <a:extLst>
                  <a:ext uri="{FF2B5EF4-FFF2-40B4-BE49-F238E27FC236}">
                    <a16:creationId xmlns:a16="http://schemas.microsoft.com/office/drawing/2014/main" id="{888F0789-4857-43A9-A495-37B0B9356DD2}"/>
                  </a:ext>
                </a:extLst>
              </p:cNvPr>
              <p:cNvSpPr/>
              <p:nvPr/>
            </p:nvSpPr>
            <p:spPr>
              <a:xfrm>
                <a:off x="6480000" y="3960000"/>
                <a:ext cx="252028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8"/>
                  </a:rPr>
                  <a:t>G Suite</a:t>
                </a:r>
                <a:r>
                  <a:rPr lang="ja-JP" altLang="en-US" sz="1000" b="1" dirty="0">
                    <a:solidFill>
                      <a:schemeClr val="tx1"/>
                    </a:solidFill>
                    <a:latin typeface="Meiryo UI" panose="020B0604030504040204" pitchFamily="50" charset="-128"/>
                    <a:ea typeface="Meiryo UI" panose="020B0604030504040204" pitchFamily="50" charset="-128"/>
                    <a:hlinkClick r:id="rId8"/>
                  </a:rPr>
                  <a:t>　</a:t>
                </a:r>
                <a:r>
                  <a:rPr kumimoji="1" lang="en-US" altLang="ja-JP" sz="10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31" name="四角形: 角を丸くする 30">
                <a:extLst>
                  <a:ext uri="{FF2B5EF4-FFF2-40B4-BE49-F238E27FC236}">
                    <a16:creationId xmlns:a16="http://schemas.microsoft.com/office/drawing/2014/main" id="{181B9829-9DE6-4F50-8766-62281D481B7E}"/>
                  </a:ext>
                </a:extLst>
              </p:cNvPr>
              <p:cNvSpPr/>
              <p:nvPr/>
            </p:nvSpPr>
            <p:spPr>
              <a:xfrm>
                <a:off x="6480000" y="3960000"/>
                <a:ext cx="1608102" cy="3711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2"/>
                  </a:rPr>
                  <a:t>要有効化</a:t>
                </a:r>
                <a:endParaRPr kumimoji="1" lang="ja-JP" altLang="en-US" sz="700" dirty="0">
                  <a:solidFill>
                    <a:schemeClr val="tx1"/>
                  </a:solidFill>
                </a:endParaRPr>
              </a:p>
            </p:txBody>
          </p:sp>
        </p:grpSp>
        <p:sp>
          <p:nvSpPr>
            <p:cNvPr id="26" name="矢印: 上 34">
              <a:extLst>
                <a:ext uri="{FF2B5EF4-FFF2-40B4-BE49-F238E27FC236}">
                  <a16:creationId xmlns:a16="http://schemas.microsoft.com/office/drawing/2014/main" id="{B65EC6FF-6DCB-4EEB-A13F-067F4A475A11}"/>
                </a:ext>
              </a:extLst>
            </p:cNvPr>
            <p:cNvSpPr/>
            <p:nvPr/>
          </p:nvSpPr>
          <p:spPr>
            <a:xfrm>
              <a:off x="6372200" y="3243974"/>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27" name="グループ化 35">
              <a:extLst>
                <a:ext uri="{FF2B5EF4-FFF2-40B4-BE49-F238E27FC236}">
                  <a16:creationId xmlns:a16="http://schemas.microsoft.com/office/drawing/2014/main" id="{CA0428DA-E0EC-48F9-9F6C-D7AD18DC82BD}"/>
                </a:ext>
              </a:extLst>
            </p:cNvPr>
            <p:cNvGrpSpPr/>
            <p:nvPr/>
          </p:nvGrpSpPr>
          <p:grpSpPr>
            <a:xfrm>
              <a:off x="5148064" y="2074803"/>
              <a:ext cx="1847717" cy="1172500"/>
              <a:chOff x="7116771" y="2060848"/>
              <a:chExt cx="1847717" cy="1172500"/>
            </a:xfrm>
          </p:grpSpPr>
          <p:sp>
            <p:nvSpPr>
              <p:cNvPr id="28" name="正方形/長方形 36">
                <a:extLst>
                  <a:ext uri="{FF2B5EF4-FFF2-40B4-BE49-F238E27FC236}">
                    <a16:creationId xmlns:a16="http://schemas.microsoft.com/office/drawing/2014/main" id="{291C88EE-7CBF-484F-99EB-DE8F55DF091E}"/>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29" name="四角形: 角を丸くする 37">
                <a:extLst>
                  <a:ext uri="{FF2B5EF4-FFF2-40B4-BE49-F238E27FC236}">
                    <a16:creationId xmlns:a16="http://schemas.microsoft.com/office/drawing/2014/main" id="{40C5DA9D-3A3E-4936-8034-63B1082C6077}"/>
                  </a:ext>
                </a:extLst>
              </p:cNvPr>
              <p:cNvSpPr/>
              <p:nvPr/>
            </p:nvSpPr>
            <p:spPr>
              <a:xfrm>
                <a:off x="7116771" y="2077888"/>
                <a:ext cx="1548004" cy="371046"/>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10"/>
                  </a:rPr>
                  <a:t>要有効化</a:t>
                </a:r>
                <a:endParaRPr kumimoji="1" lang="ja-JP" altLang="en-US" sz="700" dirty="0">
                  <a:solidFill>
                    <a:schemeClr val="tx1"/>
                  </a:solidFill>
                </a:endParaRPr>
              </a:p>
            </p:txBody>
          </p:sp>
        </p:grpSp>
      </p:grpSp>
      <p:grpSp>
        <p:nvGrpSpPr>
          <p:cNvPr id="36" name="グループ化 39">
            <a:extLst>
              <a:ext uri="{FF2B5EF4-FFF2-40B4-BE49-F238E27FC236}">
                <a16:creationId xmlns:a16="http://schemas.microsoft.com/office/drawing/2014/main" id="{77E811D8-4482-4001-80A1-4227BEAE9709}"/>
              </a:ext>
            </a:extLst>
          </p:cNvPr>
          <p:cNvGrpSpPr/>
          <p:nvPr/>
        </p:nvGrpSpPr>
        <p:grpSpPr>
          <a:xfrm>
            <a:off x="4572000" y="4981262"/>
            <a:ext cx="4536152" cy="1328058"/>
            <a:chOff x="179512" y="3599999"/>
            <a:chExt cx="8856984" cy="3141369"/>
          </a:xfrm>
        </p:grpSpPr>
        <p:sp>
          <p:nvSpPr>
            <p:cNvPr id="37" name="正方形/長方形 4">
              <a:extLst>
                <a:ext uri="{FF2B5EF4-FFF2-40B4-BE49-F238E27FC236}">
                  <a16:creationId xmlns:a16="http://schemas.microsoft.com/office/drawing/2014/main" id="{712B487E-7D9B-4314-B720-32AB65DABFDB}"/>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0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38" name="正方形/長方形 5">
              <a:extLst>
                <a:ext uri="{FF2B5EF4-FFF2-40B4-BE49-F238E27FC236}">
                  <a16:creationId xmlns:a16="http://schemas.microsoft.com/office/drawing/2014/main" id="{302EC73A-5AFE-44BD-9BDC-C2D1111EC130}"/>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39" name="正方形/長方形 6">
              <a:extLst>
                <a:ext uri="{FF2B5EF4-FFF2-40B4-BE49-F238E27FC236}">
                  <a16:creationId xmlns:a16="http://schemas.microsoft.com/office/drawing/2014/main" id="{0F225B1B-123F-4992-8A39-05434AFF2AEF}"/>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500" b="1" dirty="0">
                <a:solidFill>
                  <a:schemeClr val="tx1"/>
                </a:solidFill>
                <a:latin typeface="Meiryo UI" panose="020B0604030504040204" pitchFamily="50" charset="-128"/>
                <a:ea typeface="Meiryo UI" panose="020B0604030504040204" pitchFamily="50" charset="-128"/>
              </a:endParaRPr>
            </a:p>
          </p:txBody>
        </p:sp>
        <p:sp>
          <p:nvSpPr>
            <p:cNvPr id="40" name="矢印: 上 11">
              <a:extLst>
                <a:ext uri="{FF2B5EF4-FFF2-40B4-BE49-F238E27FC236}">
                  <a16:creationId xmlns:a16="http://schemas.microsoft.com/office/drawing/2014/main" id="{A82506E7-A8D3-491E-9052-19C6EBD93E01}"/>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矢印: 上 12">
              <a:extLst>
                <a:ext uri="{FF2B5EF4-FFF2-40B4-BE49-F238E27FC236}">
                  <a16:creationId xmlns:a16="http://schemas.microsoft.com/office/drawing/2014/main" id="{3CB72823-3F5A-4371-BC42-09A6322CD8EC}"/>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矢印: 上 13">
              <a:extLst>
                <a:ext uri="{FF2B5EF4-FFF2-40B4-BE49-F238E27FC236}">
                  <a16:creationId xmlns:a16="http://schemas.microsoft.com/office/drawing/2014/main" id="{44CAD1C8-9781-4D5A-9B35-4DF7DE878693}"/>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3" name="矢印: 上 14">
              <a:extLst>
                <a:ext uri="{FF2B5EF4-FFF2-40B4-BE49-F238E27FC236}">
                  <a16:creationId xmlns:a16="http://schemas.microsoft.com/office/drawing/2014/main" id="{46718973-C316-465F-A47D-3D80DFEAF50A}"/>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4" name="矢印: 上 15">
              <a:extLst>
                <a:ext uri="{FF2B5EF4-FFF2-40B4-BE49-F238E27FC236}">
                  <a16:creationId xmlns:a16="http://schemas.microsoft.com/office/drawing/2014/main" id="{2F5F6074-7DFB-4AA5-A43B-408BB2036029}"/>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6" name="正方形/長方形 9">
              <a:extLst>
                <a:ext uri="{FF2B5EF4-FFF2-40B4-BE49-F238E27FC236}">
                  <a16:creationId xmlns:a16="http://schemas.microsoft.com/office/drawing/2014/main" id="{C8B9C4B1-E7E7-465A-9028-8BA2CE992302}"/>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5"/>
                </a:rPr>
                <a:t>WebEx</a:t>
              </a:r>
              <a:endParaRPr lang="en-US" altLang="ja-JP" sz="900" b="1" dirty="0">
                <a:solidFill>
                  <a:schemeClr val="tx1"/>
                </a:solidFill>
                <a:latin typeface="Meiryo UI" panose="020B0604030504040204" pitchFamily="50" charset="-128"/>
                <a:ea typeface="Meiryo UI" panose="020B0604030504040204" pitchFamily="50" charset="-128"/>
              </a:endParaRPr>
            </a:p>
          </p:txBody>
        </p:sp>
        <p:sp>
          <p:nvSpPr>
            <p:cNvPr id="54" name="正方形/長方形 7">
              <a:extLst>
                <a:ext uri="{FF2B5EF4-FFF2-40B4-BE49-F238E27FC236}">
                  <a16:creationId xmlns:a16="http://schemas.microsoft.com/office/drawing/2014/main" id="{9A3C9A69-C953-4E8C-95FE-72C9A33F496F}"/>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7"/>
                </a:rPr>
                <a:t>Microsoft</a:t>
              </a:r>
              <a:r>
                <a:rPr lang="ja-JP" altLang="en-US" sz="900" b="1" dirty="0">
                  <a:solidFill>
                    <a:schemeClr val="tx1"/>
                  </a:solidFill>
                  <a:latin typeface="Meiryo UI" panose="020B0604030504040204" pitchFamily="50" charset="-128"/>
                  <a:ea typeface="Meiryo UI" panose="020B0604030504040204" pitchFamily="50" charset="-128"/>
                  <a:hlinkClick r:id="rId7"/>
                </a:rPr>
                <a:t> </a:t>
              </a:r>
              <a:r>
                <a:rPr kumimoji="1" lang="en-US" altLang="ja-JP" sz="9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400" b="1" dirty="0">
                <a:solidFill>
                  <a:schemeClr val="tx1"/>
                </a:solidFill>
                <a:latin typeface="Meiryo UI" panose="020B0604030504040204" pitchFamily="50" charset="-128"/>
                <a:ea typeface="Meiryo UI" panose="020B0604030504040204" pitchFamily="50" charset="-128"/>
              </a:endParaRPr>
            </a:p>
          </p:txBody>
        </p:sp>
        <p:sp>
          <p:nvSpPr>
            <p:cNvPr id="52" name="正方形/長方形 8">
              <a:extLst>
                <a:ext uri="{FF2B5EF4-FFF2-40B4-BE49-F238E27FC236}">
                  <a16:creationId xmlns:a16="http://schemas.microsoft.com/office/drawing/2014/main" id="{FE6AC3D9-79A6-499B-801D-D2F49E8A556B}"/>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8"/>
                </a:rPr>
                <a:t>G Suite</a:t>
              </a:r>
              <a:r>
                <a:rPr lang="ja-JP" altLang="en-US" sz="900" b="1" dirty="0">
                  <a:solidFill>
                    <a:schemeClr val="tx1"/>
                  </a:solidFill>
                  <a:latin typeface="Meiryo UI" panose="020B0604030504040204" pitchFamily="50" charset="-128"/>
                  <a:ea typeface="Meiryo UI" panose="020B0604030504040204" pitchFamily="50" charset="-128"/>
                  <a:hlinkClick r:id="rId8"/>
                </a:rPr>
                <a:t>　</a:t>
              </a:r>
              <a:r>
                <a:rPr kumimoji="1" lang="en-US" altLang="ja-JP" sz="9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48" name="矢印: 上 34">
              <a:extLst>
                <a:ext uri="{FF2B5EF4-FFF2-40B4-BE49-F238E27FC236}">
                  <a16:creationId xmlns:a16="http://schemas.microsoft.com/office/drawing/2014/main" id="{FFF082F7-BC6B-41A6-9699-CAD4DAC2F8F9}"/>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0" name="正方形/長方形 36">
              <a:extLst>
                <a:ext uri="{FF2B5EF4-FFF2-40B4-BE49-F238E27FC236}">
                  <a16:creationId xmlns:a16="http://schemas.microsoft.com/office/drawing/2014/main" id="{782E5B99-8324-42D4-B8EB-8CEDD90AA221}"/>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grpSp>
      <p:sp>
        <p:nvSpPr>
          <p:cNvPr id="7" name="TextBox 6">
            <a:extLst>
              <a:ext uri="{FF2B5EF4-FFF2-40B4-BE49-F238E27FC236}">
                <a16:creationId xmlns:a16="http://schemas.microsoft.com/office/drawing/2014/main" id="{15614226-1902-4A23-BC88-EBC6EFE557B0}"/>
              </a:ext>
            </a:extLst>
          </p:cNvPr>
          <p:cNvSpPr txBox="1"/>
          <p:nvPr/>
        </p:nvSpPr>
        <p:spPr>
          <a:xfrm>
            <a:off x="94982" y="4511687"/>
            <a:ext cx="838691" cy="369332"/>
          </a:xfrm>
          <a:prstGeom prst="rect">
            <a:avLst/>
          </a:prstGeom>
          <a:noFill/>
        </p:spPr>
        <p:txBody>
          <a:bodyPr wrap="none" rtlCol="0">
            <a:spAutoFit/>
          </a:bodyPr>
          <a:lstStyle/>
          <a:p>
            <a:r>
              <a:rPr kumimoji="1" lang="en-US" altLang="ja-JP" dirty="0"/>
              <a:t>Before</a:t>
            </a:r>
            <a:endParaRPr kumimoji="1" lang="ja-JP" altLang="en-US" dirty="0"/>
          </a:p>
        </p:txBody>
      </p:sp>
      <p:sp>
        <p:nvSpPr>
          <p:cNvPr id="59" name="TextBox 58">
            <a:extLst>
              <a:ext uri="{FF2B5EF4-FFF2-40B4-BE49-F238E27FC236}">
                <a16:creationId xmlns:a16="http://schemas.microsoft.com/office/drawing/2014/main" id="{FDC929E2-4692-4868-86F1-2869AA5C7BBB}"/>
              </a:ext>
            </a:extLst>
          </p:cNvPr>
          <p:cNvSpPr txBox="1"/>
          <p:nvPr/>
        </p:nvSpPr>
        <p:spPr>
          <a:xfrm>
            <a:off x="4572000" y="4511687"/>
            <a:ext cx="686406" cy="369332"/>
          </a:xfrm>
          <a:prstGeom prst="rect">
            <a:avLst/>
          </a:prstGeom>
          <a:noFill/>
        </p:spPr>
        <p:txBody>
          <a:bodyPr wrap="none" rtlCol="0">
            <a:spAutoFit/>
          </a:bodyPr>
          <a:lstStyle/>
          <a:p>
            <a:r>
              <a:rPr kumimoji="1" lang="en-US" altLang="ja-JP" dirty="0"/>
              <a:t>After</a:t>
            </a:r>
            <a:endParaRPr kumimoji="1" lang="ja-JP" altLang="en-US" dirty="0"/>
          </a:p>
        </p:txBody>
      </p:sp>
      <p:sp>
        <p:nvSpPr>
          <p:cNvPr id="60" name="Arrow: Right 59">
            <a:extLst>
              <a:ext uri="{FF2B5EF4-FFF2-40B4-BE49-F238E27FC236}">
                <a16:creationId xmlns:a16="http://schemas.microsoft.com/office/drawing/2014/main" id="{C7BDB3DE-3B80-408B-BD81-0756BE37D80F}"/>
              </a:ext>
            </a:extLst>
          </p:cNvPr>
          <p:cNvSpPr/>
          <p:nvPr/>
        </p:nvSpPr>
        <p:spPr>
          <a:xfrm>
            <a:off x="3851920" y="5072579"/>
            <a:ext cx="661377" cy="660677"/>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四角形: 角を丸くする 50">
            <a:extLst>
              <a:ext uri="{FF2B5EF4-FFF2-40B4-BE49-F238E27FC236}">
                <a16:creationId xmlns:a16="http://schemas.microsoft.com/office/drawing/2014/main" id="{A85606D1-CE5F-4C80-ACCE-CB12683FD628}"/>
              </a:ext>
            </a:extLst>
          </p:cNvPr>
          <p:cNvSpPr/>
          <p:nvPr/>
        </p:nvSpPr>
        <p:spPr>
          <a:xfrm>
            <a:off x="22417" y="29897"/>
            <a:ext cx="1553840" cy="623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t>前回</a:t>
            </a:r>
            <a:endParaRPr kumimoji="1" lang="ja-JP" altLang="en-US" sz="2800" dirty="0"/>
          </a:p>
        </p:txBody>
      </p:sp>
    </p:spTree>
    <p:extLst>
      <p:ext uri="{BB962C8B-B14F-4D97-AF65-F5344CB8AC3E}">
        <p14:creationId xmlns:p14="http://schemas.microsoft.com/office/powerpoint/2010/main" val="1367413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83B19-1E18-4D7B-B326-616DFD494D6A}"/>
              </a:ext>
            </a:extLst>
          </p:cNvPr>
          <p:cNvSpPr>
            <a:spLocks noGrp="1"/>
          </p:cNvSpPr>
          <p:nvPr>
            <p:ph type="title"/>
          </p:nvPr>
        </p:nvSpPr>
        <p:spPr/>
        <p:txBody>
          <a:bodyPr/>
          <a:lstStyle/>
          <a:p>
            <a:r>
              <a:rPr lang="ja-JP" altLang="en-US" dirty="0"/>
              <a:t>安全な情報共有のために</a:t>
            </a:r>
            <a:r>
              <a:rPr lang="en-US" altLang="ja-JP" dirty="0"/>
              <a:t>(1)</a:t>
            </a:r>
            <a:endParaRPr kumimoji="1" lang="ja-JP" altLang="en-US" dirty="0"/>
          </a:p>
        </p:txBody>
      </p:sp>
      <p:sp>
        <p:nvSpPr>
          <p:cNvPr id="3" name="Content Placeholder 2">
            <a:extLst>
              <a:ext uri="{FF2B5EF4-FFF2-40B4-BE49-F238E27FC236}">
                <a16:creationId xmlns:a16="http://schemas.microsoft.com/office/drawing/2014/main" id="{10D4B60E-4ED7-40A3-AE1D-63490A276F39}"/>
              </a:ext>
            </a:extLst>
          </p:cNvPr>
          <p:cNvSpPr>
            <a:spLocks noGrp="1"/>
          </p:cNvSpPr>
          <p:nvPr>
            <p:ph idx="1"/>
          </p:nvPr>
        </p:nvSpPr>
        <p:spPr/>
        <p:txBody>
          <a:bodyPr>
            <a:normAutofit/>
          </a:bodyPr>
          <a:lstStyle/>
          <a:p>
            <a:r>
              <a:rPr kumimoji="1" lang="ja-JP" altLang="en-US" dirty="0"/>
              <a:t>スマホがある人は</a:t>
            </a:r>
            <a:r>
              <a:rPr kumimoji="1" lang="en-US" altLang="ja-JP" dirty="0"/>
              <a:t>: </a:t>
            </a:r>
            <a:r>
              <a:rPr kumimoji="1" lang="en-US" altLang="ja-JP" dirty="0">
                <a:solidFill>
                  <a:srgbClr val="00B050"/>
                </a:solidFill>
              </a:rPr>
              <a:t>2</a:t>
            </a:r>
            <a:r>
              <a:rPr kumimoji="1" lang="ja-JP" altLang="en-US" dirty="0">
                <a:solidFill>
                  <a:srgbClr val="00B050"/>
                </a:solidFill>
              </a:rPr>
              <a:t>要素認証</a:t>
            </a:r>
            <a:r>
              <a:rPr kumimoji="1" lang="ja-JP" altLang="en-US" dirty="0"/>
              <a:t>設定</a:t>
            </a:r>
            <a:endParaRPr kumimoji="1" lang="en-US" altLang="ja-JP" dirty="0"/>
          </a:p>
          <a:p>
            <a:pPr lvl="1"/>
            <a:r>
              <a:rPr kumimoji="1" lang="en-US" altLang="ja-JP" dirty="0"/>
              <a:t>Google</a:t>
            </a:r>
            <a:r>
              <a:rPr kumimoji="1" lang="ja-JP" altLang="en-US" dirty="0"/>
              <a:t>にサインイン</a:t>
            </a:r>
            <a:r>
              <a:rPr lang="ja-JP" altLang="en-US" dirty="0">
                <a:sym typeface="Symbol" panose="05050102010706020507" pitchFamily="18" charset="2"/>
              </a:rPr>
              <a:t> </a:t>
            </a:r>
            <a:r>
              <a:rPr kumimoji="1" lang="en-US" altLang="ja-JP" dirty="0"/>
              <a:t>Google</a:t>
            </a:r>
            <a:r>
              <a:rPr kumimoji="1" lang="ja-JP" altLang="en-US" dirty="0"/>
              <a:t>アカウントを管理</a:t>
            </a:r>
            <a:r>
              <a:rPr lang="ja-JP" altLang="en-US" dirty="0">
                <a:sym typeface="Symbol" panose="05050102010706020507" pitchFamily="18" charset="2"/>
              </a:rPr>
              <a:t></a:t>
            </a:r>
            <a:r>
              <a:rPr kumimoji="1" lang="ja-JP" altLang="en-US" dirty="0"/>
              <a:t>セキュリティ</a:t>
            </a:r>
            <a:endParaRPr kumimoji="1" lang="en-US" altLang="ja-JP" dirty="0"/>
          </a:p>
          <a:p>
            <a:pPr lvl="1"/>
            <a:r>
              <a:rPr lang="en-US" altLang="ja-JP" dirty="0"/>
              <a:t>Microsoft, UTokyo Account</a:t>
            </a:r>
            <a:r>
              <a:rPr lang="ja-JP" altLang="en-US" dirty="0"/>
              <a:t>は現在できませんができるように準備中です</a:t>
            </a:r>
            <a:endParaRPr lang="en-US" altLang="ja-JP" dirty="0"/>
          </a:p>
          <a:p>
            <a:r>
              <a:rPr lang="ja-JP" altLang="en-US" dirty="0"/>
              <a:t>常に「</a:t>
            </a:r>
            <a:r>
              <a:rPr kumimoji="1" lang="ja-JP" altLang="en-US" dirty="0"/>
              <a:t>リンクを共有」ではなく「特定の人とのみ共有」が使える場面では使う </a:t>
            </a:r>
            <a:r>
              <a:rPr kumimoji="1" lang="en-US" altLang="ja-JP" dirty="0"/>
              <a:t>(</a:t>
            </a:r>
            <a:r>
              <a:rPr kumimoji="1" lang="ja-JP" altLang="en-US" dirty="0"/>
              <a:t>少人数</a:t>
            </a:r>
            <a:r>
              <a:rPr kumimoji="1" lang="en-US" altLang="ja-JP" dirty="0"/>
              <a:t>)</a:t>
            </a:r>
          </a:p>
        </p:txBody>
      </p:sp>
      <p:sp>
        <p:nvSpPr>
          <p:cNvPr id="4" name="Date Placeholder 3">
            <a:extLst>
              <a:ext uri="{FF2B5EF4-FFF2-40B4-BE49-F238E27FC236}">
                <a16:creationId xmlns:a16="http://schemas.microsoft.com/office/drawing/2014/main" id="{FB254B39-C570-4F8B-9F55-DCCCDCCEF9AF}"/>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AAE39E0D-8CF2-4FD1-99E6-A05EB4112564}"/>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D8D4627D-4F10-4D2C-A6E2-4A5073D0505C}"/>
              </a:ext>
            </a:extLst>
          </p:cNvPr>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spTree>
    <p:extLst>
      <p:ext uri="{BB962C8B-B14F-4D97-AF65-F5344CB8AC3E}">
        <p14:creationId xmlns:p14="http://schemas.microsoft.com/office/powerpoint/2010/main" val="2655033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58E189-F62B-4E6E-8C3B-B4F26D1E48F5}"/>
              </a:ext>
            </a:extLst>
          </p:cNvPr>
          <p:cNvSpPr>
            <a:spLocks noGrp="1"/>
          </p:cNvSpPr>
          <p:nvPr>
            <p:ph type="title"/>
          </p:nvPr>
        </p:nvSpPr>
        <p:spPr/>
        <p:txBody>
          <a:bodyPr>
            <a:normAutofit/>
          </a:bodyPr>
          <a:lstStyle/>
          <a:p>
            <a:r>
              <a:rPr kumimoji="1" lang="ja-JP" altLang="en-US" dirty="0"/>
              <a:t>安全な情報共有のために</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49DFE39F-FF56-4273-9226-40CE1E49BC2D}"/>
              </a:ext>
            </a:extLst>
          </p:cNvPr>
          <p:cNvSpPr>
            <a:spLocks noGrp="1"/>
          </p:cNvSpPr>
          <p:nvPr>
            <p:ph idx="1"/>
          </p:nvPr>
        </p:nvSpPr>
        <p:spPr/>
        <p:txBody>
          <a:bodyPr/>
          <a:lstStyle/>
          <a:p>
            <a:r>
              <a:rPr kumimoji="1" lang="ja-JP" altLang="en-US" dirty="0">
                <a:hlinkClick r:id="rId2"/>
              </a:rPr>
              <a:t>在宅勤務の</a:t>
            </a:r>
            <a:r>
              <a:rPr kumimoji="1" lang="en-US" altLang="ja-JP" dirty="0">
                <a:hlinkClick r:id="rId2"/>
              </a:rPr>
              <a:t>PC</a:t>
            </a:r>
            <a:r>
              <a:rPr kumimoji="1" lang="ja-JP" altLang="en-US" dirty="0">
                <a:hlinkClick r:id="rId2"/>
              </a:rPr>
              <a:t>利用ガイド</a:t>
            </a:r>
            <a:endParaRPr kumimoji="1" lang="en-US" altLang="ja-JP" dirty="0"/>
          </a:p>
          <a:p>
            <a:pPr lvl="1"/>
            <a:r>
              <a:rPr kumimoji="1" lang="ja-JP" altLang="en-US" dirty="0"/>
              <a:t>新しいサインイン方式など一部の情報が更新されていないので今後更新します</a:t>
            </a:r>
          </a:p>
        </p:txBody>
      </p:sp>
      <p:sp>
        <p:nvSpPr>
          <p:cNvPr id="4" name="日付プレースホルダー 3">
            <a:extLst>
              <a:ext uri="{FF2B5EF4-FFF2-40B4-BE49-F238E27FC236}">
                <a16:creationId xmlns:a16="http://schemas.microsoft.com/office/drawing/2014/main" id="{AE30925D-58DD-4228-BE65-2D8E95AEA959}"/>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CD9C77C8-77F1-4D7E-91B5-01B0938D74AE}"/>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4C2563CF-0167-4001-962D-4FAB99448270}"/>
              </a:ext>
            </a:extLst>
          </p:cNvPr>
          <p:cNvSpPr>
            <a:spLocks noGrp="1"/>
          </p:cNvSpPr>
          <p:nvPr>
            <p:ph type="sldNum" sz="quarter" idx="12"/>
          </p:nvPr>
        </p:nvSpPr>
        <p:spPr/>
        <p:txBody>
          <a:bodyPr/>
          <a:lstStyle/>
          <a:p>
            <a:fld id="{EDF77D8D-9987-453A-9A05-EB91CA595C68}" type="slidenum">
              <a:rPr kumimoji="1" lang="ja-JP" altLang="en-US" smtClean="0"/>
              <a:pPr/>
              <a:t>31</a:t>
            </a:fld>
            <a:endParaRPr kumimoji="1" lang="ja-JP" altLang="en-US"/>
          </a:p>
        </p:txBody>
      </p:sp>
    </p:spTree>
    <p:extLst>
      <p:ext uri="{BB962C8B-B14F-4D97-AF65-F5344CB8AC3E}">
        <p14:creationId xmlns:p14="http://schemas.microsoft.com/office/powerpoint/2010/main" val="31820894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C8C0-9E2C-4A43-AD66-0E5C2867E031}"/>
              </a:ext>
            </a:extLst>
          </p:cNvPr>
          <p:cNvSpPr>
            <a:spLocks noGrp="1"/>
          </p:cNvSpPr>
          <p:nvPr>
            <p:ph type="title"/>
          </p:nvPr>
        </p:nvSpPr>
        <p:spPr/>
        <p:txBody>
          <a:bodyPr/>
          <a:lstStyle/>
          <a:p>
            <a:r>
              <a:rPr kumimoji="1" lang="en-US" altLang="ja-JP" dirty="0"/>
              <a:t>Zoom</a:t>
            </a:r>
            <a:endParaRPr kumimoji="1" lang="ja-JP" altLang="en-US" dirty="0"/>
          </a:p>
        </p:txBody>
      </p:sp>
      <p:sp>
        <p:nvSpPr>
          <p:cNvPr id="3" name="Content Placeholder 2">
            <a:extLst>
              <a:ext uri="{FF2B5EF4-FFF2-40B4-BE49-F238E27FC236}">
                <a16:creationId xmlns:a16="http://schemas.microsoft.com/office/drawing/2014/main" id="{DBCFB098-339F-4381-A46E-CBC362CF7766}"/>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A33F2879-2CB7-4EB4-9A9C-D5E56BAB8CF4}"/>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87713F20-8BB0-4900-AF09-F7CDD595C608}"/>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5AB6DC97-D1CC-4E21-A099-3A143E7FB04E}"/>
              </a:ext>
            </a:extLst>
          </p:cNvPr>
          <p:cNvSpPr>
            <a:spLocks noGrp="1"/>
          </p:cNvSpPr>
          <p:nvPr>
            <p:ph type="sldNum" sz="quarter" idx="12"/>
          </p:nvPr>
        </p:nvSpPr>
        <p:spPr/>
        <p:txBody>
          <a:bodyPr/>
          <a:lstStyle/>
          <a:p>
            <a:fld id="{EDF77D8D-9987-453A-9A05-EB91CA595C68}" type="slidenum">
              <a:rPr kumimoji="1" lang="ja-JP" altLang="en-US" smtClean="0"/>
              <a:pPr/>
              <a:t>32</a:t>
            </a:fld>
            <a:endParaRPr kumimoji="1" lang="ja-JP" altLang="en-US"/>
          </a:p>
        </p:txBody>
      </p:sp>
      <p:grpSp>
        <p:nvGrpSpPr>
          <p:cNvPr id="26" name="グループ化 25">
            <a:extLst>
              <a:ext uri="{FF2B5EF4-FFF2-40B4-BE49-F238E27FC236}">
                <a16:creationId xmlns:a16="http://schemas.microsoft.com/office/drawing/2014/main" id="{536FBDF0-73DD-41A1-8A11-A387CEFC3B2C}"/>
              </a:ext>
            </a:extLst>
          </p:cNvPr>
          <p:cNvGrpSpPr/>
          <p:nvPr/>
        </p:nvGrpSpPr>
        <p:grpSpPr>
          <a:xfrm>
            <a:off x="1173765" y="2879947"/>
            <a:ext cx="7286315" cy="2133229"/>
            <a:chOff x="1173765" y="3823228"/>
            <a:chExt cx="7286315" cy="2133229"/>
          </a:xfrm>
        </p:grpSpPr>
        <p:grpSp>
          <p:nvGrpSpPr>
            <p:cNvPr id="27" name="グループ化 39">
              <a:extLst>
                <a:ext uri="{FF2B5EF4-FFF2-40B4-BE49-F238E27FC236}">
                  <a16:creationId xmlns:a16="http://schemas.microsoft.com/office/drawing/2014/main" id="{0EC42D0F-9F2D-46A0-BB01-3ACC8A4DA174}"/>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6D6C0748-D2B5-4750-A945-CCDFDB171B2F}"/>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48C62AF1-7087-497D-98AA-668D8F345C8E}"/>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06FB86F4-AA57-4F14-87C8-F1B258CDCED3}"/>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CDA1D6D8-7D60-4CE6-9ACA-AF09E98653F1}"/>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3EDD854F-6949-446E-B3C0-F3583D447FBD}"/>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EDCF136E-3765-4C02-B2BC-CF3A3108E52F}"/>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D356014B-7C88-4674-80EB-33A3D7D7A32E}"/>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1C00BDF0-9043-419A-B9FC-D977CE2ECD6E}"/>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50AA3302-B267-44DA-9CF1-8E216A5816C0}"/>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5A78162F-2CF7-4885-AE8B-63712DCABB04}"/>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059B0FB0-CE2C-457B-9A67-D9E4C0DF2634}"/>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E2EDB6F8-E4FC-4ABA-ADB2-A246C8D8B803}"/>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212CCCE2-CC3B-424A-8C7E-AB4AA73225D8}"/>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B5B78D3B-216A-43E9-9704-3CE86D7FF0D5}"/>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92B86460-D30E-4342-AD89-EEE2638A49D5}"/>
              </a:ext>
            </a:extLst>
          </p:cNvPr>
          <p:cNvSpPr/>
          <p:nvPr/>
        </p:nvSpPr>
        <p:spPr>
          <a:xfrm>
            <a:off x="6267556" y="2860130"/>
            <a:ext cx="1051000"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413534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C5FADB-D319-4644-A8B5-2865520661B7}"/>
              </a:ext>
            </a:extLst>
          </p:cNvPr>
          <p:cNvSpPr>
            <a:spLocks noGrp="1"/>
          </p:cNvSpPr>
          <p:nvPr>
            <p:ph type="title"/>
          </p:nvPr>
        </p:nvSpPr>
        <p:spPr/>
        <p:txBody>
          <a:bodyPr/>
          <a:lstStyle/>
          <a:p>
            <a:r>
              <a:rPr kumimoji="1" lang="en-US" altLang="ja-JP" dirty="0"/>
              <a:t>Zoom</a:t>
            </a:r>
            <a:endParaRPr kumimoji="1" lang="ja-JP" altLang="en-US" dirty="0"/>
          </a:p>
        </p:txBody>
      </p:sp>
      <p:sp>
        <p:nvSpPr>
          <p:cNvPr id="3" name="コンテンツ プレースホルダー 2">
            <a:extLst>
              <a:ext uri="{FF2B5EF4-FFF2-40B4-BE49-F238E27FC236}">
                <a16:creationId xmlns:a16="http://schemas.microsoft.com/office/drawing/2014/main" id="{B1B1AA25-2584-4F92-B188-80A123650099}"/>
              </a:ext>
            </a:extLst>
          </p:cNvPr>
          <p:cNvSpPr>
            <a:spLocks noGrp="1"/>
          </p:cNvSpPr>
          <p:nvPr>
            <p:ph idx="1"/>
          </p:nvPr>
        </p:nvSpPr>
        <p:spPr>
          <a:xfrm>
            <a:off x="323528" y="1500174"/>
            <a:ext cx="8640960" cy="4525963"/>
          </a:xfrm>
        </p:spPr>
        <p:txBody>
          <a:bodyPr>
            <a:normAutofit/>
          </a:bodyPr>
          <a:lstStyle/>
          <a:p>
            <a:r>
              <a:rPr kumimoji="1" lang="ja-JP" altLang="en-US" dirty="0"/>
              <a:t>サインイン</a:t>
            </a:r>
            <a:endParaRPr kumimoji="1" lang="en-US" altLang="ja-JP" dirty="0"/>
          </a:p>
          <a:p>
            <a:pPr lvl="1"/>
            <a:r>
              <a:rPr kumimoji="1" lang="ja-JP" altLang="en-US" dirty="0"/>
              <a:t>この度</a:t>
            </a:r>
            <a:r>
              <a:rPr kumimoji="1" lang="en-US" altLang="ja-JP" dirty="0">
                <a:solidFill>
                  <a:srgbClr val="00B050"/>
                </a:solidFill>
              </a:rPr>
              <a:t>UTokyo Account</a:t>
            </a:r>
            <a:r>
              <a:rPr kumimoji="1" lang="ja-JP" altLang="en-US" dirty="0">
                <a:solidFill>
                  <a:srgbClr val="00B050"/>
                </a:solidFill>
              </a:rPr>
              <a:t>で</a:t>
            </a:r>
            <a:r>
              <a:rPr kumimoji="1" lang="en-US" altLang="ja-JP" dirty="0">
                <a:solidFill>
                  <a:srgbClr val="00B050"/>
                </a:solidFill>
              </a:rPr>
              <a:t>SSO</a:t>
            </a:r>
            <a:r>
              <a:rPr kumimoji="1" lang="ja-JP" altLang="en-US" dirty="0"/>
              <a:t>できるようになっ</a:t>
            </a:r>
            <a:r>
              <a:rPr lang="ja-JP" altLang="en-US" dirty="0"/>
              <a:t>た</a:t>
            </a:r>
          </a:p>
          <a:p>
            <a:pPr lvl="1"/>
            <a:r>
              <a:rPr lang="ja-JP" altLang="en-US" dirty="0"/>
              <a:t>簡略化</a:t>
            </a:r>
            <a:r>
              <a:rPr kumimoji="1" lang="ja-JP" altLang="en-US" dirty="0"/>
              <a:t>が狙いで新ユーザには明らかに簡単でうが</a:t>
            </a:r>
            <a:r>
              <a:rPr lang="ja-JP" altLang="en-US" dirty="0"/>
              <a:t>、後述</a:t>
            </a:r>
            <a:r>
              <a:rPr kumimoji="1" lang="ja-JP" altLang="en-US" dirty="0"/>
              <a:t>の理由で既存ユーザに混乱を招いています</a:t>
            </a:r>
            <a:endParaRPr lang="en-US" altLang="ja-JP" dirty="0"/>
          </a:p>
          <a:p>
            <a:r>
              <a:rPr lang="ja-JP" altLang="en-US" dirty="0"/>
              <a:t>以下ではそれは一旦さておき、</a:t>
            </a:r>
            <a:r>
              <a:rPr lang="en-US" altLang="ja-JP" dirty="0"/>
              <a:t>10</a:t>
            </a:r>
            <a:r>
              <a:rPr lang="ja-JP" altLang="en-US" dirty="0"/>
              <a:t>桁</a:t>
            </a:r>
            <a:r>
              <a:rPr lang="en-US" altLang="ja-JP" dirty="0"/>
              <a:t>@utac.u-tokyo.ac.jp </a:t>
            </a:r>
            <a:r>
              <a:rPr lang="ja-JP" altLang="en-US" dirty="0"/>
              <a:t>でのサインイン方法を説明します</a:t>
            </a:r>
            <a:endParaRPr kumimoji="1" lang="ja-JP" altLang="en-US" dirty="0"/>
          </a:p>
        </p:txBody>
      </p:sp>
      <p:sp>
        <p:nvSpPr>
          <p:cNvPr id="4" name="日付プレースホルダー 3">
            <a:extLst>
              <a:ext uri="{FF2B5EF4-FFF2-40B4-BE49-F238E27FC236}">
                <a16:creationId xmlns:a16="http://schemas.microsoft.com/office/drawing/2014/main" id="{CF50C526-8769-4119-B9E5-DAAD584F5F0F}"/>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44E31A8E-083C-45AA-894D-6A09FD720CD5}"/>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C8FE6D88-BBD0-4E44-AE2A-C01B97FBB8DE}"/>
              </a:ext>
            </a:extLst>
          </p:cNvPr>
          <p:cNvSpPr>
            <a:spLocks noGrp="1"/>
          </p:cNvSpPr>
          <p:nvPr>
            <p:ph type="sldNum" sz="quarter" idx="12"/>
          </p:nvPr>
        </p:nvSpPr>
        <p:spPr/>
        <p:txBody>
          <a:bodyPr/>
          <a:lstStyle/>
          <a:p>
            <a:fld id="{EDF77D8D-9987-453A-9A05-EB91CA595C68}" type="slidenum">
              <a:rPr kumimoji="1" lang="ja-JP" altLang="en-US" smtClean="0"/>
              <a:pPr/>
              <a:t>33</a:t>
            </a:fld>
            <a:endParaRPr kumimoji="1" lang="ja-JP" altLang="en-US"/>
          </a:p>
        </p:txBody>
      </p:sp>
      <p:sp>
        <p:nvSpPr>
          <p:cNvPr id="7" name="正方形/長方形 6">
            <a:extLst>
              <a:ext uri="{FF2B5EF4-FFF2-40B4-BE49-F238E27FC236}">
                <a16:creationId xmlns:a16="http://schemas.microsoft.com/office/drawing/2014/main" id="{FAF420C3-24E0-4137-911C-288661708442}"/>
              </a:ext>
            </a:extLst>
          </p:cNvPr>
          <p:cNvSpPr/>
          <p:nvPr/>
        </p:nvSpPr>
        <p:spPr>
          <a:xfrm>
            <a:off x="1743810" y="3284984"/>
            <a:ext cx="827112"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12327455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594B2-D527-4849-8D84-713EFD34B72B}"/>
              </a:ext>
            </a:extLst>
          </p:cNvPr>
          <p:cNvSpPr>
            <a:spLocks noGrp="1"/>
          </p:cNvSpPr>
          <p:nvPr>
            <p:ph type="title"/>
          </p:nvPr>
        </p:nvSpPr>
        <p:spPr/>
        <p:txBody>
          <a:bodyPr/>
          <a:lstStyle/>
          <a:p>
            <a:r>
              <a:rPr kumimoji="1" lang="en-US" altLang="ja-JP" dirty="0"/>
              <a:t>Zoom</a:t>
            </a:r>
            <a:r>
              <a:rPr kumimoji="1" lang="ja-JP" altLang="en-US" dirty="0"/>
              <a:t>サインイン方法</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0A1157A6-6C29-4DA3-9852-3457455DC8F0}"/>
              </a:ext>
            </a:extLst>
          </p:cNvPr>
          <p:cNvSpPr>
            <a:spLocks noGrp="1"/>
          </p:cNvSpPr>
          <p:nvPr>
            <p:ph idx="1"/>
          </p:nvPr>
        </p:nvSpPr>
        <p:spPr/>
        <p:txBody>
          <a:bodyPr/>
          <a:lstStyle/>
          <a:p>
            <a:r>
              <a:rPr kumimoji="1" lang="ja-JP" altLang="en-US" dirty="0"/>
              <a:t>東大用</a:t>
            </a:r>
            <a:r>
              <a:rPr kumimoji="1" lang="en-US" altLang="ja-JP" dirty="0"/>
              <a:t>Zoom</a:t>
            </a:r>
            <a:r>
              <a:rPr lang="ja-JP" altLang="en-US" dirty="0"/>
              <a:t>ページ </a:t>
            </a:r>
            <a:r>
              <a:rPr kumimoji="1" lang="en-US" altLang="ja-JP" dirty="0">
                <a:hlinkClick r:id="rId2"/>
              </a:rPr>
              <a:t>https://u-tokyo-ac-jp.zoom.us/profile</a:t>
            </a:r>
            <a:r>
              <a:rPr kumimoji="1" lang="en-US" altLang="ja-JP" dirty="0"/>
              <a:t> </a:t>
            </a:r>
            <a:r>
              <a:rPr kumimoji="1" lang="ja-JP" altLang="en-US" dirty="0"/>
              <a:t>にアクセス</a:t>
            </a:r>
          </a:p>
        </p:txBody>
      </p:sp>
      <p:sp>
        <p:nvSpPr>
          <p:cNvPr id="4" name="日付プレースホルダー 3">
            <a:extLst>
              <a:ext uri="{FF2B5EF4-FFF2-40B4-BE49-F238E27FC236}">
                <a16:creationId xmlns:a16="http://schemas.microsoft.com/office/drawing/2014/main" id="{5F0D22E0-ACA5-4520-AAEA-D591779CFF3F}"/>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4C76185A-A639-4B04-B96B-DC12C424CF90}"/>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BC1661C-1675-484F-90B7-DD169A9599D6}"/>
              </a:ext>
            </a:extLst>
          </p:cNvPr>
          <p:cNvSpPr>
            <a:spLocks noGrp="1"/>
          </p:cNvSpPr>
          <p:nvPr>
            <p:ph type="sldNum" sz="quarter" idx="12"/>
          </p:nvPr>
        </p:nvSpPr>
        <p:spPr/>
        <p:txBody>
          <a:bodyPr/>
          <a:lstStyle/>
          <a:p>
            <a:fld id="{EDF77D8D-9987-453A-9A05-EB91CA595C68}" type="slidenum">
              <a:rPr kumimoji="1" lang="ja-JP" altLang="en-US" smtClean="0"/>
              <a:pPr/>
              <a:t>34</a:t>
            </a:fld>
            <a:endParaRPr kumimoji="1" lang="ja-JP" altLang="en-US"/>
          </a:p>
        </p:txBody>
      </p:sp>
    </p:spTree>
    <p:extLst>
      <p:ext uri="{BB962C8B-B14F-4D97-AF65-F5344CB8AC3E}">
        <p14:creationId xmlns:p14="http://schemas.microsoft.com/office/powerpoint/2010/main" val="6384458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サインイン方法</a:t>
            </a:r>
            <a:r>
              <a:rPr lang="en-US" altLang="ja-JP" dirty="0"/>
              <a:t>1: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35</a:t>
            </a:fld>
            <a:endParaRPr kumimoji="1" lang="ja-JP" altLang="en-US"/>
          </a:p>
        </p:txBody>
      </p:sp>
      <p:cxnSp>
        <p:nvCxnSpPr>
          <p:cNvPr id="10" name="直線矢印コネクタ 9">
            <a:extLst>
              <a:ext uri="{FF2B5EF4-FFF2-40B4-BE49-F238E27FC236}">
                <a16:creationId xmlns:a16="http://schemas.microsoft.com/office/drawing/2014/main" id="{52861A13-4B45-4A6C-894A-10722AE7198E}"/>
              </a:ext>
            </a:extLst>
          </p:cNvPr>
          <p:cNvCxnSpPr>
            <a:cxnSpLocks/>
          </p:cNvCxnSpPr>
          <p:nvPr/>
        </p:nvCxnSpPr>
        <p:spPr>
          <a:xfrm>
            <a:off x="4067944" y="2440649"/>
            <a:ext cx="2130636"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03F1199F-BF64-4BDA-96D0-3C327F35065C}"/>
              </a:ext>
            </a:extLst>
          </p:cNvPr>
          <p:cNvSpPr/>
          <p:nvPr/>
        </p:nvSpPr>
        <p:spPr>
          <a:xfrm>
            <a:off x="3121010" y="1372555"/>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a:t>
            </a:r>
            <a:r>
              <a:rPr kumimoji="1" lang="en-US" altLang="ja-JP" sz="1600" dirty="0">
                <a:solidFill>
                  <a:srgbClr val="00B050"/>
                </a:solidFill>
              </a:rPr>
              <a:t>@utac.u-tokyo.ac.jp</a:t>
            </a:r>
          </a:p>
          <a:p>
            <a:pPr algn="ctr"/>
            <a:r>
              <a:rPr lang="ja-JP" altLang="en-US" sz="1600" dirty="0">
                <a:solidFill>
                  <a:srgbClr val="7030A0"/>
                </a:solidFill>
              </a:rPr>
              <a:t>（所属組織を明示）</a:t>
            </a:r>
            <a:endParaRPr kumimoji="1" lang="en-US" altLang="ja-JP" sz="1600" dirty="0">
              <a:solidFill>
                <a:srgbClr val="7030A0"/>
              </a:solidFill>
            </a:endParaRPr>
          </a:p>
        </p:txBody>
      </p:sp>
      <p:cxnSp>
        <p:nvCxnSpPr>
          <p:cNvPr id="20" name="直線コネクタ 19">
            <a:extLst>
              <a:ext uri="{FF2B5EF4-FFF2-40B4-BE49-F238E27FC236}">
                <a16:creationId xmlns:a16="http://schemas.microsoft.com/office/drawing/2014/main" id="{FABDB61F-4C94-464D-A076-EDB073D9570C}"/>
              </a:ext>
            </a:extLst>
          </p:cNvPr>
          <p:cNvCxnSpPr>
            <a:stCxn id="19" idx="2"/>
          </p:cNvCxnSpPr>
          <p:nvPr/>
        </p:nvCxnSpPr>
        <p:spPr>
          <a:xfrm>
            <a:off x="4657729" y="1882704"/>
            <a:ext cx="1988347" cy="5269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26" name="グループ化 25">
            <a:extLst>
              <a:ext uri="{FF2B5EF4-FFF2-40B4-BE49-F238E27FC236}">
                <a16:creationId xmlns:a16="http://schemas.microsoft.com/office/drawing/2014/main" id="{B3A51E72-38AF-4DC3-805F-B20F4823380D}"/>
              </a:ext>
            </a:extLst>
          </p:cNvPr>
          <p:cNvGrpSpPr/>
          <p:nvPr/>
        </p:nvGrpSpPr>
        <p:grpSpPr>
          <a:xfrm>
            <a:off x="3490070" y="3461711"/>
            <a:ext cx="4898354" cy="2847608"/>
            <a:chOff x="3490070" y="3461711"/>
            <a:chExt cx="4898354" cy="2847608"/>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2" cstate="print"/>
            <a:stretch>
              <a:fillRect/>
            </a:stretch>
          </p:blipFill>
          <p:spPr>
            <a:xfrm>
              <a:off x="6126541" y="4267195"/>
              <a:ext cx="2261883" cy="2042124"/>
            </a:xfrm>
            <a:prstGeom prst="rect">
              <a:avLst/>
            </a:prstGeom>
          </p:spPr>
        </p:pic>
        <p:cxnSp>
          <p:nvCxnSpPr>
            <p:cNvPr id="11" name="直線矢印コネクタ 10">
              <a:extLst>
                <a:ext uri="{FF2B5EF4-FFF2-40B4-BE49-F238E27FC236}">
                  <a16:creationId xmlns:a16="http://schemas.microsoft.com/office/drawing/2014/main" id="{5F0D8726-438E-4652-8A0B-346334C91894}"/>
                </a:ext>
              </a:extLst>
            </p:cNvPr>
            <p:cNvCxnSpPr>
              <a:cxnSpLocks/>
              <a:endCxn id="9" idx="0"/>
            </p:cNvCxnSpPr>
            <p:nvPr/>
          </p:nvCxnSpPr>
          <p:spPr>
            <a:xfrm flipH="1">
              <a:off x="7257483" y="3461711"/>
              <a:ext cx="4132" cy="805484"/>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2" name="正方形/長方形 11">
            <a:extLst>
              <a:ext uri="{FF2B5EF4-FFF2-40B4-BE49-F238E27FC236}">
                <a16:creationId xmlns:a16="http://schemas.microsoft.com/office/drawing/2014/main" id="{8617501F-1DE2-4206-AEF3-605AFAFB51B3}"/>
              </a:ext>
            </a:extLst>
          </p:cNvPr>
          <p:cNvSpPr/>
          <p:nvPr/>
        </p:nvSpPr>
        <p:spPr>
          <a:xfrm>
            <a:off x="521371" y="1733350"/>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27" name="正方形/長方形 26">
            <a:extLst>
              <a:ext uri="{FF2B5EF4-FFF2-40B4-BE49-F238E27FC236}">
                <a16:creationId xmlns:a16="http://schemas.microsoft.com/office/drawing/2014/main" id="{9FA4347A-54CE-4D0E-92A3-A0C6B1CAD85E}"/>
              </a:ext>
            </a:extLst>
          </p:cNvPr>
          <p:cNvSpPr/>
          <p:nvPr/>
        </p:nvSpPr>
        <p:spPr>
          <a:xfrm>
            <a:off x="481501" y="2208710"/>
            <a:ext cx="3586443" cy="3408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rgbClr val="00B050"/>
                </a:solidFill>
                <a:hlinkClick r:id="rId3"/>
              </a:rPr>
              <a:t>https://u-tokyo-ac-jp.zoom.us/profile</a:t>
            </a:r>
            <a:endParaRPr kumimoji="1" lang="en-US" altLang="ja-JP" sz="1600" dirty="0">
              <a:solidFill>
                <a:srgbClr val="00B050"/>
              </a:solidFill>
            </a:endParaRPr>
          </a:p>
        </p:txBody>
      </p:sp>
      <p:grpSp>
        <p:nvGrpSpPr>
          <p:cNvPr id="28" name="グループ化 27">
            <a:extLst>
              <a:ext uri="{FF2B5EF4-FFF2-40B4-BE49-F238E27FC236}">
                <a16:creationId xmlns:a16="http://schemas.microsoft.com/office/drawing/2014/main" id="{2D89A3E3-EDE2-4B3A-95F0-9C3B798DACD4}"/>
              </a:ext>
            </a:extLst>
          </p:cNvPr>
          <p:cNvGrpSpPr/>
          <p:nvPr/>
        </p:nvGrpSpPr>
        <p:grpSpPr>
          <a:xfrm>
            <a:off x="179513" y="4077072"/>
            <a:ext cx="5947028" cy="2232248"/>
            <a:chOff x="179513" y="4077072"/>
            <a:chExt cx="5947028" cy="2232248"/>
          </a:xfrm>
        </p:grpSpPr>
        <p:cxnSp>
          <p:nvCxnSpPr>
            <p:cNvPr id="16" name="直線矢印コネクタ 15">
              <a:extLst>
                <a:ext uri="{FF2B5EF4-FFF2-40B4-BE49-F238E27FC236}">
                  <a16:creationId xmlns:a16="http://schemas.microsoft.com/office/drawing/2014/main" id="{B7982005-3475-4E37-907A-A7238FFE668E}"/>
                </a:ext>
              </a:extLst>
            </p:cNvPr>
            <p:cNvCxnSpPr>
              <a:stCxn id="9" idx="1"/>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25" name="図 24" descr="モニター画面に映るウェブサイトのスクリーンショット&#10;&#10;自動的に生成された説明">
              <a:extLst>
                <a:ext uri="{FF2B5EF4-FFF2-40B4-BE49-F238E27FC236}">
                  <a16:creationId xmlns:a16="http://schemas.microsoft.com/office/drawing/2014/main" id="{55B2D251-804D-4084-BFEE-BC486A9A615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4126" y="4330238"/>
              <a:ext cx="2635423" cy="1979082"/>
            </a:xfrm>
            <a:prstGeom prst="rect">
              <a:avLst/>
            </a:prstGeom>
          </p:spPr>
        </p:pic>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pic>
        <p:nvPicPr>
          <p:cNvPr id="7" name="図 6" descr="グラフィカル ユーザー インターフェイス, アプリケーション&#10;&#10;自動的に生成された説明">
            <a:extLst>
              <a:ext uri="{FF2B5EF4-FFF2-40B4-BE49-F238E27FC236}">
                <a16:creationId xmlns:a16="http://schemas.microsoft.com/office/drawing/2014/main" id="{DB1FD9E5-D3BF-45E0-A88B-4079FE7AF7A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26540" y="1340768"/>
            <a:ext cx="2261883" cy="2271204"/>
          </a:xfrm>
          <a:prstGeom prst="rect">
            <a:avLst/>
          </a:prstGeom>
        </p:spPr>
      </p:pic>
      <p:sp>
        <p:nvSpPr>
          <p:cNvPr id="13" name="正方形/長方形 12">
            <a:extLst>
              <a:ext uri="{FF2B5EF4-FFF2-40B4-BE49-F238E27FC236}">
                <a16:creationId xmlns:a16="http://schemas.microsoft.com/office/drawing/2014/main" id="{D3981480-5951-4A30-B001-8DE24C58E8C6}"/>
              </a:ext>
            </a:extLst>
          </p:cNvPr>
          <p:cNvSpPr/>
          <p:nvPr/>
        </p:nvSpPr>
        <p:spPr>
          <a:xfrm>
            <a:off x="6022991" y="1268760"/>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29" name="正方形/長方形 28">
            <a:extLst>
              <a:ext uri="{FF2B5EF4-FFF2-40B4-BE49-F238E27FC236}">
                <a16:creationId xmlns:a16="http://schemas.microsoft.com/office/drawing/2014/main" id="{B3AE8566-8D4A-4088-AAC7-BE8AECA9CBBE}"/>
              </a:ext>
            </a:extLst>
          </p:cNvPr>
          <p:cNvSpPr/>
          <p:nvPr/>
        </p:nvSpPr>
        <p:spPr>
          <a:xfrm>
            <a:off x="136823" y="2464008"/>
            <a:ext cx="4076505"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rgbClr val="7030A0"/>
                </a:solidFill>
              </a:rPr>
              <a:t>（または </a:t>
            </a:r>
            <a:r>
              <a:rPr lang="en-US" altLang="ja-JP" sz="1100" dirty="0">
                <a:solidFill>
                  <a:srgbClr val="00B050"/>
                </a:solidFill>
                <a:hlinkClick r:id="rId6"/>
              </a:rPr>
              <a:t>https://u-tokyo-ac-jp.zoom.us/</a:t>
            </a:r>
            <a:r>
              <a:rPr lang="en-US" altLang="ja-JP" sz="1100" dirty="0">
                <a:solidFill>
                  <a:srgbClr val="00B050"/>
                </a:solidFill>
              </a:rPr>
              <a:t> </a:t>
            </a:r>
            <a:r>
              <a:rPr lang="ja-JP" altLang="en-US" sz="1100" dirty="0">
                <a:solidFill>
                  <a:srgbClr val="7030A0"/>
                </a:solidFill>
                <a:sym typeface="Symbol" panose="05050102010706020507" pitchFamily="18" charset="2"/>
              </a:rPr>
              <a:t></a:t>
            </a:r>
            <a:r>
              <a:rPr lang="en-US" altLang="ja-JP" sz="1100" dirty="0">
                <a:solidFill>
                  <a:srgbClr val="7030A0"/>
                </a:solidFill>
              </a:rPr>
              <a:t>Config</a:t>
            </a:r>
            <a:r>
              <a:rPr lang="ja-JP" altLang="en-US" sz="1100" dirty="0">
                <a:solidFill>
                  <a:srgbClr val="7030A0"/>
                </a:solidFill>
              </a:rPr>
              <a:t>ボタン）</a:t>
            </a:r>
            <a:endParaRPr lang="en-US" altLang="ja-JP" sz="1100" dirty="0">
              <a:solidFill>
                <a:srgbClr val="7030A0"/>
              </a:solidFill>
            </a:endParaRPr>
          </a:p>
        </p:txBody>
      </p:sp>
    </p:spTree>
    <p:extLst>
      <p:ext uri="{BB962C8B-B14F-4D97-AF65-F5344CB8AC3E}">
        <p14:creationId xmlns:p14="http://schemas.microsoft.com/office/powerpoint/2010/main" val="94463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F0B697-6149-4860-84F3-EB4E49663676}"/>
              </a:ext>
            </a:extLst>
          </p:cNvPr>
          <p:cNvSpPr>
            <a:spLocks noGrp="1"/>
          </p:cNvSpPr>
          <p:nvPr>
            <p:ph type="title"/>
          </p:nvPr>
        </p:nvSpPr>
        <p:spPr/>
        <p:txBody>
          <a:bodyPr/>
          <a:lstStyle/>
          <a:p>
            <a:r>
              <a:rPr kumimoji="1" lang="ja-JP" altLang="en-US" dirty="0"/>
              <a:t>サインイン方法</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B9666F31-9A9D-47DC-B287-518BF87CE142}"/>
              </a:ext>
            </a:extLst>
          </p:cNvPr>
          <p:cNvSpPr>
            <a:spLocks noGrp="1"/>
          </p:cNvSpPr>
          <p:nvPr>
            <p:ph idx="1"/>
          </p:nvPr>
        </p:nvSpPr>
        <p:spPr/>
        <p:txBody>
          <a:bodyPr/>
          <a:lstStyle/>
          <a:p>
            <a:r>
              <a:rPr lang="en-US" altLang="ja-JP" dirty="0"/>
              <a:t>Zoom</a:t>
            </a:r>
            <a:r>
              <a:rPr lang="ja-JP" altLang="en-US" dirty="0"/>
              <a:t>ページ </a:t>
            </a:r>
            <a:r>
              <a:rPr lang="en-US" altLang="ja-JP" dirty="0">
                <a:hlinkClick r:id="rId2"/>
              </a:rPr>
              <a:t>https://zoom.us/</a:t>
            </a:r>
            <a:r>
              <a:rPr lang="en-US" altLang="ja-JP" dirty="0"/>
              <a:t> </a:t>
            </a:r>
            <a:r>
              <a:rPr lang="ja-JP" altLang="en-US" dirty="0"/>
              <a:t>（</a:t>
            </a:r>
            <a:r>
              <a:rPr lang="en-US" altLang="ja-JP" dirty="0">
                <a:sym typeface="Symbol" panose="05050102010706020507" pitchFamily="18" charset="2"/>
              </a:rPr>
              <a:t></a:t>
            </a:r>
            <a:r>
              <a:rPr lang="ja-JP" altLang="en-US" dirty="0">
                <a:sym typeface="Symbol" panose="05050102010706020507" pitchFamily="18" charset="2"/>
              </a:rPr>
              <a:t> </a:t>
            </a:r>
            <a:r>
              <a:rPr lang="ja-JP" altLang="en-US" dirty="0"/>
              <a:t>必要ならばいったん</a:t>
            </a:r>
            <a:r>
              <a:rPr lang="en-US" altLang="ja-JP" dirty="0"/>
              <a:t>sign out</a:t>
            </a:r>
            <a:r>
              <a:rPr lang="ja-JP" altLang="en-US" dirty="0"/>
              <a:t>）</a:t>
            </a:r>
            <a:r>
              <a:rPr lang="en-US" altLang="ja-JP" dirty="0">
                <a:sym typeface="Symbol" panose="05050102010706020507" pitchFamily="18" charset="2"/>
              </a:rPr>
              <a:t> </a:t>
            </a:r>
            <a:r>
              <a:rPr lang="ja-JP" altLang="en-US" dirty="0"/>
              <a:t> </a:t>
            </a:r>
            <a:r>
              <a:rPr lang="en-US" altLang="ja-JP" dirty="0"/>
              <a:t>sign in</a:t>
            </a:r>
            <a:r>
              <a:rPr lang="en-US" altLang="ja-JP" dirty="0">
                <a:sym typeface="Symbol" panose="05050102010706020507" pitchFamily="18" charset="2"/>
              </a:rPr>
              <a:t> </a:t>
            </a:r>
            <a:r>
              <a:rPr lang="ja-JP" altLang="en-US" dirty="0">
                <a:sym typeface="Symbol" panose="05050102010706020507" pitchFamily="18" charset="2"/>
              </a:rPr>
              <a:t> </a:t>
            </a:r>
            <a:r>
              <a:rPr lang="ja-JP" altLang="en-US" dirty="0"/>
              <a:t>ページ下部</a:t>
            </a:r>
            <a:r>
              <a:rPr lang="en-US" altLang="ja-JP" dirty="0">
                <a:solidFill>
                  <a:srgbClr val="00B050"/>
                </a:solidFill>
              </a:rPr>
              <a:t>SSO</a:t>
            </a:r>
            <a:r>
              <a:rPr lang="ja-JP" altLang="en-US" dirty="0"/>
              <a:t>を選択</a:t>
            </a:r>
            <a:endParaRPr lang="en-US" altLang="ja-JP" dirty="0"/>
          </a:p>
          <a:p>
            <a:r>
              <a:rPr lang="ja-JP" altLang="en-US" dirty="0"/>
              <a:t>「会社のドメイン」に</a:t>
            </a:r>
            <a:r>
              <a:rPr kumimoji="1" lang="ja-JP" altLang="en-US" dirty="0"/>
              <a:t> </a:t>
            </a:r>
            <a:r>
              <a:rPr kumimoji="1" lang="en-US" altLang="ja-JP" dirty="0">
                <a:solidFill>
                  <a:srgbClr val="00B050"/>
                </a:solidFill>
              </a:rPr>
              <a:t>u-</a:t>
            </a:r>
            <a:r>
              <a:rPr kumimoji="1" lang="en-US" altLang="ja-JP" dirty="0" err="1">
                <a:solidFill>
                  <a:srgbClr val="00B050"/>
                </a:solidFill>
              </a:rPr>
              <a:t>tokyo</a:t>
            </a:r>
            <a:r>
              <a:rPr kumimoji="1" lang="en-US" altLang="ja-JP" dirty="0">
                <a:solidFill>
                  <a:srgbClr val="00B050"/>
                </a:solidFill>
              </a:rPr>
              <a:t>-ac-</a:t>
            </a:r>
            <a:r>
              <a:rPr kumimoji="1" lang="en-US" altLang="ja-JP" dirty="0" err="1">
                <a:solidFill>
                  <a:srgbClr val="00B050"/>
                </a:solidFill>
              </a:rPr>
              <a:t>jp</a:t>
            </a:r>
            <a:r>
              <a:rPr kumimoji="1" lang="en-US" altLang="ja-JP" dirty="0"/>
              <a:t> </a:t>
            </a:r>
            <a:r>
              <a:rPr kumimoji="1" lang="ja-JP" altLang="en-US" dirty="0"/>
              <a:t>入力</a:t>
            </a:r>
            <a:endParaRPr kumimoji="1" lang="en-US" altLang="ja-JP" dirty="0"/>
          </a:p>
        </p:txBody>
      </p:sp>
      <p:sp>
        <p:nvSpPr>
          <p:cNvPr id="4" name="日付プレースホルダー 3">
            <a:extLst>
              <a:ext uri="{FF2B5EF4-FFF2-40B4-BE49-F238E27FC236}">
                <a16:creationId xmlns:a16="http://schemas.microsoft.com/office/drawing/2014/main" id="{62DD4DC6-4AC0-4ACF-96A1-069052BB9021}"/>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81077A28-0C8B-4F67-8216-5FAD84AEAE27}"/>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072A9D8-3E08-4B0D-A714-5CA3D1BC9746}"/>
              </a:ext>
            </a:extLst>
          </p:cNvPr>
          <p:cNvSpPr>
            <a:spLocks noGrp="1"/>
          </p:cNvSpPr>
          <p:nvPr>
            <p:ph type="sldNum" sz="quarter" idx="12"/>
          </p:nvPr>
        </p:nvSpPr>
        <p:spPr/>
        <p:txBody>
          <a:bodyPr/>
          <a:lstStyle/>
          <a:p>
            <a:fld id="{EDF77D8D-9987-453A-9A05-EB91CA595C68}" type="slidenum">
              <a:rPr kumimoji="1" lang="ja-JP" altLang="en-US" smtClean="0"/>
              <a:pPr/>
              <a:t>36</a:t>
            </a:fld>
            <a:endParaRPr kumimoji="1" lang="ja-JP" altLang="en-US"/>
          </a:p>
        </p:txBody>
      </p:sp>
    </p:spTree>
    <p:extLst>
      <p:ext uri="{BB962C8B-B14F-4D97-AF65-F5344CB8AC3E}">
        <p14:creationId xmlns:p14="http://schemas.microsoft.com/office/powerpoint/2010/main" val="2132053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サインイン方法</a:t>
            </a:r>
            <a:r>
              <a:rPr lang="en-US" altLang="ja-JP" dirty="0"/>
              <a:t>2: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37</a:t>
            </a:fld>
            <a:endParaRPr kumimoji="1" lang="ja-JP" altLang="en-US"/>
          </a:p>
        </p:txBody>
      </p:sp>
      <p:grpSp>
        <p:nvGrpSpPr>
          <p:cNvPr id="42" name="グループ化 41">
            <a:extLst>
              <a:ext uri="{FF2B5EF4-FFF2-40B4-BE49-F238E27FC236}">
                <a16:creationId xmlns:a16="http://schemas.microsoft.com/office/drawing/2014/main" id="{9567052A-44A9-43CF-91A0-1E0DCADCC2F2}"/>
              </a:ext>
            </a:extLst>
          </p:cNvPr>
          <p:cNvGrpSpPr/>
          <p:nvPr/>
        </p:nvGrpSpPr>
        <p:grpSpPr>
          <a:xfrm>
            <a:off x="3490070" y="3267887"/>
            <a:ext cx="4898354" cy="3041432"/>
            <a:chOff x="3490070" y="3267887"/>
            <a:chExt cx="4898354" cy="3041432"/>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2" cstate="print"/>
            <a:stretch>
              <a:fillRect/>
            </a:stretch>
          </p:blipFill>
          <p:spPr>
            <a:xfrm>
              <a:off x="6126541" y="4267195"/>
              <a:ext cx="2261883" cy="2042124"/>
            </a:xfrm>
            <a:prstGeom prst="rect">
              <a:avLst/>
            </a:prstGeom>
          </p:spPr>
        </p:pic>
        <p:cxnSp>
          <p:nvCxnSpPr>
            <p:cNvPr id="11" name="直線矢印コネクタ 10">
              <a:extLst>
                <a:ext uri="{FF2B5EF4-FFF2-40B4-BE49-F238E27FC236}">
                  <a16:creationId xmlns:a16="http://schemas.microsoft.com/office/drawing/2014/main" id="{5F0D8726-438E-4652-8A0B-346334C91894}"/>
                </a:ext>
              </a:extLst>
            </p:cNvPr>
            <p:cNvCxnSpPr>
              <a:endCxn id="9" idx="0"/>
            </p:cNvCxnSpPr>
            <p:nvPr/>
          </p:nvCxnSpPr>
          <p:spPr>
            <a:xfrm flipH="1">
              <a:off x="7257483" y="3267887"/>
              <a:ext cx="4132" cy="99930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86CF7CF4-3BC3-4A32-B369-D197A41E8FB5}"/>
              </a:ext>
            </a:extLst>
          </p:cNvPr>
          <p:cNvGrpSpPr/>
          <p:nvPr/>
        </p:nvGrpSpPr>
        <p:grpSpPr>
          <a:xfrm>
            <a:off x="179513" y="4077072"/>
            <a:ext cx="5947028" cy="2232248"/>
            <a:chOff x="179513" y="4077072"/>
            <a:chExt cx="5947028" cy="2232248"/>
          </a:xfrm>
        </p:grpSpPr>
        <p:cxnSp>
          <p:nvCxnSpPr>
            <p:cNvPr id="16" name="直線矢印コネクタ 15">
              <a:extLst>
                <a:ext uri="{FF2B5EF4-FFF2-40B4-BE49-F238E27FC236}">
                  <a16:creationId xmlns:a16="http://schemas.microsoft.com/office/drawing/2014/main" id="{B7982005-3475-4E37-907A-A7238FFE668E}"/>
                </a:ext>
              </a:extLst>
            </p:cNvPr>
            <p:cNvCxnSpPr>
              <a:stCxn id="9" idx="1"/>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25" name="図 24" descr="モニター画面に映るウェブサイトのスクリーンショット&#10;&#10;自動的に生成された説明">
              <a:extLst>
                <a:ext uri="{FF2B5EF4-FFF2-40B4-BE49-F238E27FC236}">
                  <a16:creationId xmlns:a16="http://schemas.microsoft.com/office/drawing/2014/main" id="{55B2D251-804D-4084-BFEE-BC486A9A61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126" y="4330238"/>
              <a:ext cx="2635423" cy="1979082"/>
            </a:xfrm>
            <a:prstGeom prst="rect">
              <a:avLst/>
            </a:prstGeom>
          </p:spPr>
        </p:pic>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grpSp>
        <p:nvGrpSpPr>
          <p:cNvPr id="3" name="グループ化 2">
            <a:extLst>
              <a:ext uri="{FF2B5EF4-FFF2-40B4-BE49-F238E27FC236}">
                <a16:creationId xmlns:a16="http://schemas.microsoft.com/office/drawing/2014/main" id="{20F72FD9-9CAA-4881-8F66-48CA0F5C6DFA}"/>
              </a:ext>
            </a:extLst>
          </p:cNvPr>
          <p:cNvGrpSpPr/>
          <p:nvPr/>
        </p:nvGrpSpPr>
        <p:grpSpPr>
          <a:xfrm>
            <a:off x="572367" y="1411852"/>
            <a:ext cx="1874499" cy="2089156"/>
            <a:chOff x="1101334" y="3645025"/>
            <a:chExt cx="2390545" cy="2664296"/>
          </a:xfrm>
        </p:grpSpPr>
        <p:pic>
          <p:nvPicPr>
            <p:cNvPr id="23" name="図 22" descr="グラフィカル ユーザー インターフェイス, テキスト, アプリケーション&#10;&#10;自動的に生成された説明">
              <a:extLst>
                <a:ext uri="{FF2B5EF4-FFF2-40B4-BE49-F238E27FC236}">
                  <a16:creationId xmlns:a16="http://schemas.microsoft.com/office/drawing/2014/main" id="{F3E472C2-0395-4809-877B-D3C9D7B43B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334" y="3645025"/>
              <a:ext cx="2390545" cy="2664296"/>
            </a:xfrm>
            <a:prstGeom prst="rect">
              <a:avLst/>
            </a:prstGeom>
          </p:spPr>
        </p:pic>
        <p:sp>
          <p:nvSpPr>
            <p:cNvPr id="24" name="楕円 23">
              <a:extLst>
                <a:ext uri="{FF2B5EF4-FFF2-40B4-BE49-F238E27FC236}">
                  <a16:creationId xmlns:a16="http://schemas.microsoft.com/office/drawing/2014/main" id="{DF690287-C2D5-4BB3-9EDC-684F14139B11}"/>
                </a:ext>
              </a:extLst>
            </p:cNvPr>
            <p:cNvSpPr/>
            <p:nvPr/>
          </p:nvSpPr>
          <p:spPr>
            <a:xfrm>
              <a:off x="1741451" y="5830650"/>
              <a:ext cx="402356" cy="40235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95DD6A36-DAA8-4014-855B-546D91FDE80C}"/>
                </a:ext>
              </a:extLst>
            </p:cNvPr>
            <p:cNvGrpSpPr/>
            <p:nvPr/>
          </p:nvGrpSpPr>
          <p:grpSpPr>
            <a:xfrm>
              <a:off x="1349144" y="4470267"/>
              <a:ext cx="1638681" cy="1118973"/>
              <a:chOff x="1251992" y="4377593"/>
              <a:chExt cx="1879849" cy="1283655"/>
            </a:xfrm>
          </p:grpSpPr>
          <p:cxnSp>
            <p:nvCxnSpPr>
              <p:cNvPr id="28" name="直線コネクタ 27">
                <a:extLst>
                  <a:ext uri="{FF2B5EF4-FFF2-40B4-BE49-F238E27FC236}">
                    <a16:creationId xmlns:a16="http://schemas.microsoft.com/office/drawing/2014/main" id="{66A0E6C8-47C1-409E-BFAC-DADB7DB46249}"/>
                  </a:ext>
                </a:extLst>
              </p:cNvPr>
              <p:cNvCxnSpPr/>
              <p:nvPr/>
            </p:nvCxnSpPr>
            <p:spPr>
              <a:xfrm>
                <a:off x="1259632" y="4377593"/>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6D285B-CF87-4B73-881B-A731687CA98B}"/>
                  </a:ext>
                </a:extLst>
              </p:cNvPr>
              <p:cNvCxnSpPr/>
              <p:nvPr/>
            </p:nvCxnSpPr>
            <p:spPr>
              <a:xfrm flipV="1">
                <a:off x="1251992" y="4437112"/>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2" name="正方形/長方形 11">
            <a:extLst>
              <a:ext uri="{FF2B5EF4-FFF2-40B4-BE49-F238E27FC236}">
                <a16:creationId xmlns:a16="http://schemas.microsoft.com/office/drawing/2014/main" id="{8617501F-1DE2-4206-AEF3-605AFAFB51B3}"/>
              </a:ext>
            </a:extLst>
          </p:cNvPr>
          <p:cNvSpPr/>
          <p:nvPr/>
        </p:nvSpPr>
        <p:spPr>
          <a:xfrm>
            <a:off x="396706" y="1345161"/>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30" name="正方形/長方形 29">
            <a:extLst>
              <a:ext uri="{FF2B5EF4-FFF2-40B4-BE49-F238E27FC236}">
                <a16:creationId xmlns:a16="http://schemas.microsoft.com/office/drawing/2014/main" id="{07AAA64C-C5C1-4A80-9713-B56453A89A14}"/>
              </a:ext>
            </a:extLst>
          </p:cNvPr>
          <p:cNvSpPr/>
          <p:nvPr/>
        </p:nvSpPr>
        <p:spPr>
          <a:xfrm>
            <a:off x="2751949" y="2712380"/>
            <a:ext cx="2635423"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rgbClr val="7030A0"/>
                </a:solidFill>
              </a:rPr>
              <a:t>Zoom </a:t>
            </a:r>
            <a:r>
              <a:rPr lang="ja-JP" altLang="en-US" sz="1600" dirty="0">
                <a:solidFill>
                  <a:srgbClr val="7030A0"/>
                </a:solidFill>
              </a:rPr>
              <a:t>サインインページで</a:t>
            </a:r>
            <a:r>
              <a:rPr lang="en-US" altLang="ja-JP" sz="1600" dirty="0">
                <a:solidFill>
                  <a:srgbClr val="00B050"/>
                </a:solidFill>
              </a:rPr>
              <a:t>SSO</a:t>
            </a:r>
            <a:r>
              <a:rPr lang="ja-JP" altLang="en-US" sz="1600" dirty="0">
                <a:solidFill>
                  <a:srgbClr val="7030A0"/>
                </a:solidFill>
              </a:rPr>
              <a:t>ボタンを押す</a:t>
            </a:r>
            <a:endParaRPr kumimoji="1" lang="en-US" altLang="ja-JP" sz="1600" dirty="0">
              <a:solidFill>
                <a:srgbClr val="7030A0"/>
              </a:solidFill>
            </a:endParaRPr>
          </a:p>
        </p:txBody>
      </p:sp>
      <p:cxnSp>
        <p:nvCxnSpPr>
          <p:cNvPr id="15" name="直線コネクタ 14">
            <a:extLst>
              <a:ext uri="{FF2B5EF4-FFF2-40B4-BE49-F238E27FC236}">
                <a16:creationId xmlns:a16="http://schemas.microsoft.com/office/drawing/2014/main" id="{5E1D1E73-D7FB-4805-BC13-38457AF7757C}"/>
              </a:ext>
            </a:extLst>
          </p:cNvPr>
          <p:cNvCxnSpPr>
            <a:stCxn id="24" idx="6"/>
            <a:endCxn id="30" idx="1"/>
          </p:cNvCxnSpPr>
          <p:nvPr/>
        </p:nvCxnSpPr>
        <p:spPr>
          <a:xfrm flipV="1">
            <a:off x="1389802" y="2967455"/>
            <a:ext cx="1362147" cy="31596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41" name="グループ化 40">
            <a:extLst>
              <a:ext uri="{FF2B5EF4-FFF2-40B4-BE49-F238E27FC236}">
                <a16:creationId xmlns:a16="http://schemas.microsoft.com/office/drawing/2014/main" id="{1A7CDD8F-64E3-461F-B6E4-6BEF5563DBDF}"/>
              </a:ext>
            </a:extLst>
          </p:cNvPr>
          <p:cNvGrpSpPr/>
          <p:nvPr/>
        </p:nvGrpSpPr>
        <p:grpSpPr>
          <a:xfrm>
            <a:off x="2446866" y="1308057"/>
            <a:ext cx="5639756" cy="2192951"/>
            <a:chOff x="2446866" y="1308057"/>
            <a:chExt cx="5639756" cy="2192951"/>
          </a:xfrm>
        </p:grpSpPr>
        <p:cxnSp>
          <p:nvCxnSpPr>
            <p:cNvPr id="10" name="直線矢印コネクタ 9">
              <a:extLst>
                <a:ext uri="{FF2B5EF4-FFF2-40B4-BE49-F238E27FC236}">
                  <a16:creationId xmlns:a16="http://schemas.microsoft.com/office/drawing/2014/main" id="{52861A13-4B45-4A6C-894A-10722AE7198E}"/>
                </a:ext>
              </a:extLst>
            </p:cNvPr>
            <p:cNvCxnSpPr>
              <a:stCxn id="23" idx="3"/>
            </p:cNvCxnSpPr>
            <p:nvPr/>
          </p:nvCxnSpPr>
          <p:spPr>
            <a:xfrm>
              <a:off x="2446866" y="2456430"/>
              <a:ext cx="3751714" cy="23516"/>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03F1199F-BF64-4BDA-96D0-3C327F35065C}"/>
                </a:ext>
              </a:extLst>
            </p:cNvPr>
            <p:cNvSpPr/>
            <p:nvPr/>
          </p:nvSpPr>
          <p:spPr>
            <a:xfrm>
              <a:off x="2758860" y="1411852"/>
              <a:ext cx="343558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ja-JP" altLang="en-US" sz="1600" dirty="0">
                  <a:solidFill>
                    <a:srgbClr val="7030A0"/>
                  </a:solidFill>
                </a:rPr>
                <a:t>会社ドメインに</a:t>
              </a:r>
              <a:r>
                <a:rPr kumimoji="1" lang="en-US" altLang="ja-JP" sz="1600" dirty="0">
                  <a:solidFill>
                    <a:srgbClr val="00B050"/>
                  </a:solidFill>
                </a:rPr>
                <a:t>u-</a:t>
              </a:r>
              <a:r>
                <a:rPr kumimoji="1" lang="en-US" altLang="ja-JP" sz="1600" dirty="0" err="1">
                  <a:solidFill>
                    <a:srgbClr val="00B050"/>
                  </a:solidFill>
                </a:rPr>
                <a:t>tokyo</a:t>
              </a:r>
              <a:r>
                <a:rPr kumimoji="1" lang="en-US" altLang="ja-JP" sz="1600" dirty="0">
                  <a:solidFill>
                    <a:srgbClr val="00B050"/>
                  </a:solidFill>
                </a:rPr>
                <a:t>-ac-</a:t>
              </a:r>
              <a:r>
                <a:rPr kumimoji="1" lang="en-US" altLang="ja-JP" sz="1600" dirty="0" err="1">
                  <a:solidFill>
                    <a:srgbClr val="00B050"/>
                  </a:solidFill>
                </a:rPr>
                <a:t>jp</a:t>
              </a:r>
              <a:endParaRPr kumimoji="1" lang="en-US" altLang="ja-JP" sz="1600" dirty="0">
                <a:solidFill>
                  <a:srgbClr val="00B050"/>
                </a:solidFill>
              </a:endParaRPr>
            </a:p>
            <a:p>
              <a:pPr algn="ctr"/>
              <a:r>
                <a:rPr lang="ja-JP" altLang="en-US" sz="1600" dirty="0">
                  <a:solidFill>
                    <a:srgbClr val="7030A0"/>
                  </a:solidFill>
                </a:rPr>
                <a:t>（所属組織を明示）</a:t>
              </a:r>
              <a:endParaRPr kumimoji="1" lang="en-US" altLang="ja-JP" sz="1600" dirty="0">
                <a:solidFill>
                  <a:srgbClr val="7030A0"/>
                </a:solidFill>
              </a:endParaRPr>
            </a:p>
          </p:txBody>
        </p:sp>
        <p:pic>
          <p:nvPicPr>
            <p:cNvPr id="39" name="図 38" descr="グラフィカル ユーザー インターフェイス, アプリケーション&#10;&#10;自動的に生成された説明">
              <a:extLst>
                <a:ext uri="{FF2B5EF4-FFF2-40B4-BE49-F238E27FC236}">
                  <a16:creationId xmlns:a16="http://schemas.microsoft.com/office/drawing/2014/main" id="{C46F6A4C-88D1-4590-B246-A17C34AD2A0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12122" y="1411852"/>
              <a:ext cx="1874500" cy="2089156"/>
            </a:xfrm>
            <a:prstGeom prst="rect">
              <a:avLst/>
            </a:prstGeom>
          </p:spPr>
        </p:pic>
        <p:sp>
          <p:nvSpPr>
            <p:cNvPr id="13" name="正方形/長方形 12">
              <a:extLst>
                <a:ext uri="{FF2B5EF4-FFF2-40B4-BE49-F238E27FC236}">
                  <a16:creationId xmlns:a16="http://schemas.microsoft.com/office/drawing/2014/main" id="{D3981480-5951-4A30-B001-8DE24C58E8C6}"/>
                </a:ext>
              </a:extLst>
            </p:cNvPr>
            <p:cNvSpPr/>
            <p:nvPr/>
          </p:nvSpPr>
          <p:spPr>
            <a:xfrm>
              <a:off x="6156176" y="1308057"/>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grpSp>
    </p:spTree>
    <p:extLst>
      <p:ext uri="{BB962C8B-B14F-4D97-AF65-F5344CB8AC3E}">
        <p14:creationId xmlns:p14="http://schemas.microsoft.com/office/powerpoint/2010/main" val="72888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F0B697-6149-4860-84F3-EB4E49663676}"/>
              </a:ext>
            </a:extLst>
          </p:cNvPr>
          <p:cNvSpPr>
            <a:spLocks noGrp="1"/>
          </p:cNvSpPr>
          <p:nvPr>
            <p:ph type="title"/>
          </p:nvPr>
        </p:nvSpPr>
        <p:spPr/>
        <p:txBody>
          <a:bodyPr/>
          <a:lstStyle/>
          <a:p>
            <a:r>
              <a:rPr kumimoji="1" lang="ja-JP" altLang="en-US" dirty="0"/>
              <a:t>サインイン方法</a:t>
            </a:r>
            <a:r>
              <a:rPr kumimoji="1"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B9666F31-9A9D-47DC-B287-518BF87CE142}"/>
              </a:ext>
            </a:extLst>
          </p:cNvPr>
          <p:cNvSpPr>
            <a:spLocks noGrp="1"/>
          </p:cNvSpPr>
          <p:nvPr>
            <p:ph idx="1"/>
          </p:nvPr>
        </p:nvSpPr>
        <p:spPr>
          <a:xfrm>
            <a:off x="457200" y="1500174"/>
            <a:ext cx="8507288" cy="4525963"/>
          </a:xfrm>
        </p:spPr>
        <p:txBody>
          <a:bodyPr/>
          <a:lstStyle/>
          <a:p>
            <a:r>
              <a:rPr lang="ja-JP" altLang="en-US" dirty="0"/>
              <a:t>途中まで方法</a:t>
            </a:r>
            <a:r>
              <a:rPr lang="en-US" altLang="ja-JP" dirty="0"/>
              <a:t>2</a:t>
            </a:r>
            <a:r>
              <a:rPr lang="ja-JP" altLang="en-US" dirty="0"/>
              <a:t>と同じ</a:t>
            </a:r>
            <a:endParaRPr lang="en-US" altLang="ja-JP" dirty="0"/>
          </a:p>
          <a:p>
            <a:r>
              <a:rPr lang="ja-JP" altLang="en-US" dirty="0">
                <a:solidFill>
                  <a:srgbClr val="00B050"/>
                </a:solidFill>
              </a:rPr>
              <a:t>「会社のドメインを知らない」</a:t>
            </a:r>
            <a:r>
              <a:rPr lang="ja-JP" altLang="en-US" dirty="0"/>
              <a:t>をクリック</a:t>
            </a:r>
            <a:endParaRPr lang="en-US" altLang="ja-JP" dirty="0"/>
          </a:p>
          <a:p>
            <a:r>
              <a:rPr lang="ja-JP" altLang="en-US" dirty="0"/>
              <a:t>「会社の</a:t>
            </a:r>
            <a:r>
              <a:rPr lang="en-US" altLang="ja-JP" dirty="0"/>
              <a:t>Email</a:t>
            </a:r>
            <a:r>
              <a:rPr lang="ja-JP" altLang="en-US" dirty="0"/>
              <a:t>」に</a:t>
            </a:r>
            <a:r>
              <a:rPr kumimoji="1" lang="en-US" altLang="ja-JP" dirty="0">
                <a:solidFill>
                  <a:srgbClr val="00B050"/>
                </a:solidFill>
              </a:rPr>
              <a:t>10</a:t>
            </a:r>
            <a:r>
              <a:rPr kumimoji="1" lang="ja-JP" altLang="en-US" dirty="0">
                <a:solidFill>
                  <a:srgbClr val="00B050"/>
                </a:solidFill>
              </a:rPr>
              <a:t>桁</a:t>
            </a:r>
            <a:r>
              <a:rPr kumimoji="1" lang="en-US" altLang="ja-JP" dirty="0">
                <a:solidFill>
                  <a:srgbClr val="00B050"/>
                </a:solidFill>
              </a:rPr>
              <a:t>@utac.u-tokyo.ac.jp</a:t>
            </a:r>
          </a:p>
        </p:txBody>
      </p:sp>
      <p:sp>
        <p:nvSpPr>
          <p:cNvPr id="4" name="日付プレースホルダー 3">
            <a:extLst>
              <a:ext uri="{FF2B5EF4-FFF2-40B4-BE49-F238E27FC236}">
                <a16:creationId xmlns:a16="http://schemas.microsoft.com/office/drawing/2014/main" id="{62DD4DC6-4AC0-4ACF-96A1-069052BB9021}"/>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81077A28-0C8B-4F67-8216-5FAD84AEAE27}"/>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072A9D8-3E08-4B0D-A714-5CA3D1BC9746}"/>
              </a:ext>
            </a:extLst>
          </p:cNvPr>
          <p:cNvSpPr>
            <a:spLocks noGrp="1"/>
          </p:cNvSpPr>
          <p:nvPr>
            <p:ph type="sldNum" sz="quarter" idx="12"/>
          </p:nvPr>
        </p:nvSpPr>
        <p:spPr/>
        <p:txBody>
          <a:bodyPr/>
          <a:lstStyle/>
          <a:p>
            <a:fld id="{EDF77D8D-9987-453A-9A05-EB91CA595C68}" type="slidenum">
              <a:rPr kumimoji="1" lang="ja-JP" altLang="en-US" smtClean="0"/>
              <a:pPr/>
              <a:t>38</a:t>
            </a:fld>
            <a:endParaRPr kumimoji="1" lang="ja-JP" altLang="en-US"/>
          </a:p>
        </p:txBody>
      </p:sp>
    </p:spTree>
    <p:extLst>
      <p:ext uri="{BB962C8B-B14F-4D97-AF65-F5344CB8AC3E}">
        <p14:creationId xmlns:p14="http://schemas.microsoft.com/office/powerpoint/2010/main" val="28981081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サインイン方法</a:t>
            </a:r>
            <a:r>
              <a:rPr lang="en-US" altLang="ja-JP" dirty="0"/>
              <a:t>3: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39</a:t>
            </a:fld>
            <a:endParaRPr kumimoji="1" lang="ja-JP" altLang="en-US"/>
          </a:p>
        </p:txBody>
      </p:sp>
      <p:grpSp>
        <p:nvGrpSpPr>
          <p:cNvPr id="41" name="グループ化 40">
            <a:extLst>
              <a:ext uri="{FF2B5EF4-FFF2-40B4-BE49-F238E27FC236}">
                <a16:creationId xmlns:a16="http://schemas.microsoft.com/office/drawing/2014/main" id="{C09602B5-8305-4A7C-934E-183038A93D3A}"/>
              </a:ext>
            </a:extLst>
          </p:cNvPr>
          <p:cNvGrpSpPr/>
          <p:nvPr/>
        </p:nvGrpSpPr>
        <p:grpSpPr>
          <a:xfrm>
            <a:off x="3490070" y="3496735"/>
            <a:ext cx="5288029" cy="2812584"/>
            <a:chOff x="3490070" y="3496735"/>
            <a:chExt cx="5288029" cy="2812584"/>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2" cstate="print"/>
            <a:stretch>
              <a:fillRect/>
            </a:stretch>
          </p:blipFill>
          <p:spPr>
            <a:xfrm>
              <a:off x="6516216" y="4267195"/>
              <a:ext cx="2261883" cy="2042124"/>
            </a:xfrm>
            <a:prstGeom prst="rect">
              <a:avLst/>
            </a:prstGeom>
          </p:spPr>
        </p:pic>
        <p:cxnSp>
          <p:nvCxnSpPr>
            <p:cNvPr id="11" name="直線矢印コネクタ 10">
              <a:extLst>
                <a:ext uri="{FF2B5EF4-FFF2-40B4-BE49-F238E27FC236}">
                  <a16:creationId xmlns:a16="http://schemas.microsoft.com/office/drawing/2014/main" id="{5F0D8726-438E-4652-8A0B-346334C91894}"/>
                </a:ext>
              </a:extLst>
            </p:cNvPr>
            <p:cNvCxnSpPr>
              <a:stCxn id="31" idx="2"/>
              <a:endCxn id="9" idx="0"/>
            </p:cNvCxnSpPr>
            <p:nvPr/>
          </p:nvCxnSpPr>
          <p:spPr>
            <a:xfrm flipH="1">
              <a:off x="7647158" y="3496735"/>
              <a:ext cx="7356" cy="77046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F3582A6F-5E6C-4084-94DB-7ECB9E7429AF}"/>
                </a:ext>
              </a:extLst>
            </p:cNvPr>
            <p:cNvSpPr/>
            <p:nvPr/>
          </p:nvSpPr>
          <p:spPr>
            <a:xfrm>
              <a:off x="6516216" y="4196270"/>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2A41242C-1CA6-4F0F-855C-7527040F34ED}"/>
              </a:ext>
            </a:extLst>
          </p:cNvPr>
          <p:cNvGrpSpPr/>
          <p:nvPr/>
        </p:nvGrpSpPr>
        <p:grpSpPr>
          <a:xfrm>
            <a:off x="179513" y="4077072"/>
            <a:ext cx="6336703" cy="2232248"/>
            <a:chOff x="179513" y="4077072"/>
            <a:chExt cx="6336703" cy="2232248"/>
          </a:xfrm>
        </p:grpSpPr>
        <p:cxnSp>
          <p:nvCxnSpPr>
            <p:cNvPr id="16" name="直線矢印コネクタ 15">
              <a:extLst>
                <a:ext uri="{FF2B5EF4-FFF2-40B4-BE49-F238E27FC236}">
                  <a16:creationId xmlns:a16="http://schemas.microsoft.com/office/drawing/2014/main" id="{B7982005-3475-4E37-907A-A7238FFE668E}"/>
                </a:ext>
              </a:extLst>
            </p:cNvPr>
            <p:cNvCxnSpPr>
              <a:stCxn id="9" idx="1"/>
              <a:endCxn id="25" idx="3"/>
            </p:cNvCxnSpPr>
            <p:nvPr/>
          </p:nvCxnSpPr>
          <p:spPr>
            <a:xfrm flipH="1">
              <a:off x="2819549" y="5288257"/>
              <a:ext cx="3696667" cy="31522"/>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25" name="図 24" descr="モニター画面に映るウェブサイトのスクリーンショット&#10;&#10;自動的に生成された説明">
              <a:extLst>
                <a:ext uri="{FF2B5EF4-FFF2-40B4-BE49-F238E27FC236}">
                  <a16:creationId xmlns:a16="http://schemas.microsoft.com/office/drawing/2014/main" id="{55B2D251-804D-4084-BFEE-BC486A9A61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126" y="4330238"/>
              <a:ext cx="2635423" cy="1979082"/>
            </a:xfrm>
            <a:prstGeom prst="rect">
              <a:avLst/>
            </a:prstGeom>
          </p:spPr>
        </p:pic>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grpSp>
        <p:nvGrpSpPr>
          <p:cNvPr id="3" name="グループ化 2">
            <a:extLst>
              <a:ext uri="{FF2B5EF4-FFF2-40B4-BE49-F238E27FC236}">
                <a16:creationId xmlns:a16="http://schemas.microsoft.com/office/drawing/2014/main" id="{20F72FD9-9CAA-4881-8F66-48CA0F5C6DFA}"/>
              </a:ext>
            </a:extLst>
          </p:cNvPr>
          <p:cNvGrpSpPr/>
          <p:nvPr/>
        </p:nvGrpSpPr>
        <p:grpSpPr>
          <a:xfrm>
            <a:off x="572367" y="1411852"/>
            <a:ext cx="1874499" cy="2089156"/>
            <a:chOff x="1101334" y="3645025"/>
            <a:chExt cx="2390545" cy="2664296"/>
          </a:xfrm>
        </p:grpSpPr>
        <p:pic>
          <p:nvPicPr>
            <p:cNvPr id="23" name="図 22" descr="グラフィカル ユーザー インターフェイス, テキスト, アプリケーション&#10;&#10;自動的に生成された説明">
              <a:extLst>
                <a:ext uri="{FF2B5EF4-FFF2-40B4-BE49-F238E27FC236}">
                  <a16:creationId xmlns:a16="http://schemas.microsoft.com/office/drawing/2014/main" id="{F3E472C2-0395-4809-877B-D3C9D7B43B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334" y="3645025"/>
              <a:ext cx="2390545" cy="2664296"/>
            </a:xfrm>
            <a:prstGeom prst="rect">
              <a:avLst/>
            </a:prstGeom>
          </p:spPr>
        </p:pic>
        <p:sp>
          <p:nvSpPr>
            <p:cNvPr id="24" name="楕円 23">
              <a:extLst>
                <a:ext uri="{FF2B5EF4-FFF2-40B4-BE49-F238E27FC236}">
                  <a16:creationId xmlns:a16="http://schemas.microsoft.com/office/drawing/2014/main" id="{DF690287-C2D5-4BB3-9EDC-684F14139B11}"/>
                </a:ext>
              </a:extLst>
            </p:cNvPr>
            <p:cNvSpPr/>
            <p:nvPr/>
          </p:nvSpPr>
          <p:spPr>
            <a:xfrm>
              <a:off x="1741451" y="5830650"/>
              <a:ext cx="402356" cy="40235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95DD6A36-DAA8-4014-855B-546D91FDE80C}"/>
                </a:ext>
              </a:extLst>
            </p:cNvPr>
            <p:cNvGrpSpPr/>
            <p:nvPr/>
          </p:nvGrpSpPr>
          <p:grpSpPr>
            <a:xfrm>
              <a:off x="1349144" y="4470267"/>
              <a:ext cx="1638681" cy="1118973"/>
              <a:chOff x="1251992" y="4377593"/>
              <a:chExt cx="1879849" cy="1283655"/>
            </a:xfrm>
          </p:grpSpPr>
          <p:cxnSp>
            <p:nvCxnSpPr>
              <p:cNvPr id="28" name="直線コネクタ 27">
                <a:extLst>
                  <a:ext uri="{FF2B5EF4-FFF2-40B4-BE49-F238E27FC236}">
                    <a16:creationId xmlns:a16="http://schemas.microsoft.com/office/drawing/2014/main" id="{66A0E6C8-47C1-409E-BFAC-DADB7DB46249}"/>
                  </a:ext>
                </a:extLst>
              </p:cNvPr>
              <p:cNvCxnSpPr/>
              <p:nvPr/>
            </p:nvCxnSpPr>
            <p:spPr>
              <a:xfrm>
                <a:off x="1259632" y="4377593"/>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6D285B-CF87-4B73-881B-A731687CA98B}"/>
                  </a:ext>
                </a:extLst>
              </p:cNvPr>
              <p:cNvCxnSpPr/>
              <p:nvPr/>
            </p:nvCxnSpPr>
            <p:spPr>
              <a:xfrm flipV="1">
                <a:off x="1251992" y="4437112"/>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2" name="正方形/長方形 11">
            <a:extLst>
              <a:ext uri="{FF2B5EF4-FFF2-40B4-BE49-F238E27FC236}">
                <a16:creationId xmlns:a16="http://schemas.microsoft.com/office/drawing/2014/main" id="{8617501F-1DE2-4206-AEF3-605AFAFB51B3}"/>
              </a:ext>
            </a:extLst>
          </p:cNvPr>
          <p:cNvSpPr/>
          <p:nvPr/>
        </p:nvSpPr>
        <p:spPr>
          <a:xfrm>
            <a:off x="396706" y="1345161"/>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grpSp>
        <p:nvGrpSpPr>
          <p:cNvPr id="36" name="グループ化 35">
            <a:extLst>
              <a:ext uri="{FF2B5EF4-FFF2-40B4-BE49-F238E27FC236}">
                <a16:creationId xmlns:a16="http://schemas.microsoft.com/office/drawing/2014/main" id="{6009EA8A-0278-4DCC-B613-118564BD018D}"/>
              </a:ext>
            </a:extLst>
          </p:cNvPr>
          <p:cNvGrpSpPr/>
          <p:nvPr/>
        </p:nvGrpSpPr>
        <p:grpSpPr>
          <a:xfrm>
            <a:off x="2446866" y="1341219"/>
            <a:ext cx="3421278" cy="2159789"/>
            <a:chOff x="2446866" y="1341219"/>
            <a:chExt cx="3421278" cy="2159789"/>
          </a:xfrm>
        </p:grpSpPr>
        <p:cxnSp>
          <p:nvCxnSpPr>
            <p:cNvPr id="10" name="直線矢印コネクタ 9">
              <a:extLst>
                <a:ext uri="{FF2B5EF4-FFF2-40B4-BE49-F238E27FC236}">
                  <a16:creationId xmlns:a16="http://schemas.microsoft.com/office/drawing/2014/main" id="{52861A13-4B45-4A6C-894A-10722AE7198E}"/>
                </a:ext>
              </a:extLst>
            </p:cNvPr>
            <p:cNvCxnSpPr>
              <a:stCxn id="23" idx="3"/>
              <a:endCxn id="39" idx="1"/>
            </p:cNvCxnSpPr>
            <p:nvPr/>
          </p:nvCxnSpPr>
          <p:spPr>
            <a:xfrm>
              <a:off x="2446866" y="2456430"/>
              <a:ext cx="1186738"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39" name="図 38" descr="グラフィカル ユーザー インターフェイス, アプリケーション&#10;&#10;自動的に生成された説明">
              <a:extLst>
                <a:ext uri="{FF2B5EF4-FFF2-40B4-BE49-F238E27FC236}">
                  <a16:creationId xmlns:a16="http://schemas.microsoft.com/office/drawing/2014/main" id="{C46F6A4C-88D1-4590-B246-A17C34AD2A0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33604" y="1411852"/>
              <a:ext cx="1874500" cy="2089156"/>
            </a:xfrm>
            <a:prstGeom prst="rect">
              <a:avLst/>
            </a:prstGeom>
          </p:spPr>
        </p:pic>
        <p:sp>
          <p:nvSpPr>
            <p:cNvPr id="13" name="正方形/長方形 12">
              <a:extLst>
                <a:ext uri="{FF2B5EF4-FFF2-40B4-BE49-F238E27FC236}">
                  <a16:creationId xmlns:a16="http://schemas.microsoft.com/office/drawing/2014/main" id="{D3981480-5951-4A30-B001-8DE24C58E8C6}"/>
                </a:ext>
              </a:extLst>
            </p:cNvPr>
            <p:cNvSpPr/>
            <p:nvPr/>
          </p:nvSpPr>
          <p:spPr>
            <a:xfrm>
              <a:off x="3633604" y="1341219"/>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B1.</a:t>
              </a:r>
              <a:endParaRPr kumimoji="1" lang="ja-JP" altLang="en-US" dirty="0">
                <a:solidFill>
                  <a:schemeClr val="tx1"/>
                </a:solidFill>
              </a:endParaRPr>
            </a:p>
          </p:txBody>
        </p:sp>
        <p:cxnSp>
          <p:nvCxnSpPr>
            <p:cNvPr id="32" name="直線コネクタ 31">
              <a:extLst>
                <a:ext uri="{FF2B5EF4-FFF2-40B4-BE49-F238E27FC236}">
                  <a16:creationId xmlns:a16="http://schemas.microsoft.com/office/drawing/2014/main" id="{A2C6DCFC-3204-4F18-A017-CF61A78A8F4F}"/>
                </a:ext>
              </a:extLst>
            </p:cNvPr>
            <p:cNvCxnSpPr/>
            <p:nvPr/>
          </p:nvCxnSpPr>
          <p:spPr>
            <a:xfrm>
              <a:off x="4207768" y="2654009"/>
              <a:ext cx="728464"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03F1199F-BF64-4BDA-96D0-3C327F35065C}"/>
                </a:ext>
              </a:extLst>
            </p:cNvPr>
            <p:cNvSpPr/>
            <p:nvPr/>
          </p:nvSpPr>
          <p:spPr>
            <a:xfrm>
              <a:off x="3203847" y="2713960"/>
              <a:ext cx="266429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00B050"/>
                  </a:solidFill>
                </a:rPr>
                <a:t>会社ドメインはわからない</a:t>
              </a:r>
              <a:endParaRPr lang="en-US" altLang="ja-JP" sz="1600" dirty="0">
                <a:solidFill>
                  <a:srgbClr val="00B050"/>
                </a:solidFill>
              </a:endParaRPr>
            </a:p>
            <a:p>
              <a:pPr algn="ctr"/>
              <a:r>
                <a:rPr kumimoji="1" lang="ja-JP" altLang="en-US" sz="1600" dirty="0">
                  <a:solidFill>
                    <a:schemeClr val="accent1"/>
                  </a:solidFill>
                </a:rPr>
                <a:t>をクリック</a:t>
              </a:r>
              <a:endParaRPr kumimoji="1" lang="en-US" altLang="ja-JP" sz="1600" dirty="0">
                <a:solidFill>
                  <a:schemeClr val="accent1"/>
                </a:solidFill>
              </a:endParaRPr>
            </a:p>
          </p:txBody>
        </p:sp>
      </p:grpSp>
      <p:grpSp>
        <p:nvGrpSpPr>
          <p:cNvPr id="40" name="グループ化 39">
            <a:extLst>
              <a:ext uri="{FF2B5EF4-FFF2-40B4-BE49-F238E27FC236}">
                <a16:creationId xmlns:a16="http://schemas.microsoft.com/office/drawing/2014/main" id="{55ECE4BC-1B73-43EF-805F-72579E651193}"/>
              </a:ext>
            </a:extLst>
          </p:cNvPr>
          <p:cNvGrpSpPr/>
          <p:nvPr/>
        </p:nvGrpSpPr>
        <p:grpSpPr>
          <a:xfrm>
            <a:off x="5508104" y="1345013"/>
            <a:ext cx="3744416" cy="2151722"/>
            <a:chOff x="5508104" y="1345013"/>
            <a:chExt cx="3744416" cy="2151722"/>
          </a:xfrm>
        </p:grpSpPr>
        <p:pic>
          <p:nvPicPr>
            <p:cNvPr id="31" name="図 30" descr="モニター画面に映るウェブサイトのスクリーンショット&#10;&#10;自動的に生成された説明">
              <a:extLst>
                <a:ext uri="{FF2B5EF4-FFF2-40B4-BE49-F238E27FC236}">
                  <a16:creationId xmlns:a16="http://schemas.microsoft.com/office/drawing/2014/main" id="{22F4BB45-B854-4417-85FB-7E4F46B4C06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32240" y="1407578"/>
              <a:ext cx="1844548" cy="2089157"/>
            </a:xfrm>
            <a:prstGeom prst="rect">
              <a:avLst/>
            </a:prstGeom>
          </p:spPr>
        </p:pic>
        <p:cxnSp>
          <p:nvCxnSpPr>
            <p:cNvPr id="33" name="直線矢印コネクタ 32">
              <a:extLst>
                <a:ext uri="{FF2B5EF4-FFF2-40B4-BE49-F238E27FC236}">
                  <a16:creationId xmlns:a16="http://schemas.microsoft.com/office/drawing/2014/main" id="{4AE737FC-9054-47CD-85EF-EE613121E11C}"/>
                </a:ext>
              </a:extLst>
            </p:cNvPr>
            <p:cNvCxnSpPr>
              <a:stCxn id="39" idx="3"/>
              <a:endCxn id="31" idx="1"/>
            </p:cNvCxnSpPr>
            <p:nvPr/>
          </p:nvCxnSpPr>
          <p:spPr>
            <a:xfrm flipV="1">
              <a:off x="5508104" y="2452157"/>
              <a:ext cx="1224136" cy="4273"/>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D85AFF1A-58D6-491A-B145-413F7A13DAEC}"/>
                </a:ext>
              </a:extLst>
            </p:cNvPr>
            <p:cNvSpPr/>
            <p:nvPr/>
          </p:nvSpPr>
          <p:spPr>
            <a:xfrm>
              <a:off x="6179082" y="2696125"/>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a:t>
              </a:r>
              <a:r>
                <a:rPr kumimoji="1" lang="en-US" altLang="ja-JP" sz="1600" dirty="0">
                  <a:solidFill>
                    <a:srgbClr val="00B050"/>
                  </a:solidFill>
                </a:rPr>
                <a:t>@utac.u-tokyo.ac.jp</a:t>
              </a:r>
            </a:p>
            <a:p>
              <a:pPr algn="ctr"/>
              <a:r>
                <a:rPr lang="ja-JP" altLang="en-US" sz="1600" dirty="0">
                  <a:solidFill>
                    <a:srgbClr val="7030A0"/>
                  </a:solidFill>
                </a:rPr>
                <a:t>（所属機関を明示）</a:t>
              </a:r>
              <a:endParaRPr kumimoji="1" lang="en-US" altLang="ja-JP" sz="1600" dirty="0">
                <a:solidFill>
                  <a:srgbClr val="7030A0"/>
                </a:solidFill>
              </a:endParaRPr>
            </a:p>
          </p:txBody>
        </p:sp>
        <p:sp>
          <p:nvSpPr>
            <p:cNvPr id="38" name="正方形/長方形 37">
              <a:extLst>
                <a:ext uri="{FF2B5EF4-FFF2-40B4-BE49-F238E27FC236}">
                  <a16:creationId xmlns:a16="http://schemas.microsoft.com/office/drawing/2014/main" id="{4938CAEC-C9FB-4E18-9337-CBD4A9790A4E}"/>
                </a:ext>
              </a:extLst>
            </p:cNvPr>
            <p:cNvSpPr/>
            <p:nvPr/>
          </p:nvSpPr>
          <p:spPr>
            <a:xfrm>
              <a:off x="6712905" y="1345013"/>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B2.</a:t>
              </a:r>
              <a:endParaRPr kumimoji="1" lang="ja-JP" altLang="en-US" dirty="0">
                <a:solidFill>
                  <a:schemeClr val="tx1"/>
                </a:solidFill>
              </a:endParaRPr>
            </a:p>
          </p:txBody>
        </p:sp>
      </p:grpSp>
    </p:spTree>
    <p:extLst>
      <p:ext uri="{BB962C8B-B14F-4D97-AF65-F5344CB8AC3E}">
        <p14:creationId xmlns:p14="http://schemas.microsoft.com/office/powerpoint/2010/main" val="382927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2FBC1F-6268-42C1-BCE7-32B687FA860C}"/>
              </a:ext>
            </a:extLst>
          </p:cNvPr>
          <p:cNvSpPr>
            <a:spLocks noGrp="1"/>
          </p:cNvSpPr>
          <p:nvPr>
            <p:ph type="title"/>
          </p:nvPr>
        </p:nvSpPr>
        <p:spPr/>
        <p:txBody>
          <a:bodyPr/>
          <a:lstStyle/>
          <a:p>
            <a:r>
              <a:rPr lang="ja-JP" altLang="en-US" dirty="0"/>
              <a:t>今日</a:t>
            </a:r>
            <a:r>
              <a:rPr kumimoji="1" lang="ja-JP" altLang="en-US" dirty="0"/>
              <a:t>の状況</a:t>
            </a:r>
          </a:p>
        </p:txBody>
      </p:sp>
      <p:sp>
        <p:nvSpPr>
          <p:cNvPr id="3" name="コンテンツ プレースホルダー 2">
            <a:extLst>
              <a:ext uri="{FF2B5EF4-FFF2-40B4-BE49-F238E27FC236}">
                <a16:creationId xmlns:a16="http://schemas.microsoft.com/office/drawing/2014/main" id="{7C27455E-5326-4A0E-BD77-253A5EEE0A69}"/>
              </a:ext>
            </a:extLst>
          </p:cNvPr>
          <p:cNvSpPr>
            <a:spLocks noGrp="1"/>
          </p:cNvSpPr>
          <p:nvPr>
            <p:ph idx="1"/>
          </p:nvPr>
        </p:nvSpPr>
        <p:spPr>
          <a:xfrm>
            <a:off x="457200" y="1500174"/>
            <a:ext cx="8435280" cy="4525963"/>
          </a:xfrm>
        </p:spPr>
        <p:txBody>
          <a:bodyPr/>
          <a:lstStyle/>
          <a:p>
            <a:r>
              <a:rPr lang="en-US" altLang="ja-JP" dirty="0"/>
              <a:t>Google</a:t>
            </a:r>
            <a:r>
              <a:rPr lang="ja-JP" altLang="en-US" dirty="0"/>
              <a:t>以外は</a:t>
            </a:r>
            <a:r>
              <a:rPr kumimoji="1" lang="en-US" altLang="ja-JP" dirty="0">
                <a:solidFill>
                  <a:srgbClr val="00B050"/>
                </a:solidFill>
              </a:rPr>
              <a:t>UTokyo Account</a:t>
            </a:r>
            <a:r>
              <a:rPr kumimoji="1" lang="ja-JP" altLang="en-US" dirty="0">
                <a:solidFill>
                  <a:srgbClr val="00B050"/>
                </a:solidFill>
              </a:rPr>
              <a:t>だけで使える</a:t>
            </a:r>
            <a:endParaRPr kumimoji="1" lang="en-US" altLang="ja-JP" dirty="0">
              <a:solidFill>
                <a:srgbClr val="00B050"/>
              </a:solidFill>
            </a:endParaRPr>
          </a:p>
          <a:p>
            <a:r>
              <a:rPr kumimoji="1" lang="en-US" altLang="ja-JP" dirty="0"/>
              <a:t>= </a:t>
            </a:r>
            <a:r>
              <a:rPr kumimoji="1" lang="ja-JP" altLang="en-US" dirty="0"/>
              <a:t>認証の統一・連携</a:t>
            </a:r>
            <a:r>
              <a:rPr lang="ja-JP" altLang="en-US" dirty="0"/>
              <a:t>（</a:t>
            </a:r>
            <a:r>
              <a:rPr kumimoji="1" lang="ja-JP" altLang="en-US" dirty="0"/>
              <a:t>シングルサインオン、</a:t>
            </a:r>
            <a:r>
              <a:rPr kumimoji="1" lang="en-US" altLang="ja-JP" dirty="0"/>
              <a:t>Single Sign-On, </a:t>
            </a:r>
            <a:r>
              <a:rPr kumimoji="1" lang="en-US" altLang="ja-JP" dirty="0">
                <a:solidFill>
                  <a:srgbClr val="00B050"/>
                </a:solidFill>
              </a:rPr>
              <a:t>SSO</a:t>
            </a:r>
            <a:r>
              <a:rPr kumimoji="1" lang="ja-JP" altLang="en-US" dirty="0"/>
              <a:t>）</a:t>
            </a:r>
          </a:p>
        </p:txBody>
      </p:sp>
      <p:sp>
        <p:nvSpPr>
          <p:cNvPr id="4" name="日付プレースホルダー 3">
            <a:extLst>
              <a:ext uri="{FF2B5EF4-FFF2-40B4-BE49-F238E27FC236}">
                <a16:creationId xmlns:a16="http://schemas.microsoft.com/office/drawing/2014/main" id="{AB6B133B-3415-4596-8A8F-25F87D3F64D0}"/>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DF25095-7EE2-452C-988D-2AD6A3CC7F69}"/>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38A35F17-86F4-49BB-BFE5-AE9262966266}"/>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grpSp>
        <p:nvGrpSpPr>
          <p:cNvPr id="32" name="グループ化 31">
            <a:extLst>
              <a:ext uri="{FF2B5EF4-FFF2-40B4-BE49-F238E27FC236}">
                <a16:creationId xmlns:a16="http://schemas.microsoft.com/office/drawing/2014/main" id="{D06BFB7A-4152-4FFC-BB71-133EA9B7E575}"/>
              </a:ext>
            </a:extLst>
          </p:cNvPr>
          <p:cNvGrpSpPr/>
          <p:nvPr/>
        </p:nvGrpSpPr>
        <p:grpSpPr>
          <a:xfrm>
            <a:off x="1173765" y="4104083"/>
            <a:ext cx="7286315" cy="2133229"/>
            <a:chOff x="1173765" y="3823228"/>
            <a:chExt cx="7286315" cy="2133229"/>
          </a:xfrm>
        </p:grpSpPr>
        <p:grpSp>
          <p:nvGrpSpPr>
            <p:cNvPr id="7" name="グループ化 39">
              <a:extLst>
                <a:ext uri="{FF2B5EF4-FFF2-40B4-BE49-F238E27FC236}">
                  <a16:creationId xmlns:a16="http://schemas.microsoft.com/office/drawing/2014/main" id="{35457BD8-17C8-4085-8C7F-3C13A9586052}"/>
                </a:ext>
              </a:extLst>
            </p:cNvPr>
            <p:cNvGrpSpPr/>
            <p:nvPr/>
          </p:nvGrpSpPr>
          <p:grpSpPr>
            <a:xfrm>
              <a:off x="1173765" y="3823228"/>
              <a:ext cx="7286315" cy="2133229"/>
              <a:chOff x="179512" y="3599999"/>
              <a:chExt cx="8856984" cy="3141369"/>
            </a:xfrm>
          </p:grpSpPr>
          <p:sp>
            <p:nvSpPr>
              <p:cNvPr id="8" name="正方形/長方形 4">
                <a:extLst>
                  <a:ext uri="{FF2B5EF4-FFF2-40B4-BE49-F238E27FC236}">
                    <a16:creationId xmlns:a16="http://schemas.microsoft.com/office/drawing/2014/main" id="{BD72615A-82C7-4BC3-9356-C7A81A1E1D99}"/>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9" name="正方形/長方形 5">
                <a:extLst>
                  <a:ext uri="{FF2B5EF4-FFF2-40B4-BE49-F238E27FC236}">
                    <a16:creationId xmlns:a16="http://schemas.microsoft.com/office/drawing/2014/main" id="{2B15E6E8-4E98-46AF-8687-138F046880D7}"/>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0" name="正方形/長方形 6">
                <a:extLst>
                  <a:ext uri="{FF2B5EF4-FFF2-40B4-BE49-F238E27FC236}">
                    <a16:creationId xmlns:a16="http://schemas.microsoft.com/office/drawing/2014/main" id="{7992FB06-C374-4B3F-B4E4-7331B12A4F07}"/>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1" name="矢印: 上 11">
                <a:extLst>
                  <a:ext uri="{FF2B5EF4-FFF2-40B4-BE49-F238E27FC236}">
                    <a16:creationId xmlns:a16="http://schemas.microsoft.com/office/drawing/2014/main" id="{42680443-C122-46E0-98D7-E3780861AF45}"/>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矢印: 上 12">
                <a:extLst>
                  <a:ext uri="{FF2B5EF4-FFF2-40B4-BE49-F238E27FC236}">
                    <a16:creationId xmlns:a16="http://schemas.microsoft.com/office/drawing/2014/main" id="{F3330AE5-64BC-4D94-8208-054DE9BDDFCD}"/>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3" name="矢印: 上 13">
                <a:extLst>
                  <a:ext uri="{FF2B5EF4-FFF2-40B4-BE49-F238E27FC236}">
                    <a16:creationId xmlns:a16="http://schemas.microsoft.com/office/drawing/2014/main" id="{8BAECA23-97E5-4F6F-99DF-437411697E23}"/>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 name="矢印: 上 14">
                <a:extLst>
                  <a:ext uri="{FF2B5EF4-FFF2-40B4-BE49-F238E27FC236}">
                    <a16:creationId xmlns:a16="http://schemas.microsoft.com/office/drawing/2014/main" id="{37640649-2B3A-4532-9FD1-AD4C7287AF9F}"/>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5" name="矢印: 上 15">
                <a:extLst>
                  <a:ext uri="{FF2B5EF4-FFF2-40B4-BE49-F238E27FC236}">
                    <a16:creationId xmlns:a16="http://schemas.microsoft.com/office/drawing/2014/main" id="{28A2FA35-5D78-4A54-B8CA-80B7A41E4C86}"/>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6" name="正方形/長方形 9">
                <a:extLst>
                  <a:ext uri="{FF2B5EF4-FFF2-40B4-BE49-F238E27FC236}">
                    <a16:creationId xmlns:a16="http://schemas.microsoft.com/office/drawing/2014/main" id="{6A300C59-D434-4420-867B-0C48F100AC6E}"/>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17" name="正方形/長方形 7">
                <a:extLst>
                  <a:ext uri="{FF2B5EF4-FFF2-40B4-BE49-F238E27FC236}">
                    <a16:creationId xmlns:a16="http://schemas.microsoft.com/office/drawing/2014/main" id="{D361EA88-D800-41CD-90A8-345968CD21CE}"/>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18" name="正方形/長方形 8">
                <a:extLst>
                  <a:ext uri="{FF2B5EF4-FFF2-40B4-BE49-F238E27FC236}">
                    <a16:creationId xmlns:a16="http://schemas.microsoft.com/office/drawing/2014/main" id="{939D03DF-ADD8-40A5-BDCC-EAF51CF4ED37}"/>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9" name="矢印: 上 34">
                <a:extLst>
                  <a:ext uri="{FF2B5EF4-FFF2-40B4-BE49-F238E27FC236}">
                    <a16:creationId xmlns:a16="http://schemas.microsoft.com/office/drawing/2014/main" id="{A6B02B68-EA0F-4A89-ABEB-C639C3E10A8B}"/>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0" name="正方形/長方形 36">
                <a:extLst>
                  <a:ext uri="{FF2B5EF4-FFF2-40B4-BE49-F238E27FC236}">
                    <a16:creationId xmlns:a16="http://schemas.microsoft.com/office/drawing/2014/main" id="{C057FD8B-6EF2-4CE2-B8CF-917B7F4B559A}"/>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3" name="四角形: 角を丸くする 26">
              <a:extLst>
                <a:ext uri="{FF2B5EF4-FFF2-40B4-BE49-F238E27FC236}">
                  <a16:creationId xmlns:a16="http://schemas.microsoft.com/office/drawing/2014/main" id="{5A459DFA-A292-4CCC-B19F-92732FBC5EDB}"/>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grpSp>
        <p:nvGrpSpPr>
          <p:cNvPr id="63" name="グループ化 62">
            <a:extLst>
              <a:ext uri="{FF2B5EF4-FFF2-40B4-BE49-F238E27FC236}">
                <a16:creationId xmlns:a16="http://schemas.microsoft.com/office/drawing/2014/main" id="{99F187FA-005A-49EF-81C9-2AB7298A4721}"/>
              </a:ext>
            </a:extLst>
          </p:cNvPr>
          <p:cNvGrpSpPr/>
          <p:nvPr/>
        </p:nvGrpSpPr>
        <p:grpSpPr>
          <a:xfrm>
            <a:off x="1192334" y="4149080"/>
            <a:ext cx="6893096" cy="1984439"/>
            <a:chOff x="1192334" y="4149080"/>
            <a:chExt cx="6893096" cy="1984439"/>
          </a:xfrm>
        </p:grpSpPr>
        <p:pic>
          <p:nvPicPr>
            <p:cNvPr id="54" name="図 53" descr="文字が書かれている&#10;&#10;低い精度で自動的に生成された説明">
              <a:extLst>
                <a:ext uri="{FF2B5EF4-FFF2-40B4-BE49-F238E27FC236}">
                  <a16:creationId xmlns:a16="http://schemas.microsoft.com/office/drawing/2014/main" id="{A2156905-F1E3-4790-9B80-CA919C55ABE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92334" y="4149080"/>
              <a:ext cx="633110" cy="194946"/>
            </a:xfrm>
            <a:prstGeom prst="rect">
              <a:avLst/>
            </a:prstGeom>
          </p:spPr>
        </p:pic>
        <p:pic>
          <p:nvPicPr>
            <p:cNvPr id="57" name="図 56" descr="文字が書かれている&#10;&#10;低い精度で自動的に生成された説明">
              <a:extLst>
                <a:ext uri="{FF2B5EF4-FFF2-40B4-BE49-F238E27FC236}">
                  <a16:creationId xmlns:a16="http://schemas.microsoft.com/office/drawing/2014/main" id="{30762AC2-96A0-4F57-ABF8-65A1082FD69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483768" y="4149080"/>
              <a:ext cx="633110" cy="194946"/>
            </a:xfrm>
            <a:prstGeom prst="rect">
              <a:avLst/>
            </a:prstGeom>
          </p:spPr>
        </p:pic>
        <p:pic>
          <p:nvPicPr>
            <p:cNvPr id="58" name="図 57" descr="文字が書かれている&#10;&#10;低い精度で自動的に生成された説明">
              <a:extLst>
                <a:ext uri="{FF2B5EF4-FFF2-40B4-BE49-F238E27FC236}">
                  <a16:creationId xmlns:a16="http://schemas.microsoft.com/office/drawing/2014/main" id="{416A7193-132E-402A-9263-9B3A66CB180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35896" y="4149080"/>
              <a:ext cx="633110" cy="194946"/>
            </a:xfrm>
            <a:prstGeom prst="rect">
              <a:avLst/>
            </a:prstGeom>
          </p:spPr>
        </p:pic>
        <p:pic>
          <p:nvPicPr>
            <p:cNvPr id="59" name="図 58" descr="文字が書かれている&#10;&#10;低い精度で自動的に生成された説明">
              <a:extLst>
                <a:ext uri="{FF2B5EF4-FFF2-40B4-BE49-F238E27FC236}">
                  <a16:creationId xmlns:a16="http://schemas.microsoft.com/office/drawing/2014/main" id="{EC7394E0-3292-4A16-B062-1955001B65F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5154" y="4149080"/>
              <a:ext cx="633110" cy="194946"/>
            </a:xfrm>
            <a:prstGeom prst="rect">
              <a:avLst/>
            </a:prstGeom>
          </p:spPr>
        </p:pic>
        <p:pic>
          <p:nvPicPr>
            <p:cNvPr id="60" name="図 59" descr="文字が書かれている&#10;&#10;低い精度で自動的に生成された説明">
              <a:extLst>
                <a:ext uri="{FF2B5EF4-FFF2-40B4-BE49-F238E27FC236}">
                  <a16:creationId xmlns:a16="http://schemas.microsoft.com/office/drawing/2014/main" id="{A374F872-4D05-42E9-A181-4C44019369E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52320" y="4149080"/>
              <a:ext cx="633110" cy="194946"/>
            </a:xfrm>
            <a:prstGeom prst="rect">
              <a:avLst/>
            </a:prstGeom>
          </p:spPr>
        </p:pic>
        <p:pic>
          <p:nvPicPr>
            <p:cNvPr id="62" name="図 61" descr="文字が書かれている&#10;&#10;低い精度で自動的に生成された説明">
              <a:extLst>
                <a:ext uri="{FF2B5EF4-FFF2-40B4-BE49-F238E27FC236}">
                  <a16:creationId xmlns:a16="http://schemas.microsoft.com/office/drawing/2014/main" id="{73D9B717-49DF-4150-9D15-367224090C4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19872" y="5938573"/>
              <a:ext cx="633110" cy="194946"/>
            </a:xfrm>
            <a:prstGeom prst="rect">
              <a:avLst/>
            </a:prstGeom>
          </p:spPr>
        </p:pic>
      </p:grpSp>
    </p:spTree>
    <p:extLst>
      <p:ext uri="{BB962C8B-B14F-4D97-AF65-F5344CB8AC3E}">
        <p14:creationId xmlns:p14="http://schemas.microsoft.com/office/powerpoint/2010/main" val="323914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FD1C2A-DDDB-4795-87BC-EF5518697CEF}"/>
              </a:ext>
            </a:extLst>
          </p:cNvPr>
          <p:cNvSpPr>
            <a:spLocks noGrp="1"/>
          </p:cNvSpPr>
          <p:nvPr>
            <p:ph type="title"/>
          </p:nvPr>
        </p:nvSpPr>
        <p:spPr/>
        <p:txBody>
          <a:bodyPr>
            <a:normAutofit/>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BA569741-6508-4D23-B033-4F0CAC20BB69}"/>
              </a:ext>
            </a:extLst>
          </p:cNvPr>
          <p:cNvSpPr>
            <a:spLocks noGrp="1"/>
          </p:cNvSpPr>
          <p:nvPr>
            <p:ph idx="1"/>
          </p:nvPr>
        </p:nvSpPr>
        <p:spPr>
          <a:xfrm>
            <a:off x="457200" y="1500174"/>
            <a:ext cx="8579296" cy="4525963"/>
          </a:xfrm>
        </p:spPr>
        <p:txBody>
          <a:bodyPr>
            <a:normAutofit fontScale="92500" lnSpcReduction="20000"/>
          </a:bodyPr>
          <a:lstStyle/>
          <a:p>
            <a:r>
              <a:rPr lang="ja-JP" altLang="en-US" dirty="0"/>
              <a:t>どのやり方も</a:t>
            </a:r>
            <a:r>
              <a:rPr lang="ja-JP" altLang="en-US" dirty="0">
                <a:solidFill>
                  <a:srgbClr val="00B050"/>
                </a:solidFill>
              </a:rPr>
              <a:t>「東大のアカウントを使う」</a:t>
            </a:r>
            <a:r>
              <a:rPr lang="ja-JP" altLang="en-US" dirty="0"/>
              <a:t>ことをどこかで示したうえで</a:t>
            </a:r>
            <a:r>
              <a:rPr lang="en-US" altLang="ja-JP" dirty="0"/>
              <a:t>UTokyo Account</a:t>
            </a:r>
            <a:r>
              <a:rPr lang="ja-JP" altLang="en-US" dirty="0"/>
              <a:t>を入力</a:t>
            </a:r>
            <a:endParaRPr lang="en-US" altLang="ja-JP" dirty="0"/>
          </a:p>
          <a:p>
            <a:r>
              <a:rPr lang="ja-JP" altLang="en-US" dirty="0"/>
              <a:t>結局以下のどれかは覚え・打つ羽目に</a:t>
            </a:r>
            <a:endParaRPr lang="en-US" altLang="ja-JP" dirty="0"/>
          </a:p>
          <a:p>
            <a:pPr lvl="1"/>
            <a:r>
              <a:rPr lang="ja-JP" altLang="en-US" dirty="0"/>
              <a:t>方法</a:t>
            </a:r>
            <a:r>
              <a:rPr lang="en-US" altLang="ja-JP" dirty="0"/>
              <a:t>1: </a:t>
            </a:r>
            <a:r>
              <a:rPr kumimoji="1" lang="en-US" altLang="ja-JP" dirty="0"/>
              <a:t>URL</a:t>
            </a:r>
            <a:r>
              <a:rPr lang="en-US" altLang="ja-JP" dirty="0"/>
              <a:t> =</a:t>
            </a:r>
            <a:r>
              <a:rPr kumimoji="1" lang="en-US" altLang="ja-JP" dirty="0"/>
              <a:t> </a:t>
            </a:r>
            <a:r>
              <a:rPr kumimoji="1" lang="en-US" altLang="ja-JP" dirty="0">
                <a:solidFill>
                  <a:srgbClr val="00B050"/>
                </a:solidFill>
              </a:rPr>
              <a:t>u-tokyo-ac-jp.zoom.us</a:t>
            </a:r>
          </a:p>
          <a:p>
            <a:pPr lvl="1"/>
            <a:r>
              <a:rPr kumimoji="1" lang="ja-JP" altLang="en-US" dirty="0"/>
              <a:t>方法</a:t>
            </a:r>
            <a:r>
              <a:rPr kumimoji="1" lang="en-US" altLang="ja-JP" dirty="0"/>
              <a:t>2: </a:t>
            </a:r>
            <a:r>
              <a:rPr kumimoji="1" lang="ja-JP" altLang="en-US" dirty="0"/>
              <a:t>会社のドメイン名</a:t>
            </a:r>
            <a:r>
              <a:rPr kumimoji="1" lang="en-US" altLang="ja-JP" dirty="0"/>
              <a:t> = </a:t>
            </a:r>
            <a:r>
              <a:rPr kumimoji="1" lang="en-US" altLang="ja-JP" dirty="0">
                <a:solidFill>
                  <a:srgbClr val="00B050"/>
                </a:solidFill>
              </a:rPr>
              <a:t>u-</a:t>
            </a:r>
            <a:r>
              <a:rPr kumimoji="1" lang="en-US" altLang="ja-JP" dirty="0" err="1">
                <a:solidFill>
                  <a:srgbClr val="00B050"/>
                </a:solidFill>
              </a:rPr>
              <a:t>tokyo</a:t>
            </a:r>
            <a:r>
              <a:rPr kumimoji="1" lang="en-US" altLang="ja-JP" dirty="0">
                <a:solidFill>
                  <a:srgbClr val="00B050"/>
                </a:solidFill>
              </a:rPr>
              <a:t>-ac-</a:t>
            </a:r>
            <a:r>
              <a:rPr kumimoji="1" lang="en-US" altLang="ja-JP" dirty="0" err="1">
                <a:solidFill>
                  <a:srgbClr val="00B050"/>
                </a:solidFill>
              </a:rPr>
              <a:t>jp</a:t>
            </a:r>
            <a:endParaRPr kumimoji="1" lang="en-US" altLang="ja-JP" dirty="0">
              <a:solidFill>
                <a:srgbClr val="00B050"/>
              </a:solidFill>
            </a:endParaRPr>
          </a:p>
          <a:p>
            <a:pPr lvl="1"/>
            <a:r>
              <a:rPr kumimoji="1" lang="ja-JP" altLang="en-US" dirty="0"/>
              <a:t>方法</a:t>
            </a:r>
            <a:r>
              <a:rPr kumimoji="1" lang="en-US" altLang="ja-JP" dirty="0"/>
              <a:t>3: </a:t>
            </a:r>
            <a:r>
              <a:rPr kumimoji="1" lang="ja-JP" altLang="en-US" dirty="0"/>
              <a:t>ユーザ名 </a:t>
            </a:r>
            <a:r>
              <a:rPr kumimoji="1" lang="en-US" altLang="ja-JP" dirty="0"/>
              <a:t>= </a:t>
            </a:r>
            <a:r>
              <a:rPr kumimoji="1" lang="en-US" altLang="ja-JP" dirty="0">
                <a:solidFill>
                  <a:srgbClr val="00B050"/>
                </a:solidFill>
              </a:rPr>
              <a:t>10</a:t>
            </a:r>
            <a:r>
              <a:rPr kumimoji="1" lang="ja-JP" altLang="en-US" dirty="0">
                <a:solidFill>
                  <a:srgbClr val="00B050"/>
                </a:solidFill>
              </a:rPr>
              <a:t>桁</a:t>
            </a:r>
            <a:r>
              <a:rPr kumimoji="1" lang="en-US" altLang="ja-JP" dirty="0">
                <a:solidFill>
                  <a:srgbClr val="00B050"/>
                </a:solidFill>
              </a:rPr>
              <a:t>@utac.u-tokyo.ac.jp</a:t>
            </a:r>
          </a:p>
          <a:p>
            <a:r>
              <a:rPr lang="ja-JP" altLang="en-US" dirty="0"/>
              <a:t>概念的には方法</a:t>
            </a:r>
            <a:r>
              <a:rPr lang="en-US" altLang="ja-JP" dirty="0"/>
              <a:t>3</a:t>
            </a:r>
            <a:r>
              <a:rPr lang="ja-JP" altLang="en-US" dirty="0"/>
              <a:t>が簡単</a:t>
            </a:r>
            <a:endParaRPr lang="en-US" altLang="ja-JP" dirty="0"/>
          </a:p>
          <a:p>
            <a:pPr lvl="1"/>
            <a:r>
              <a:rPr lang="en-US" altLang="ja-JP" dirty="0"/>
              <a:t>UTokyo Account</a:t>
            </a:r>
            <a:r>
              <a:rPr lang="ja-JP" altLang="en-US" dirty="0"/>
              <a:t>はどのみち覚えるので</a:t>
            </a:r>
            <a:endParaRPr lang="en-US" altLang="ja-JP" dirty="0"/>
          </a:p>
          <a:p>
            <a:r>
              <a:rPr lang="ja-JP" altLang="en-US" dirty="0"/>
              <a:t>実践的には方法</a:t>
            </a:r>
            <a:r>
              <a:rPr lang="en-US" altLang="ja-JP" dirty="0"/>
              <a:t>1</a:t>
            </a:r>
            <a:r>
              <a:rPr lang="ja-JP" altLang="en-US" dirty="0"/>
              <a:t>が推奨</a:t>
            </a:r>
            <a:endParaRPr lang="en-US" altLang="ja-JP" dirty="0"/>
          </a:p>
          <a:p>
            <a:pPr lvl="1"/>
            <a:r>
              <a:rPr lang="en-US" altLang="ja-JP" dirty="0"/>
              <a:t>URL</a:t>
            </a:r>
            <a:r>
              <a:rPr lang="ja-JP" altLang="en-US" dirty="0"/>
              <a:t>を</a:t>
            </a:r>
            <a:r>
              <a:rPr lang="en-US" altLang="ja-JP" dirty="0"/>
              <a:t>bookmark</a:t>
            </a:r>
            <a:r>
              <a:rPr lang="ja-JP" altLang="en-US" dirty="0"/>
              <a:t>する</a:t>
            </a:r>
            <a:endParaRPr lang="en-US" altLang="ja-JP" dirty="0"/>
          </a:p>
        </p:txBody>
      </p:sp>
      <p:sp>
        <p:nvSpPr>
          <p:cNvPr id="4" name="日付プレースホルダー 3">
            <a:extLst>
              <a:ext uri="{FF2B5EF4-FFF2-40B4-BE49-F238E27FC236}">
                <a16:creationId xmlns:a16="http://schemas.microsoft.com/office/drawing/2014/main" id="{17604E3D-12B5-4F59-BF0A-C053ED7D554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2EC8B2C1-1339-4736-9EF3-C96325F7A79D}"/>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992B896-2177-40FF-9032-034186BB4881}"/>
              </a:ext>
            </a:extLst>
          </p:cNvPr>
          <p:cNvSpPr>
            <a:spLocks noGrp="1"/>
          </p:cNvSpPr>
          <p:nvPr>
            <p:ph type="sldNum" sz="quarter" idx="12"/>
          </p:nvPr>
        </p:nvSpPr>
        <p:spPr/>
        <p:txBody>
          <a:bodyPr/>
          <a:lstStyle/>
          <a:p>
            <a:fld id="{EDF77D8D-9987-453A-9A05-EB91CA595C68}" type="slidenum">
              <a:rPr kumimoji="1" lang="ja-JP" altLang="en-US" smtClean="0"/>
              <a:pPr/>
              <a:t>40</a:t>
            </a:fld>
            <a:endParaRPr kumimoji="1" lang="ja-JP" altLang="en-US"/>
          </a:p>
        </p:txBody>
      </p:sp>
    </p:spTree>
    <p:extLst>
      <p:ext uri="{BB962C8B-B14F-4D97-AF65-F5344CB8AC3E}">
        <p14:creationId xmlns:p14="http://schemas.microsoft.com/office/powerpoint/2010/main" val="3013246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22BCE8-232C-4BA1-9F86-56E687A9854B}"/>
              </a:ext>
            </a:extLst>
          </p:cNvPr>
          <p:cNvSpPr>
            <a:spLocks noGrp="1"/>
          </p:cNvSpPr>
          <p:nvPr>
            <p:ph type="title"/>
          </p:nvPr>
        </p:nvSpPr>
        <p:spPr>
          <a:xfrm>
            <a:off x="323528" y="274638"/>
            <a:ext cx="8363272" cy="1143000"/>
          </a:xfrm>
        </p:spPr>
        <p:txBody>
          <a:bodyPr>
            <a:normAutofit/>
          </a:bodyPr>
          <a:lstStyle/>
          <a:p>
            <a:r>
              <a:rPr lang="en-US" altLang="ja-JP" dirty="0"/>
              <a:t>Zoom</a:t>
            </a:r>
            <a:r>
              <a:rPr lang="ja-JP" altLang="en-US" dirty="0"/>
              <a:t>の</a:t>
            </a:r>
            <a:r>
              <a:rPr kumimoji="1" lang="en-US" altLang="ja-JP" dirty="0"/>
              <a:t>SSO</a:t>
            </a:r>
            <a:r>
              <a:rPr kumimoji="1" lang="ja-JP" altLang="en-US" dirty="0"/>
              <a:t>への移行について</a:t>
            </a:r>
          </a:p>
        </p:txBody>
      </p:sp>
      <p:sp>
        <p:nvSpPr>
          <p:cNvPr id="3" name="コンテンツ プレースホルダー 2">
            <a:extLst>
              <a:ext uri="{FF2B5EF4-FFF2-40B4-BE49-F238E27FC236}">
                <a16:creationId xmlns:a16="http://schemas.microsoft.com/office/drawing/2014/main" id="{0C6963D1-5131-4CD7-AE89-133F35A0F8FC}"/>
              </a:ext>
            </a:extLst>
          </p:cNvPr>
          <p:cNvSpPr>
            <a:spLocks noGrp="1"/>
          </p:cNvSpPr>
          <p:nvPr>
            <p:ph idx="1"/>
          </p:nvPr>
        </p:nvSpPr>
        <p:spPr/>
        <p:txBody>
          <a:bodyPr/>
          <a:lstStyle/>
          <a:p>
            <a:r>
              <a:rPr kumimoji="1" lang="en-US" altLang="ja-JP" dirty="0"/>
              <a:t>Zoom SSO</a:t>
            </a:r>
            <a:r>
              <a:rPr kumimoji="1" lang="ja-JP" altLang="en-US" dirty="0"/>
              <a:t>の有効化は</a:t>
            </a:r>
            <a:r>
              <a:rPr kumimoji="1" lang="en-US" altLang="ja-JP" dirty="0"/>
              <a:t>3/14</a:t>
            </a:r>
            <a:r>
              <a:rPr lang="ja-JP" altLang="en-US" dirty="0"/>
              <a:t>（日）に行われました（</a:t>
            </a:r>
            <a:r>
              <a:rPr lang="en-US" altLang="ja-JP" dirty="0" err="1">
                <a:hlinkClick r:id="rId2"/>
              </a:rPr>
              <a:t>utelecon</a:t>
            </a:r>
            <a:r>
              <a:rPr lang="en-US" altLang="ja-JP" dirty="0"/>
              <a:t>, </a:t>
            </a:r>
            <a:r>
              <a:rPr lang="en-US" altLang="ja-JP" dirty="0" err="1">
                <a:hlinkClick r:id="rId3"/>
              </a:rPr>
              <a:t>ut</a:t>
            </a:r>
            <a:r>
              <a:rPr lang="en-US" altLang="ja-JP" dirty="0">
                <a:hlinkClick r:id="rId3"/>
              </a:rPr>
              <a:t>-portal</a:t>
            </a:r>
            <a:r>
              <a:rPr lang="en-US" altLang="ja-JP" dirty="0"/>
              <a:t>, </a:t>
            </a:r>
            <a:r>
              <a:rPr lang="ja-JP" altLang="en-US" dirty="0">
                <a:hlinkClick r:id="rId4"/>
              </a:rPr>
              <a:t>個別メール</a:t>
            </a:r>
            <a:r>
              <a:rPr lang="en-US" altLang="ja-JP" dirty="0">
                <a:hlinkClick r:id="rId4"/>
              </a:rPr>
              <a:t>@g.ecc</a:t>
            </a:r>
            <a:r>
              <a:rPr lang="ja-JP" altLang="en-US" dirty="0"/>
              <a:t>宛で通知）</a:t>
            </a:r>
            <a:endParaRPr lang="en-US" altLang="ja-JP" dirty="0"/>
          </a:p>
          <a:p>
            <a:r>
              <a:rPr kumimoji="1" lang="ja-JP" altLang="en-US" dirty="0"/>
              <a:t>新規ユーザには明らかな改善ですが既存ユーザにやや混乱を招いています</a:t>
            </a:r>
            <a:endParaRPr kumimoji="1" lang="en-US" altLang="ja-JP" dirty="0"/>
          </a:p>
          <a:p>
            <a:pPr lvl="1"/>
            <a:r>
              <a:rPr kumimoji="1" lang="ja-JP" altLang="en-US" dirty="0"/>
              <a:t>説明が届いていないことによるもの</a:t>
            </a:r>
          </a:p>
          <a:p>
            <a:pPr lvl="1"/>
            <a:r>
              <a:rPr lang="ja-JP" altLang="en-US" dirty="0"/>
              <a:t>説明不足によるもの</a:t>
            </a:r>
            <a:endParaRPr lang="en-US" altLang="ja-JP" dirty="0"/>
          </a:p>
          <a:p>
            <a:r>
              <a:rPr lang="ja-JP" altLang="en-US" dirty="0"/>
              <a:t>以下に説明します</a:t>
            </a:r>
            <a:endParaRPr lang="en-US" altLang="ja-JP" dirty="0"/>
          </a:p>
        </p:txBody>
      </p:sp>
      <p:sp>
        <p:nvSpPr>
          <p:cNvPr id="4" name="日付プレースホルダー 3">
            <a:extLst>
              <a:ext uri="{FF2B5EF4-FFF2-40B4-BE49-F238E27FC236}">
                <a16:creationId xmlns:a16="http://schemas.microsoft.com/office/drawing/2014/main" id="{03FC5EEB-12C4-456F-B48A-0907CD89431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2F1F180E-1C19-4289-9E8C-35D352A75C3F}"/>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92205570-E139-4DAF-A4A6-7BB9C8A6E020}"/>
              </a:ext>
            </a:extLst>
          </p:cNvPr>
          <p:cNvSpPr>
            <a:spLocks noGrp="1"/>
          </p:cNvSpPr>
          <p:nvPr>
            <p:ph type="sldNum" sz="quarter" idx="12"/>
          </p:nvPr>
        </p:nvSpPr>
        <p:spPr/>
        <p:txBody>
          <a:bodyPr/>
          <a:lstStyle/>
          <a:p>
            <a:fld id="{EDF77D8D-9987-453A-9A05-EB91CA595C68}" type="slidenum">
              <a:rPr kumimoji="1" lang="ja-JP" altLang="en-US" smtClean="0"/>
              <a:pPr/>
              <a:t>41</a:t>
            </a:fld>
            <a:endParaRPr kumimoji="1" lang="ja-JP" altLang="en-US"/>
          </a:p>
        </p:txBody>
      </p:sp>
      <p:sp>
        <p:nvSpPr>
          <p:cNvPr id="7" name="正方形/長方形 6">
            <a:extLst>
              <a:ext uri="{FF2B5EF4-FFF2-40B4-BE49-F238E27FC236}">
                <a16:creationId xmlns:a16="http://schemas.microsoft.com/office/drawing/2014/main" id="{440FF99F-D400-418C-896D-558AC1FE0F05}"/>
              </a:ext>
            </a:extLst>
          </p:cNvPr>
          <p:cNvSpPr/>
          <p:nvPr/>
        </p:nvSpPr>
        <p:spPr>
          <a:xfrm>
            <a:off x="6974514" y="3450907"/>
            <a:ext cx="1290972"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3549992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5B40AD-50F2-4AB5-950A-3ECE557BEE2C}"/>
              </a:ext>
            </a:extLst>
          </p:cNvPr>
          <p:cNvSpPr>
            <a:spLocks noGrp="1"/>
          </p:cNvSpPr>
          <p:nvPr>
            <p:ph type="title"/>
          </p:nvPr>
        </p:nvSpPr>
        <p:spPr/>
        <p:txBody>
          <a:bodyPr/>
          <a:lstStyle/>
          <a:p>
            <a:r>
              <a:rPr kumimoji="1" lang="en-US" altLang="ja-JP" dirty="0"/>
              <a:t>3/14</a:t>
            </a:r>
            <a:r>
              <a:rPr kumimoji="1" lang="ja-JP" altLang="en-US" dirty="0"/>
              <a:t>におきたこと</a:t>
            </a:r>
          </a:p>
        </p:txBody>
      </p:sp>
      <p:sp>
        <p:nvSpPr>
          <p:cNvPr id="4" name="日付プレースホルダー 3">
            <a:extLst>
              <a:ext uri="{FF2B5EF4-FFF2-40B4-BE49-F238E27FC236}">
                <a16:creationId xmlns:a16="http://schemas.microsoft.com/office/drawing/2014/main" id="{0D5B21B8-0A1B-47A7-9A26-FD822300849B}"/>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FFFD2A0E-FE81-4647-8B82-5D4F4215FA3A}"/>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0D62D9B6-0B26-4721-BB25-027E10B5A0C0}"/>
              </a:ext>
            </a:extLst>
          </p:cNvPr>
          <p:cNvSpPr>
            <a:spLocks noGrp="1"/>
          </p:cNvSpPr>
          <p:nvPr>
            <p:ph type="sldNum" sz="quarter" idx="12"/>
          </p:nvPr>
        </p:nvSpPr>
        <p:spPr/>
        <p:txBody>
          <a:bodyPr/>
          <a:lstStyle/>
          <a:p>
            <a:fld id="{EDF77D8D-9987-453A-9A05-EB91CA595C68}" type="slidenum">
              <a:rPr kumimoji="1" lang="ja-JP" altLang="en-US" smtClean="0"/>
              <a:pPr/>
              <a:t>42</a:t>
            </a:fld>
            <a:endParaRPr kumimoji="1" lang="ja-JP" altLang="en-US"/>
          </a:p>
        </p:txBody>
      </p:sp>
      <p:sp>
        <p:nvSpPr>
          <p:cNvPr id="19" name="テキスト ボックス 18">
            <a:extLst>
              <a:ext uri="{FF2B5EF4-FFF2-40B4-BE49-F238E27FC236}">
                <a16:creationId xmlns:a16="http://schemas.microsoft.com/office/drawing/2014/main" id="{255B6D19-7740-4EAE-820F-B65784B73B07}"/>
              </a:ext>
            </a:extLst>
          </p:cNvPr>
          <p:cNvSpPr txBox="1"/>
          <p:nvPr/>
        </p:nvSpPr>
        <p:spPr>
          <a:xfrm>
            <a:off x="5818246" y="1797090"/>
            <a:ext cx="1490058" cy="369332"/>
          </a:xfrm>
          <a:prstGeom prst="rect">
            <a:avLst/>
          </a:prstGeom>
          <a:noFill/>
        </p:spPr>
        <p:txBody>
          <a:bodyPr wrap="square">
            <a:spAutoFit/>
          </a:bodyPr>
          <a:lstStyle/>
          <a:p>
            <a:r>
              <a:rPr lang="en-US" altLang="ja-JP" dirty="0">
                <a:solidFill>
                  <a:schemeClr val="tx1"/>
                </a:solidFill>
              </a:rPr>
              <a:t>3/14</a:t>
            </a:r>
            <a:r>
              <a:rPr lang="ja-JP" altLang="en-US" dirty="0">
                <a:solidFill>
                  <a:schemeClr val="tx1"/>
                </a:solidFill>
              </a:rPr>
              <a:t>以降</a:t>
            </a:r>
            <a:endParaRPr lang="ja-JP" altLang="en-US" dirty="0"/>
          </a:p>
        </p:txBody>
      </p:sp>
      <p:grpSp>
        <p:nvGrpSpPr>
          <p:cNvPr id="44" name="グループ化 43">
            <a:extLst>
              <a:ext uri="{FF2B5EF4-FFF2-40B4-BE49-F238E27FC236}">
                <a16:creationId xmlns:a16="http://schemas.microsoft.com/office/drawing/2014/main" id="{FB3CE18C-A4C7-463C-862D-6B76005E147E}"/>
              </a:ext>
            </a:extLst>
          </p:cNvPr>
          <p:cNvGrpSpPr/>
          <p:nvPr/>
        </p:nvGrpSpPr>
        <p:grpSpPr>
          <a:xfrm>
            <a:off x="4458544" y="2636912"/>
            <a:ext cx="4471326" cy="720080"/>
            <a:chOff x="4458544" y="2636912"/>
            <a:chExt cx="4471326" cy="720080"/>
          </a:xfrm>
        </p:grpSpPr>
        <p:cxnSp>
          <p:nvCxnSpPr>
            <p:cNvPr id="15" name="直線矢印コネクタ 14">
              <a:extLst>
                <a:ext uri="{FF2B5EF4-FFF2-40B4-BE49-F238E27FC236}">
                  <a16:creationId xmlns:a16="http://schemas.microsoft.com/office/drawing/2014/main" id="{E79F7705-25B9-4492-9D43-9BB909B126B5}"/>
                </a:ext>
              </a:extLst>
            </p:cNvPr>
            <p:cNvCxnSpPr>
              <a:cxnSpLocks/>
              <a:stCxn id="23" idx="3"/>
              <a:endCxn id="24" idx="1"/>
            </p:cNvCxnSpPr>
            <p:nvPr/>
          </p:nvCxnSpPr>
          <p:spPr>
            <a:xfrm>
              <a:off x="4458544" y="2888940"/>
              <a:ext cx="13597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四角形: 角を丸くする 23">
              <a:extLst>
                <a:ext uri="{FF2B5EF4-FFF2-40B4-BE49-F238E27FC236}">
                  <a16:creationId xmlns:a16="http://schemas.microsoft.com/office/drawing/2014/main" id="{FD5CD329-09C0-4EC3-862E-00EBE0740A51}"/>
                </a:ext>
              </a:extLst>
            </p:cNvPr>
            <p:cNvSpPr/>
            <p:nvPr/>
          </p:nvSpPr>
          <p:spPr>
            <a:xfrm>
              <a:off x="5818246" y="2636912"/>
              <a:ext cx="3111624" cy="5040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10</a:t>
              </a:r>
              <a:r>
                <a:rPr kumimoji="1" lang="ja-JP" altLang="en-US" dirty="0">
                  <a:solidFill>
                    <a:schemeClr val="tx1"/>
                  </a:solidFill>
                </a:rPr>
                <a:t>桁</a:t>
              </a:r>
              <a:r>
                <a:rPr lang="en-US" altLang="ja-JP" dirty="0">
                  <a:solidFill>
                    <a:schemeClr val="tx1"/>
                  </a:solidFill>
                </a:rPr>
                <a:t>@</a:t>
              </a:r>
              <a:r>
                <a:rPr lang="en-US" altLang="ja-JP" dirty="0">
                  <a:solidFill>
                    <a:srgbClr val="00B050"/>
                  </a:solidFill>
                </a:rPr>
                <a:t>utac</a:t>
              </a:r>
              <a:r>
                <a:rPr lang="en-US" altLang="ja-JP" dirty="0">
                  <a:solidFill>
                    <a:schemeClr val="tx1"/>
                  </a:solidFill>
                </a:rPr>
                <a:t>.u-tokyo.ac.jp</a:t>
              </a:r>
              <a:endParaRPr kumimoji="1" lang="ja-JP" altLang="en-US" dirty="0">
                <a:solidFill>
                  <a:schemeClr val="tx1"/>
                </a:solidFill>
              </a:endParaRPr>
            </a:p>
          </p:txBody>
        </p:sp>
        <p:sp>
          <p:nvSpPr>
            <p:cNvPr id="33" name="正方形/長方形 32">
              <a:extLst>
                <a:ext uri="{FF2B5EF4-FFF2-40B4-BE49-F238E27FC236}">
                  <a16:creationId xmlns:a16="http://schemas.microsoft.com/office/drawing/2014/main" id="{0F42B0E2-542B-473F-A2D8-5B946044FB0E}"/>
                </a:ext>
              </a:extLst>
            </p:cNvPr>
            <p:cNvSpPr/>
            <p:nvPr/>
          </p:nvSpPr>
          <p:spPr>
            <a:xfrm>
              <a:off x="7773416" y="3066722"/>
              <a:ext cx="1119064" cy="286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Zoom</a:t>
              </a:r>
              <a:r>
                <a:rPr kumimoji="1" lang="ja-JP" altLang="en-US" sz="1400" dirty="0"/>
                <a:t>用</a:t>
              </a:r>
              <a:r>
                <a:rPr kumimoji="1" lang="en-US" altLang="ja-JP" sz="1400" dirty="0"/>
                <a:t>PW</a:t>
              </a:r>
              <a:endParaRPr kumimoji="1" lang="ja-JP" altLang="en-US" sz="1400" dirty="0"/>
            </a:p>
          </p:txBody>
        </p:sp>
        <p:grpSp>
          <p:nvGrpSpPr>
            <p:cNvPr id="37" name="グループ化 36">
              <a:extLst>
                <a:ext uri="{FF2B5EF4-FFF2-40B4-BE49-F238E27FC236}">
                  <a16:creationId xmlns:a16="http://schemas.microsoft.com/office/drawing/2014/main" id="{C43FBF66-170C-47AD-A3A9-2B36B7298F7A}"/>
                </a:ext>
              </a:extLst>
            </p:cNvPr>
            <p:cNvGrpSpPr/>
            <p:nvPr/>
          </p:nvGrpSpPr>
          <p:grpSpPr>
            <a:xfrm>
              <a:off x="6379572" y="3062569"/>
              <a:ext cx="1321836" cy="294423"/>
              <a:chOff x="5770444" y="3062569"/>
              <a:chExt cx="1321836" cy="294423"/>
            </a:xfrm>
          </p:grpSpPr>
          <p:sp>
            <p:nvSpPr>
              <p:cNvPr id="36" name="正方形/長方形 35">
                <a:extLst>
                  <a:ext uri="{FF2B5EF4-FFF2-40B4-BE49-F238E27FC236}">
                    <a16:creationId xmlns:a16="http://schemas.microsoft.com/office/drawing/2014/main" id="{3A8C7DED-BD54-4C02-AD80-5DE2304C48A5}"/>
                  </a:ext>
                </a:extLst>
              </p:cNvPr>
              <p:cNvSpPr/>
              <p:nvPr/>
            </p:nvSpPr>
            <p:spPr>
              <a:xfrm>
                <a:off x="5770444" y="3062569"/>
                <a:ext cx="1321836" cy="286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t>SSO</a:t>
                </a:r>
                <a:endParaRPr kumimoji="1" lang="ja-JP" altLang="en-US" sz="1400" dirty="0"/>
              </a:p>
            </p:txBody>
          </p:sp>
          <p:pic>
            <p:nvPicPr>
              <p:cNvPr id="35" name="図 34" descr="文字が書かれている&#10;&#10;低い精度で自動的に生成された説明">
                <a:extLst>
                  <a:ext uri="{FF2B5EF4-FFF2-40B4-BE49-F238E27FC236}">
                    <a16:creationId xmlns:a16="http://schemas.microsoft.com/office/drawing/2014/main" id="{0119B60A-E162-4404-A565-0676E64D77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4954" y="3118070"/>
                <a:ext cx="775927" cy="238922"/>
              </a:xfrm>
              <a:prstGeom prst="rect">
                <a:avLst/>
              </a:prstGeom>
            </p:spPr>
          </p:pic>
        </p:grpSp>
      </p:grpSp>
      <p:grpSp>
        <p:nvGrpSpPr>
          <p:cNvPr id="43" name="グループ化 42">
            <a:extLst>
              <a:ext uri="{FF2B5EF4-FFF2-40B4-BE49-F238E27FC236}">
                <a16:creationId xmlns:a16="http://schemas.microsoft.com/office/drawing/2014/main" id="{5401C33D-16DB-4A32-87C1-7D3A738EC9DB}"/>
              </a:ext>
            </a:extLst>
          </p:cNvPr>
          <p:cNvGrpSpPr/>
          <p:nvPr/>
        </p:nvGrpSpPr>
        <p:grpSpPr>
          <a:xfrm>
            <a:off x="1346920" y="1799380"/>
            <a:ext cx="3153072" cy="2808588"/>
            <a:chOff x="971600" y="1799380"/>
            <a:chExt cx="3153072" cy="2808588"/>
          </a:xfrm>
        </p:grpSpPr>
        <p:sp>
          <p:nvSpPr>
            <p:cNvPr id="11" name="テキスト ボックス 10">
              <a:extLst>
                <a:ext uri="{FF2B5EF4-FFF2-40B4-BE49-F238E27FC236}">
                  <a16:creationId xmlns:a16="http://schemas.microsoft.com/office/drawing/2014/main" id="{813097AB-3C1E-4386-A750-C55F9886AB69}"/>
                </a:ext>
              </a:extLst>
            </p:cNvPr>
            <p:cNvSpPr txBox="1"/>
            <p:nvPr/>
          </p:nvSpPr>
          <p:spPr>
            <a:xfrm>
              <a:off x="971600" y="1799380"/>
              <a:ext cx="3153072" cy="646331"/>
            </a:xfrm>
            <a:prstGeom prst="rect">
              <a:avLst/>
            </a:prstGeom>
            <a:noFill/>
          </p:spPr>
          <p:txBody>
            <a:bodyPr wrap="square">
              <a:spAutoFit/>
            </a:bodyPr>
            <a:lstStyle/>
            <a:p>
              <a:r>
                <a:rPr lang="en-US" altLang="ja-JP" dirty="0">
                  <a:solidFill>
                    <a:schemeClr val="tx1"/>
                  </a:solidFill>
                </a:rPr>
                <a:t>3/14</a:t>
              </a:r>
              <a:r>
                <a:rPr lang="ja-JP" altLang="en-US" dirty="0">
                  <a:solidFill>
                    <a:schemeClr val="tx1"/>
                  </a:solidFill>
                </a:rPr>
                <a:t>以前のあなたの</a:t>
              </a:r>
              <a:r>
                <a:rPr lang="en-US" altLang="ja-JP" dirty="0">
                  <a:solidFill>
                    <a:schemeClr val="tx1"/>
                  </a:solidFill>
                </a:rPr>
                <a:t>Zoom</a:t>
              </a:r>
              <a:r>
                <a:rPr lang="ja-JP" altLang="en-US" dirty="0">
                  <a:solidFill>
                    <a:schemeClr val="tx1"/>
                  </a:solidFill>
                </a:rPr>
                <a:t>のユーザ名（</a:t>
              </a:r>
              <a:r>
                <a:rPr lang="en-US" altLang="ja-JP" dirty="0">
                  <a:solidFill>
                    <a:schemeClr val="tx1"/>
                  </a:solidFill>
                </a:rPr>
                <a:t>Sign In Email</a:t>
              </a:r>
              <a:r>
                <a:rPr lang="ja-JP" altLang="en-US" dirty="0">
                  <a:solidFill>
                    <a:schemeClr val="tx1"/>
                  </a:solidFill>
                </a:rPr>
                <a:t>）</a:t>
              </a:r>
              <a:endParaRPr lang="ja-JP" altLang="en-US" dirty="0"/>
            </a:p>
          </p:txBody>
        </p:sp>
        <p:sp>
          <p:nvSpPr>
            <p:cNvPr id="23" name="四角形: 角を丸くする 22">
              <a:extLst>
                <a:ext uri="{FF2B5EF4-FFF2-40B4-BE49-F238E27FC236}">
                  <a16:creationId xmlns:a16="http://schemas.microsoft.com/office/drawing/2014/main" id="{89F57806-3C96-4EC4-8335-3FD801425F19}"/>
                </a:ext>
              </a:extLst>
            </p:cNvPr>
            <p:cNvSpPr/>
            <p:nvPr/>
          </p:nvSpPr>
          <p:spPr>
            <a:xfrm>
              <a:off x="971600" y="2636912"/>
              <a:ext cx="3111624" cy="5040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10</a:t>
              </a:r>
              <a:r>
                <a:rPr kumimoji="1" lang="ja-JP" altLang="en-US" dirty="0">
                  <a:solidFill>
                    <a:schemeClr val="tx1"/>
                  </a:solidFill>
                </a:rPr>
                <a:t>桁</a:t>
              </a:r>
              <a:r>
                <a:rPr lang="en-US" altLang="ja-JP" dirty="0">
                  <a:solidFill>
                    <a:schemeClr val="tx1"/>
                  </a:solidFill>
                </a:rPr>
                <a:t>@</a:t>
              </a:r>
              <a:r>
                <a:rPr lang="en-US" altLang="ja-JP" dirty="0">
                  <a:solidFill>
                    <a:srgbClr val="00B0F0"/>
                  </a:solidFill>
                </a:rPr>
                <a:t>g.ecc</a:t>
              </a:r>
              <a:r>
                <a:rPr lang="en-US" altLang="ja-JP" dirty="0">
                  <a:solidFill>
                    <a:schemeClr val="tx1"/>
                  </a:solidFill>
                </a:rPr>
                <a:t>.u-tokyo.ac.jp</a:t>
              </a:r>
              <a:endParaRPr kumimoji="1" lang="ja-JP" altLang="en-US" dirty="0">
                <a:solidFill>
                  <a:schemeClr val="tx1"/>
                </a:solidFill>
              </a:endParaRPr>
            </a:p>
          </p:txBody>
        </p:sp>
        <p:sp>
          <p:nvSpPr>
            <p:cNvPr id="29" name="四角形: 角を丸くする 28">
              <a:extLst>
                <a:ext uri="{FF2B5EF4-FFF2-40B4-BE49-F238E27FC236}">
                  <a16:creationId xmlns:a16="http://schemas.microsoft.com/office/drawing/2014/main" id="{22BAE8AF-1B0D-44A1-8F89-C1BF84A3BF6C}"/>
                </a:ext>
              </a:extLst>
            </p:cNvPr>
            <p:cNvSpPr/>
            <p:nvPr/>
          </p:nvSpPr>
          <p:spPr>
            <a:xfrm>
              <a:off x="971600" y="3965435"/>
              <a:ext cx="3111624" cy="5040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それ以外</a:t>
              </a:r>
            </a:p>
          </p:txBody>
        </p:sp>
        <p:sp>
          <p:nvSpPr>
            <p:cNvPr id="34" name="正方形/長方形 33">
              <a:extLst>
                <a:ext uri="{FF2B5EF4-FFF2-40B4-BE49-F238E27FC236}">
                  <a16:creationId xmlns:a16="http://schemas.microsoft.com/office/drawing/2014/main" id="{1C83A442-C53A-409E-A566-A40C6157DA8E}"/>
                </a:ext>
              </a:extLst>
            </p:cNvPr>
            <p:cNvSpPr/>
            <p:nvPr/>
          </p:nvSpPr>
          <p:spPr>
            <a:xfrm>
              <a:off x="2954222" y="3062569"/>
              <a:ext cx="1119064" cy="286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Zoom</a:t>
              </a:r>
              <a:r>
                <a:rPr kumimoji="1" lang="ja-JP" altLang="en-US" sz="1400" dirty="0"/>
                <a:t>用</a:t>
              </a:r>
              <a:r>
                <a:rPr kumimoji="1" lang="en-US" altLang="ja-JP" sz="1400" dirty="0"/>
                <a:t>PW</a:t>
              </a:r>
              <a:endParaRPr kumimoji="1" lang="ja-JP" altLang="en-US" sz="1400" dirty="0"/>
            </a:p>
          </p:txBody>
        </p:sp>
        <p:sp>
          <p:nvSpPr>
            <p:cNvPr id="41" name="正方形/長方形 40">
              <a:extLst>
                <a:ext uri="{FF2B5EF4-FFF2-40B4-BE49-F238E27FC236}">
                  <a16:creationId xmlns:a16="http://schemas.microsoft.com/office/drawing/2014/main" id="{AA898CF5-9991-453A-AEAF-A82D1ABF3EFB}"/>
                </a:ext>
              </a:extLst>
            </p:cNvPr>
            <p:cNvSpPr/>
            <p:nvPr/>
          </p:nvSpPr>
          <p:spPr>
            <a:xfrm>
              <a:off x="2954222" y="4321554"/>
              <a:ext cx="1119064" cy="286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Zoom</a:t>
              </a:r>
              <a:r>
                <a:rPr kumimoji="1" lang="ja-JP" altLang="en-US" sz="1400" dirty="0"/>
                <a:t>用</a:t>
              </a:r>
              <a:r>
                <a:rPr kumimoji="1" lang="en-US" altLang="ja-JP" sz="1400" dirty="0"/>
                <a:t>PW</a:t>
              </a:r>
              <a:endParaRPr kumimoji="1" lang="ja-JP" altLang="en-US" sz="1400" dirty="0"/>
            </a:p>
          </p:txBody>
        </p:sp>
      </p:grpSp>
      <p:grpSp>
        <p:nvGrpSpPr>
          <p:cNvPr id="46" name="グループ化 45">
            <a:extLst>
              <a:ext uri="{FF2B5EF4-FFF2-40B4-BE49-F238E27FC236}">
                <a16:creationId xmlns:a16="http://schemas.microsoft.com/office/drawing/2014/main" id="{0DD1EF15-35A1-47FE-8751-8C13C7A248F0}"/>
              </a:ext>
            </a:extLst>
          </p:cNvPr>
          <p:cNvGrpSpPr/>
          <p:nvPr/>
        </p:nvGrpSpPr>
        <p:grpSpPr>
          <a:xfrm>
            <a:off x="5818246" y="3965435"/>
            <a:ext cx="3111624" cy="629037"/>
            <a:chOff x="5818246" y="3965435"/>
            <a:chExt cx="3111624" cy="629037"/>
          </a:xfrm>
        </p:grpSpPr>
        <p:sp>
          <p:nvSpPr>
            <p:cNvPr id="30" name="四角形: 角を丸くする 29">
              <a:extLst>
                <a:ext uri="{FF2B5EF4-FFF2-40B4-BE49-F238E27FC236}">
                  <a16:creationId xmlns:a16="http://schemas.microsoft.com/office/drawing/2014/main" id="{1D24CC5D-D17C-49DB-84ED-1558CCE5F899}"/>
                </a:ext>
              </a:extLst>
            </p:cNvPr>
            <p:cNvSpPr/>
            <p:nvPr/>
          </p:nvSpPr>
          <p:spPr>
            <a:xfrm>
              <a:off x="5818246" y="3965435"/>
              <a:ext cx="3111624" cy="5040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そのまま</a:t>
              </a:r>
            </a:p>
          </p:txBody>
        </p:sp>
        <p:sp>
          <p:nvSpPr>
            <p:cNvPr id="42" name="正方形/長方形 41">
              <a:extLst>
                <a:ext uri="{FF2B5EF4-FFF2-40B4-BE49-F238E27FC236}">
                  <a16:creationId xmlns:a16="http://schemas.microsoft.com/office/drawing/2014/main" id="{EDF5954F-59F7-40BA-B01E-688EF15EF15D}"/>
                </a:ext>
              </a:extLst>
            </p:cNvPr>
            <p:cNvSpPr/>
            <p:nvPr/>
          </p:nvSpPr>
          <p:spPr>
            <a:xfrm>
              <a:off x="7773416" y="4308058"/>
              <a:ext cx="1119064" cy="286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Zoom</a:t>
              </a:r>
              <a:r>
                <a:rPr kumimoji="1" lang="ja-JP" altLang="en-US" sz="1400" dirty="0"/>
                <a:t>用</a:t>
              </a:r>
              <a:r>
                <a:rPr kumimoji="1" lang="en-US" altLang="ja-JP" sz="1400" dirty="0"/>
                <a:t>PW</a:t>
              </a:r>
              <a:endParaRPr kumimoji="1" lang="ja-JP" altLang="en-US" sz="1400" dirty="0"/>
            </a:p>
          </p:txBody>
        </p:sp>
      </p:grpSp>
      <p:grpSp>
        <p:nvGrpSpPr>
          <p:cNvPr id="51" name="グループ化 50">
            <a:extLst>
              <a:ext uri="{FF2B5EF4-FFF2-40B4-BE49-F238E27FC236}">
                <a16:creationId xmlns:a16="http://schemas.microsoft.com/office/drawing/2014/main" id="{60625323-6554-4FEA-9A3A-FB2251D96ED7}"/>
              </a:ext>
            </a:extLst>
          </p:cNvPr>
          <p:cNvGrpSpPr/>
          <p:nvPr/>
        </p:nvGrpSpPr>
        <p:grpSpPr>
          <a:xfrm>
            <a:off x="1619672" y="4793957"/>
            <a:ext cx="7310198" cy="1571976"/>
            <a:chOff x="1619672" y="4793957"/>
            <a:chExt cx="7310198" cy="1571976"/>
          </a:xfrm>
        </p:grpSpPr>
        <p:sp>
          <p:nvSpPr>
            <p:cNvPr id="31" name="四角形: 角を丸くする 30">
              <a:extLst>
                <a:ext uri="{FF2B5EF4-FFF2-40B4-BE49-F238E27FC236}">
                  <a16:creationId xmlns:a16="http://schemas.microsoft.com/office/drawing/2014/main" id="{817BAAE5-A412-4006-B87E-0992212AC925}"/>
                </a:ext>
              </a:extLst>
            </p:cNvPr>
            <p:cNvSpPr/>
            <p:nvPr/>
          </p:nvSpPr>
          <p:spPr>
            <a:xfrm>
              <a:off x="5818246" y="4793957"/>
              <a:ext cx="3111624" cy="5040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10</a:t>
              </a:r>
              <a:r>
                <a:rPr kumimoji="1" lang="ja-JP" altLang="en-US" dirty="0">
                  <a:solidFill>
                    <a:schemeClr val="tx1"/>
                  </a:solidFill>
                </a:rPr>
                <a:t>桁</a:t>
              </a:r>
              <a:r>
                <a:rPr lang="en-US" altLang="ja-JP" dirty="0">
                  <a:solidFill>
                    <a:schemeClr val="tx1"/>
                  </a:solidFill>
                </a:rPr>
                <a:t>@</a:t>
              </a:r>
              <a:r>
                <a:rPr lang="en-US" altLang="ja-JP" dirty="0">
                  <a:solidFill>
                    <a:srgbClr val="00B050"/>
                  </a:solidFill>
                </a:rPr>
                <a:t>utac</a:t>
              </a:r>
              <a:r>
                <a:rPr lang="en-US" altLang="ja-JP" dirty="0">
                  <a:solidFill>
                    <a:schemeClr val="tx1"/>
                  </a:solidFill>
                </a:rPr>
                <a:t>.u-tokyo.ac.jp</a:t>
              </a:r>
              <a:endParaRPr kumimoji="1" lang="ja-JP" altLang="en-US" dirty="0">
                <a:solidFill>
                  <a:schemeClr val="tx1"/>
                </a:solidFill>
              </a:endParaRPr>
            </a:p>
          </p:txBody>
        </p:sp>
        <p:grpSp>
          <p:nvGrpSpPr>
            <p:cNvPr id="38" name="グループ化 37">
              <a:extLst>
                <a:ext uri="{FF2B5EF4-FFF2-40B4-BE49-F238E27FC236}">
                  <a16:creationId xmlns:a16="http://schemas.microsoft.com/office/drawing/2014/main" id="{434D84FC-5AA8-48E4-A50B-49FBE8D53725}"/>
                </a:ext>
              </a:extLst>
            </p:cNvPr>
            <p:cNvGrpSpPr/>
            <p:nvPr/>
          </p:nvGrpSpPr>
          <p:grpSpPr>
            <a:xfrm>
              <a:off x="6379572" y="5150801"/>
              <a:ext cx="1321836" cy="294423"/>
              <a:chOff x="5770444" y="3062569"/>
              <a:chExt cx="1321836" cy="294423"/>
            </a:xfrm>
          </p:grpSpPr>
          <p:sp>
            <p:nvSpPr>
              <p:cNvPr id="39" name="正方形/長方形 38">
                <a:extLst>
                  <a:ext uri="{FF2B5EF4-FFF2-40B4-BE49-F238E27FC236}">
                    <a16:creationId xmlns:a16="http://schemas.microsoft.com/office/drawing/2014/main" id="{483BF743-0AE4-4063-97DA-0461E2C46AE7}"/>
                  </a:ext>
                </a:extLst>
              </p:cNvPr>
              <p:cNvSpPr/>
              <p:nvPr/>
            </p:nvSpPr>
            <p:spPr>
              <a:xfrm>
                <a:off x="5770444" y="3062569"/>
                <a:ext cx="1321836" cy="286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t>SSO</a:t>
                </a:r>
                <a:endParaRPr kumimoji="1" lang="ja-JP" altLang="en-US" sz="1400" dirty="0"/>
              </a:p>
            </p:txBody>
          </p:sp>
          <p:pic>
            <p:nvPicPr>
              <p:cNvPr id="40" name="図 39" descr="文字が書かれている&#10;&#10;低い精度で自動的に生成された説明">
                <a:extLst>
                  <a:ext uri="{FF2B5EF4-FFF2-40B4-BE49-F238E27FC236}">
                    <a16:creationId xmlns:a16="http://schemas.microsoft.com/office/drawing/2014/main" id="{DDE00527-7D9E-4D60-824C-BA4D8C3292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4954" y="3118070"/>
                <a:ext cx="775927" cy="238922"/>
              </a:xfrm>
              <a:prstGeom prst="rect">
                <a:avLst/>
              </a:prstGeom>
            </p:spPr>
          </p:pic>
        </p:grpSp>
        <p:sp>
          <p:nvSpPr>
            <p:cNvPr id="48" name="テキスト ボックス 47">
              <a:extLst>
                <a:ext uri="{FF2B5EF4-FFF2-40B4-BE49-F238E27FC236}">
                  <a16:creationId xmlns:a16="http://schemas.microsoft.com/office/drawing/2014/main" id="{B815691F-8067-473E-8B21-3CFC74CFA323}"/>
                </a:ext>
              </a:extLst>
            </p:cNvPr>
            <p:cNvSpPr txBox="1"/>
            <p:nvPr/>
          </p:nvSpPr>
          <p:spPr>
            <a:xfrm>
              <a:off x="1619672" y="5842713"/>
              <a:ext cx="6713276" cy="523220"/>
            </a:xfrm>
            <a:prstGeom prst="rect">
              <a:avLst/>
            </a:prstGeom>
            <a:noFill/>
          </p:spPr>
          <p:txBody>
            <a:bodyPr wrap="square">
              <a:spAutoFit/>
            </a:bodyPr>
            <a:lstStyle/>
            <a:p>
              <a:r>
                <a:rPr lang="en-US" altLang="ja-JP" sz="1400" dirty="0">
                  <a:solidFill>
                    <a:schemeClr val="tx1"/>
                  </a:solidFill>
                </a:rPr>
                <a:t>SSO</a:t>
              </a:r>
              <a:r>
                <a:rPr lang="ja-JP" altLang="en-US" sz="1400" dirty="0">
                  <a:solidFill>
                    <a:schemeClr val="tx1"/>
                  </a:solidFill>
                </a:rPr>
                <a:t>であるがゆえに（特段のサインアップ処理をしなくても）ひとりでにできる。</a:t>
              </a:r>
              <a:endParaRPr lang="en-US" altLang="ja-JP" sz="1400" dirty="0">
                <a:solidFill>
                  <a:schemeClr val="tx1"/>
                </a:solidFill>
              </a:endParaRPr>
            </a:p>
            <a:p>
              <a:r>
                <a:rPr lang="ja-JP" altLang="en-US" sz="1400" dirty="0"/>
                <a:t>ミーティング（過去・未来）や録画など、内容は引き継がれていない</a:t>
              </a:r>
            </a:p>
          </p:txBody>
        </p:sp>
        <p:cxnSp>
          <p:nvCxnSpPr>
            <p:cNvPr id="50" name="直線コネクタ 49">
              <a:extLst>
                <a:ext uri="{FF2B5EF4-FFF2-40B4-BE49-F238E27FC236}">
                  <a16:creationId xmlns:a16="http://schemas.microsoft.com/office/drawing/2014/main" id="{636ABE8F-F384-4BE0-923C-7AF247DCB024}"/>
                </a:ext>
              </a:extLst>
            </p:cNvPr>
            <p:cNvCxnSpPr>
              <a:cxnSpLocks/>
              <a:stCxn id="48" idx="0"/>
              <a:endCxn id="31" idx="1"/>
            </p:cNvCxnSpPr>
            <p:nvPr/>
          </p:nvCxnSpPr>
          <p:spPr>
            <a:xfrm flipV="1">
              <a:off x="4976310" y="5045985"/>
              <a:ext cx="841936" cy="796728"/>
            </a:xfrm>
            <a:prstGeom prst="line">
              <a:avLst/>
            </a:prstGeom>
          </p:spPr>
          <p:style>
            <a:lnRef idx="1">
              <a:schemeClr val="accent1"/>
            </a:lnRef>
            <a:fillRef idx="0">
              <a:schemeClr val="accent1"/>
            </a:fillRef>
            <a:effectRef idx="0">
              <a:schemeClr val="accent1"/>
            </a:effectRef>
            <a:fontRef idx="minor">
              <a:schemeClr val="tx1"/>
            </a:fontRef>
          </p:style>
        </p:cxnSp>
      </p:grpSp>
      <p:sp>
        <p:nvSpPr>
          <p:cNvPr id="58" name="テキスト ボックス 57">
            <a:extLst>
              <a:ext uri="{FF2B5EF4-FFF2-40B4-BE49-F238E27FC236}">
                <a16:creationId xmlns:a16="http://schemas.microsoft.com/office/drawing/2014/main" id="{4717A55B-3352-4F73-865B-724B1A26FDFD}"/>
              </a:ext>
            </a:extLst>
          </p:cNvPr>
          <p:cNvSpPr txBox="1"/>
          <p:nvPr/>
        </p:nvSpPr>
        <p:spPr>
          <a:xfrm>
            <a:off x="251520" y="2704274"/>
            <a:ext cx="1053494" cy="369332"/>
          </a:xfrm>
          <a:prstGeom prst="rect">
            <a:avLst/>
          </a:prstGeom>
          <a:noFill/>
        </p:spPr>
        <p:txBody>
          <a:bodyPr wrap="none" rtlCol="0">
            <a:spAutoFit/>
          </a:bodyPr>
          <a:lstStyle/>
          <a:p>
            <a:r>
              <a:rPr lang="en-US" altLang="ja-JP" dirty="0"/>
              <a:t>(</a:t>
            </a:r>
            <a:r>
              <a:rPr lang="ja-JP" altLang="en-US" dirty="0"/>
              <a:t>壱の型</a:t>
            </a:r>
            <a:r>
              <a:rPr lang="en-US" altLang="ja-JP" dirty="0"/>
              <a:t>)</a:t>
            </a:r>
            <a:endParaRPr kumimoji="1" lang="ja-JP" altLang="en-US" dirty="0"/>
          </a:p>
        </p:txBody>
      </p:sp>
      <p:sp>
        <p:nvSpPr>
          <p:cNvPr id="60" name="テキスト ボックス 59">
            <a:extLst>
              <a:ext uri="{FF2B5EF4-FFF2-40B4-BE49-F238E27FC236}">
                <a16:creationId xmlns:a16="http://schemas.microsoft.com/office/drawing/2014/main" id="{6DCA7758-570F-4275-9AD8-17D812658F6B}"/>
              </a:ext>
            </a:extLst>
          </p:cNvPr>
          <p:cNvSpPr txBox="1"/>
          <p:nvPr/>
        </p:nvSpPr>
        <p:spPr>
          <a:xfrm>
            <a:off x="251520" y="4027674"/>
            <a:ext cx="1053494" cy="369332"/>
          </a:xfrm>
          <a:prstGeom prst="rect">
            <a:avLst/>
          </a:prstGeom>
          <a:noFill/>
        </p:spPr>
        <p:txBody>
          <a:bodyPr wrap="none" rtlCol="0">
            <a:spAutoFit/>
          </a:bodyPr>
          <a:lstStyle/>
          <a:p>
            <a:r>
              <a:rPr lang="en-US" altLang="ja-JP" dirty="0"/>
              <a:t>(</a:t>
            </a:r>
            <a:r>
              <a:rPr lang="ja-JP" altLang="en-US" dirty="0"/>
              <a:t>弐の型</a:t>
            </a:r>
            <a:r>
              <a:rPr lang="en-US" altLang="ja-JP" dirty="0"/>
              <a:t>)</a:t>
            </a:r>
            <a:endParaRPr kumimoji="1" lang="ja-JP" altLang="en-US" dirty="0"/>
          </a:p>
        </p:txBody>
      </p:sp>
    </p:spTree>
    <p:extLst>
      <p:ext uri="{BB962C8B-B14F-4D97-AF65-F5344CB8AC3E}">
        <p14:creationId xmlns:p14="http://schemas.microsoft.com/office/powerpoint/2010/main" val="318940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5B40AD-50F2-4AB5-950A-3ECE557BEE2C}"/>
              </a:ext>
            </a:extLst>
          </p:cNvPr>
          <p:cNvSpPr>
            <a:spLocks noGrp="1"/>
          </p:cNvSpPr>
          <p:nvPr>
            <p:ph type="title"/>
          </p:nvPr>
        </p:nvSpPr>
        <p:spPr/>
        <p:txBody>
          <a:bodyPr/>
          <a:lstStyle/>
          <a:p>
            <a:r>
              <a:rPr kumimoji="1" lang="ja-JP" altLang="en-US" dirty="0"/>
              <a:t>生じうるトラブル（</a:t>
            </a:r>
            <a:r>
              <a:rPr lang="ja-JP" altLang="en-US" dirty="0"/>
              <a:t>壱</a:t>
            </a:r>
            <a:r>
              <a:rPr kumimoji="1" lang="ja-JP" altLang="en-US" dirty="0"/>
              <a:t>の型）</a:t>
            </a:r>
          </a:p>
        </p:txBody>
      </p:sp>
      <p:sp>
        <p:nvSpPr>
          <p:cNvPr id="4" name="日付プレースホルダー 3">
            <a:extLst>
              <a:ext uri="{FF2B5EF4-FFF2-40B4-BE49-F238E27FC236}">
                <a16:creationId xmlns:a16="http://schemas.microsoft.com/office/drawing/2014/main" id="{0D5B21B8-0A1B-47A7-9A26-FD822300849B}"/>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FFFD2A0E-FE81-4647-8B82-5D4F4215FA3A}"/>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0D62D9B6-0B26-4721-BB25-027E10B5A0C0}"/>
              </a:ext>
            </a:extLst>
          </p:cNvPr>
          <p:cNvSpPr>
            <a:spLocks noGrp="1"/>
          </p:cNvSpPr>
          <p:nvPr>
            <p:ph type="sldNum" sz="quarter" idx="12"/>
          </p:nvPr>
        </p:nvSpPr>
        <p:spPr/>
        <p:txBody>
          <a:bodyPr/>
          <a:lstStyle/>
          <a:p>
            <a:fld id="{EDF77D8D-9987-453A-9A05-EB91CA595C68}" type="slidenum">
              <a:rPr kumimoji="1" lang="ja-JP" altLang="en-US" smtClean="0"/>
              <a:pPr/>
              <a:t>43</a:t>
            </a:fld>
            <a:endParaRPr kumimoji="1" lang="ja-JP" altLang="en-US"/>
          </a:p>
        </p:txBody>
      </p:sp>
      <p:sp>
        <p:nvSpPr>
          <p:cNvPr id="19" name="テキスト ボックス 18">
            <a:extLst>
              <a:ext uri="{FF2B5EF4-FFF2-40B4-BE49-F238E27FC236}">
                <a16:creationId xmlns:a16="http://schemas.microsoft.com/office/drawing/2014/main" id="{255B6D19-7740-4EAE-820F-B65784B73B07}"/>
              </a:ext>
            </a:extLst>
          </p:cNvPr>
          <p:cNvSpPr txBox="1"/>
          <p:nvPr/>
        </p:nvSpPr>
        <p:spPr>
          <a:xfrm>
            <a:off x="5818246" y="1221026"/>
            <a:ext cx="1490058" cy="369332"/>
          </a:xfrm>
          <a:prstGeom prst="rect">
            <a:avLst/>
          </a:prstGeom>
          <a:noFill/>
        </p:spPr>
        <p:txBody>
          <a:bodyPr wrap="square">
            <a:spAutoFit/>
          </a:bodyPr>
          <a:lstStyle/>
          <a:p>
            <a:r>
              <a:rPr lang="en-US" altLang="ja-JP" dirty="0">
                <a:solidFill>
                  <a:schemeClr val="tx1"/>
                </a:solidFill>
              </a:rPr>
              <a:t>3/14</a:t>
            </a:r>
            <a:r>
              <a:rPr lang="ja-JP" altLang="en-US" dirty="0">
                <a:solidFill>
                  <a:schemeClr val="tx1"/>
                </a:solidFill>
              </a:rPr>
              <a:t>以降</a:t>
            </a:r>
            <a:endParaRPr lang="ja-JP" altLang="en-US" dirty="0"/>
          </a:p>
        </p:txBody>
      </p:sp>
      <p:grpSp>
        <p:nvGrpSpPr>
          <p:cNvPr id="44" name="グループ化 43">
            <a:extLst>
              <a:ext uri="{FF2B5EF4-FFF2-40B4-BE49-F238E27FC236}">
                <a16:creationId xmlns:a16="http://schemas.microsoft.com/office/drawing/2014/main" id="{FB3CE18C-A4C7-463C-862D-6B76005E147E}"/>
              </a:ext>
            </a:extLst>
          </p:cNvPr>
          <p:cNvGrpSpPr/>
          <p:nvPr/>
        </p:nvGrpSpPr>
        <p:grpSpPr>
          <a:xfrm>
            <a:off x="4458544" y="2060848"/>
            <a:ext cx="4471326" cy="720080"/>
            <a:chOff x="4458544" y="2636912"/>
            <a:chExt cx="4471326" cy="720080"/>
          </a:xfrm>
        </p:grpSpPr>
        <p:cxnSp>
          <p:nvCxnSpPr>
            <p:cNvPr id="15" name="直線矢印コネクタ 14">
              <a:extLst>
                <a:ext uri="{FF2B5EF4-FFF2-40B4-BE49-F238E27FC236}">
                  <a16:creationId xmlns:a16="http://schemas.microsoft.com/office/drawing/2014/main" id="{E79F7705-25B9-4492-9D43-9BB909B126B5}"/>
                </a:ext>
              </a:extLst>
            </p:cNvPr>
            <p:cNvCxnSpPr>
              <a:cxnSpLocks/>
              <a:stCxn id="23" idx="3"/>
              <a:endCxn id="24" idx="1"/>
            </p:cNvCxnSpPr>
            <p:nvPr/>
          </p:nvCxnSpPr>
          <p:spPr>
            <a:xfrm>
              <a:off x="4458544" y="2888940"/>
              <a:ext cx="13597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四角形: 角を丸くする 23">
              <a:extLst>
                <a:ext uri="{FF2B5EF4-FFF2-40B4-BE49-F238E27FC236}">
                  <a16:creationId xmlns:a16="http://schemas.microsoft.com/office/drawing/2014/main" id="{FD5CD329-09C0-4EC3-862E-00EBE0740A51}"/>
                </a:ext>
              </a:extLst>
            </p:cNvPr>
            <p:cNvSpPr/>
            <p:nvPr/>
          </p:nvSpPr>
          <p:spPr>
            <a:xfrm>
              <a:off x="5818246" y="2636912"/>
              <a:ext cx="3111624" cy="5040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10</a:t>
              </a:r>
              <a:r>
                <a:rPr kumimoji="1" lang="ja-JP" altLang="en-US" dirty="0">
                  <a:solidFill>
                    <a:schemeClr val="tx1"/>
                  </a:solidFill>
                </a:rPr>
                <a:t>桁</a:t>
              </a:r>
              <a:r>
                <a:rPr lang="en-US" altLang="ja-JP" dirty="0">
                  <a:solidFill>
                    <a:schemeClr val="tx1"/>
                  </a:solidFill>
                </a:rPr>
                <a:t>@</a:t>
              </a:r>
              <a:r>
                <a:rPr lang="en-US" altLang="ja-JP" dirty="0">
                  <a:solidFill>
                    <a:srgbClr val="00B050"/>
                  </a:solidFill>
                </a:rPr>
                <a:t>utac</a:t>
              </a:r>
              <a:r>
                <a:rPr lang="en-US" altLang="ja-JP" dirty="0">
                  <a:solidFill>
                    <a:schemeClr val="tx1"/>
                  </a:solidFill>
                </a:rPr>
                <a:t>.u-tokyo.ac.jp</a:t>
              </a:r>
              <a:endParaRPr kumimoji="1" lang="ja-JP" altLang="en-US" dirty="0">
                <a:solidFill>
                  <a:schemeClr val="tx1"/>
                </a:solidFill>
              </a:endParaRPr>
            </a:p>
          </p:txBody>
        </p:sp>
        <p:sp>
          <p:nvSpPr>
            <p:cNvPr id="33" name="正方形/長方形 32">
              <a:extLst>
                <a:ext uri="{FF2B5EF4-FFF2-40B4-BE49-F238E27FC236}">
                  <a16:creationId xmlns:a16="http://schemas.microsoft.com/office/drawing/2014/main" id="{0F42B0E2-542B-473F-A2D8-5B946044FB0E}"/>
                </a:ext>
              </a:extLst>
            </p:cNvPr>
            <p:cNvSpPr/>
            <p:nvPr/>
          </p:nvSpPr>
          <p:spPr>
            <a:xfrm>
              <a:off x="7773416" y="3066722"/>
              <a:ext cx="1119064" cy="286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Zoom</a:t>
              </a:r>
              <a:r>
                <a:rPr kumimoji="1" lang="ja-JP" altLang="en-US" sz="1400" dirty="0"/>
                <a:t>用</a:t>
              </a:r>
              <a:r>
                <a:rPr kumimoji="1" lang="en-US" altLang="ja-JP" sz="1400" dirty="0"/>
                <a:t>PW</a:t>
              </a:r>
              <a:endParaRPr kumimoji="1" lang="ja-JP" altLang="en-US" sz="1400" dirty="0"/>
            </a:p>
          </p:txBody>
        </p:sp>
        <p:grpSp>
          <p:nvGrpSpPr>
            <p:cNvPr id="37" name="グループ化 36">
              <a:extLst>
                <a:ext uri="{FF2B5EF4-FFF2-40B4-BE49-F238E27FC236}">
                  <a16:creationId xmlns:a16="http://schemas.microsoft.com/office/drawing/2014/main" id="{C43FBF66-170C-47AD-A3A9-2B36B7298F7A}"/>
                </a:ext>
              </a:extLst>
            </p:cNvPr>
            <p:cNvGrpSpPr/>
            <p:nvPr/>
          </p:nvGrpSpPr>
          <p:grpSpPr>
            <a:xfrm>
              <a:off x="6379572" y="3062569"/>
              <a:ext cx="1321836" cy="294423"/>
              <a:chOff x="5770444" y="3062569"/>
              <a:chExt cx="1321836" cy="294423"/>
            </a:xfrm>
          </p:grpSpPr>
          <p:sp>
            <p:nvSpPr>
              <p:cNvPr id="36" name="正方形/長方形 35">
                <a:extLst>
                  <a:ext uri="{FF2B5EF4-FFF2-40B4-BE49-F238E27FC236}">
                    <a16:creationId xmlns:a16="http://schemas.microsoft.com/office/drawing/2014/main" id="{3A8C7DED-BD54-4C02-AD80-5DE2304C48A5}"/>
                  </a:ext>
                </a:extLst>
              </p:cNvPr>
              <p:cNvSpPr/>
              <p:nvPr/>
            </p:nvSpPr>
            <p:spPr>
              <a:xfrm>
                <a:off x="5770444" y="3062569"/>
                <a:ext cx="1321836" cy="286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t>SSO</a:t>
                </a:r>
                <a:endParaRPr kumimoji="1" lang="ja-JP" altLang="en-US" sz="1400" dirty="0"/>
              </a:p>
            </p:txBody>
          </p:sp>
          <p:pic>
            <p:nvPicPr>
              <p:cNvPr id="35" name="図 34" descr="文字が書かれている&#10;&#10;低い精度で自動的に生成された説明">
                <a:extLst>
                  <a:ext uri="{FF2B5EF4-FFF2-40B4-BE49-F238E27FC236}">
                    <a16:creationId xmlns:a16="http://schemas.microsoft.com/office/drawing/2014/main" id="{0119B60A-E162-4404-A565-0676E64D77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4954" y="3118070"/>
                <a:ext cx="775927" cy="238922"/>
              </a:xfrm>
              <a:prstGeom prst="rect">
                <a:avLst/>
              </a:prstGeom>
            </p:spPr>
          </p:pic>
        </p:grpSp>
      </p:grpSp>
      <p:sp>
        <p:nvSpPr>
          <p:cNvPr id="11" name="テキスト ボックス 10">
            <a:extLst>
              <a:ext uri="{FF2B5EF4-FFF2-40B4-BE49-F238E27FC236}">
                <a16:creationId xmlns:a16="http://schemas.microsoft.com/office/drawing/2014/main" id="{813097AB-3C1E-4386-A750-C55F9886AB69}"/>
              </a:ext>
            </a:extLst>
          </p:cNvPr>
          <p:cNvSpPr txBox="1"/>
          <p:nvPr/>
        </p:nvSpPr>
        <p:spPr>
          <a:xfrm>
            <a:off x="1346920" y="1223316"/>
            <a:ext cx="3153072" cy="646331"/>
          </a:xfrm>
          <a:prstGeom prst="rect">
            <a:avLst/>
          </a:prstGeom>
          <a:noFill/>
        </p:spPr>
        <p:txBody>
          <a:bodyPr wrap="square">
            <a:spAutoFit/>
          </a:bodyPr>
          <a:lstStyle/>
          <a:p>
            <a:r>
              <a:rPr lang="en-US" altLang="ja-JP" dirty="0">
                <a:solidFill>
                  <a:schemeClr val="tx1"/>
                </a:solidFill>
              </a:rPr>
              <a:t>3/14</a:t>
            </a:r>
            <a:r>
              <a:rPr lang="ja-JP" altLang="en-US" dirty="0">
                <a:solidFill>
                  <a:schemeClr val="tx1"/>
                </a:solidFill>
              </a:rPr>
              <a:t>以前のあなたの</a:t>
            </a:r>
            <a:r>
              <a:rPr lang="en-US" altLang="ja-JP" dirty="0">
                <a:solidFill>
                  <a:schemeClr val="tx1"/>
                </a:solidFill>
              </a:rPr>
              <a:t>Zoom</a:t>
            </a:r>
            <a:r>
              <a:rPr lang="ja-JP" altLang="en-US" dirty="0">
                <a:solidFill>
                  <a:schemeClr val="tx1"/>
                </a:solidFill>
              </a:rPr>
              <a:t>のユーザ名（</a:t>
            </a:r>
            <a:r>
              <a:rPr lang="en-US" altLang="ja-JP" dirty="0">
                <a:solidFill>
                  <a:schemeClr val="tx1"/>
                </a:solidFill>
              </a:rPr>
              <a:t>Sign In Email</a:t>
            </a:r>
            <a:r>
              <a:rPr lang="ja-JP" altLang="en-US" dirty="0">
                <a:solidFill>
                  <a:schemeClr val="tx1"/>
                </a:solidFill>
              </a:rPr>
              <a:t>）</a:t>
            </a:r>
            <a:endParaRPr lang="ja-JP" altLang="en-US" dirty="0"/>
          </a:p>
        </p:txBody>
      </p:sp>
      <p:sp>
        <p:nvSpPr>
          <p:cNvPr id="23" name="四角形: 角を丸くする 22">
            <a:extLst>
              <a:ext uri="{FF2B5EF4-FFF2-40B4-BE49-F238E27FC236}">
                <a16:creationId xmlns:a16="http://schemas.microsoft.com/office/drawing/2014/main" id="{89F57806-3C96-4EC4-8335-3FD801425F19}"/>
              </a:ext>
            </a:extLst>
          </p:cNvPr>
          <p:cNvSpPr/>
          <p:nvPr/>
        </p:nvSpPr>
        <p:spPr>
          <a:xfrm>
            <a:off x="1346920" y="2060848"/>
            <a:ext cx="3111624" cy="5040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10</a:t>
            </a:r>
            <a:r>
              <a:rPr kumimoji="1" lang="ja-JP" altLang="en-US" dirty="0">
                <a:solidFill>
                  <a:schemeClr val="tx1"/>
                </a:solidFill>
              </a:rPr>
              <a:t>桁</a:t>
            </a:r>
            <a:r>
              <a:rPr lang="en-US" altLang="ja-JP" dirty="0">
                <a:solidFill>
                  <a:schemeClr val="tx1"/>
                </a:solidFill>
              </a:rPr>
              <a:t>@</a:t>
            </a:r>
            <a:r>
              <a:rPr lang="en-US" altLang="ja-JP" dirty="0">
                <a:solidFill>
                  <a:srgbClr val="00B0F0"/>
                </a:solidFill>
              </a:rPr>
              <a:t>g.ecc</a:t>
            </a:r>
            <a:r>
              <a:rPr lang="en-US" altLang="ja-JP" dirty="0">
                <a:solidFill>
                  <a:schemeClr val="tx1"/>
                </a:solidFill>
              </a:rPr>
              <a:t>.u-tokyo.ac.jp</a:t>
            </a:r>
            <a:endParaRPr kumimoji="1" lang="ja-JP" altLang="en-US" dirty="0">
              <a:solidFill>
                <a:schemeClr val="tx1"/>
              </a:solidFill>
            </a:endParaRPr>
          </a:p>
        </p:txBody>
      </p:sp>
      <p:sp>
        <p:nvSpPr>
          <p:cNvPr id="34" name="正方形/長方形 33">
            <a:extLst>
              <a:ext uri="{FF2B5EF4-FFF2-40B4-BE49-F238E27FC236}">
                <a16:creationId xmlns:a16="http://schemas.microsoft.com/office/drawing/2014/main" id="{1C83A442-C53A-409E-A566-A40C6157DA8E}"/>
              </a:ext>
            </a:extLst>
          </p:cNvPr>
          <p:cNvSpPr/>
          <p:nvPr/>
        </p:nvSpPr>
        <p:spPr>
          <a:xfrm>
            <a:off x="3329542" y="2486505"/>
            <a:ext cx="1119064" cy="286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Zoom</a:t>
            </a:r>
            <a:r>
              <a:rPr kumimoji="1" lang="ja-JP" altLang="en-US" sz="1400" dirty="0"/>
              <a:t>用</a:t>
            </a:r>
            <a:r>
              <a:rPr kumimoji="1" lang="en-US" altLang="ja-JP" sz="1400" dirty="0"/>
              <a:t>PW</a:t>
            </a:r>
            <a:endParaRPr kumimoji="1" lang="ja-JP" altLang="en-US" sz="1400" dirty="0"/>
          </a:p>
        </p:txBody>
      </p:sp>
      <p:sp>
        <p:nvSpPr>
          <p:cNvPr id="3" name="コンテンツ プレースホルダー 2">
            <a:extLst>
              <a:ext uri="{FF2B5EF4-FFF2-40B4-BE49-F238E27FC236}">
                <a16:creationId xmlns:a16="http://schemas.microsoft.com/office/drawing/2014/main" id="{FFE5FA9E-54B2-48E8-A9BA-624502950E30}"/>
              </a:ext>
            </a:extLst>
          </p:cNvPr>
          <p:cNvSpPr>
            <a:spLocks noGrp="1"/>
          </p:cNvSpPr>
          <p:nvPr>
            <p:ph idx="1"/>
          </p:nvPr>
        </p:nvSpPr>
        <p:spPr>
          <a:xfrm>
            <a:off x="457200" y="2990561"/>
            <a:ext cx="8229600" cy="3035576"/>
          </a:xfrm>
        </p:spPr>
        <p:txBody>
          <a:bodyPr/>
          <a:lstStyle/>
          <a:p>
            <a:r>
              <a:rPr lang="ja-JP" altLang="en-US" dirty="0"/>
              <a:t>移行したことを知らずに</a:t>
            </a:r>
            <a:r>
              <a:rPr lang="en-US" altLang="ja-JP" dirty="0"/>
              <a:t>10</a:t>
            </a:r>
            <a:r>
              <a:rPr lang="ja-JP" altLang="en-US" dirty="0"/>
              <a:t>桁</a:t>
            </a:r>
            <a:r>
              <a:rPr lang="en-US" altLang="ja-JP" dirty="0"/>
              <a:t>@g.ecc </a:t>
            </a:r>
            <a:r>
              <a:rPr lang="ja-JP" altLang="en-US" dirty="0"/>
              <a:t>で</a:t>
            </a:r>
            <a:r>
              <a:rPr lang="en-US" altLang="ja-JP" dirty="0"/>
              <a:t>sign in </a:t>
            </a:r>
            <a:r>
              <a:rPr lang="ja-JP" altLang="en-US" dirty="0"/>
              <a:t>できない</a:t>
            </a:r>
            <a:endParaRPr lang="en-US" altLang="ja-JP" dirty="0"/>
          </a:p>
          <a:p>
            <a:r>
              <a:rPr kumimoji="1" lang="ja-JP" altLang="en-US" dirty="0"/>
              <a:t>解決策</a:t>
            </a:r>
            <a:r>
              <a:rPr kumimoji="1" lang="en-US" altLang="ja-JP" dirty="0"/>
              <a:t>: SSO</a:t>
            </a:r>
            <a:r>
              <a:rPr kumimoji="1" lang="ja-JP" altLang="en-US" dirty="0"/>
              <a:t>でサインイン</a:t>
            </a:r>
          </a:p>
        </p:txBody>
      </p:sp>
    </p:spTree>
    <p:extLst>
      <p:ext uri="{BB962C8B-B14F-4D97-AF65-F5344CB8AC3E}">
        <p14:creationId xmlns:p14="http://schemas.microsoft.com/office/powerpoint/2010/main" val="399124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5B40AD-50F2-4AB5-950A-3ECE557BEE2C}"/>
              </a:ext>
            </a:extLst>
          </p:cNvPr>
          <p:cNvSpPr>
            <a:spLocks noGrp="1"/>
          </p:cNvSpPr>
          <p:nvPr>
            <p:ph type="title"/>
          </p:nvPr>
        </p:nvSpPr>
        <p:spPr/>
        <p:txBody>
          <a:bodyPr/>
          <a:lstStyle/>
          <a:p>
            <a:r>
              <a:rPr lang="ja-JP" altLang="en-US" dirty="0"/>
              <a:t>生じうるトラブル（弐の型）</a:t>
            </a:r>
            <a:endParaRPr kumimoji="1" lang="ja-JP" altLang="en-US" dirty="0"/>
          </a:p>
        </p:txBody>
      </p:sp>
      <p:sp>
        <p:nvSpPr>
          <p:cNvPr id="4" name="日付プレースホルダー 3">
            <a:extLst>
              <a:ext uri="{FF2B5EF4-FFF2-40B4-BE49-F238E27FC236}">
                <a16:creationId xmlns:a16="http://schemas.microsoft.com/office/drawing/2014/main" id="{0D5B21B8-0A1B-47A7-9A26-FD822300849B}"/>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FFFD2A0E-FE81-4647-8B82-5D4F4215FA3A}"/>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0D62D9B6-0B26-4721-BB25-027E10B5A0C0}"/>
              </a:ext>
            </a:extLst>
          </p:cNvPr>
          <p:cNvSpPr>
            <a:spLocks noGrp="1"/>
          </p:cNvSpPr>
          <p:nvPr>
            <p:ph type="sldNum" sz="quarter" idx="12"/>
          </p:nvPr>
        </p:nvSpPr>
        <p:spPr/>
        <p:txBody>
          <a:bodyPr/>
          <a:lstStyle/>
          <a:p>
            <a:fld id="{EDF77D8D-9987-453A-9A05-EB91CA595C68}" type="slidenum">
              <a:rPr kumimoji="1" lang="ja-JP" altLang="en-US" smtClean="0"/>
              <a:pPr/>
              <a:t>44</a:t>
            </a:fld>
            <a:endParaRPr kumimoji="1" lang="ja-JP" altLang="en-US"/>
          </a:p>
        </p:txBody>
      </p:sp>
      <p:sp>
        <p:nvSpPr>
          <p:cNvPr id="29" name="四角形: 角を丸くする 28">
            <a:extLst>
              <a:ext uri="{FF2B5EF4-FFF2-40B4-BE49-F238E27FC236}">
                <a16:creationId xmlns:a16="http://schemas.microsoft.com/office/drawing/2014/main" id="{22BAE8AF-1B0D-44A1-8F89-C1BF84A3BF6C}"/>
              </a:ext>
            </a:extLst>
          </p:cNvPr>
          <p:cNvSpPr/>
          <p:nvPr/>
        </p:nvSpPr>
        <p:spPr>
          <a:xfrm>
            <a:off x="1346920" y="1268760"/>
            <a:ext cx="3111624" cy="5040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それ以外</a:t>
            </a:r>
          </a:p>
        </p:txBody>
      </p:sp>
      <p:sp>
        <p:nvSpPr>
          <p:cNvPr id="41" name="正方形/長方形 40">
            <a:extLst>
              <a:ext uri="{FF2B5EF4-FFF2-40B4-BE49-F238E27FC236}">
                <a16:creationId xmlns:a16="http://schemas.microsoft.com/office/drawing/2014/main" id="{AA898CF5-9991-453A-AEAF-A82D1ABF3EFB}"/>
              </a:ext>
            </a:extLst>
          </p:cNvPr>
          <p:cNvSpPr/>
          <p:nvPr/>
        </p:nvSpPr>
        <p:spPr>
          <a:xfrm>
            <a:off x="3329542" y="1600645"/>
            <a:ext cx="1119064" cy="286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Zoom</a:t>
            </a:r>
            <a:r>
              <a:rPr kumimoji="1" lang="ja-JP" altLang="en-US" sz="1400" dirty="0"/>
              <a:t>用</a:t>
            </a:r>
            <a:r>
              <a:rPr kumimoji="1" lang="en-US" altLang="ja-JP" sz="1400" dirty="0"/>
              <a:t>PW</a:t>
            </a:r>
            <a:endParaRPr kumimoji="1" lang="ja-JP" altLang="en-US" sz="1400" dirty="0"/>
          </a:p>
        </p:txBody>
      </p:sp>
      <p:grpSp>
        <p:nvGrpSpPr>
          <p:cNvPr id="46" name="グループ化 45">
            <a:extLst>
              <a:ext uri="{FF2B5EF4-FFF2-40B4-BE49-F238E27FC236}">
                <a16:creationId xmlns:a16="http://schemas.microsoft.com/office/drawing/2014/main" id="{0DD1EF15-35A1-47FE-8751-8C13C7A248F0}"/>
              </a:ext>
            </a:extLst>
          </p:cNvPr>
          <p:cNvGrpSpPr/>
          <p:nvPr/>
        </p:nvGrpSpPr>
        <p:grpSpPr>
          <a:xfrm>
            <a:off x="5818246" y="1268760"/>
            <a:ext cx="3111624" cy="604803"/>
            <a:chOff x="5818246" y="3989669"/>
            <a:chExt cx="3111624" cy="604803"/>
          </a:xfrm>
        </p:grpSpPr>
        <p:sp>
          <p:nvSpPr>
            <p:cNvPr id="30" name="四角形: 角を丸くする 29">
              <a:extLst>
                <a:ext uri="{FF2B5EF4-FFF2-40B4-BE49-F238E27FC236}">
                  <a16:creationId xmlns:a16="http://schemas.microsoft.com/office/drawing/2014/main" id="{1D24CC5D-D17C-49DB-84ED-1558CCE5F899}"/>
                </a:ext>
              </a:extLst>
            </p:cNvPr>
            <p:cNvSpPr/>
            <p:nvPr/>
          </p:nvSpPr>
          <p:spPr>
            <a:xfrm>
              <a:off x="5818246" y="3989669"/>
              <a:ext cx="3111624" cy="5040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そのまま</a:t>
              </a:r>
            </a:p>
          </p:txBody>
        </p:sp>
        <p:sp>
          <p:nvSpPr>
            <p:cNvPr id="42" name="正方形/長方形 41">
              <a:extLst>
                <a:ext uri="{FF2B5EF4-FFF2-40B4-BE49-F238E27FC236}">
                  <a16:creationId xmlns:a16="http://schemas.microsoft.com/office/drawing/2014/main" id="{EDF5954F-59F7-40BA-B01E-688EF15EF15D}"/>
                </a:ext>
              </a:extLst>
            </p:cNvPr>
            <p:cNvSpPr/>
            <p:nvPr/>
          </p:nvSpPr>
          <p:spPr>
            <a:xfrm>
              <a:off x="7773416" y="4308058"/>
              <a:ext cx="1119064" cy="286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Zoom</a:t>
              </a:r>
              <a:r>
                <a:rPr kumimoji="1" lang="ja-JP" altLang="en-US" sz="1400" dirty="0"/>
                <a:t>用</a:t>
              </a:r>
              <a:r>
                <a:rPr kumimoji="1" lang="en-US" altLang="ja-JP" sz="1400" dirty="0"/>
                <a:t>PW</a:t>
              </a:r>
              <a:endParaRPr kumimoji="1" lang="ja-JP" altLang="en-US" sz="1400" dirty="0"/>
            </a:p>
          </p:txBody>
        </p:sp>
      </p:grpSp>
      <p:sp>
        <p:nvSpPr>
          <p:cNvPr id="31" name="四角形: 角を丸くする 30">
            <a:extLst>
              <a:ext uri="{FF2B5EF4-FFF2-40B4-BE49-F238E27FC236}">
                <a16:creationId xmlns:a16="http://schemas.microsoft.com/office/drawing/2014/main" id="{817BAAE5-A412-4006-B87E-0992212AC925}"/>
              </a:ext>
            </a:extLst>
          </p:cNvPr>
          <p:cNvSpPr/>
          <p:nvPr/>
        </p:nvSpPr>
        <p:spPr>
          <a:xfrm>
            <a:off x="5818246" y="2073048"/>
            <a:ext cx="3111624" cy="5040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10</a:t>
            </a:r>
            <a:r>
              <a:rPr kumimoji="1" lang="ja-JP" altLang="en-US" dirty="0">
                <a:solidFill>
                  <a:schemeClr val="tx1"/>
                </a:solidFill>
              </a:rPr>
              <a:t>桁</a:t>
            </a:r>
            <a:r>
              <a:rPr lang="en-US" altLang="ja-JP" dirty="0">
                <a:solidFill>
                  <a:schemeClr val="tx1"/>
                </a:solidFill>
              </a:rPr>
              <a:t>@</a:t>
            </a:r>
            <a:r>
              <a:rPr lang="en-US" altLang="ja-JP" dirty="0">
                <a:solidFill>
                  <a:srgbClr val="00B050"/>
                </a:solidFill>
              </a:rPr>
              <a:t>utac</a:t>
            </a:r>
            <a:r>
              <a:rPr lang="en-US" altLang="ja-JP" dirty="0">
                <a:solidFill>
                  <a:schemeClr val="tx1"/>
                </a:solidFill>
              </a:rPr>
              <a:t>.u-tokyo.ac.jp</a:t>
            </a:r>
            <a:endParaRPr kumimoji="1" lang="ja-JP" altLang="en-US" dirty="0">
              <a:solidFill>
                <a:schemeClr val="tx1"/>
              </a:solidFill>
            </a:endParaRPr>
          </a:p>
        </p:txBody>
      </p:sp>
      <p:grpSp>
        <p:nvGrpSpPr>
          <p:cNvPr id="38" name="グループ化 37">
            <a:extLst>
              <a:ext uri="{FF2B5EF4-FFF2-40B4-BE49-F238E27FC236}">
                <a16:creationId xmlns:a16="http://schemas.microsoft.com/office/drawing/2014/main" id="{434D84FC-5AA8-48E4-A50B-49FBE8D53725}"/>
              </a:ext>
            </a:extLst>
          </p:cNvPr>
          <p:cNvGrpSpPr/>
          <p:nvPr/>
        </p:nvGrpSpPr>
        <p:grpSpPr>
          <a:xfrm>
            <a:off x="6379572" y="2429892"/>
            <a:ext cx="1321836" cy="294423"/>
            <a:chOff x="5770444" y="3062569"/>
            <a:chExt cx="1321836" cy="294423"/>
          </a:xfrm>
        </p:grpSpPr>
        <p:sp>
          <p:nvSpPr>
            <p:cNvPr id="39" name="正方形/長方形 38">
              <a:extLst>
                <a:ext uri="{FF2B5EF4-FFF2-40B4-BE49-F238E27FC236}">
                  <a16:creationId xmlns:a16="http://schemas.microsoft.com/office/drawing/2014/main" id="{483BF743-0AE4-4063-97DA-0461E2C46AE7}"/>
                </a:ext>
              </a:extLst>
            </p:cNvPr>
            <p:cNvSpPr/>
            <p:nvPr/>
          </p:nvSpPr>
          <p:spPr>
            <a:xfrm>
              <a:off x="5770444" y="3062569"/>
              <a:ext cx="1321836" cy="286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t>SSO</a:t>
              </a:r>
              <a:endParaRPr kumimoji="1" lang="ja-JP" altLang="en-US" sz="1400" dirty="0"/>
            </a:p>
          </p:txBody>
        </p:sp>
        <p:pic>
          <p:nvPicPr>
            <p:cNvPr id="40" name="図 39" descr="文字が書かれている&#10;&#10;低い精度で自動的に生成された説明">
              <a:extLst>
                <a:ext uri="{FF2B5EF4-FFF2-40B4-BE49-F238E27FC236}">
                  <a16:creationId xmlns:a16="http://schemas.microsoft.com/office/drawing/2014/main" id="{DDE00527-7D9E-4D60-824C-BA4D8C3292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4954" y="3118070"/>
              <a:ext cx="775927" cy="238922"/>
            </a:xfrm>
            <a:prstGeom prst="rect">
              <a:avLst/>
            </a:prstGeom>
          </p:spPr>
        </p:pic>
      </p:grpSp>
      <p:sp>
        <p:nvSpPr>
          <p:cNvPr id="60" name="テキスト ボックス 59">
            <a:extLst>
              <a:ext uri="{FF2B5EF4-FFF2-40B4-BE49-F238E27FC236}">
                <a16:creationId xmlns:a16="http://schemas.microsoft.com/office/drawing/2014/main" id="{6DCA7758-570F-4275-9AD8-17D812658F6B}"/>
              </a:ext>
            </a:extLst>
          </p:cNvPr>
          <p:cNvSpPr txBox="1"/>
          <p:nvPr/>
        </p:nvSpPr>
        <p:spPr>
          <a:xfrm>
            <a:off x="251520" y="1306765"/>
            <a:ext cx="1053494" cy="369332"/>
          </a:xfrm>
          <a:prstGeom prst="rect">
            <a:avLst/>
          </a:prstGeom>
          <a:noFill/>
        </p:spPr>
        <p:txBody>
          <a:bodyPr wrap="none" rtlCol="0">
            <a:spAutoFit/>
          </a:bodyPr>
          <a:lstStyle/>
          <a:p>
            <a:r>
              <a:rPr lang="en-US" altLang="ja-JP" dirty="0"/>
              <a:t>(</a:t>
            </a:r>
            <a:r>
              <a:rPr lang="ja-JP" altLang="en-US" dirty="0"/>
              <a:t>弐の型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5D3F48BB-FEC1-4D0B-AAF5-ACA848929BA7}"/>
              </a:ext>
            </a:extLst>
          </p:cNvPr>
          <p:cNvSpPr>
            <a:spLocks noGrp="1"/>
          </p:cNvSpPr>
          <p:nvPr>
            <p:ph idx="1"/>
          </p:nvPr>
        </p:nvSpPr>
        <p:spPr>
          <a:xfrm>
            <a:off x="457200" y="2933948"/>
            <a:ext cx="8229600" cy="3092189"/>
          </a:xfrm>
        </p:spPr>
        <p:txBody>
          <a:bodyPr>
            <a:normAutofit fontScale="92500"/>
          </a:bodyPr>
          <a:lstStyle/>
          <a:p>
            <a:r>
              <a:rPr kumimoji="1" lang="ja-JP" altLang="en-US" dirty="0"/>
              <a:t>アナウンスに従い </a:t>
            </a:r>
            <a:r>
              <a:rPr lang="en-US" altLang="ja-JP" dirty="0"/>
              <a:t>SSO </a:t>
            </a:r>
            <a:r>
              <a:rPr lang="ja-JP" altLang="en-US" dirty="0"/>
              <a:t>でサインイン。成功するもこれまでの内容が引き継がれていない</a:t>
            </a:r>
            <a:endParaRPr lang="en-US" altLang="ja-JP" dirty="0"/>
          </a:p>
          <a:p>
            <a:pPr lvl="1"/>
            <a:r>
              <a:rPr lang="ja-JP" altLang="en-US" dirty="0"/>
              <a:t>それでも問題なければそのままで良し</a:t>
            </a:r>
            <a:endParaRPr lang="en-US" altLang="ja-JP" dirty="0"/>
          </a:p>
          <a:p>
            <a:r>
              <a:rPr lang="ja-JP" altLang="en-US" dirty="0"/>
              <a:t>解決法（</a:t>
            </a:r>
            <a:r>
              <a:rPr kumimoji="1" lang="ja-JP" altLang="en-US" dirty="0"/>
              <a:t>引き継ぎ策）</a:t>
            </a:r>
            <a:endParaRPr kumimoji="1" lang="en-US" altLang="ja-JP" dirty="0"/>
          </a:p>
          <a:p>
            <a:pPr lvl="1"/>
            <a:r>
              <a:rPr lang="ja-JP" altLang="en-US" dirty="0"/>
              <a:t>切りの良いタイミングで現在の</a:t>
            </a:r>
            <a:r>
              <a:rPr lang="en-US" altLang="ja-JP" dirty="0"/>
              <a:t>Zoom</a:t>
            </a:r>
            <a:r>
              <a:rPr lang="ja-JP" altLang="en-US" dirty="0"/>
              <a:t>ユーザ名を</a:t>
            </a:r>
            <a:r>
              <a:rPr lang="en-US" altLang="ja-JP" dirty="0"/>
              <a:t>10</a:t>
            </a:r>
            <a:r>
              <a:rPr lang="ja-JP" altLang="en-US" dirty="0"/>
              <a:t>桁</a:t>
            </a:r>
            <a:r>
              <a:rPr lang="en-US" altLang="ja-JP" dirty="0"/>
              <a:t>@utac</a:t>
            </a:r>
            <a:r>
              <a:rPr lang="ja-JP" altLang="en-US" dirty="0"/>
              <a:t>に切り替え</a:t>
            </a:r>
            <a:endParaRPr kumimoji="1" lang="ja-JP" altLang="en-US" dirty="0"/>
          </a:p>
        </p:txBody>
      </p:sp>
      <p:sp>
        <p:nvSpPr>
          <p:cNvPr id="13" name="フリーフォーム: 図形 12">
            <a:extLst>
              <a:ext uri="{FF2B5EF4-FFF2-40B4-BE49-F238E27FC236}">
                <a16:creationId xmlns:a16="http://schemas.microsoft.com/office/drawing/2014/main" id="{413C82B6-E8EE-4B43-AD6C-182D465D6CB1}"/>
              </a:ext>
            </a:extLst>
          </p:cNvPr>
          <p:cNvSpPr/>
          <p:nvPr/>
        </p:nvSpPr>
        <p:spPr>
          <a:xfrm>
            <a:off x="5075519" y="1510748"/>
            <a:ext cx="755437" cy="821635"/>
          </a:xfrm>
          <a:custGeom>
            <a:avLst/>
            <a:gdLst>
              <a:gd name="connsiteX0" fmla="*/ 728869 w 755374"/>
              <a:gd name="connsiteY0" fmla="*/ 0 h 821635"/>
              <a:gd name="connsiteX1" fmla="*/ 0 w 755374"/>
              <a:gd name="connsiteY1" fmla="*/ 357809 h 821635"/>
              <a:gd name="connsiteX2" fmla="*/ 755374 w 755374"/>
              <a:gd name="connsiteY2" fmla="*/ 821635 h 821635"/>
              <a:gd name="connsiteX0" fmla="*/ 728898 w 755403"/>
              <a:gd name="connsiteY0" fmla="*/ 0 h 821635"/>
              <a:gd name="connsiteX1" fmla="*/ 29 w 755403"/>
              <a:gd name="connsiteY1" fmla="*/ 357809 h 821635"/>
              <a:gd name="connsiteX2" fmla="*/ 755403 w 755403"/>
              <a:gd name="connsiteY2" fmla="*/ 821635 h 821635"/>
              <a:gd name="connsiteX0" fmla="*/ 728898 w 755403"/>
              <a:gd name="connsiteY0" fmla="*/ 0 h 821635"/>
              <a:gd name="connsiteX1" fmla="*/ 29 w 755403"/>
              <a:gd name="connsiteY1" fmla="*/ 357809 h 821635"/>
              <a:gd name="connsiteX2" fmla="*/ 755403 w 755403"/>
              <a:gd name="connsiteY2" fmla="*/ 821635 h 821635"/>
              <a:gd name="connsiteX0" fmla="*/ 728932 w 755437"/>
              <a:gd name="connsiteY0" fmla="*/ 0 h 821635"/>
              <a:gd name="connsiteX1" fmla="*/ 63 w 755437"/>
              <a:gd name="connsiteY1" fmla="*/ 357809 h 821635"/>
              <a:gd name="connsiteX2" fmla="*/ 755437 w 755437"/>
              <a:gd name="connsiteY2" fmla="*/ 821635 h 821635"/>
            </a:gdLst>
            <a:ahLst/>
            <a:cxnLst>
              <a:cxn ang="0">
                <a:pos x="connsiteX0" y="connsiteY0"/>
              </a:cxn>
              <a:cxn ang="0">
                <a:pos x="connsiteX1" y="connsiteY1"/>
              </a:cxn>
              <a:cxn ang="0">
                <a:pos x="connsiteX2" y="connsiteY2"/>
              </a:cxn>
            </a:cxnLst>
            <a:rect l="l" t="t" r="r" b="b"/>
            <a:pathLst>
              <a:path w="755437" h="821635">
                <a:moveTo>
                  <a:pt x="728932" y="0"/>
                </a:moveTo>
                <a:cubicBezTo>
                  <a:pt x="220932" y="1"/>
                  <a:pt x="-4354" y="220870"/>
                  <a:pt x="63" y="357809"/>
                </a:cubicBezTo>
                <a:cubicBezTo>
                  <a:pt x="4480" y="494748"/>
                  <a:pt x="318116" y="812800"/>
                  <a:pt x="755437" y="821635"/>
                </a:cubicBezTo>
              </a:path>
            </a:pathLst>
          </a:custGeom>
          <a:noFill/>
          <a:ln>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descr="部屋 が含まれている画像&#10;&#10;自動的に生成された説明">
            <a:extLst>
              <a:ext uri="{FF2B5EF4-FFF2-40B4-BE49-F238E27FC236}">
                <a16:creationId xmlns:a16="http://schemas.microsoft.com/office/drawing/2014/main" id="{C7717E3B-102F-46A3-8577-E6D0BCDBF1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77878" y="3223126"/>
            <a:ext cx="1166122" cy="1080120"/>
          </a:xfrm>
          <a:prstGeom prst="rect">
            <a:avLst/>
          </a:prstGeom>
        </p:spPr>
      </p:pic>
    </p:spTree>
    <p:extLst>
      <p:ext uri="{BB962C8B-B14F-4D97-AF65-F5344CB8AC3E}">
        <p14:creationId xmlns:p14="http://schemas.microsoft.com/office/powerpoint/2010/main" val="426015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056818-DE4A-4EB7-AA4C-64D527390AD1}"/>
              </a:ext>
            </a:extLst>
          </p:cNvPr>
          <p:cNvSpPr>
            <a:spLocks noGrp="1"/>
          </p:cNvSpPr>
          <p:nvPr>
            <p:ph type="title"/>
          </p:nvPr>
        </p:nvSpPr>
        <p:spPr/>
        <p:txBody>
          <a:bodyPr/>
          <a:lstStyle/>
          <a:p>
            <a:r>
              <a:rPr kumimoji="1" lang="ja-JP" altLang="en-US" dirty="0"/>
              <a:t>弐の型のトラブル修正方法</a:t>
            </a:r>
          </a:p>
        </p:txBody>
      </p:sp>
      <p:sp>
        <p:nvSpPr>
          <p:cNvPr id="3" name="コンテンツ プレースホルダー 2">
            <a:extLst>
              <a:ext uri="{FF2B5EF4-FFF2-40B4-BE49-F238E27FC236}">
                <a16:creationId xmlns:a16="http://schemas.microsoft.com/office/drawing/2014/main" id="{2FAB98E1-42A2-463F-BEEE-8362457BE4AC}"/>
              </a:ext>
            </a:extLst>
          </p:cNvPr>
          <p:cNvSpPr>
            <a:spLocks noGrp="1"/>
          </p:cNvSpPr>
          <p:nvPr>
            <p:ph idx="1"/>
          </p:nvPr>
        </p:nvSpPr>
        <p:spPr/>
        <p:txBody>
          <a:bodyPr/>
          <a:lstStyle/>
          <a:p>
            <a:r>
              <a:rPr lang="ja-JP" altLang="en-US" dirty="0"/>
              <a:t>試しにこれまでの</a:t>
            </a:r>
            <a:r>
              <a:rPr lang="en-US" altLang="ja-JP" dirty="0"/>
              <a:t>Zoom</a:t>
            </a:r>
            <a:r>
              <a:rPr lang="ja-JP" altLang="en-US" dirty="0"/>
              <a:t>ユーザ名でサインインし、「</a:t>
            </a:r>
            <a:r>
              <a:rPr lang="en-US" altLang="ja-JP" dirty="0"/>
              <a:t>Sign-In Email</a:t>
            </a:r>
            <a:r>
              <a:rPr lang="ja-JP" altLang="en-US" dirty="0"/>
              <a:t>アドレス」を</a:t>
            </a:r>
            <a:r>
              <a:rPr lang="en-US" altLang="ja-JP" dirty="0"/>
              <a:t>10</a:t>
            </a:r>
            <a:r>
              <a:rPr lang="ja-JP" altLang="en-US" dirty="0"/>
              <a:t>桁</a:t>
            </a:r>
            <a:r>
              <a:rPr lang="en-US" altLang="ja-JP" dirty="0"/>
              <a:t>@utac.u-tokyo.ac.jp </a:t>
            </a:r>
            <a:r>
              <a:rPr lang="ja-JP" altLang="en-US" dirty="0"/>
              <a:t>に変更</a:t>
            </a:r>
            <a:endParaRPr lang="en-US" altLang="ja-JP" dirty="0"/>
          </a:p>
          <a:p>
            <a:pPr lvl="1"/>
            <a:r>
              <a:rPr kumimoji="1" lang="ja-JP" altLang="en-US" dirty="0"/>
              <a:t>成功したら引継ぎ終了</a:t>
            </a:r>
            <a:endParaRPr kumimoji="1" lang="en-US" altLang="ja-JP" dirty="0"/>
          </a:p>
          <a:p>
            <a:pPr lvl="1"/>
            <a:r>
              <a:rPr lang="ja-JP" altLang="en-US" dirty="0"/>
              <a:t>「すでに</a:t>
            </a:r>
            <a:r>
              <a:rPr lang="en-US" altLang="ja-JP" dirty="0"/>
              <a:t>10</a:t>
            </a:r>
            <a:r>
              <a:rPr lang="ja-JP" altLang="en-US" dirty="0"/>
              <a:t>桁</a:t>
            </a:r>
            <a:r>
              <a:rPr lang="en-US" altLang="ja-JP" dirty="0"/>
              <a:t>@utac.u-tokyo.ac.jp</a:t>
            </a:r>
            <a:r>
              <a:rPr lang="ja-JP" altLang="en-US" dirty="0"/>
              <a:t>が存在している」というエラーが出た場合</a:t>
            </a:r>
            <a:endParaRPr lang="en-US" altLang="ja-JP" dirty="0"/>
          </a:p>
          <a:p>
            <a:r>
              <a:rPr kumimoji="1" lang="ja-JP" altLang="en-US" dirty="0"/>
              <a:t>以上を行うためのフォームを早急に準備します</a:t>
            </a:r>
          </a:p>
        </p:txBody>
      </p:sp>
      <p:sp>
        <p:nvSpPr>
          <p:cNvPr id="4" name="日付プレースホルダー 3">
            <a:extLst>
              <a:ext uri="{FF2B5EF4-FFF2-40B4-BE49-F238E27FC236}">
                <a16:creationId xmlns:a16="http://schemas.microsoft.com/office/drawing/2014/main" id="{5E047FC9-08A1-4A8C-AE7C-5B1057610AA0}"/>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31E9792A-B6A8-4D86-8449-3D8C0E00A682}"/>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6CF44968-F463-48E1-82D3-297F85B73B6A}"/>
              </a:ext>
            </a:extLst>
          </p:cNvPr>
          <p:cNvSpPr>
            <a:spLocks noGrp="1"/>
          </p:cNvSpPr>
          <p:nvPr>
            <p:ph type="sldNum" sz="quarter" idx="12"/>
          </p:nvPr>
        </p:nvSpPr>
        <p:spPr/>
        <p:txBody>
          <a:bodyPr/>
          <a:lstStyle/>
          <a:p>
            <a:fld id="{EDF77D8D-9987-453A-9A05-EB91CA595C68}" type="slidenum">
              <a:rPr kumimoji="1" lang="ja-JP" altLang="en-US" smtClean="0"/>
              <a:pPr/>
              <a:t>45</a:t>
            </a:fld>
            <a:endParaRPr kumimoji="1" lang="ja-JP" altLang="en-US"/>
          </a:p>
        </p:txBody>
      </p:sp>
    </p:spTree>
    <p:extLst>
      <p:ext uri="{BB962C8B-B14F-4D97-AF65-F5344CB8AC3E}">
        <p14:creationId xmlns:p14="http://schemas.microsoft.com/office/powerpoint/2010/main" val="27410700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6F799D-73E3-4BAA-B099-46C9C4945E74}"/>
              </a:ext>
            </a:extLst>
          </p:cNvPr>
          <p:cNvSpPr>
            <a:spLocks noGrp="1"/>
          </p:cNvSpPr>
          <p:nvPr>
            <p:ph type="title"/>
          </p:nvPr>
        </p:nvSpPr>
        <p:spPr/>
        <p:txBody>
          <a:bodyPr>
            <a:normAutofit fontScale="90000"/>
          </a:bodyPr>
          <a:lstStyle/>
          <a:p>
            <a:r>
              <a:rPr lang="ja-JP" altLang="en-US" dirty="0"/>
              <a:t>大規模会議、ウェビナーの運用（割り当てポリシー）</a:t>
            </a:r>
            <a:endParaRPr kumimoji="1" lang="ja-JP" altLang="en-US" dirty="0"/>
          </a:p>
        </p:txBody>
      </p:sp>
      <p:sp>
        <p:nvSpPr>
          <p:cNvPr id="3" name="コンテンツ プレースホルダー 2">
            <a:extLst>
              <a:ext uri="{FF2B5EF4-FFF2-40B4-BE49-F238E27FC236}">
                <a16:creationId xmlns:a16="http://schemas.microsoft.com/office/drawing/2014/main" id="{A443631F-6569-438E-B2AB-5AF218922FDF}"/>
              </a:ext>
            </a:extLst>
          </p:cNvPr>
          <p:cNvSpPr>
            <a:spLocks noGrp="1"/>
          </p:cNvSpPr>
          <p:nvPr>
            <p:ph idx="1"/>
          </p:nvPr>
        </p:nvSpPr>
        <p:spPr/>
        <p:txBody>
          <a:bodyPr/>
          <a:lstStyle/>
          <a:p>
            <a:r>
              <a:rPr kumimoji="1" lang="ja-JP" altLang="en-US" dirty="0"/>
              <a:t>大規模会議（</a:t>
            </a:r>
            <a:r>
              <a:rPr kumimoji="1" lang="en-US" altLang="ja-JP" dirty="0"/>
              <a:t>300</a:t>
            </a:r>
            <a:r>
              <a:rPr kumimoji="1" lang="ja-JP" altLang="en-US" dirty="0"/>
              <a:t>人超え）：授業に必要な先生のアカウントには常時割り当てる</a:t>
            </a:r>
            <a:endParaRPr kumimoji="1" lang="en-US" altLang="ja-JP" dirty="0"/>
          </a:p>
          <a:p>
            <a:pPr lvl="1"/>
            <a:r>
              <a:rPr lang="ja-JP" altLang="en-US" dirty="0">
                <a:hlinkClick r:id="rId2"/>
              </a:rPr>
              <a:t>説明</a:t>
            </a:r>
            <a:endParaRPr kumimoji="1" lang="en-US" altLang="ja-JP" dirty="0"/>
          </a:p>
          <a:p>
            <a:r>
              <a:rPr lang="ja-JP" altLang="en-US" dirty="0"/>
              <a:t>ウェビナー：必要なイベントに、必要な期間中のみ割り当てる</a:t>
            </a:r>
            <a:endParaRPr lang="en-US" altLang="ja-JP" dirty="0"/>
          </a:p>
          <a:p>
            <a:pPr lvl="1"/>
            <a:r>
              <a:rPr lang="ja-JP" altLang="en-US" dirty="0">
                <a:hlinkClick r:id="rId3"/>
              </a:rPr>
              <a:t>説明</a:t>
            </a:r>
            <a:endParaRPr lang="en-US" altLang="ja-JP" dirty="0"/>
          </a:p>
        </p:txBody>
      </p:sp>
      <p:sp>
        <p:nvSpPr>
          <p:cNvPr id="4" name="日付プレースホルダー 3">
            <a:extLst>
              <a:ext uri="{FF2B5EF4-FFF2-40B4-BE49-F238E27FC236}">
                <a16:creationId xmlns:a16="http://schemas.microsoft.com/office/drawing/2014/main" id="{B8CEFEAC-4F95-452D-B246-1D7D3B5E8492}"/>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5BB5F021-09CF-4B2D-997B-C0854CCE8F32}"/>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B75C05ED-8F95-4676-9A17-354AE14A3E3B}"/>
              </a:ext>
            </a:extLst>
          </p:cNvPr>
          <p:cNvSpPr>
            <a:spLocks noGrp="1"/>
          </p:cNvSpPr>
          <p:nvPr>
            <p:ph type="sldNum" sz="quarter" idx="12"/>
          </p:nvPr>
        </p:nvSpPr>
        <p:spPr/>
        <p:txBody>
          <a:bodyPr/>
          <a:lstStyle/>
          <a:p>
            <a:fld id="{EDF77D8D-9987-453A-9A05-EB91CA595C68}" type="slidenum">
              <a:rPr kumimoji="1" lang="ja-JP" altLang="en-US" smtClean="0"/>
              <a:pPr/>
              <a:t>46</a:t>
            </a:fld>
            <a:endParaRPr kumimoji="1" lang="ja-JP" altLang="en-US"/>
          </a:p>
        </p:txBody>
      </p:sp>
    </p:spTree>
    <p:extLst>
      <p:ext uri="{BB962C8B-B14F-4D97-AF65-F5344CB8AC3E}">
        <p14:creationId xmlns:p14="http://schemas.microsoft.com/office/powerpoint/2010/main" val="14984095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EFEC8B-403E-4387-BA5E-A73E2D50B76F}"/>
              </a:ext>
            </a:extLst>
          </p:cNvPr>
          <p:cNvSpPr>
            <a:spLocks noGrp="1"/>
          </p:cNvSpPr>
          <p:nvPr>
            <p:ph type="title"/>
          </p:nvPr>
        </p:nvSpPr>
        <p:spPr/>
        <p:txBody>
          <a:bodyPr/>
          <a:lstStyle/>
          <a:p>
            <a:r>
              <a:rPr kumimoji="1" lang="en-US" altLang="ja-JP" dirty="0"/>
              <a:t>FAQ</a:t>
            </a:r>
            <a:endParaRPr kumimoji="1" lang="ja-JP" altLang="en-US" dirty="0"/>
          </a:p>
        </p:txBody>
      </p:sp>
      <p:sp>
        <p:nvSpPr>
          <p:cNvPr id="3" name="コンテンツ プレースホルダー 2">
            <a:extLst>
              <a:ext uri="{FF2B5EF4-FFF2-40B4-BE49-F238E27FC236}">
                <a16:creationId xmlns:a16="http://schemas.microsoft.com/office/drawing/2014/main" id="{956CF1F5-D834-4FC7-8A13-38E4A5BE706C}"/>
              </a:ext>
            </a:extLst>
          </p:cNvPr>
          <p:cNvSpPr>
            <a:spLocks noGrp="1"/>
          </p:cNvSpPr>
          <p:nvPr>
            <p:ph idx="1"/>
          </p:nvPr>
        </p:nvSpPr>
        <p:spPr/>
        <p:txBody>
          <a:bodyPr>
            <a:normAutofit lnSpcReduction="10000"/>
          </a:bodyPr>
          <a:lstStyle/>
          <a:p>
            <a:r>
              <a:rPr kumimoji="1" lang="en-US" altLang="ja-JP" dirty="0"/>
              <a:t>Zoom</a:t>
            </a:r>
            <a:r>
              <a:rPr kumimoji="1" lang="ja-JP" altLang="en-US" dirty="0"/>
              <a:t>を授業以外のことに使ってもよいか</a:t>
            </a:r>
            <a:r>
              <a:rPr kumimoji="1" lang="en-US" altLang="ja-JP" dirty="0"/>
              <a:t>?</a:t>
            </a:r>
          </a:p>
          <a:p>
            <a:pPr lvl="1"/>
            <a:r>
              <a:rPr lang="ja-JP" altLang="en-US" dirty="0"/>
              <a:t>授業に限定していません</a:t>
            </a:r>
            <a:endParaRPr lang="en-US" altLang="ja-JP" dirty="0"/>
          </a:p>
          <a:p>
            <a:pPr lvl="1"/>
            <a:r>
              <a:rPr kumimoji="1" lang="ja-JP" altLang="en-US" dirty="0"/>
              <a:t>本学の教育研究、本学構成員としての職務のためであれば</a:t>
            </a:r>
            <a:r>
              <a:rPr kumimoji="1" lang="en-US" altLang="ja-JP" dirty="0"/>
              <a:t>OK</a:t>
            </a:r>
          </a:p>
          <a:p>
            <a:pPr lvl="1"/>
            <a:r>
              <a:rPr lang="ja-JP" altLang="en-US" dirty="0"/>
              <a:t>明文化された利用規定は今後</a:t>
            </a:r>
            <a:endParaRPr lang="en-US" altLang="ja-JP" dirty="0"/>
          </a:p>
          <a:p>
            <a:r>
              <a:rPr lang="ja-JP" altLang="en-US" dirty="0"/>
              <a:t>大規模会議ライセンスは授業以外にも割り当ててもらえるのか</a:t>
            </a:r>
            <a:r>
              <a:rPr lang="en-US" altLang="ja-JP" dirty="0"/>
              <a:t>?</a:t>
            </a:r>
          </a:p>
          <a:p>
            <a:pPr lvl="1"/>
            <a:r>
              <a:rPr lang="ja-JP" altLang="en-US" dirty="0"/>
              <a:t>ウェビナー同様一時的に割り当てます</a:t>
            </a:r>
            <a:endParaRPr lang="en-US" altLang="ja-JP" dirty="0"/>
          </a:p>
          <a:p>
            <a:pPr lvl="1"/>
            <a:r>
              <a:rPr lang="en-US" altLang="ja-JP" dirty="0">
                <a:solidFill>
                  <a:srgbClr val="00B050"/>
                </a:solidFill>
              </a:rPr>
              <a:t>WebEx</a:t>
            </a:r>
            <a:r>
              <a:rPr lang="ja-JP" altLang="en-US" dirty="0">
                <a:solidFill>
                  <a:srgbClr val="00B050"/>
                </a:solidFill>
              </a:rPr>
              <a:t>の利用もご検討</a:t>
            </a:r>
            <a:r>
              <a:rPr lang="ja-JP" altLang="en-US" dirty="0"/>
              <a:t>ください</a:t>
            </a:r>
            <a:endParaRPr lang="en-US" altLang="ja-JP" dirty="0"/>
          </a:p>
        </p:txBody>
      </p:sp>
      <p:sp>
        <p:nvSpPr>
          <p:cNvPr id="4" name="日付プレースホルダー 3">
            <a:extLst>
              <a:ext uri="{FF2B5EF4-FFF2-40B4-BE49-F238E27FC236}">
                <a16:creationId xmlns:a16="http://schemas.microsoft.com/office/drawing/2014/main" id="{39468BFA-A040-487F-A75C-DC16AF8B7BE5}"/>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40B9EF5-E759-4283-9AFB-9C084D11C694}"/>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BDC7F51-43C0-4D24-80FE-9ED62AFD394F}"/>
              </a:ext>
            </a:extLst>
          </p:cNvPr>
          <p:cNvSpPr>
            <a:spLocks noGrp="1"/>
          </p:cNvSpPr>
          <p:nvPr>
            <p:ph type="sldNum" sz="quarter" idx="12"/>
          </p:nvPr>
        </p:nvSpPr>
        <p:spPr/>
        <p:txBody>
          <a:bodyPr/>
          <a:lstStyle/>
          <a:p>
            <a:fld id="{EDF77D8D-9987-453A-9A05-EB91CA595C68}" type="slidenum">
              <a:rPr kumimoji="1" lang="ja-JP" altLang="en-US" smtClean="0"/>
              <a:pPr/>
              <a:t>47</a:t>
            </a:fld>
            <a:endParaRPr kumimoji="1" lang="ja-JP" altLang="en-US"/>
          </a:p>
        </p:txBody>
      </p:sp>
    </p:spTree>
    <p:extLst>
      <p:ext uri="{BB962C8B-B14F-4D97-AF65-F5344CB8AC3E}">
        <p14:creationId xmlns:p14="http://schemas.microsoft.com/office/powerpoint/2010/main" val="14463099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D54EA-0CAB-4EC3-AD70-2737FC06C904}"/>
              </a:ext>
            </a:extLst>
          </p:cNvPr>
          <p:cNvSpPr>
            <a:spLocks noGrp="1"/>
          </p:cNvSpPr>
          <p:nvPr>
            <p:ph type="title"/>
          </p:nvPr>
        </p:nvSpPr>
        <p:spPr/>
        <p:txBody>
          <a:bodyPr/>
          <a:lstStyle/>
          <a:p>
            <a:r>
              <a:rPr kumimoji="1" lang="en-US" altLang="ja-JP" dirty="0"/>
              <a:t>WebEx</a:t>
            </a:r>
            <a:endParaRPr kumimoji="1" lang="ja-JP" altLang="en-US" dirty="0"/>
          </a:p>
        </p:txBody>
      </p:sp>
      <p:sp>
        <p:nvSpPr>
          <p:cNvPr id="3" name="Content Placeholder 2">
            <a:extLst>
              <a:ext uri="{FF2B5EF4-FFF2-40B4-BE49-F238E27FC236}">
                <a16:creationId xmlns:a16="http://schemas.microsoft.com/office/drawing/2014/main" id="{784507E5-9488-4B4A-BD98-69A06810E36E}"/>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4E0F2F8C-4C87-4F67-B146-E5B9E8B113DD}"/>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C8FC4565-E225-4AB8-917E-4FA7A01BBA6C}"/>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08D2A71B-4156-4047-8683-1CE960C9CC4B}"/>
              </a:ext>
            </a:extLst>
          </p:cNvPr>
          <p:cNvSpPr>
            <a:spLocks noGrp="1"/>
          </p:cNvSpPr>
          <p:nvPr>
            <p:ph type="sldNum" sz="quarter" idx="12"/>
          </p:nvPr>
        </p:nvSpPr>
        <p:spPr/>
        <p:txBody>
          <a:bodyPr/>
          <a:lstStyle/>
          <a:p>
            <a:fld id="{EDF77D8D-9987-453A-9A05-EB91CA595C68}" type="slidenum">
              <a:rPr kumimoji="1" lang="ja-JP" altLang="en-US" smtClean="0"/>
              <a:pPr/>
              <a:t>48</a:t>
            </a:fld>
            <a:endParaRPr kumimoji="1" lang="ja-JP" altLang="en-US"/>
          </a:p>
        </p:txBody>
      </p:sp>
      <p:grpSp>
        <p:nvGrpSpPr>
          <p:cNvPr id="27" name="グループ化 26">
            <a:extLst>
              <a:ext uri="{FF2B5EF4-FFF2-40B4-BE49-F238E27FC236}">
                <a16:creationId xmlns:a16="http://schemas.microsoft.com/office/drawing/2014/main" id="{03D724AE-28EE-4062-90BA-E7C863CDE699}"/>
              </a:ext>
            </a:extLst>
          </p:cNvPr>
          <p:cNvGrpSpPr/>
          <p:nvPr/>
        </p:nvGrpSpPr>
        <p:grpSpPr>
          <a:xfrm>
            <a:off x="1173765" y="2879947"/>
            <a:ext cx="7286315" cy="2133229"/>
            <a:chOff x="1173765" y="3823228"/>
            <a:chExt cx="7286315" cy="2133229"/>
          </a:xfrm>
        </p:grpSpPr>
        <p:grpSp>
          <p:nvGrpSpPr>
            <p:cNvPr id="28" name="グループ化 39">
              <a:extLst>
                <a:ext uri="{FF2B5EF4-FFF2-40B4-BE49-F238E27FC236}">
                  <a16:creationId xmlns:a16="http://schemas.microsoft.com/office/drawing/2014/main" id="{13467701-7673-4811-B883-74D24A56F23B}"/>
                </a:ext>
              </a:extLst>
            </p:cNvPr>
            <p:cNvGrpSpPr/>
            <p:nvPr/>
          </p:nvGrpSpPr>
          <p:grpSpPr>
            <a:xfrm>
              <a:off x="1173765" y="3823228"/>
              <a:ext cx="7286315" cy="2133229"/>
              <a:chOff x="179512" y="3599999"/>
              <a:chExt cx="8856984" cy="3141369"/>
            </a:xfrm>
          </p:grpSpPr>
          <p:sp>
            <p:nvSpPr>
              <p:cNvPr id="30" name="正方形/長方形 4">
                <a:extLst>
                  <a:ext uri="{FF2B5EF4-FFF2-40B4-BE49-F238E27FC236}">
                    <a16:creationId xmlns:a16="http://schemas.microsoft.com/office/drawing/2014/main" id="{ED6D0961-6086-40B7-969A-32CC80BB3D3A}"/>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1" name="正方形/長方形 5">
                <a:extLst>
                  <a:ext uri="{FF2B5EF4-FFF2-40B4-BE49-F238E27FC236}">
                    <a16:creationId xmlns:a16="http://schemas.microsoft.com/office/drawing/2014/main" id="{34EB467A-F561-4317-B473-9FC1CF7CD6E8}"/>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正方形/長方形 6">
                <a:extLst>
                  <a:ext uri="{FF2B5EF4-FFF2-40B4-BE49-F238E27FC236}">
                    <a16:creationId xmlns:a16="http://schemas.microsoft.com/office/drawing/2014/main" id="{7B3754E9-2932-4D68-B294-FA49ABC98CE6}"/>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3" name="矢印: 上 11">
                <a:extLst>
                  <a:ext uri="{FF2B5EF4-FFF2-40B4-BE49-F238E27FC236}">
                    <a16:creationId xmlns:a16="http://schemas.microsoft.com/office/drawing/2014/main" id="{7B54D443-B67F-44DE-981E-0BE1E34AC9A7}"/>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2">
                <a:extLst>
                  <a:ext uri="{FF2B5EF4-FFF2-40B4-BE49-F238E27FC236}">
                    <a16:creationId xmlns:a16="http://schemas.microsoft.com/office/drawing/2014/main" id="{DB33768C-4CE7-4091-9EC7-0546078ADFCB}"/>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3">
                <a:extLst>
                  <a:ext uri="{FF2B5EF4-FFF2-40B4-BE49-F238E27FC236}">
                    <a16:creationId xmlns:a16="http://schemas.microsoft.com/office/drawing/2014/main" id="{5474423B-3FD0-4772-B204-3BC6625EC9F0}"/>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4">
                <a:extLst>
                  <a:ext uri="{FF2B5EF4-FFF2-40B4-BE49-F238E27FC236}">
                    <a16:creationId xmlns:a16="http://schemas.microsoft.com/office/drawing/2014/main" id="{8FB99009-4D2C-4672-AEEA-1E424BFBA711}"/>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矢印: 上 15">
                <a:extLst>
                  <a:ext uri="{FF2B5EF4-FFF2-40B4-BE49-F238E27FC236}">
                    <a16:creationId xmlns:a16="http://schemas.microsoft.com/office/drawing/2014/main" id="{394975EC-0226-432B-8B5B-D13979484057}"/>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8" name="正方形/長方形 9">
                <a:extLst>
                  <a:ext uri="{FF2B5EF4-FFF2-40B4-BE49-F238E27FC236}">
                    <a16:creationId xmlns:a16="http://schemas.microsoft.com/office/drawing/2014/main" id="{C473AEBA-DBCC-4768-911E-D6EA74F2C65E}"/>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9" name="正方形/長方形 7">
                <a:extLst>
                  <a:ext uri="{FF2B5EF4-FFF2-40B4-BE49-F238E27FC236}">
                    <a16:creationId xmlns:a16="http://schemas.microsoft.com/office/drawing/2014/main" id="{21D48552-BF14-4504-B3C7-D104BB61C5FA}"/>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40" name="正方形/長方形 8">
                <a:extLst>
                  <a:ext uri="{FF2B5EF4-FFF2-40B4-BE49-F238E27FC236}">
                    <a16:creationId xmlns:a16="http://schemas.microsoft.com/office/drawing/2014/main" id="{7832AF69-EBCD-458A-9417-05280B7A37AB}"/>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1" name="矢印: 上 34">
                <a:extLst>
                  <a:ext uri="{FF2B5EF4-FFF2-40B4-BE49-F238E27FC236}">
                    <a16:creationId xmlns:a16="http://schemas.microsoft.com/office/drawing/2014/main" id="{65D64D38-71DE-4425-AEA3-5CDC7159FD49}"/>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正方形/長方形 36">
                <a:extLst>
                  <a:ext uri="{FF2B5EF4-FFF2-40B4-BE49-F238E27FC236}">
                    <a16:creationId xmlns:a16="http://schemas.microsoft.com/office/drawing/2014/main" id="{E29D36A0-53D3-450E-88B6-410103428B6D}"/>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9" name="四角形: 角を丸くする 26">
              <a:extLst>
                <a:ext uri="{FF2B5EF4-FFF2-40B4-BE49-F238E27FC236}">
                  <a16:creationId xmlns:a16="http://schemas.microsoft.com/office/drawing/2014/main" id="{AF44D2BC-E1DF-4E97-840F-0E550815E2E1}"/>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3" name="正方形/長方形 42">
            <a:extLst>
              <a:ext uri="{FF2B5EF4-FFF2-40B4-BE49-F238E27FC236}">
                <a16:creationId xmlns:a16="http://schemas.microsoft.com/office/drawing/2014/main" id="{9BF43D5A-9120-468B-A6AC-1CF056A319A5}"/>
              </a:ext>
            </a:extLst>
          </p:cNvPr>
          <p:cNvSpPr/>
          <p:nvPr/>
        </p:nvSpPr>
        <p:spPr>
          <a:xfrm>
            <a:off x="7409432" y="2860130"/>
            <a:ext cx="1051000"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36905076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4596E0-4A93-4F4F-9495-EF4F8200C1EB}"/>
              </a:ext>
            </a:extLst>
          </p:cNvPr>
          <p:cNvSpPr>
            <a:spLocks noGrp="1"/>
          </p:cNvSpPr>
          <p:nvPr>
            <p:ph type="title"/>
          </p:nvPr>
        </p:nvSpPr>
        <p:spPr/>
        <p:txBody>
          <a:bodyPr/>
          <a:lstStyle/>
          <a:p>
            <a:r>
              <a:rPr kumimoji="1" lang="en-US" altLang="ja-JP" dirty="0"/>
              <a:t>WebEx</a:t>
            </a:r>
            <a:endParaRPr kumimoji="1" lang="ja-JP" altLang="en-US" dirty="0"/>
          </a:p>
        </p:txBody>
      </p:sp>
      <p:sp>
        <p:nvSpPr>
          <p:cNvPr id="3" name="コンテンツ プレースホルダー 2">
            <a:extLst>
              <a:ext uri="{FF2B5EF4-FFF2-40B4-BE49-F238E27FC236}">
                <a16:creationId xmlns:a16="http://schemas.microsoft.com/office/drawing/2014/main" id="{129B1EEC-A0F4-4F09-9A1C-49D61749D1EC}"/>
              </a:ext>
            </a:extLst>
          </p:cNvPr>
          <p:cNvSpPr>
            <a:spLocks noGrp="1"/>
          </p:cNvSpPr>
          <p:nvPr>
            <p:ph idx="1"/>
          </p:nvPr>
        </p:nvSpPr>
        <p:spPr>
          <a:xfrm>
            <a:off x="457200" y="1500174"/>
            <a:ext cx="8579296" cy="4525963"/>
          </a:xfrm>
        </p:spPr>
        <p:txBody>
          <a:bodyPr>
            <a:normAutofit/>
          </a:bodyPr>
          <a:lstStyle/>
          <a:p>
            <a:r>
              <a:rPr lang="ja-JP" altLang="en-US" dirty="0"/>
              <a:t>サインイン</a:t>
            </a:r>
            <a:endParaRPr lang="en-US" altLang="ja-JP" dirty="0"/>
          </a:p>
          <a:p>
            <a:pPr lvl="1"/>
            <a:r>
              <a:rPr lang="en-US" altLang="ja-JP" dirty="0">
                <a:hlinkClick r:id="rId2"/>
              </a:rPr>
              <a:t>https://u</a:t>
            </a:r>
            <a:r>
              <a:rPr kumimoji="1" lang="en-US" altLang="ja-JP" dirty="0">
                <a:hlinkClick r:id="rId2"/>
              </a:rPr>
              <a:t>telecon.webex.com/</a:t>
            </a:r>
            <a:endParaRPr lang="en-US" altLang="ja-JP" dirty="0"/>
          </a:p>
          <a:p>
            <a:pPr lvl="1"/>
            <a:r>
              <a:rPr lang="en-US" altLang="ja-JP" dirty="0"/>
              <a:t>UTokyo Account</a:t>
            </a:r>
            <a:r>
              <a:rPr lang="ja-JP" altLang="en-US" dirty="0"/>
              <a:t>で</a:t>
            </a:r>
            <a:r>
              <a:rPr lang="en-US" altLang="ja-JP" dirty="0"/>
              <a:t>SSO</a:t>
            </a:r>
            <a:endParaRPr kumimoji="1" lang="en-US" altLang="ja-JP" dirty="0"/>
          </a:p>
          <a:p>
            <a:r>
              <a:rPr lang="ja-JP" altLang="en-US" dirty="0"/>
              <a:t>機能</a:t>
            </a:r>
            <a:endParaRPr lang="en-US" altLang="ja-JP" dirty="0"/>
          </a:p>
          <a:p>
            <a:pPr lvl="1"/>
            <a:r>
              <a:rPr lang="en-US" altLang="ja-JP" dirty="0"/>
              <a:t>WebEx Meeting</a:t>
            </a:r>
            <a:r>
              <a:rPr lang="ja-JP" altLang="en-US" dirty="0"/>
              <a:t>（</a:t>
            </a:r>
            <a:r>
              <a:rPr lang="en-US" altLang="ja-JP" dirty="0">
                <a:solidFill>
                  <a:schemeClr val="accent5">
                    <a:lumMod val="75000"/>
                  </a:schemeClr>
                </a:solidFill>
              </a:rPr>
              <a:t>1000</a:t>
            </a:r>
            <a:r>
              <a:rPr lang="ja-JP" altLang="en-US" dirty="0">
                <a:solidFill>
                  <a:schemeClr val="accent5">
                    <a:lumMod val="75000"/>
                  </a:schemeClr>
                </a:solidFill>
              </a:rPr>
              <a:t>人</a:t>
            </a:r>
            <a:r>
              <a:rPr lang="ja-JP" altLang="en-US" dirty="0"/>
              <a:t>まで）</a:t>
            </a:r>
            <a:r>
              <a:rPr lang="en-US" altLang="ja-JP" dirty="0">
                <a:sym typeface="Symbol" panose="05050102010706020507" pitchFamily="18" charset="2"/>
              </a:rPr>
              <a:t> </a:t>
            </a:r>
            <a:r>
              <a:rPr lang="en-US" altLang="ja-JP" dirty="0"/>
              <a:t>Zoom Meeting</a:t>
            </a:r>
          </a:p>
          <a:p>
            <a:pPr lvl="1"/>
            <a:r>
              <a:rPr kumimoji="1" lang="en-US" altLang="ja-JP" dirty="0"/>
              <a:t>WebEx Events</a:t>
            </a:r>
            <a:r>
              <a:rPr kumimoji="1" lang="ja-JP" altLang="en-US" dirty="0"/>
              <a:t>（</a:t>
            </a:r>
            <a:r>
              <a:rPr kumimoji="1" lang="en-US" altLang="ja-JP" dirty="0">
                <a:solidFill>
                  <a:schemeClr val="accent5">
                    <a:lumMod val="75000"/>
                  </a:schemeClr>
                </a:solidFill>
              </a:rPr>
              <a:t>1000</a:t>
            </a:r>
            <a:r>
              <a:rPr kumimoji="1" lang="ja-JP" altLang="en-US" dirty="0">
                <a:solidFill>
                  <a:schemeClr val="accent5">
                    <a:lumMod val="75000"/>
                  </a:schemeClr>
                </a:solidFill>
              </a:rPr>
              <a:t>人</a:t>
            </a:r>
            <a:r>
              <a:rPr kumimoji="1" lang="ja-JP" altLang="en-US" dirty="0"/>
              <a:t>まで）</a:t>
            </a:r>
            <a:r>
              <a:rPr lang="en-US" altLang="ja-JP" dirty="0">
                <a:sym typeface="Symbol" panose="05050102010706020507" pitchFamily="18" charset="2"/>
              </a:rPr>
              <a:t> </a:t>
            </a:r>
            <a:r>
              <a:rPr lang="en-US" altLang="ja-JP" dirty="0"/>
              <a:t>Zoom Webinar</a:t>
            </a:r>
          </a:p>
        </p:txBody>
      </p:sp>
      <p:sp>
        <p:nvSpPr>
          <p:cNvPr id="4" name="日付プレースホルダー 3">
            <a:extLst>
              <a:ext uri="{FF2B5EF4-FFF2-40B4-BE49-F238E27FC236}">
                <a16:creationId xmlns:a16="http://schemas.microsoft.com/office/drawing/2014/main" id="{AE0B5F4B-C642-4861-BB93-9948EB1BBA28}"/>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B7BBF5D2-01ED-40EB-A8F1-E43E7295C8DC}"/>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15A6444B-7C3C-4058-9802-1B6629AF391D}"/>
              </a:ext>
            </a:extLst>
          </p:cNvPr>
          <p:cNvSpPr>
            <a:spLocks noGrp="1"/>
          </p:cNvSpPr>
          <p:nvPr>
            <p:ph type="sldNum" sz="quarter" idx="12"/>
          </p:nvPr>
        </p:nvSpPr>
        <p:spPr/>
        <p:txBody>
          <a:bodyPr/>
          <a:lstStyle/>
          <a:p>
            <a:fld id="{EDF77D8D-9987-453A-9A05-EB91CA595C68}" type="slidenum">
              <a:rPr kumimoji="1" lang="ja-JP" altLang="en-US" smtClean="0"/>
              <a:pPr/>
              <a:t>49</a:t>
            </a:fld>
            <a:endParaRPr kumimoji="1" lang="ja-JP" altLang="en-US"/>
          </a:p>
        </p:txBody>
      </p:sp>
      <p:pic>
        <p:nvPicPr>
          <p:cNvPr id="13" name="図 12">
            <a:extLst>
              <a:ext uri="{FF2B5EF4-FFF2-40B4-BE49-F238E27FC236}">
                <a16:creationId xmlns:a16="http://schemas.microsoft.com/office/drawing/2014/main" id="{A16F8D9A-2032-43C7-ABFF-AD64C60AFB8C}"/>
              </a:ext>
            </a:extLst>
          </p:cNvPr>
          <p:cNvPicPr>
            <a:picLocks noChangeAspect="1"/>
          </p:cNvPicPr>
          <p:nvPr/>
        </p:nvPicPr>
        <p:blipFill>
          <a:blip r:embed="rId3"/>
          <a:stretch>
            <a:fillRect/>
          </a:stretch>
        </p:blipFill>
        <p:spPr>
          <a:xfrm>
            <a:off x="6834712" y="27527"/>
            <a:ext cx="2268942" cy="667224"/>
          </a:xfrm>
          <a:prstGeom prst="rect">
            <a:avLst/>
          </a:prstGeom>
        </p:spPr>
      </p:pic>
      <p:sp>
        <p:nvSpPr>
          <p:cNvPr id="14" name="正方形/長方形 13">
            <a:extLst>
              <a:ext uri="{FF2B5EF4-FFF2-40B4-BE49-F238E27FC236}">
                <a16:creationId xmlns:a16="http://schemas.microsoft.com/office/drawing/2014/main" id="{6965A77F-4C99-48CB-B538-F2C3D8778D7E}"/>
              </a:ext>
            </a:extLst>
          </p:cNvPr>
          <p:cNvSpPr/>
          <p:nvPr/>
        </p:nvSpPr>
        <p:spPr>
          <a:xfrm>
            <a:off x="8748464"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2686158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EAFA71-7064-4C33-99DD-74B086656133}"/>
              </a:ext>
            </a:extLst>
          </p:cNvPr>
          <p:cNvSpPr>
            <a:spLocks noGrp="1"/>
          </p:cNvSpPr>
          <p:nvPr>
            <p:ph type="title"/>
          </p:nvPr>
        </p:nvSpPr>
        <p:spPr/>
        <p:txBody>
          <a:bodyPr>
            <a:normAutofit fontScale="90000"/>
          </a:bodyPr>
          <a:lstStyle/>
          <a:p>
            <a:r>
              <a:rPr lang="ja-JP" altLang="en-US" dirty="0"/>
              <a:t>疑問</a:t>
            </a:r>
            <a:r>
              <a:rPr lang="en-US" altLang="ja-JP" dirty="0"/>
              <a:t>?</a:t>
            </a:r>
            <a:br>
              <a:rPr lang="en-US" altLang="ja-JP" dirty="0"/>
            </a:br>
            <a:r>
              <a:rPr lang="en-US" altLang="ja-JP" dirty="0"/>
              <a:t> </a:t>
            </a:r>
            <a:r>
              <a:rPr lang="en-US" altLang="ja-JP" dirty="0">
                <a:sym typeface="Symbol" panose="05050102010706020507" pitchFamily="18" charset="2"/>
              </a:rPr>
              <a:t></a:t>
            </a:r>
            <a:r>
              <a:rPr lang="ja-JP" altLang="en-US" dirty="0">
                <a:sym typeface="Symbol" panose="05050102010706020507" pitchFamily="18" charset="2"/>
              </a:rPr>
              <a:t>まずは</a:t>
            </a:r>
            <a:r>
              <a:rPr lang="en-US" altLang="ja-JP" dirty="0" err="1"/>
              <a:t>utelecon</a:t>
            </a:r>
            <a:r>
              <a:rPr kumimoji="1" lang="ja-JP" altLang="en-US" dirty="0"/>
              <a:t>をご覧ください</a:t>
            </a:r>
          </a:p>
        </p:txBody>
      </p:sp>
      <p:sp>
        <p:nvSpPr>
          <p:cNvPr id="3" name="コンテンツ プレースホルダー 2">
            <a:extLst>
              <a:ext uri="{FF2B5EF4-FFF2-40B4-BE49-F238E27FC236}">
                <a16:creationId xmlns:a16="http://schemas.microsoft.com/office/drawing/2014/main" id="{0A7770E9-05EF-40E1-B940-E6A01D68ABBE}"/>
              </a:ext>
            </a:extLst>
          </p:cNvPr>
          <p:cNvSpPr>
            <a:spLocks noGrp="1"/>
          </p:cNvSpPr>
          <p:nvPr>
            <p:ph idx="1"/>
          </p:nvPr>
        </p:nvSpPr>
        <p:spPr/>
        <p:txBody>
          <a:bodyPr>
            <a:normAutofit/>
          </a:bodyPr>
          <a:lstStyle/>
          <a:p>
            <a:r>
              <a:rPr kumimoji="1" lang="ja-JP" altLang="en-US" dirty="0"/>
              <a:t>様々な情報</a:t>
            </a:r>
            <a:r>
              <a:rPr lang="ja-JP" altLang="en-US" dirty="0"/>
              <a:t>を</a:t>
            </a:r>
            <a:r>
              <a:rPr kumimoji="1" lang="ja-JP" altLang="en-US" dirty="0"/>
              <a:t> </a:t>
            </a:r>
            <a:r>
              <a:rPr kumimoji="1" lang="en-US" altLang="ja-JP" sz="2400" dirty="0">
                <a:hlinkClick r:id="rId2"/>
              </a:rPr>
              <a:t>https://utelecon.adm.u-tokyo.ac.jp/</a:t>
            </a:r>
            <a:r>
              <a:rPr kumimoji="1" lang="ja-JP" altLang="en-US" dirty="0"/>
              <a:t> へ集約しています</a:t>
            </a:r>
            <a:endParaRPr kumimoji="1" lang="en-US" altLang="ja-JP" dirty="0"/>
          </a:p>
          <a:p>
            <a:pPr lvl="1"/>
            <a:r>
              <a:rPr lang="ja-JP" altLang="en-US" dirty="0"/>
              <a:t>注</a:t>
            </a:r>
            <a:r>
              <a:rPr lang="en-US" altLang="ja-JP" dirty="0"/>
              <a:t>: utelecon.github.io</a:t>
            </a:r>
            <a:r>
              <a:rPr lang="ja-JP" altLang="en-US" dirty="0"/>
              <a:t>（なお有効）</a:t>
            </a:r>
            <a:r>
              <a:rPr lang="en-US" altLang="ja-JP" dirty="0"/>
              <a:t> </a:t>
            </a:r>
            <a:r>
              <a:rPr lang="ja-JP" altLang="en-US" dirty="0"/>
              <a:t>から改名</a:t>
            </a:r>
            <a:endParaRPr kumimoji="1" lang="en-US" altLang="ja-JP" dirty="0"/>
          </a:p>
          <a:p>
            <a:r>
              <a:rPr lang="ja-JP" altLang="en-US" dirty="0"/>
              <a:t>特定の疑問は</a:t>
            </a:r>
            <a:r>
              <a:rPr lang="ja-JP" altLang="en-US" u="sng" dirty="0"/>
              <a:t>検索ボックス</a:t>
            </a:r>
            <a:r>
              <a:rPr lang="ja-JP" altLang="en-US" dirty="0"/>
              <a:t>で</a:t>
            </a:r>
            <a:endParaRPr lang="en-US" altLang="ja-JP" dirty="0"/>
          </a:p>
          <a:p>
            <a:r>
              <a:rPr lang="ja-JP" altLang="en-US" dirty="0"/>
              <a:t>初めての先生必見</a:t>
            </a:r>
            <a:endParaRPr lang="en-US" altLang="ja-JP" dirty="0"/>
          </a:p>
          <a:p>
            <a:r>
              <a:rPr lang="en-US" altLang="ja-JP" dirty="0"/>
              <a:t>2021</a:t>
            </a:r>
            <a:r>
              <a:rPr lang="ja-JP" altLang="en-US" dirty="0"/>
              <a:t>春の変更点</a:t>
            </a:r>
            <a:endParaRPr kumimoji="1" lang="en-US" altLang="ja-JP" dirty="0"/>
          </a:p>
        </p:txBody>
      </p:sp>
      <p:sp>
        <p:nvSpPr>
          <p:cNvPr id="4" name="日付プレースホルダー 3">
            <a:extLst>
              <a:ext uri="{FF2B5EF4-FFF2-40B4-BE49-F238E27FC236}">
                <a16:creationId xmlns:a16="http://schemas.microsoft.com/office/drawing/2014/main" id="{1F8FE44D-C723-4763-B9A3-831D30F47974}"/>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C67A1FAE-8E0A-457D-A838-6DC516593FE9}"/>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2898DA91-BF54-4C68-B65D-F7807BFF30BF}"/>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pic>
        <p:nvPicPr>
          <p:cNvPr id="10" name="図 9" descr="グラフィカル ユーザー インターフェイス, テキスト&#10;&#10;自動的に生成された説明">
            <a:extLst>
              <a:ext uri="{FF2B5EF4-FFF2-40B4-BE49-F238E27FC236}">
                <a16:creationId xmlns:a16="http://schemas.microsoft.com/office/drawing/2014/main" id="{A8AED166-130D-4581-B5DC-5C9B09E298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4128" y="3601181"/>
            <a:ext cx="3318240" cy="2780147"/>
          </a:xfrm>
          <a:prstGeom prst="rect">
            <a:avLst/>
          </a:prstGeom>
        </p:spPr>
      </p:pic>
      <p:sp>
        <p:nvSpPr>
          <p:cNvPr id="9" name="正方形/長方形 8">
            <a:extLst>
              <a:ext uri="{FF2B5EF4-FFF2-40B4-BE49-F238E27FC236}">
                <a16:creationId xmlns:a16="http://schemas.microsoft.com/office/drawing/2014/main" id="{6149B623-8448-46D2-BF32-C19A4A9B38B5}"/>
              </a:ext>
            </a:extLst>
          </p:cNvPr>
          <p:cNvSpPr/>
          <p:nvPr/>
        </p:nvSpPr>
        <p:spPr>
          <a:xfrm>
            <a:off x="7840551" y="3966069"/>
            <a:ext cx="875409" cy="2550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8E0E0C75-B1D5-451A-BD95-C85295B521C8}"/>
              </a:ext>
            </a:extLst>
          </p:cNvPr>
          <p:cNvCxnSpPr>
            <a:cxnSpLocks/>
            <a:endCxn id="9" idx="1"/>
          </p:cNvCxnSpPr>
          <p:nvPr/>
        </p:nvCxnSpPr>
        <p:spPr>
          <a:xfrm>
            <a:off x="4841592" y="3518645"/>
            <a:ext cx="2998959" cy="5749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3D6BAD10-8C3A-4906-A782-FED575A43C78}"/>
              </a:ext>
            </a:extLst>
          </p:cNvPr>
          <p:cNvSpPr/>
          <p:nvPr/>
        </p:nvSpPr>
        <p:spPr>
          <a:xfrm>
            <a:off x="6936951" y="4542133"/>
            <a:ext cx="875409" cy="25501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697B6343-234A-4351-85AB-5FDFC6AE2E5D}"/>
              </a:ext>
            </a:extLst>
          </p:cNvPr>
          <p:cNvSpPr/>
          <p:nvPr/>
        </p:nvSpPr>
        <p:spPr>
          <a:xfrm>
            <a:off x="6936950" y="4826113"/>
            <a:ext cx="875409" cy="25501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F8788117-29E7-49B9-BAFC-D96BA0684E52}"/>
              </a:ext>
            </a:extLst>
          </p:cNvPr>
          <p:cNvCxnSpPr>
            <a:cxnSpLocks/>
          </p:cNvCxnSpPr>
          <p:nvPr/>
        </p:nvCxnSpPr>
        <p:spPr>
          <a:xfrm>
            <a:off x="4148876" y="3888399"/>
            <a:ext cx="2786295" cy="78133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498826E-2DDE-4599-8FC0-02C624B362E8}"/>
              </a:ext>
            </a:extLst>
          </p:cNvPr>
          <p:cNvCxnSpPr>
            <a:cxnSpLocks/>
          </p:cNvCxnSpPr>
          <p:nvPr/>
        </p:nvCxnSpPr>
        <p:spPr>
          <a:xfrm>
            <a:off x="3822468" y="4495900"/>
            <a:ext cx="3085322" cy="4577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3536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901764-EA19-425F-AA42-42A4B98335B9}"/>
              </a:ext>
            </a:extLst>
          </p:cNvPr>
          <p:cNvSpPr>
            <a:spLocks noGrp="1"/>
          </p:cNvSpPr>
          <p:nvPr>
            <p:ph type="title"/>
          </p:nvPr>
        </p:nvSpPr>
        <p:spPr/>
        <p:txBody>
          <a:bodyPr/>
          <a:lstStyle/>
          <a:p>
            <a:r>
              <a:rPr kumimoji="1" lang="en-US" altLang="ja-JP" dirty="0"/>
              <a:t>Web</a:t>
            </a:r>
            <a:r>
              <a:rPr kumimoji="1" lang="ja-JP" altLang="en-US" dirty="0"/>
              <a:t>会議比較</a:t>
            </a:r>
          </a:p>
        </p:txBody>
      </p:sp>
      <p:sp>
        <p:nvSpPr>
          <p:cNvPr id="4" name="日付プレースホルダー 3">
            <a:extLst>
              <a:ext uri="{FF2B5EF4-FFF2-40B4-BE49-F238E27FC236}">
                <a16:creationId xmlns:a16="http://schemas.microsoft.com/office/drawing/2014/main" id="{440B48D0-57D6-4428-A9F5-B74FBE12BE93}"/>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3C3EFCDA-C409-4467-AAEF-9E826C98E797}"/>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14934887-D5F2-4C4A-9EC6-EA4C99EF7BDE}"/>
              </a:ext>
            </a:extLst>
          </p:cNvPr>
          <p:cNvSpPr>
            <a:spLocks noGrp="1"/>
          </p:cNvSpPr>
          <p:nvPr>
            <p:ph type="sldNum" sz="quarter" idx="12"/>
          </p:nvPr>
        </p:nvSpPr>
        <p:spPr/>
        <p:txBody>
          <a:bodyPr/>
          <a:lstStyle/>
          <a:p>
            <a:fld id="{EDF77D8D-9987-453A-9A05-EB91CA595C68}" type="slidenum">
              <a:rPr kumimoji="1" lang="ja-JP" altLang="en-US" smtClean="0"/>
              <a:pPr/>
              <a:t>50</a:t>
            </a:fld>
            <a:endParaRPr kumimoji="1" lang="ja-JP" altLang="en-US"/>
          </a:p>
        </p:txBody>
      </p:sp>
      <p:sp>
        <p:nvSpPr>
          <p:cNvPr id="3" name="テキスト プレースホルダー 2">
            <a:extLst>
              <a:ext uri="{FF2B5EF4-FFF2-40B4-BE49-F238E27FC236}">
                <a16:creationId xmlns:a16="http://schemas.microsoft.com/office/drawing/2014/main" id="{44ADEF1B-3A5D-45B5-8CB3-B852AF6D2B3C}"/>
              </a:ext>
            </a:extLst>
          </p:cNvPr>
          <p:cNvSpPr>
            <a:spLocks noGrp="1"/>
          </p:cNvSpPr>
          <p:nvPr>
            <p:ph type="body" idx="4294967295"/>
          </p:nvPr>
        </p:nvSpPr>
        <p:spPr>
          <a:xfrm>
            <a:off x="457200" y="1500174"/>
            <a:ext cx="8435280" cy="4525963"/>
          </a:xfrm>
        </p:spPr>
        <p:txBody>
          <a:bodyPr>
            <a:normAutofit fontScale="62500" lnSpcReduction="20000"/>
          </a:bodyPr>
          <a:lstStyle/>
          <a:p>
            <a:endParaRPr kumimoji="1" lang="en-US" altLang="ja-JP" dirty="0"/>
          </a:p>
          <a:p>
            <a:endParaRPr kumimoji="1" lang="en-US" altLang="ja-JP" dirty="0"/>
          </a:p>
          <a:p>
            <a:endParaRPr kumimoji="1" lang="en-US" altLang="ja-JP" dirty="0"/>
          </a:p>
          <a:p>
            <a:endParaRPr kumimoji="1" lang="en-US" altLang="ja-JP" dirty="0"/>
          </a:p>
          <a:p>
            <a:pPr marL="0" indent="0">
              <a:buNone/>
            </a:pP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lang="ja-JP" altLang="en-US" dirty="0">
                <a:solidFill>
                  <a:srgbClr val="00B050"/>
                </a:solidFill>
              </a:rPr>
              <a:t>人数の大きい会議には</a:t>
            </a:r>
            <a:r>
              <a:rPr lang="en-US" altLang="ja-JP" dirty="0">
                <a:solidFill>
                  <a:srgbClr val="00B050"/>
                </a:solidFill>
              </a:rPr>
              <a:t>WebEx</a:t>
            </a:r>
            <a:r>
              <a:rPr lang="ja-JP" altLang="en-US" dirty="0">
                <a:solidFill>
                  <a:srgbClr val="00B050"/>
                </a:solidFill>
              </a:rPr>
              <a:t>も</a:t>
            </a:r>
            <a:r>
              <a:rPr lang="ja-JP" altLang="en-US" dirty="0"/>
              <a:t>お考え下さい</a:t>
            </a:r>
            <a:endParaRPr lang="en-US" altLang="ja-JP" dirty="0"/>
          </a:p>
          <a:p>
            <a:r>
              <a:rPr lang="ja-JP" altLang="en-US" dirty="0">
                <a:solidFill>
                  <a:srgbClr val="00B050"/>
                </a:solidFill>
              </a:rPr>
              <a:t>機密性が重要な会議</a:t>
            </a:r>
            <a:r>
              <a:rPr lang="ja-JP" altLang="en-US" dirty="0"/>
              <a:t>にも</a:t>
            </a:r>
            <a:r>
              <a:rPr lang="en-US" altLang="ja-JP" dirty="0"/>
              <a:t>WebEx</a:t>
            </a:r>
            <a:r>
              <a:rPr lang="ja-JP" altLang="en-US" dirty="0"/>
              <a:t>（</a:t>
            </a:r>
            <a:r>
              <a:rPr lang="en-US" altLang="ja-JP" dirty="0"/>
              <a:t>Encrypted Meeting</a:t>
            </a:r>
            <a:r>
              <a:rPr lang="ja-JP" altLang="en-US" dirty="0"/>
              <a:t>）をお考え下さい</a:t>
            </a:r>
            <a:endParaRPr lang="en-US" altLang="ja-JP" dirty="0"/>
          </a:p>
          <a:p>
            <a:r>
              <a:rPr lang="en-US" altLang="ja-JP" dirty="0"/>
              <a:t>Google Meet</a:t>
            </a:r>
            <a:r>
              <a:rPr lang="ja-JP" altLang="en-US" dirty="0"/>
              <a:t>は多数同時参加できるなどの特徴がありますが</a:t>
            </a:r>
            <a:r>
              <a:rPr lang="en-US" altLang="ja-JP" dirty="0"/>
              <a:t>, </a:t>
            </a:r>
            <a:r>
              <a:rPr lang="ja-JP" altLang="en-US" dirty="0"/>
              <a:t>近々録画のダウンロードなどができなくなる予定です </a:t>
            </a:r>
            <a:r>
              <a:rPr lang="en-US" altLang="ja-JP" sz="1600" dirty="0">
                <a:hlinkClick r:id="rId2"/>
              </a:rPr>
              <a:t>https://support.google.com/a/answer/10037875</a:t>
            </a:r>
            <a:endParaRPr lang="en-US" altLang="ja-JP" dirty="0"/>
          </a:p>
        </p:txBody>
      </p:sp>
      <p:graphicFrame>
        <p:nvGraphicFramePr>
          <p:cNvPr id="7" name="表 7">
            <a:extLst>
              <a:ext uri="{FF2B5EF4-FFF2-40B4-BE49-F238E27FC236}">
                <a16:creationId xmlns:a16="http://schemas.microsoft.com/office/drawing/2014/main" id="{39A5C4A1-60C5-4CDD-A9D4-CEE05B18E219}"/>
              </a:ext>
            </a:extLst>
          </p:cNvPr>
          <p:cNvGraphicFramePr>
            <a:graphicFrameLocks noGrp="1"/>
          </p:cNvGraphicFramePr>
          <p:nvPr>
            <p:ph idx="1"/>
            <p:extLst>
              <p:ext uri="{D42A27DB-BD31-4B8C-83A1-F6EECF244321}">
                <p14:modId xmlns:p14="http://schemas.microsoft.com/office/powerpoint/2010/main" val="3795732353"/>
              </p:ext>
            </p:extLst>
          </p:nvPr>
        </p:nvGraphicFramePr>
        <p:xfrm>
          <a:off x="1403648" y="1196752"/>
          <a:ext cx="7056784" cy="3235960"/>
        </p:xfrm>
        <a:graphic>
          <a:graphicData uri="http://schemas.openxmlformats.org/drawingml/2006/table">
            <a:tbl>
              <a:tblPr firstRow="1" bandRow="1">
                <a:tableStyleId>{5C22544A-7EE6-4342-B048-85BDC9FD1C3A}</a:tableStyleId>
              </a:tblPr>
              <a:tblGrid>
                <a:gridCol w="2304256">
                  <a:extLst>
                    <a:ext uri="{9D8B030D-6E8A-4147-A177-3AD203B41FA5}">
                      <a16:colId xmlns:a16="http://schemas.microsoft.com/office/drawing/2014/main" val="2166208166"/>
                    </a:ext>
                  </a:extLst>
                </a:gridCol>
                <a:gridCol w="1368152">
                  <a:extLst>
                    <a:ext uri="{9D8B030D-6E8A-4147-A177-3AD203B41FA5}">
                      <a16:colId xmlns:a16="http://schemas.microsoft.com/office/drawing/2014/main" val="612358156"/>
                    </a:ext>
                  </a:extLst>
                </a:gridCol>
                <a:gridCol w="1080120">
                  <a:extLst>
                    <a:ext uri="{9D8B030D-6E8A-4147-A177-3AD203B41FA5}">
                      <a16:colId xmlns:a16="http://schemas.microsoft.com/office/drawing/2014/main" val="2619180082"/>
                    </a:ext>
                  </a:extLst>
                </a:gridCol>
                <a:gridCol w="1224136">
                  <a:extLst>
                    <a:ext uri="{9D8B030D-6E8A-4147-A177-3AD203B41FA5}">
                      <a16:colId xmlns:a16="http://schemas.microsoft.com/office/drawing/2014/main" val="874047997"/>
                    </a:ext>
                  </a:extLst>
                </a:gridCol>
                <a:gridCol w="1080120">
                  <a:extLst>
                    <a:ext uri="{9D8B030D-6E8A-4147-A177-3AD203B41FA5}">
                      <a16:colId xmlns:a16="http://schemas.microsoft.com/office/drawing/2014/main" val="3739433948"/>
                    </a:ext>
                  </a:extLst>
                </a:gridCol>
              </a:tblGrid>
              <a:tr h="370840">
                <a:tc>
                  <a:txBody>
                    <a:bodyPr/>
                    <a:lstStyle/>
                    <a:p>
                      <a:endParaRPr kumimoji="1" lang="ja-JP" altLang="en-US" dirty="0"/>
                    </a:p>
                  </a:txBody>
                  <a:tcPr/>
                </a:tc>
                <a:tc>
                  <a:txBody>
                    <a:bodyPr/>
                    <a:lstStyle/>
                    <a:p>
                      <a:r>
                        <a:rPr kumimoji="1" lang="en-US" altLang="ja-JP" dirty="0"/>
                        <a:t>Zoom</a:t>
                      </a:r>
                      <a:endParaRPr kumimoji="1" lang="ja-JP" altLang="en-US" dirty="0"/>
                    </a:p>
                  </a:txBody>
                  <a:tcPr/>
                </a:tc>
                <a:tc>
                  <a:txBody>
                    <a:bodyPr/>
                    <a:lstStyle/>
                    <a:p>
                      <a:r>
                        <a:rPr kumimoji="1" lang="en-US" altLang="ja-JP" dirty="0"/>
                        <a:t>WebEx</a:t>
                      </a:r>
                      <a:endParaRPr kumimoji="1" lang="ja-JP" altLang="en-US" dirty="0"/>
                    </a:p>
                  </a:txBody>
                  <a:tcPr/>
                </a:tc>
                <a:tc>
                  <a:txBody>
                    <a:bodyPr/>
                    <a:lstStyle/>
                    <a:p>
                      <a:r>
                        <a:rPr kumimoji="1" lang="en-US" altLang="ja-JP" dirty="0"/>
                        <a:t>Meet</a:t>
                      </a:r>
                      <a:endParaRPr kumimoji="1" lang="ja-JP" altLang="en-US" dirty="0"/>
                    </a:p>
                  </a:txBody>
                  <a:tcPr/>
                </a:tc>
                <a:tc>
                  <a:txBody>
                    <a:bodyPr/>
                    <a:lstStyle/>
                    <a:p>
                      <a:r>
                        <a:rPr kumimoji="1" lang="en-US" altLang="ja-JP" dirty="0"/>
                        <a:t>Teams</a:t>
                      </a:r>
                      <a:endParaRPr kumimoji="1" lang="ja-JP" altLang="en-US" dirty="0"/>
                    </a:p>
                  </a:txBody>
                  <a:tcPr/>
                </a:tc>
                <a:extLst>
                  <a:ext uri="{0D108BD9-81ED-4DB2-BD59-A6C34878D82A}">
                    <a16:rowId xmlns:a16="http://schemas.microsoft.com/office/drawing/2014/main" val="3449228270"/>
                  </a:ext>
                </a:extLst>
              </a:tr>
              <a:tr h="370840">
                <a:tc>
                  <a:txBody>
                    <a:bodyPr/>
                    <a:lstStyle/>
                    <a:p>
                      <a:r>
                        <a:rPr kumimoji="1" lang="ja-JP" altLang="en-US" dirty="0"/>
                        <a:t>デフォルト収容人数</a:t>
                      </a:r>
                    </a:p>
                  </a:txBody>
                  <a:tcPr/>
                </a:tc>
                <a:tc>
                  <a:txBody>
                    <a:bodyPr/>
                    <a:lstStyle/>
                    <a:p>
                      <a:pPr algn="ctr"/>
                      <a:r>
                        <a:rPr kumimoji="1" lang="en-US" altLang="ja-JP" dirty="0"/>
                        <a:t>300</a:t>
                      </a:r>
                      <a:endParaRPr kumimoji="1" lang="ja-JP" altLang="en-US" dirty="0"/>
                    </a:p>
                  </a:txBody>
                  <a:tcPr/>
                </a:tc>
                <a:tc>
                  <a:txBody>
                    <a:bodyPr/>
                    <a:lstStyle/>
                    <a:p>
                      <a:pPr algn="ctr"/>
                      <a:r>
                        <a:rPr kumimoji="1" lang="en-US" altLang="ja-JP" dirty="0"/>
                        <a:t>1000</a:t>
                      </a:r>
                      <a:endParaRPr kumimoji="1" lang="ja-JP" altLang="en-US" dirty="0"/>
                    </a:p>
                  </a:txBody>
                  <a:tcPr/>
                </a:tc>
                <a:tc>
                  <a:txBody>
                    <a:bodyPr/>
                    <a:lstStyle/>
                    <a:p>
                      <a:pPr algn="ctr"/>
                      <a:r>
                        <a:rPr kumimoji="1" lang="en-US" altLang="ja-JP" dirty="0"/>
                        <a:t>100</a:t>
                      </a:r>
                      <a:endParaRPr kumimoji="1" lang="ja-JP" altLang="en-US" dirty="0"/>
                    </a:p>
                  </a:txBody>
                  <a:tcPr/>
                </a:tc>
                <a:tc>
                  <a:txBody>
                    <a:bodyPr/>
                    <a:lstStyle/>
                    <a:p>
                      <a:pPr algn="ctr"/>
                      <a:r>
                        <a:rPr kumimoji="1" lang="en-US" altLang="ja-JP" dirty="0"/>
                        <a:t>300</a:t>
                      </a:r>
                      <a:endParaRPr kumimoji="1" lang="ja-JP" altLang="en-US" dirty="0"/>
                    </a:p>
                  </a:txBody>
                  <a:tcPr/>
                </a:tc>
                <a:extLst>
                  <a:ext uri="{0D108BD9-81ED-4DB2-BD59-A6C34878D82A}">
                    <a16:rowId xmlns:a16="http://schemas.microsoft.com/office/drawing/2014/main" val="3454901832"/>
                  </a:ext>
                </a:extLst>
              </a:tr>
              <a:tr h="370840">
                <a:tc>
                  <a:txBody>
                    <a:bodyPr/>
                    <a:lstStyle/>
                    <a:p>
                      <a:r>
                        <a:rPr kumimoji="1" lang="ja-JP" altLang="en-US" dirty="0"/>
                        <a:t>国境問題</a:t>
                      </a:r>
                    </a:p>
                  </a:txBody>
                  <a:tcPr/>
                </a:tc>
                <a:tc>
                  <a:txBody>
                    <a:bodyPr/>
                    <a:lstStyle/>
                    <a:p>
                      <a:r>
                        <a:rPr kumimoji="1" lang="ja-JP" altLang="en-US" dirty="0"/>
                        <a:t>中国でアプリ提供停止</a:t>
                      </a:r>
                    </a:p>
                  </a:txBody>
                  <a:tcPr/>
                </a:tc>
                <a:tc>
                  <a:txBody>
                    <a:bodyPr/>
                    <a:lstStyle/>
                    <a:p>
                      <a:endParaRPr kumimoji="1" lang="ja-JP" altLang="en-US" dirty="0"/>
                    </a:p>
                  </a:txBody>
                  <a:tcPr/>
                </a:tc>
                <a:tc>
                  <a:txBody>
                    <a:bodyPr/>
                    <a:lstStyle/>
                    <a:p>
                      <a:r>
                        <a:rPr kumimoji="1" lang="ja-JP" altLang="en-US" dirty="0"/>
                        <a:t>中国から使えない</a:t>
                      </a:r>
                    </a:p>
                  </a:txBody>
                  <a:tcPr/>
                </a:tc>
                <a:tc>
                  <a:txBody>
                    <a:bodyPr/>
                    <a:lstStyle/>
                    <a:p>
                      <a:endParaRPr kumimoji="1" lang="ja-JP" altLang="en-US" dirty="0"/>
                    </a:p>
                  </a:txBody>
                  <a:tcPr/>
                </a:tc>
                <a:extLst>
                  <a:ext uri="{0D108BD9-81ED-4DB2-BD59-A6C34878D82A}">
                    <a16:rowId xmlns:a16="http://schemas.microsoft.com/office/drawing/2014/main" val="2454443427"/>
                  </a:ext>
                </a:extLst>
              </a:tr>
              <a:tr h="370840">
                <a:tc>
                  <a:txBody>
                    <a:bodyPr/>
                    <a:lstStyle/>
                    <a:p>
                      <a:r>
                        <a:rPr kumimoji="1" lang="en-US" altLang="ja-JP" dirty="0"/>
                        <a:t>E2E </a:t>
                      </a:r>
                      <a:r>
                        <a:rPr kumimoji="1" lang="ja-JP" altLang="en-US" dirty="0"/>
                        <a:t>暗号化</a:t>
                      </a:r>
                    </a:p>
                  </a:txBody>
                  <a:tcPr/>
                </a:tc>
                <a:tc>
                  <a:txBody>
                    <a:bodyPr/>
                    <a:lstStyle/>
                    <a:p>
                      <a:pPr algn="ctr"/>
                      <a:endParaRPr kumimoji="1" lang="ja-JP" altLang="en-US" dirty="0"/>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049483235"/>
                  </a:ext>
                </a:extLst>
              </a:tr>
              <a:tr h="370840">
                <a:tc>
                  <a:txBody>
                    <a:bodyPr/>
                    <a:lstStyle/>
                    <a:p>
                      <a:r>
                        <a:rPr kumimoji="1" lang="ja-JP" altLang="en-US" dirty="0"/>
                        <a:t>同時に複数参加</a:t>
                      </a:r>
                    </a:p>
                  </a:txBody>
                  <a:tcPr/>
                </a:tc>
                <a:tc>
                  <a:txBody>
                    <a:bodyPr/>
                    <a:lstStyle/>
                    <a:p>
                      <a:pPr algn="ctr"/>
                      <a:endParaRPr kumimoji="1" lang="ja-JP" altLang="en-US" dirty="0"/>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r>
                        <a:rPr kumimoji="1" lang="ja-JP" altLang="en-US" dirty="0"/>
                        <a:t>〇</a:t>
                      </a:r>
                    </a:p>
                  </a:txBody>
                  <a:tcPr/>
                </a:tc>
                <a:extLst>
                  <a:ext uri="{0D108BD9-81ED-4DB2-BD59-A6C34878D82A}">
                    <a16:rowId xmlns:a16="http://schemas.microsoft.com/office/drawing/2014/main" val="2008865874"/>
                  </a:ext>
                </a:extLst>
              </a:tr>
              <a:tr h="370840">
                <a:tc>
                  <a:txBody>
                    <a:bodyPr/>
                    <a:lstStyle/>
                    <a:p>
                      <a:r>
                        <a:rPr kumimoji="1" lang="ja-JP" altLang="en-US" dirty="0"/>
                        <a:t>待機室</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547611393"/>
                  </a:ext>
                </a:extLst>
              </a:tr>
              <a:tr h="370840">
                <a:tc>
                  <a:txBody>
                    <a:bodyPr/>
                    <a:lstStyle/>
                    <a:p>
                      <a:r>
                        <a:rPr kumimoji="1" lang="ja-JP" altLang="en-US" dirty="0"/>
                        <a:t>手上げ</a:t>
                      </a:r>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1593239911"/>
                  </a:ext>
                </a:extLst>
              </a:tr>
              <a:tr h="370840">
                <a:tc>
                  <a:txBody>
                    <a:bodyPr/>
                    <a:lstStyle/>
                    <a:p>
                      <a:r>
                        <a:rPr kumimoji="1" lang="ja-JP" altLang="en-US" dirty="0"/>
                        <a:t>投票</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49888442"/>
                  </a:ext>
                </a:extLst>
              </a:tr>
            </a:tbl>
          </a:graphicData>
        </a:graphic>
      </p:graphicFrame>
    </p:spTree>
    <p:extLst>
      <p:ext uri="{BB962C8B-B14F-4D97-AF65-F5344CB8AC3E}">
        <p14:creationId xmlns:p14="http://schemas.microsoft.com/office/powerpoint/2010/main" val="1450040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976FA5-AC4B-457B-B151-FAB007AA4B74}"/>
              </a:ext>
            </a:extLst>
          </p:cNvPr>
          <p:cNvSpPr>
            <a:spLocks noGrp="1"/>
          </p:cNvSpPr>
          <p:nvPr>
            <p:ph type="title"/>
          </p:nvPr>
        </p:nvSpPr>
        <p:spPr/>
        <p:txBody>
          <a:bodyPr/>
          <a:lstStyle/>
          <a:p>
            <a:r>
              <a:rPr kumimoji="1" lang="ja-JP" altLang="en-US" dirty="0"/>
              <a:t>見た目も刷新されています</a:t>
            </a:r>
          </a:p>
        </p:txBody>
      </p:sp>
      <p:sp>
        <p:nvSpPr>
          <p:cNvPr id="4" name="日付プレースホルダー 3">
            <a:extLst>
              <a:ext uri="{FF2B5EF4-FFF2-40B4-BE49-F238E27FC236}">
                <a16:creationId xmlns:a16="http://schemas.microsoft.com/office/drawing/2014/main" id="{BA0373E6-6C9D-4C70-A8A9-DD5C8C58F34C}"/>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5B9DC7A2-DFB2-48A3-AA73-7DDABC8A157F}"/>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B79185AE-0EF1-4E36-B114-720660CE7091}"/>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pic>
        <p:nvPicPr>
          <p:cNvPr id="8" name="図 7" descr="グラフィカル ユーザー インターフェイス, Web サイト&#10;&#10;自動的に生成された説明">
            <a:extLst>
              <a:ext uri="{FF2B5EF4-FFF2-40B4-BE49-F238E27FC236}">
                <a16:creationId xmlns:a16="http://schemas.microsoft.com/office/drawing/2014/main" id="{97AB50D2-917A-4E44-AA1D-420C7BFE41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193" y="2148528"/>
            <a:ext cx="3783751" cy="3096344"/>
          </a:xfrm>
          <a:prstGeom prst="rect">
            <a:avLst/>
          </a:prstGeom>
        </p:spPr>
      </p:pic>
      <p:pic>
        <p:nvPicPr>
          <p:cNvPr id="9" name="図 8" descr="グラフィカル ユーザー インターフェイス, テキスト&#10;&#10;自動的に生成された説明">
            <a:extLst>
              <a:ext uri="{FF2B5EF4-FFF2-40B4-BE49-F238E27FC236}">
                <a16:creationId xmlns:a16="http://schemas.microsoft.com/office/drawing/2014/main" id="{7D10701A-338D-4D87-9E53-E604998CA0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40860" y="2148528"/>
            <a:ext cx="3695636" cy="3096344"/>
          </a:xfrm>
          <a:prstGeom prst="rect">
            <a:avLst/>
          </a:prstGeom>
        </p:spPr>
      </p:pic>
      <p:sp>
        <p:nvSpPr>
          <p:cNvPr id="10" name="矢印: 右 9">
            <a:extLst>
              <a:ext uri="{FF2B5EF4-FFF2-40B4-BE49-F238E27FC236}">
                <a16:creationId xmlns:a16="http://schemas.microsoft.com/office/drawing/2014/main" id="{777C3B45-DF36-4C06-ACD0-CFFC448254F1}"/>
              </a:ext>
            </a:extLst>
          </p:cNvPr>
          <p:cNvSpPr/>
          <p:nvPr/>
        </p:nvSpPr>
        <p:spPr>
          <a:xfrm>
            <a:off x="4139952" y="3372664"/>
            <a:ext cx="1112795" cy="864096"/>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3D5B2EE-AD79-430F-B595-E270F60F7FEE}"/>
              </a:ext>
            </a:extLst>
          </p:cNvPr>
          <p:cNvSpPr txBox="1"/>
          <p:nvPr/>
        </p:nvSpPr>
        <p:spPr>
          <a:xfrm>
            <a:off x="284193" y="1484784"/>
            <a:ext cx="3495719" cy="646331"/>
          </a:xfrm>
          <a:prstGeom prst="rect">
            <a:avLst/>
          </a:prstGeom>
          <a:noFill/>
        </p:spPr>
        <p:txBody>
          <a:bodyPr wrap="square" rtlCol="0">
            <a:spAutoFit/>
          </a:bodyPr>
          <a:lstStyle/>
          <a:p>
            <a:r>
              <a:rPr kumimoji="1" lang="en-US" altLang="ja-JP" dirty="0"/>
              <a:t>T</a:t>
            </a:r>
            <a:r>
              <a:rPr kumimoji="1" lang="ja-JP" altLang="en-US" dirty="0"/>
              <a:t>氏</a:t>
            </a:r>
            <a:r>
              <a:rPr kumimoji="1" lang="en-US" altLang="ja-JP" dirty="0"/>
              <a:t>(50</a:t>
            </a:r>
            <a:r>
              <a:rPr kumimoji="1" lang="ja-JP" altLang="en-US" dirty="0"/>
              <a:t>代男性</a:t>
            </a:r>
            <a:r>
              <a:rPr kumimoji="1" lang="en-US" altLang="ja-JP" dirty="0"/>
              <a:t>)</a:t>
            </a:r>
            <a:r>
              <a:rPr kumimoji="1" lang="ja-JP" altLang="en-US" dirty="0"/>
              <a:t>による</a:t>
            </a:r>
            <a:r>
              <a:rPr lang="ja-JP" altLang="en-US" dirty="0"/>
              <a:t>テンプレートを選んだだけの</a:t>
            </a:r>
            <a:r>
              <a:rPr kumimoji="1" lang="ja-JP" altLang="en-US" dirty="0"/>
              <a:t>デザイン</a:t>
            </a:r>
            <a:endParaRPr kumimoji="1" lang="en-US" altLang="ja-JP" dirty="0"/>
          </a:p>
        </p:txBody>
      </p:sp>
      <p:sp>
        <p:nvSpPr>
          <p:cNvPr id="12" name="テキスト ボックス 11">
            <a:extLst>
              <a:ext uri="{FF2B5EF4-FFF2-40B4-BE49-F238E27FC236}">
                <a16:creationId xmlns:a16="http://schemas.microsoft.com/office/drawing/2014/main" id="{A54F2FE2-4C3D-4C61-9A71-C82A8AD5E671}"/>
              </a:ext>
            </a:extLst>
          </p:cNvPr>
          <p:cNvSpPr txBox="1"/>
          <p:nvPr/>
        </p:nvSpPr>
        <p:spPr>
          <a:xfrm>
            <a:off x="5542233" y="1484784"/>
            <a:ext cx="2749471" cy="369332"/>
          </a:xfrm>
          <a:prstGeom prst="rect">
            <a:avLst/>
          </a:prstGeom>
          <a:noFill/>
        </p:spPr>
        <p:txBody>
          <a:bodyPr wrap="none" rtlCol="0">
            <a:spAutoFit/>
          </a:bodyPr>
          <a:lstStyle/>
          <a:p>
            <a:r>
              <a:rPr kumimoji="1" lang="en-US" altLang="ja-JP" dirty="0"/>
              <a:t>20</a:t>
            </a:r>
            <a:r>
              <a:rPr kumimoji="1" lang="ja-JP" altLang="en-US" dirty="0"/>
              <a:t>代学生によるデザイン</a:t>
            </a:r>
          </a:p>
        </p:txBody>
      </p:sp>
    </p:spTree>
    <p:extLst>
      <p:ext uri="{BB962C8B-B14F-4D97-AF65-F5344CB8AC3E}">
        <p14:creationId xmlns:p14="http://schemas.microsoft.com/office/powerpoint/2010/main" val="1170182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BDC695-0C61-4F3B-AE57-FD77EE77BCFF}"/>
              </a:ext>
            </a:extLst>
          </p:cNvPr>
          <p:cNvSpPr>
            <a:spLocks noGrp="1"/>
          </p:cNvSpPr>
          <p:nvPr>
            <p:ph type="title"/>
          </p:nvPr>
        </p:nvSpPr>
        <p:spPr/>
        <p:txBody>
          <a:bodyPr>
            <a:normAutofit fontScale="90000"/>
          </a:bodyPr>
          <a:lstStyle/>
          <a:p>
            <a:r>
              <a:rPr kumimoji="1" lang="ja-JP" altLang="en-US" dirty="0"/>
              <a:t>質問</a:t>
            </a:r>
            <a:r>
              <a:rPr kumimoji="1" lang="en-US" altLang="ja-JP" dirty="0"/>
              <a:t>?</a:t>
            </a:r>
            <a:br>
              <a:rPr kumimoji="1" lang="en-US" altLang="ja-JP" dirty="0"/>
            </a:br>
            <a:r>
              <a:rPr kumimoji="1" lang="ja-JP" altLang="en-US" dirty="0"/>
              <a:t>サポート窓口</a:t>
            </a:r>
          </a:p>
        </p:txBody>
      </p:sp>
      <p:sp>
        <p:nvSpPr>
          <p:cNvPr id="3" name="コンテンツ プレースホルダー 2">
            <a:extLst>
              <a:ext uri="{FF2B5EF4-FFF2-40B4-BE49-F238E27FC236}">
                <a16:creationId xmlns:a16="http://schemas.microsoft.com/office/drawing/2014/main" id="{6CACEFE6-8EAA-4628-BA93-2FBC593793C8}"/>
              </a:ext>
            </a:extLst>
          </p:cNvPr>
          <p:cNvSpPr>
            <a:spLocks noGrp="1"/>
          </p:cNvSpPr>
          <p:nvPr>
            <p:ph idx="1"/>
          </p:nvPr>
        </p:nvSpPr>
        <p:spPr>
          <a:xfrm>
            <a:off x="457200" y="1500174"/>
            <a:ext cx="8435280" cy="4525963"/>
          </a:xfrm>
        </p:spPr>
        <p:txBody>
          <a:bodyPr>
            <a:normAutofit fontScale="85000" lnSpcReduction="10000"/>
          </a:bodyPr>
          <a:lstStyle/>
          <a:p>
            <a:r>
              <a:rPr kumimoji="1" lang="ja-JP" altLang="en-US" dirty="0">
                <a:solidFill>
                  <a:srgbClr val="00B050"/>
                </a:solidFill>
              </a:rPr>
              <a:t>チャット</a:t>
            </a:r>
            <a:r>
              <a:rPr kumimoji="1" lang="en-US" altLang="ja-JP" dirty="0">
                <a:solidFill>
                  <a:srgbClr val="00B050"/>
                </a:solidFill>
              </a:rPr>
              <a:t>, </a:t>
            </a:r>
            <a:r>
              <a:rPr kumimoji="1" lang="ja-JP" altLang="en-US" dirty="0">
                <a:solidFill>
                  <a:srgbClr val="00B050"/>
                </a:solidFill>
              </a:rPr>
              <a:t>フォーム</a:t>
            </a:r>
            <a:r>
              <a:rPr kumimoji="1" lang="en-US" altLang="ja-JP" dirty="0">
                <a:solidFill>
                  <a:srgbClr val="00B050"/>
                </a:solidFill>
              </a:rPr>
              <a:t>, </a:t>
            </a:r>
            <a:r>
              <a:rPr kumimoji="1" lang="ja-JP" altLang="en-US" dirty="0">
                <a:solidFill>
                  <a:srgbClr val="00B050"/>
                </a:solidFill>
              </a:rPr>
              <a:t>フォーラム</a:t>
            </a:r>
            <a:r>
              <a:rPr lang="ja-JP" altLang="en-US" dirty="0"/>
              <a:t>で質問できます</a:t>
            </a:r>
            <a:endParaRPr kumimoji="1" lang="en-US" altLang="ja-JP" dirty="0"/>
          </a:p>
          <a:p>
            <a:r>
              <a:rPr kumimoji="1" lang="ja-JP" altLang="en-US" dirty="0"/>
              <a:t>学生サポータの協力を得ています</a:t>
            </a:r>
          </a:p>
          <a:p>
            <a:pPr lvl="1"/>
            <a:r>
              <a:rPr lang="ja-JP" altLang="en-US" dirty="0"/>
              <a:t>内容上</a:t>
            </a:r>
            <a:r>
              <a:rPr lang="en-US" altLang="ja-JP" dirty="0"/>
              <a:t>, </a:t>
            </a:r>
            <a:r>
              <a:rPr lang="ja-JP" altLang="en-US" dirty="0"/>
              <a:t>学生への相談が適切でない場合</a:t>
            </a:r>
            <a:r>
              <a:rPr lang="en-US" altLang="ja-JP" dirty="0"/>
              <a:t>, </a:t>
            </a:r>
            <a:r>
              <a:rPr lang="ja-JP" altLang="en-US" dirty="0"/>
              <a:t>フォームで「教職員による対応希望」にチェック（</a:t>
            </a:r>
            <a:r>
              <a:rPr lang="en-US" altLang="ja-JP" dirty="0"/>
              <a:t>※</a:t>
            </a:r>
            <a:r>
              <a:rPr lang="ja-JP" altLang="en-US" dirty="0"/>
              <a:t>）</a:t>
            </a:r>
            <a:endParaRPr lang="en-US" altLang="ja-JP" dirty="0"/>
          </a:p>
          <a:p>
            <a:r>
              <a:rPr kumimoji="1" lang="ja-JP" altLang="en-US" dirty="0">
                <a:solidFill>
                  <a:srgbClr val="00B050"/>
                </a:solidFill>
              </a:rPr>
              <a:t>従来のメール</a:t>
            </a:r>
            <a:r>
              <a:rPr kumimoji="1" lang="ja-JP" altLang="en-US" dirty="0"/>
              <a:t>窓口（</a:t>
            </a:r>
            <a:r>
              <a:rPr kumimoji="1" lang="en-US" altLang="ja-JP" dirty="0" err="1"/>
              <a:t>utelecon</a:t>
            </a:r>
            <a:r>
              <a:rPr kumimoji="1" lang="en-US" altLang="ja-JP" dirty="0"/>
              <a:t>-inquiries</a:t>
            </a:r>
            <a:r>
              <a:rPr kumimoji="1" lang="ja-JP" altLang="en-US" dirty="0"/>
              <a:t>）</a:t>
            </a:r>
            <a:r>
              <a:rPr lang="ja-JP" altLang="en-US" dirty="0"/>
              <a:t>は徐々に不要になることを狙っていますが対応は続けます</a:t>
            </a:r>
            <a:endParaRPr lang="en-US" altLang="ja-JP" dirty="0"/>
          </a:p>
          <a:p>
            <a:pPr lvl="1"/>
            <a:r>
              <a:rPr kumimoji="1" lang="ja-JP" altLang="en-US" dirty="0"/>
              <a:t>これまで教職員のみの対応でした</a:t>
            </a:r>
            <a:endParaRPr kumimoji="1" lang="en-US" altLang="ja-JP" dirty="0"/>
          </a:p>
          <a:p>
            <a:pPr lvl="1"/>
            <a:r>
              <a:rPr lang="ja-JP" altLang="en-US" dirty="0"/>
              <a:t>以降は</a:t>
            </a:r>
            <a:r>
              <a:rPr lang="ja-JP" altLang="en-US" u="sng" dirty="0"/>
              <a:t>内容から見て適切と判断した場合</a:t>
            </a:r>
            <a:r>
              <a:rPr lang="ja-JP" altLang="en-US" dirty="0"/>
              <a:t>学生サポータへ転送します</a:t>
            </a:r>
            <a:endParaRPr lang="en-US" altLang="ja-JP" dirty="0"/>
          </a:p>
          <a:p>
            <a:pPr lvl="1"/>
            <a:r>
              <a:rPr kumimoji="1" lang="ja-JP" altLang="en-US" dirty="0"/>
              <a:t>教職員のみ対応を希望の場合は</a:t>
            </a:r>
            <a:r>
              <a:rPr lang="ja-JP" altLang="en-US" dirty="0"/>
              <a:t>フォーム（</a:t>
            </a:r>
            <a:r>
              <a:rPr lang="en-US" altLang="ja-JP" dirty="0"/>
              <a:t>※</a:t>
            </a:r>
            <a:r>
              <a:rPr lang="ja-JP" altLang="en-US" dirty="0"/>
              <a:t>）をご利用ください</a:t>
            </a:r>
            <a:endParaRPr kumimoji="1" lang="ja-JP" altLang="en-US" dirty="0"/>
          </a:p>
        </p:txBody>
      </p:sp>
      <p:sp>
        <p:nvSpPr>
          <p:cNvPr id="4" name="日付プレースホルダー 3">
            <a:extLst>
              <a:ext uri="{FF2B5EF4-FFF2-40B4-BE49-F238E27FC236}">
                <a16:creationId xmlns:a16="http://schemas.microsoft.com/office/drawing/2014/main" id="{E6E3FE70-6D43-4E19-917C-3693EC492BCC}"/>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F555EE95-85B2-4218-93E9-9D3E571DD990}"/>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32DE164-6EB3-456C-8F99-84751A88E185}"/>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grpSp>
        <p:nvGrpSpPr>
          <p:cNvPr id="10" name="グループ化 9">
            <a:extLst>
              <a:ext uri="{FF2B5EF4-FFF2-40B4-BE49-F238E27FC236}">
                <a16:creationId xmlns:a16="http://schemas.microsoft.com/office/drawing/2014/main" id="{A5D6863E-6A9A-45DA-BD87-2B7449E8258F}"/>
              </a:ext>
            </a:extLst>
          </p:cNvPr>
          <p:cNvGrpSpPr/>
          <p:nvPr/>
        </p:nvGrpSpPr>
        <p:grpSpPr>
          <a:xfrm>
            <a:off x="6732240" y="12670"/>
            <a:ext cx="2267744" cy="1544122"/>
            <a:chOff x="6228555" y="44624"/>
            <a:chExt cx="2879949" cy="1960977"/>
          </a:xfrm>
        </p:grpSpPr>
        <p:pic>
          <p:nvPicPr>
            <p:cNvPr id="8" name="図 7" descr="グラフィカル ユーザー インターフェイス, テキスト, アプリケーション&#10;&#10;自動的に生成された説明">
              <a:extLst>
                <a:ext uri="{FF2B5EF4-FFF2-40B4-BE49-F238E27FC236}">
                  <a16:creationId xmlns:a16="http://schemas.microsoft.com/office/drawing/2014/main" id="{35119D5B-CD9E-45A7-945A-E84812849D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8555" y="44624"/>
              <a:ext cx="2879949" cy="1960977"/>
            </a:xfrm>
            <a:prstGeom prst="rect">
              <a:avLst/>
            </a:prstGeom>
          </p:spPr>
        </p:pic>
        <p:sp>
          <p:nvSpPr>
            <p:cNvPr id="9" name="楕円 8">
              <a:extLst>
                <a:ext uri="{FF2B5EF4-FFF2-40B4-BE49-F238E27FC236}">
                  <a16:creationId xmlns:a16="http://schemas.microsoft.com/office/drawing/2014/main" id="{3FB5170B-C5B4-43EC-9BB7-8B9A015C3583}"/>
                </a:ext>
              </a:extLst>
            </p:cNvPr>
            <p:cNvSpPr/>
            <p:nvPr/>
          </p:nvSpPr>
          <p:spPr>
            <a:xfrm>
              <a:off x="8508962" y="475840"/>
              <a:ext cx="504056" cy="2111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 name="直線コネクタ 10">
            <a:extLst>
              <a:ext uri="{FF2B5EF4-FFF2-40B4-BE49-F238E27FC236}">
                <a16:creationId xmlns:a16="http://schemas.microsoft.com/office/drawing/2014/main" id="{B9960B7B-056B-4405-ADEC-E9C1CEA63847}"/>
              </a:ext>
            </a:extLst>
          </p:cNvPr>
          <p:cNvCxnSpPr>
            <a:stCxn id="3" idx="0"/>
            <a:endCxn id="9" idx="2"/>
          </p:cNvCxnSpPr>
          <p:nvPr/>
        </p:nvCxnSpPr>
        <p:spPr>
          <a:xfrm flipV="1">
            <a:off x="4674840" y="435362"/>
            <a:ext cx="3853050" cy="10648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520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60F8-7AB9-4D0D-8BFD-309002EC8C1D}"/>
              </a:ext>
            </a:extLst>
          </p:cNvPr>
          <p:cNvSpPr>
            <a:spLocks noGrp="1"/>
          </p:cNvSpPr>
          <p:nvPr>
            <p:ph type="title"/>
          </p:nvPr>
        </p:nvSpPr>
        <p:spPr/>
        <p:txBody>
          <a:bodyPr/>
          <a:lstStyle/>
          <a:p>
            <a:r>
              <a:rPr kumimoji="1" lang="ja-JP" altLang="en-US" dirty="0"/>
              <a:t>以降の内容</a:t>
            </a:r>
          </a:p>
        </p:txBody>
      </p:sp>
      <p:sp>
        <p:nvSpPr>
          <p:cNvPr id="3" name="コンテンツ プレースホルダー 2">
            <a:extLst>
              <a:ext uri="{FF2B5EF4-FFF2-40B4-BE49-F238E27FC236}">
                <a16:creationId xmlns:a16="http://schemas.microsoft.com/office/drawing/2014/main" id="{A1057DA4-8C42-4EDF-A41B-F47C8FB3C241}"/>
              </a:ext>
            </a:extLst>
          </p:cNvPr>
          <p:cNvSpPr>
            <a:spLocks noGrp="1"/>
          </p:cNvSpPr>
          <p:nvPr>
            <p:ph idx="1"/>
          </p:nvPr>
        </p:nvSpPr>
        <p:spPr/>
        <p:txBody>
          <a:bodyPr/>
          <a:lstStyle/>
          <a:p>
            <a:r>
              <a:rPr kumimoji="1" lang="en-US" altLang="ja-JP" dirty="0"/>
              <a:t>UTokyo Account</a:t>
            </a:r>
          </a:p>
          <a:p>
            <a:r>
              <a:rPr kumimoji="1" lang="en-US" altLang="ja-JP" dirty="0">
                <a:solidFill>
                  <a:schemeClr val="bg2">
                    <a:lumMod val="75000"/>
                  </a:schemeClr>
                </a:solidFill>
              </a:rPr>
              <a:t>UTAS</a:t>
            </a:r>
            <a:r>
              <a:rPr kumimoji="1" lang="ja-JP" altLang="en-US" dirty="0">
                <a:solidFill>
                  <a:schemeClr val="bg2">
                    <a:lumMod val="75000"/>
                  </a:schemeClr>
                </a:solidFill>
              </a:rPr>
              <a:t>と</a:t>
            </a:r>
            <a:r>
              <a:rPr kumimoji="1" lang="en-US" altLang="ja-JP" dirty="0">
                <a:solidFill>
                  <a:schemeClr val="bg2">
                    <a:lumMod val="75000"/>
                  </a:schemeClr>
                </a:solidFill>
              </a:rPr>
              <a:t>ITC-LMS</a:t>
            </a:r>
            <a:r>
              <a:rPr kumimoji="1" lang="ja-JP" altLang="en-US" dirty="0">
                <a:solidFill>
                  <a:schemeClr val="bg2">
                    <a:lumMod val="75000"/>
                  </a:schemeClr>
                </a:solidFill>
              </a:rPr>
              <a:t>（柴山）</a:t>
            </a:r>
            <a:endParaRPr lang="en-US" altLang="ja-JP" dirty="0">
              <a:solidFill>
                <a:schemeClr val="bg2">
                  <a:lumMod val="75000"/>
                </a:schemeClr>
              </a:solidFill>
            </a:endParaRPr>
          </a:p>
          <a:p>
            <a:r>
              <a:rPr lang="en-US" altLang="ja-JP" dirty="0"/>
              <a:t>Microsoft 365</a:t>
            </a:r>
            <a:r>
              <a:rPr lang="ja-JP" altLang="en-US" dirty="0"/>
              <a:t>と</a:t>
            </a:r>
            <a:r>
              <a:rPr kumimoji="1" lang="en-US" altLang="ja-JP" dirty="0"/>
              <a:t>Google Workspace</a:t>
            </a:r>
          </a:p>
          <a:p>
            <a:r>
              <a:rPr kumimoji="1" lang="en-US" altLang="ja-JP" dirty="0"/>
              <a:t>Zoom</a:t>
            </a:r>
            <a:r>
              <a:rPr kumimoji="1" lang="ja-JP" altLang="en-US" dirty="0"/>
              <a:t>と</a:t>
            </a:r>
            <a:r>
              <a:rPr lang="en-US" altLang="ja-JP" dirty="0">
                <a:solidFill>
                  <a:schemeClr val="bg2">
                    <a:lumMod val="75000"/>
                  </a:schemeClr>
                </a:solidFill>
              </a:rPr>
              <a:t>WebEx</a:t>
            </a:r>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id="{634D119D-7447-4627-8D69-8314F9CFDD3D}"/>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30A74F5E-E062-45BB-9375-9678532E67E0}"/>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A475AC50-8E6D-4A35-B9D7-CDC6CE8558BA}"/>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4228240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nchor="ctr">
            <a:normAutofit/>
          </a:bodyPr>
          <a:lstStyle/>
          <a:p>
            <a:r>
              <a:rPr kumimoji="1" lang="en-US" altLang="ja-JP" dirty="0"/>
              <a:t>UTokyo Account</a:t>
            </a:r>
            <a:endParaRPr kumimoji="1" lang="ja-JP" altLang="en-US" dirty="0"/>
          </a:p>
        </p:txBody>
      </p:sp>
      <p:pic>
        <p:nvPicPr>
          <p:cNvPr id="8" name="図 7">
            <a:extLst>
              <a:ext uri="{FF2B5EF4-FFF2-40B4-BE49-F238E27FC236}">
                <a16:creationId xmlns:a16="http://schemas.microsoft.com/office/drawing/2014/main" id="{4DBC51CD-88A3-412E-B0DB-143B3210094C}"/>
              </a:ext>
            </a:extLst>
          </p:cNvPr>
          <p:cNvPicPr>
            <a:picLocks noChangeAspect="1"/>
          </p:cNvPicPr>
          <p:nvPr/>
        </p:nvPicPr>
        <p:blipFill>
          <a:blip r:embed="rId2"/>
          <a:stretch>
            <a:fillRect/>
          </a:stretch>
        </p:blipFill>
        <p:spPr>
          <a:xfrm>
            <a:off x="5023752" y="3020017"/>
            <a:ext cx="4079902" cy="3339667"/>
          </a:xfrm>
          <a:prstGeom prst="rect">
            <a:avLst/>
          </a:prstGeom>
          <a:noFill/>
        </p:spPr>
      </p:pic>
      <p:sp>
        <p:nvSpPr>
          <p:cNvPr id="4" name="日付プレースホルダ 3"/>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2021/3/17</a:t>
            </a:r>
            <a:endParaRPr kumimoji="1" lang="ja-JP" altLang="en-US"/>
          </a:p>
        </p:txBody>
      </p:sp>
      <p:sp>
        <p:nvSpPr>
          <p:cNvPr id="5" name="フッター プレースホルダ 4"/>
          <p:cNvSpPr>
            <a:spLocks noGrp="1"/>
          </p:cNvSpPr>
          <p:nvPr>
            <p:ph type="ftr" sz="quarter" idx="11"/>
          </p:nvPr>
        </p:nvSpPr>
        <p:spPr>
          <a:xfrm>
            <a:off x="3124200" y="6356350"/>
            <a:ext cx="2895600" cy="365125"/>
          </a:xfrm>
        </p:spPr>
        <p:txBody>
          <a:bodyPr anchor="ctr">
            <a:normAutofit fontScale="92500" lnSpcReduction="20000"/>
          </a:bodyPr>
          <a:lstStyle/>
          <a:p>
            <a:pPr>
              <a:spcAft>
                <a:spcPts val="600"/>
              </a:spcAft>
            </a:pPr>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9</a:t>
            </a:fld>
            <a:endParaRPr kumimoji="1" lang="ja-JP" altLang="en-US"/>
          </a:p>
        </p:txBody>
      </p:sp>
      <p:sp>
        <p:nvSpPr>
          <p:cNvPr id="9" name="コンテンツ プレースホルダ 2">
            <a:extLst>
              <a:ext uri="{FF2B5EF4-FFF2-40B4-BE49-F238E27FC236}">
                <a16:creationId xmlns:a16="http://schemas.microsoft.com/office/drawing/2014/main" id="{3229BFF4-CE3F-40E7-849D-5016E28D1434}"/>
              </a:ext>
            </a:extLst>
          </p:cNvPr>
          <p:cNvSpPr txBox="1">
            <a:spLocks/>
          </p:cNvSpPr>
          <p:nvPr/>
        </p:nvSpPr>
        <p:spPr>
          <a:xfrm>
            <a:off x="457200" y="1556792"/>
            <a:ext cx="8686800" cy="3744416"/>
          </a:xfrm>
          <a:prstGeom prst="rect">
            <a:avLst/>
          </a:prstGeom>
        </p:spPr>
        <p:txBody>
          <a:bodyPr vert="horz" rtlCol="0">
            <a:normAutofit/>
          </a:bodyPr>
          <a:lstStyle>
            <a:lvl1pPr marL="342900" indent="-342900" algn="l" rtl="0" eaLnBrk="1" latinLnBrk="0" hangingPunct="1">
              <a:spcBef>
                <a:spcPct val="20000"/>
              </a:spcBef>
              <a:buClr>
                <a:schemeClr val="accent1">
                  <a:shade val="75000"/>
                </a:schemeClr>
              </a:buClr>
              <a:buSzPct val="60000"/>
              <a:buFont typeface="Wingdings"/>
              <a:buChar char="u"/>
              <a:defRPr kumimoji="1" sz="28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4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0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18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18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18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18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18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1800">
                <a:solidFill>
                  <a:schemeClr val="tx2"/>
                </a:solidFill>
                <a:latin typeface="+mn-lt"/>
                <a:ea typeface="+mn-ea"/>
                <a:cs typeface="+mn-cs"/>
              </a:defRPr>
            </a:lvl9pPr>
          </a:lstStyle>
          <a:p>
            <a:pPr>
              <a:lnSpc>
                <a:spcPct val="90000"/>
              </a:lnSpc>
            </a:pPr>
            <a:r>
              <a:rPr lang="ja-JP" altLang="en-US" sz="2400" kern="0" dirty="0"/>
              <a:t>「はじめに</a:t>
            </a:r>
            <a:r>
              <a:rPr lang="en-US" altLang="ja-JP" sz="2400" kern="0" dirty="0"/>
              <a:t>UTokyo Account</a:t>
            </a:r>
            <a:r>
              <a:rPr lang="ja-JP" altLang="en-US" sz="2400" kern="0" dirty="0"/>
              <a:t>ありき」</a:t>
            </a:r>
            <a:endParaRPr lang="en-US" altLang="ja-JP" sz="2400" kern="0" dirty="0"/>
          </a:p>
          <a:p>
            <a:pPr>
              <a:lnSpc>
                <a:spcPct val="90000"/>
              </a:lnSpc>
            </a:pPr>
            <a:r>
              <a:rPr lang="ja-JP" altLang="en-US" sz="2400" kern="0" dirty="0"/>
              <a:t>どこかにサインインしようとしてこの画面になったらそれは</a:t>
            </a:r>
            <a:r>
              <a:rPr lang="en-US" altLang="ja-JP" sz="2400" kern="0" dirty="0"/>
              <a:t>UTokyo Account</a:t>
            </a:r>
            <a:r>
              <a:rPr lang="ja-JP" altLang="en-US" sz="2400" kern="0" dirty="0"/>
              <a:t>でサインイン（</a:t>
            </a:r>
            <a:r>
              <a:rPr lang="en-US" altLang="ja-JP" sz="2400" kern="0" dirty="0"/>
              <a:t>SSO</a:t>
            </a:r>
            <a:r>
              <a:rPr lang="ja-JP" altLang="en-US" sz="2400" kern="0" dirty="0"/>
              <a:t>）しようとしている印</a:t>
            </a:r>
            <a:endParaRPr lang="en-US" altLang="ja-JP" sz="2400" kern="0" dirty="0"/>
          </a:p>
          <a:p>
            <a:pPr>
              <a:lnSpc>
                <a:spcPct val="90000"/>
              </a:lnSpc>
            </a:pPr>
            <a:r>
              <a:rPr lang="ja-JP" altLang="en-US" sz="2400" kern="0" dirty="0">
                <a:solidFill>
                  <a:srgbClr val="00B050"/>
                </a:solidFill>
              </a:rPr>
              <a:t>通称「安田講堂」</a:t>
            </a:r>
            <a:endParaRPr lang="en-US" altLang="ja-JP" sz="2400" kern="0" dirty="0">
              <a:solidFill>
                <a:srgbClr val="00B050"/>
              </a:solidFill>
            </a:endParaRPr>
          </a:p>
          <a:p>
            <a:pPr lvl="1">
              <a:lnSpc>
                <a:spcPct val="90000"/>
              </a:lnSpc>
            </a:pPr>
            <a:r>
              <a:rPr lang="en-US" altLang="ja-JP" sz="2000" kern="0" dirty="0">
                <a:solidFill>
                  <a:srgbClr val="00B050"/>
                </a:solidFill>
                <a:sym typeface="Symbol" panose="05050102010706020507" pitchFamily="18" charset="2"/>
              </a:rPr>
              <a:t>  </a:t>
            </a:r>
            <a:r>
              <a:rPr lang="ja-JP" altLang="en-US" sz="2000" kern="0" dirty="0">
                <a:solidFill>
                  <a:srgbClr val="00B050"/>
                </a:solidFill>
                <a:sym typeface="Symbol" panose="05050102010706020507" pitchFamily="18" charset="2"/>
              </a:rPr>
              <a:t>画面</a:t>
            </a:r>
            <a:endParaRPr lang="en-US" altLang="ja-JP" sz="2000" kern="0" dirty="0">
              <a:solidFill>
                <a:srgbClr val="00B050"/>
              </a:solidFill>
              <a:sym typeface="Symbol" panose="05050102010706020507" pitchFamily="18" charset="2"/>
            </a:endParaRPr>
          </a:p>
          <a:p>
            <a:pPr lvl="1">
              <a:lnSpc>
                <a:spcPct val="90000"/>
              </a:lnSpc>
            </a:pPr>
            <a:r>
              <a:rPr lang="en-US" altLang="ja-JP" sz="2000" kern="0" dirty="0">
                <a:solidFill>
                  <a:srgbClr val="00B050"/>
                </a:solidFill>
                <a:sym typeface="Symbol" panose="05050102010706020507" pitchFamily="18" charset="2"/>
              </a:rPr>
              <a:t>  </a:t>
            </a:r>
            <a:r>
              <a:rPr lang="ja-JP" altLang="en-US" sz="2000" kern="0" dirty="0">
                <a:solidFill>
                  <a:srgbClr val="00B050"/>
                </a:solidFill>
                <a:sym typeface="Symbol" panose="05050102010706020507" pitchFamily="18" charset="2"/>
              </a:rPr>
              <a:t>に飛ばされる</a:t>
            </a:r>
            <a:endParaRPr lang="en-US" altLang="ja-JP" sz="2000" kern="0" dirty="0">
              <a:solidFill>
                <a:srgbClr val="00B050"/>
              </a:solidFill>
            </a:endParaRPr>
          </a:p>
          <a:p>
            <a:pPr lvl="1">
              <a:lnSpc>
                <a:spcPct val="90000"/>
              </a:lnSpc>
            </a:pPr>
            <a:r>
              <a:rPr lang="ja-JP" altLang="en-US" sz="1600" kern="0" dirty="0"/>
              <a:t>スマホだと安田講堂の絵は出ませんが</a:t>
            </a:r>
            <a:endParaRPr lang="en-US" altLang="ja-JP" kern="0" dirty="0"/>
          </a:p>
        </p:txBody>
      </p:sp>
      <p:pic>
        <p:nvPicPr>
          <p:cNvPr id="13" name="図 12">
            <a:extLst>
              <a:ext uri="{FF2B5EF4-FFF2-40B4-BE49-F238E27FC236}">
                <a16:creationId xmlns:a16="http://schemas.microsoft.com/office/drawing/2014/main" id="{A6D25624-D202-4D56-B564-184B80AF8128}"/>
              </a:ext>
            </a:extLst>
          </p:cNvPr>
          <p:cNvPicPr>
            <a:picLocks noChangeAspect="1"/>
          </p:cNvPicPr>
          <p:nvPr/>
        </p:nvPicPr>
        <p:blipFill>
          <a:blip r:embed="rId3"/>
          <a:stretch>
            <a:fillRect/>
          </a:stretch>
        </p:blipFill>
        <p:spPr>
          <a:xfrm>
            <a:off x="6834712" y="27527"/>
            <a:ext cx="2268942" cy="667224"/>
          </a:xfrm>
          <a:prstGeom prst="rect">
            <a:avLst/>
          </a:prstGeom>
        </p:spPr>
      </p:pic>
      <p:sp>
        <p:nvSpPr>
          <p:cNvPr id="34" name="正方形/長方形 33">
            <a:extLst>
              <a:ext uri="{FF2B5EF4-FFF2-40B4-BE49-F238E27FC236}">
                <a16:creationId xmlns:a16="http://schemas.microsoft.com/office/drawing/2014/main" id="{6A8830F5-25F6-438C-8669-B681C460429C}"/>
              </a:ext>
            </a:extLst>
          </p:cNvPr>
          <p:cNvSpPr/>
          <p:nvPr/>
        </p:nvSpPr>
        <p:spPr>
          <a:xfrm>
            <a:off x="6804248" y="541001"/>
            <a:ext cx="2279038" cy="15375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紫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5076</TotalTime>
  <Words>3571</Words>
  <Application>Microsoft Office PowerPoint</Application>
  <PresentationFormat>画面に合わせる (4:3)</PresentationFormat>
  <Paragraphs>651</Paragraphs>
  <Slides>50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50</vt:i4>
      </vt:variant>
    </vt:vector>
  </HeadingPairs>
  <TitlesOfParts>
    <vt:vector size="55" baseType="lpstr">
      <vt:lpstr>Meiryo UI</vt:lpstr>
      <vt:lpstr>Calibri</vt:lpstr>
      <vt:lpstr>Cambria</vt:lpstr>
      <vt:lpstr>Wingdings</vt:lpstr>
      <vt:lpstr>雪藤</vt:lpstr>
      <vt:lpstr>授業に必要なICTシステムの概要</vt:lpstr>
      <vt:lpstr>概要</vt:lpstr>
      <vt:lpstr>Q. ややこしすぎませんか?</vt:lpstr>
      <vt:lpstr>今日の状況</vt:lpstr>
      <vt:lpstr>疑問?  まずはuteleconをご覧ください</vt:lpstr>
      <vt:lpstr>見た目も刷新されています</vt:lpstr>
      <vt:lpstr>質問? サポート窓口</vt:lpstr>
      <vt:lpstr>以降の内容</vt:lpstr>
      <vt:lpstr>UTokyo Account</vt:lpstr>
      <vt:lpstr>UTokyo Accountの正体(1)</vt:lpstr>
      <vt:lpstr>UTokyo Accountの正体(2)</vt:lpstr>
      <vt:lpstr>非常勤の場合</vt:lpstr>
      <vt:lpstr>新入生への発行</vt:lpstr>
      <vt:lpstr>UTAS</vt:lpstr>
      <vt:lpstr>UTAS</vt:lpstr>
      <vt:lpstr>ITC-LMS</vt:lpstr>
      <vt:lpstr>ITC-LMS</vt:lpstr>
      <vt:lpstr>そもそもLMSとは</vt:lpstr>
      <vt:lpstr>UTASとITC-LMSが両方あるのはわかりにくいのでは?</vt:lpstr>
      <vt:lpstr>Microsoft 365</vt:lpstr>
      <vt:lpstr>Microsoft 365</vt:lpstr>
      <vt:lpstr>Microsoftサインイン全パターン</vt:lpstr>
      <vt:lpstr>これはSSOする際の共通パターン</vt:lpstr>
      <vt:lpstr>Google Workspace</vt:lpstr>
      <vt:lpstr>Google Workspace</vt:lpstr>
      <vt:lpstr>Google Workspaceサインイン時の罠</vt:lpstr>
      <vt:lpstr>Google Workspace機能</vt:lpstr>
      <vt:lpstr>M と G 整理</vt:lpstr>
      <vt:lpstr>MとG大学組織契約の存在価値</vt:lpstr>
      <vt:lpstr>安全な情報共有のために(1)</vt:lpstr>
      <vt:lpstr>安全な情報共有のために(2)</vt:lpstr>
      <vt:lpstr>Zoom</vt:lpstr>
      <vt:lpstr>Zoom</vt:lpstr>
      <vt:lpstr>Zoomサインイン方法1</vt:lpstr>
      <vt:lpstr>サインイン方法1: 流れ</vt:lpstr>
      <vt:lpstr>サインイン方法2</vt:lpstr>
      <vt:lpstr>サインイン方法2: 流れ</vt:lpstr>
      <vt:lpstr>サインイン方法3</vt:lpstr>
      <vt:lpstr>サインイン方法3: 流れ</vt:lpstr>
      <vt:lpstr>まとめ</vt:lpstr>
      <vt:lpstr>ZoomのSSOへの移行について</vt:lpstr>
      <vt:lpstr>3/14におきたこと</vt:lpstr>
      <vt:lpstr>生じうるトラブル（壱の型）</vt:lpstr>
      <vt:lpstr>生じうるトラブル（弐の型）</vt:lpstr>
      <vt:lpstr>弐の型のトラブル修正方法</vt:lpstr>
      <vt:lpstr>大規模会議、ウェビナーの運用（割り当てポリシー）</vt:lpstr>
      <vt:lpstr>FAQ</vt:lpstr>
      <vt:lpstr>WebEx</vt:lpstr>
      <vt:lpstr>WebEx</vt:lpstr>
      <vt:lpstr>Web会議比較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授業に必要なICTシステムの概要</dc:title>
  <dc:creator>田浦　健次朗</dc:creator>
  <cp:lastModifiedBy>田浦　健次朗</cp:lastModifiedBy>
  <cp:revision>313</cp:revision>
  <dcterms:created xsi:type="dcterms:W3CDTF">2020-09-08T15:01:11Z</dcterms:created>
  <dcterms:modified xsi:type="dcterms:W3CDTF">2021-03-17T04:59:05Z</dcterms:modified>
</cp:coreProperties>
</file>