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1299" r:id="rId3"/>
    <p:sldId id="1278" r:id="rId4"/>
    <p:sldId id="1282" r:id="rId5"/>
    <p:sldId id="1293" r:id="rId6"/>
    <p:sldId id="1311" r:id="rId7"/>
    <p:sldId id="1309" r:id="rId8"/>
    <p:sldId id="1310" r:id="rId9"/>
    <p:sldId id="1279" r:id="rId10"/>
    <p:sldId id="1281" r:id="rId11"/>
    <p:sldId id="1283" r:id="rId12"/>
    <p:sldId id="1291" r:id="rId13"/>
    <p:sldId id="1289" r:id="rId14"/>
    <p:sldId id="1300" r:id="rId15"/>
    <p:sldId id="1302" r:id="rId16"/>
    <p:sldId id="1312" r:id="rId17"/>
    <p:sldId id="1288" r:id="rId18"/>
    <p:sldId id="1295" r:id="rId19"/>
    <p:sldId id="1296" r:id="rId20"/>
    <p:sldId id="1297" r:id="rId21"/>
    <p:sldId id="1303" r:id="rId22"/>
    <p:sldId id="1304" r:id="rId23"/>
    <p:sldId id="1305" r:id="rId24"/>
    <p:sldId id="1292" r:id="rId25"/>
    <p:sldId id="129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51" autoAdjust="0"/>
  </p:normalViewPr>
  <p:slideViewPr>
    <p:cSldViewPr>
      <p:cViewPr varScale="1">
        <p:scale>
          <a:sx n="73" d="100"/>
          <a:sy n="73" d="100"/>
        </p:scale>
        <p:origin x="307" y="58"/>
      </p:cViewPr>
      <p:guideLst>
        <p:guide orient="horz" pos="2160"/>
        <p:guide pos="2880"/>
      </p:guideLst>
    </p:cSldViewPr>
  </p:slideViewPr>
  <p:outlineViewPr>
    <p:cViewPr>
      <p:scale>
        <a:sx n="33" d="100"/>
        <a:sy n="33" d="100"/>
      </p:scale>
      <p:origin x="0" y="-10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11</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22</a:t>
            </a:fld>
            <a:endParaRPr kumimoji="1" lang="ja-JP" altLang="en-US"/>
          </a:p>
        </p:txBody>
      </p:sp>
    </p:spTree>
    <p:extLst>
      <p:ext uri="{BB962C8B-B14F-4D97-AF65-F5344CB8AC3E}">
        <p14:creationId xmlns:p14="http://schemas.microsoft.com/office/powerpoint/2010/main" val="104078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pps.apple.com/jp/app/microsoft-authenticator/id983156458" TargetMode="External"/><Relationship Id="rId4" Type="http://schemas.openxmlformats.org/officeDocument/2006/relationships/hyperlink" Target="https://play.google.com/store/apps/details?id=com.azure.authenticator&amp;hl=ja&amp;gl=U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ye183PNxVYA"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ecc.u-tokyo.ac.jp/announcement/2022/09/02_3460.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youtu.be/62Ou6gdcxDE" TargetMode="External"/><Relationship Id="rId1" Type="http://schemas.openxmlformats.org/officeDocument/2006/relationships/slideLayout" Target="../slideLayouts/slideLayout2.xml"/><Relationship Id="rId6" Type="http://schemas.openxmlformats.org/officeDocument/2006/relationships/hyperlink" Target="https://idm.ecc.u-tokyo.ac.jp/webmtn/" TargetMode="External"/><Relationship Id="rId5" Type="http://schemas.openxmlformats.org/officeDocument/2006/relationships/hyperlink" Target="https://www.ecc.u-tokyo.ac.jp/announcement/2019/03/19_2935.html" TargetMode="External"/><Relationship Id="rId4" Type="http://schemas.openxmlformats.org/officeDocument/2006/relationships/hyperlink" Target="https://utacm.adm.u-tokyo.ac.jp/webmtn/LoginServl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hyperlink" Target="https://play.google.com/store/apps/details?id=com.google.android.apps.authenticator2&amp;hl=ja&amp;gl=US" TargetMode="External"/><Relationship Id="rId2" Type="http://schemas.openxmlformats.org/officeDocument/2006/relationships/hyperlink" Target="https://mysignins.microsoft.com/security-info"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hyperlink" Target="https://youtube.com/shorts/GaaO5GgkObY?feature=share" TargetMode="External"/><Relationship Id="rId2" Type="http://schemas.openxmlformats.org/officeDocument/2006/relationships/hyperlink" Target="https://youtu.be/Dwcfbs6R6A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univtokyo.sharepoint.com/sites/utokyoportal/wiki/d/UTokyo_Account_Token.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s://www.yubico.com/yubikey/?lang=j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telecon.adm.u-tokyo.ac.jp/suppor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s://univtokyo.sharepoint.com/sites/utokyoportal/wiki/d/Work_from_home.aspx"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hyperlink" Target="https://www.office.com/" TargetMode="External"/><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hyperlink" Target="https://utelecon.adm.u-tokyo.ac.jp/oc/#google" TargetMode="External"/><Relationship Id="rId7" Type="http://schemas.openxmlformats.org/officeDocument/2006/relationships/image" Target="../media/image5.png"/><Relationship Id="rId12" Type="http://schemas.openxmlformats.org/officeDocument/2006/relationships/hyperlink" Target="https://u-tokyo-ac-jp.zoom.us/" TargetMode="External"/><Relationship Id="rId17" Type="http://schemas.openxmlformats.org/officeDocument/2006/relationships/image" Target="../media/image18.png"/><Relationship Id="rId2" Type="http://schemas.openxmlformats.org/officeDocument/2006/relationships/hyperlink" Target="https://utacm.adm.u-tokyo.ac.jp/webmtn/LoginServlet" TargetMode="External"/><Relationship Id="rId16" Type="http://schemas.openxmlformats.org/officeDocument/2006/relationships/hyperlink" Target="https://utokyo.enterprise.slack.com/" TargetMode="Externa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itc-lms.ecc.u-tokyo.ac.jp/" TargetMode="External"/><Relationship Id="rId11" Type="http://schemas.openxmlformats.org/officeDocument/2006/relationships/image" Target="../media/image15.jpe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hyperlink" Target="https://mail.google.com/" TargetMode="External"/><Relationship Id="rId19" Type="http://schemas.openxmlformats.org/officeDocument/2006/relationships/image" Target="../media/image20.png"/><Relationship Id="rId4" Type="http://schemas.openxmlformats.org/officeDocument/2006/relationships/hyperlink" Target="https://utas.adm.u-tokyo.ac.jp/" TargetMode="External"/><Relationship Id="rId9" Type="http://schemas.openxmlformats.org/officeDocument/2006/relationships/image" Target="../media/image14.png"/><Relationship Id="rId14" Type="http://schemas.openxmlformats.org/officeDocument/2006/relationships/hyperlink" Target="https://utelecon.webe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telecon.adm.u-tokyo.ac.jp/events/2022-09-14/slides/pwgen.xls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telecon.adm.u-tokyo.ac.jp/events/2022-09-14/slides/hoge.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a:t>セキュリティ</a:t>
            </a:r>
            <a:r>
              <a:rPr lang="ja-JP" altLang="en-US"/>
              <a:t>と</a:t>
            </a:r>
            <a:r>
              <a:rPr lang="ja-JP" altLang="en-US" dirty="0"/>
              <a:t>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多要素にすることでパスワードだけの状態よりも</a:t>
            </a:r>
            <a:r>
              <a:rPr kumimoji="1" lang="ja-JP" altLang="en-US" dirty="0">
                <a:solidFill>
                  <a:srgbClr val="F010D5"/>
                </a:solidFill>
              </a:rPr>
              <a:t>「格段に」</a:t>
            </a:r>
            <a:r>
              <a:rPr kumimoji="1" lang="ja-JP" altLang="en-US" dirty="0"/>
              <a:t>安全になる</a:t>
            </a:r>
            <a:endParaRPr kumimoji="1" lang="en-US" altLang="ja-JP" dirty="0"/>
          </a:p>
          <a:p>
            <a:r>
              <a:rPr kumimoji="1" lang="ja-JP" altLang="en-US" dirty="0"/>
              <a:t>バラバラなアカウントを統一</a:t>
            </a:r>
            <a:r>
              <a:rPr lang="ja-JP" altLang="en-US" dirty="0"/>
              <a:t>＋それを強固に守る </a:t>
            </a:r>
            <a:r>
              <a:rPr lang="ja-JP" altLang="en-US" dirty="0">
                <a:sym typeface="Symbol" panose="05050102010706020507" pitchFamily="18" charset="2"/>
              </a:rPr>
              <a:t> </a:t>
            </a:r>
            <a:r>
              <a:rPr lang="ja-JP" altLang="en-US" dirty="0"/>
              <a:t>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7" name="正方形/長方形 6">
            <a:extLst>
              <a:ext uri="{FF2B5EF4-FFF2-40B4-BE49-F238E27FC236}">
                <a16:creationId xmlns:a16="http://schemas.microsoft.com/office/drawing/2014/main" id="{1A151DAA-00EB-431A-181F-D748EA6F5B85}"/>
              </a:ext>
            </a:extLst>
          </p:cNvPr>
          <p:cNvSpPr/>
          <p:nvPr/>
        </p:nvSpPr>
        <p:spPr>
          <a:xfrm>
            <a:off x="5556293" y="3861048"/>
            <a:ext cx="2448272"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38B984C-923B-273A-C132-93BD3A00F779}"/>
              </a:ext>
            </a:extLst>
          </p:cNvPr>
          <p:cNvSpPr txBox="1"/>
          <p:nvPr/>
        </p:nvSpPr>
        <p:spPr>
          <a:xfrm>
            <a:off x="5187161" y="3501008"/>
            <a:ext cx="3236784" cy="307777"/>
          </a:xfrm>
          <a:prstGeom prst="rect">
            <a:avLst/>
          </a:prstGeom>
          <a:noFill/>
        </p:spPr>
        <p:txBody>
          <a:bodyPr wrap="none" rtlCol="0">
            <a:spAutoFit/>
          </a:bodyPr>
          <a:lstStyle/>
          <a:p>
            <a:r>
              <a:rPr lang="ja-JP" altLang="en-US" sz="1400" dirty="0"/>
              <a:t>パスワード（盗まれる・当てられる）</a:t>
            </a:r>
            <a:endParaRPr kumimoji="1" lang="ja-JP" altLang="en-US" sz="1400" dirty="0"/>
          </a:p>
        </p:txBody>
      </p:sp>
      <p:sp>
        <p:nvSpPr>
          <p:cNvPr id="9" name="テキスト ボックス 8">
            <a:extLst>
              <a:ext uri="{FF2B5EF4-FFF2-40B4-BE49-F238E27FC236}">
                <a16:creationId xmlns:a16="http://schemas.microsoft.com/office/drawing/2014/main" id="{7D3A9C82-DA3D-58DB-02B2-A30BE9661ED5}"/>
              </a:ext>
            </a:extLst>
          </p:cNvPr>
          <p:cNvSpPr txBox="1"/>
          <p:nvPr/>
        </p:nvSpPr>
        <p:spPr>
          <a:xfrm rot="16200000">
            <a:off x="6957455" y="4984240"/>
            <a:ext cx="2698175" cy="307777"/>
          </a:xfrm>
          <a:prstGeom prst="rect">
            <a:avLst/>
          </a:prstGeom>
          <a:noFill/>
        </p:spPr>
        <p:txBody>
          <a:bodyPr wrap="none" rtlCol="0">
            <a:spAutoFit/>
          </a:bodyPr>
          <a:lstStyle/>
          <a:p>
            <a:r>
              <a:rPr lang="ja-JP" altLang="en-US" sz="1400" dirty="0"/>
              <a:t>多要素（例：スマホ）盗まれる</a:t>
            </a:r>
            <a:endParaRPr kumimoji="1" lang="ja-JP" altLang="en-US" sz="1400" dirty="0"/>
          </a:p>
        </p:txBody>
      </p:sp>
      <p:sp>
        <p:nvSpPr>
          <p:cNvPr id="10" name="正方形/長方形 9">
            <a:extLst>
              <a:ext uri="{FF2B5EF4-FFF2-40B4-BE49-F238E27FC236}">
                <a16:creationId xmlns:a16="http://schemas.microsoft.com/office/drawing/2014/main" id="{6EAD9DF3-FA46-F1F4-81B1-7AFA674FC9A0}"/>
              </a:ext>
            </a:extLst>
          </p:cNvPr>
          <p:cNvSpPr/>
          <p:nvPr/>
        </p:nvSpPr>
        <p:spPr>
          <a:xfrm>
            <a:off x="6553200" y="3861048"/>
            <a:ext cx="179040" cy="244827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FF870E8-E082-8645-6F77-2650DC2CF186}"/>
              </a:ext>
            </a:extLst>
          </p:cNvPr>
          <p:cNvGrpSpPr/>
          <p:nvPr/>
        </p:nvGrpSpPr>
        <p:grpSpPr>
          <a:xfrm>
            <a:off x="6553200" y="3861048"/>
            <a:ext cx="179040" cy="2448272"/>
            <a:chOff x="3563888" y="4077072"/>
            <a:chExt cx="179040" cy="2448272"/>
          </a:xfrm>
        </p:grpSpPr>
        <p:sp>
          <p:nvSpPr>
            <p:cNvPr id="12" name="正方形/長方形 11">
              <a:extLst>
                <a:ext uri="{FF2B5EF4-FFF2-40B4-BE49-F238E27FC236}">
                  <a16:creationId xmlns:a16="http://schemas.microsoft.com/office/drawing/2014/main" id="{47B88FFC-DA74-2902-C414-EDD353715D92}"/>
                </a:ext>
              </a:extLst>
            </p:cNvPr>
            <p:cNvSpPr/>
            <p:nvPr/>
          </p:nvSpPr>
          <p:spPr>
            <a:xfrm>
              <a:off x="3563888" y="4077072"/>
              <a:ext cx="179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9A843B5-8398-878C-7D97-BBA9822965E4}"/>
                </a:ext>
              </a:extLst>
            </p:cNvPr>
            <p:cNvSpPr/>
            <p:nvPr/>
          </p:nvSpPr>
          <p:spPr>
            <a:xfrm>
              <a:off x="3563888" y="5157192"/>
              <a:ext cx="170901"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823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kumimoji="1" lang="en-US" altLang="ja-JP" dirty="0"/>
              <a:t>UTokyo Account </a:t>
            </a:r>
            <a:r>
              <a:rPr kumimoji="1" lang="en-US" altLang="ja-JP" dirty="0">
                <a:sym typeface="Symbol" panose="05050102010706020507" pitchFamily="18" charset="2"/>
              </a:rPr>
              <a:t> </a:t>
            </a:r>
            <a:r>
              <a:rPr kumimoji="1" lang="en-US" altLang="ja-JP" dirty="0"/>
              <a:t>Microsoft Authenticator</a:t>
            </a:r>
          </a:p>
          <a:p>
            <a:r>
              <a:rPr lang="ja-JP" altLang="en-US" dirty="0"/>
              <a:t>スマホを常に持ち歩いている人なら</a:t>
            </a:r>
            <a:r>
              <a:rPr lang="ja-JP" altLang="en-US" dirty="0">
                <a:sym typeface="Symbol" panose="05050102010706020507" pitchFamily="18" charset="2"/>
              </a:rPr>
              <a:t></a:t>
            </a:r>
            <a:r>
              <a:rPr lang="ja-JP" altLang="en-US" dirty="0">
                <a:solidFill>
                  <a:srgbClr val="F010D5"/>
                </a:solidFill>
              </a:rPr>
              <a:t>スマホを開く一手間</a:t>
            </a:r>
            <a:endParaRPr lang="en-US" altLang="ja-JP" dirty="0">
              <a:solidFill>
                <a:srgbClr val="F010D5"/>
              </a:solidFill>
            </a:endParaRPr>
          </a:p>
          <a:p>
            <a:pPr lvl="1"/>
            <a:r>
              <a:rPr lang="en-US" altLang="ja-JP" dirty="0">
                <a:hlinkClick r:id="rId4"/>
              </a:rPr>
              <a:t>Android</a:t>
            </a:r>
            <a:endParaRPr lang="en-US" altLang="ja-JP" dirty="0"/>
          </a:p>
          <a:p>
            <a:pPr lvl="1"/>
            <a:r>
              <a:rPr lang="en-US" altLang="ja-JP" dirty="0">
                <a:hlinkClick r:id="rId5"/>
              </a:rPr>
              <a:t>iOS</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a:xfrm>
            <a:off x="457200" y="274638"/>
            <a:ext cx="8435280" cy="1143000"/>
          </a:xfrm>
        </p:spPr>
        <p:txBody>
          <a:bodyPr>
            <a:normAutofit/>
          </a:bodyPr>
          <a:lstStyle/>
          <a:p>
            <a:r>
              <a:rPr kumimoji="1" lang="ja-JP" altLang="en-US" dirty="0"/>
              <a:t>多要素認証デモ（</a:t>
            </a:r>
            <a:r>
              <a:rPr kumimoji="1" lang="en-US" altLang="ja-JP" dirty="0"/>
              <a:t>utac</a:t>
            </a:r>
            <a:r>
              <a:rPr kumimoji="1" lang="ja-JP" altLang="en-US" dirty="0"/>
              <a:t>）</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lang="en-US" altLang="ja-JP" dirty="0">
                <a:hlinkClick r:id="rId2"/>
              </a:rPr>
              <a:t>Microsoft Authenticator</a:t>
            </a:r>
            <a:r>
              <a:rPr lang="ja-JP" altLang="en-US" dirty="0"/>
              <a:t>（</a:t>
            </a:r>
            <a:r>
              <a:rPr lang="ja-JP" altLang="en-US" dirty="0">
                <a:solidFill>
                  <a:srgbClr val="F010D5"/>
                </a:solidFill>
              </a:rPr>
              <a:t>推奨</a:t>
            </a:r>
            <a:r>
              <a:rPr lang="en-US" altLang="ja-JP" dirty="0"/>
              <a:t>; </a:t>
            </a:r>
            <a:r>
              <a:rPr lang="ja-JP" altLang="en-US" dirty="0"/>
              <a:t>携帯を開けてタップするだけ）</a:t>
            </a:r>
            <a:endParaRPr kumimoji="1" lang="en-US" altLang="ja-JP" dirty="0">
              <a:hlinkClick r:id="rId3"/>
            </a:endParaRPr>
          </a:p>
          <a:p>
            <a:r>
              <a:rPr kumimoji="1" lang="en-US" altLang="ja-JP" dirty="0">
                <a:hlinkClick r:id="rId4"/>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音声電話（スマホじゃなけれ意外とおススメ</a:t>
            </a:r>
            <a:r>
              <a:rPr lang="en-US" altLang="ja-JP" dirty="0"/>
              <a:t>? </a:t>
            </a:r>
            <a:r>
              <a:rPr lang="ja-JP" altLang="en-US" dirty="0"/>
              <a:t>電話に出て</a:t>
            </a:r>
            <a:r>
              <a:rPr lang="en-US" altLang="ja-JP" dirty="0"/>
              <a:t>#</a:t>
            </a:r>
            <a:r>
              <a:rPr lang="ja-JP" altLang="en-US" dirty="0"/>
              <a:t>キーを押すだけ）</a:t>
            </a:r>
            <a:endParaRPr lang="en-US" altLang="ja-JP" dirty="0"/>
          </a:p>
          <a:p>
            <a:pPr lvl="1"/>
            <a:r>
              <a:rPr kumimoji="1" lang="ja-JP" altLang="en-US" dirty="0">
                <a:hlinkClick r:id="rId3"/>
              </a:rPr>
              <a:t>携帯</a:t>
            </a:r>
            <a:endParaRPr kumimoji="1" lang="en-US" altLang="ja-JP" dirty="0"/>
          </a:p>
          <a:p>
            <a:pPr lvl="1"/>
            <a:r>
              <a:rPr lang="ja-JP" altLang="en-US" dirty="0">
                <a:hlinkClick r:id="rId5"/>
              </a:rPr>
              <a:t>いえでん</a:t>
            </a:r>
            <a:endParaRPr lang="en-US" altLang="ja-JP" dirty="0"/>
          </a:p>
          <a:p>
            <a:r>
              <a:rPr lang="en-US" altLang="ja-JP" dirty="0">
                <a:hlinkClick r:id="rId6"/>
              </a:rPr>
              <a:t>Google</a:t>
            </a:r>
            <a:r>
              <a:rPr lang="ja-JP" altLang="en-US" dirty="0">
                <a:hlinkClick r:id="rId6"/>
              </a:rPr>
              <a:t>認証システム</a:t>
            </a:r>
            <a:endParaRPr lang="en-US" altLang="ja-JP" dirty="0"/>
          </a:p>
          <a:p>
            <a:pPr lvl="1"/>
            <a:r>
              <a:rPr lang="en-US" altLang="ja-JP" dirty="0"/>
              <a:t>Microsoft Authenticator</a:t>
            </a:r>
            <a:r>
              <a:rPr lang="ja-JP" altLang="en-US" dirty="0"/>
              <a:t>と似てますが、</a:t>
            </a:r>
            <a:r>
              <a:rPr lang="en-US" altLang="ja-JP" dirty="0"/>
              <a:t>UTokyo Account</a:t>
            </a:r>
            <a:r>
              <a:rPr lang="ja-JP" altLang="en-US" dirty="0"/>
              <a:t>で使うには不便（</a:t>
            </a:r>
            <a:r>
              <a:rPr lang="en-US" altLang="ja-JP" dirty="0"/>
              <a:t>6</a:t>
            </a:r>
            <a:r>
              <a:rPr lang="ja-JP" altLang="en-US" dirty="0"/>
              <a:t>桁数字入力が必要）</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a:xfrm>
            <a:off x="457200" y="1500174"/>
            <a:ext cx="8435280" cy="4525963"/>
          </a:xfrm>
        </p:spPr>
        <p:txBody>
          <a:bodyPr>
            <a:normAutofit lnSpcReduction="10000"/>
          </a:bodyPr>
          <a:lstStyle/>
          <a:p>
            <a:r>
              <a:rPr lang="ja-JP" altLang="en-US" dirty="0">
                <a:solidFill>
                  <a:srgbClr val="F010D5"/>
                </a:solidFill>
              </a:rPr>
              <a:t>セキュリティ向上（情報漏洩事故防止）のため強く推奨</a:t>
            </a:r>
            <a:endParaRPr lang="en-US" altLang="ja-JP" dirty="0">
              <a:solidFill>
                <a:srgbClr val="F010D5"/>
              </a:solidFill>
            </a:endParaRPr>
          </a:p>
          <a:p>
            <a:pPr lvl="1"/>
            <a:r>
              <a:rPr lang="ja-JP" altLang="en-US" dirty="0">
                <a:solidFill>
                  <a:srgbClr val="F010D5"/>
                </a:solidFill>
              </a:rPr>
              <a:t>「必須か</a:t>
            </a:r>
            <a:r>
              <a:rPr lang="en-US" altLang="ja-JP" dirty="0">
                <a:solidFill>
                  <a:srgbClr val="F010D5"/>
                </a:solidFill>
              </a:rPr>
              <a:t>?</a:t>
            </a:r>
            <a:r>
              <a:rPr lang="ja-JP" altLang="en-US" dirty="0">
                <a:solidFill>
                  <a:srgbClr val="F010D5"/>
                </a:solidFill>
              </a:rPr>
              <a:t>」と問わず是非ご利用開始下さい</a:t>
            </a:r>
            <a:endParaRPr lang="en-US" altLang="ja-JP" dirty="0">
              <a:solidFill>
                <a:srgbClr val="F010D5"/>
              </a:solidFill>
            </a:endParaRPr>
          </a:p>
          <a:p>
            <a:r>
              <a:rPr lang="ja-JP" altLang="en-US" dirty="0"/>
              <a:t>利便性と両立し、普及率を高める（利用率</a:t>
            </a:r>
            <a:r>
              <a:rPr lang="en-US" altLang="ja-JP" dirty="0"/>
              <a:t>100%</a:t>
            </a:r>
            <a:r>
              <a:rPr lang="ja-JP" altLang="en-US" dirty="0"/>
              <a:t>に近づける）のが現在の目標</a:t>
            </a:r>
            <a:endParaRPr lang="en-US" altLang="ja-JP" dirty="0"/>
          </a:p>
          <a:p>
            <a:r>
              <a:rPr lang="ja-JP" altLang="en-US" dirty="0"/>
              <a:t>当面、新しく導入するサービスを多要素認証必須とする方針</a:t>
            </a:r>
            <a:endParaRPr lang="en-US" altLang="ja-JP" dirty="0"/>
          </a:p>
          <a:p>
            <a:pPr lvl="1"/>
            <a:r>
              <a:rPr kumimoji="1" lang="en-US" altLang="ja-JP" dirty="0"/>
              <a:t>UTokyo VPN</a:t>
            </a:r>
          </a:p>
          <a:p>
            <a:pPr lvl="1"/>
            <a:r>
              <a:rPr kumimoji="1" lang="en-US" altLang="ja-JP" dirty="0"/>
              <a:t>UTokyo Slack</a:t>
            </a:r>
            <a:endParaRPr kumimoji="1" lang="ja-JP" altLang="en-US" dirty="0"/>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pic>
        <p:nvPicPr>
          <p:cNvPr id="8" name="図 7" descr="スーツを着た人の絵&#10;&#10;中程度の精度で自動的に生成された説明">
            <a:extLst>
              <a:ext uri="{FF2B5EF4-FFF2-40B4-BE49-F238E27FC236}">
                <a16:creationId xmlns:a16="http://schemas.microsoft.com/office/drawing/2014/main" id="{181A5534-B1B5-256B-4389-D41A017D39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Tree>
    <p:extLst>
      <p:ext uri="{BB962C8B-B14F-4D97-AF65-F5344CB8AC3E}">
        <p14:creationId xmlns:p14="http://schemas.microsoft.com/office/powerpoint/2010/main" val="406819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D492B-B5C9-23E4-8A08-F22C64615180}"/>
              </a:ext>
            </a:extLst>
          </p:cNvPr>
          <p:cNvSpPr>
            <a:spLocks noGrp="1"/>
          </p:cNvSpPr>
          <p:nvPr>
            <p:ph type="title"/>
          </p:nvPr>
        </p:nvSpPr>
        <p:spPr/>
        <p:txBody>
          <a:bodyPr/>
          <a:lstStyle/>
          <a:p>
            <a:r>
              <a:rPr kumimoji="1" lang="ja-JP" altLang="en-US" dirty="0"/>
              <a:t>お願い</a:t>
            </a:r>
          </a:p>
        </p:txBody>
      </p:sp>
      <p:sp>
        <p:nvSpPr>
          <p:cNvPr id="3" name="コンテンツ プレースホルダー 2">
            <a:extLst>
              <a:ext uri="{FF2B5EF4-FFF2-40B4-BE49-F238E27FC236}">
                <a16:creationId xmlns:a16="http://schemas.microsoft.com/office/drawing/2014/main" id="{88092FA8-1133-AD8E-DE2D-911923D339E1}"/>
              </a:ext>
            </a:extLst>
          </p:cNvPr>
          <p:cNvSpPr>
            <a:spLocks noGrp="1"/>
          </p:cNvSpPr>
          <p:nvPr>
            <p:ph idx="1"/>
          </p:nvPr>
        </p:nvSpPr>
        <p:spPr/>
        <p:txBody>
          <a:bodyPr>
            <a:normAutofit/>
          </a:bodyPr>
          <a:lstStyle/>
          <a:p>
            <a:r>
              <a:rPr lang="ja-JP" altLang="en-US" dirty="0"/>
              <a:t>特に学科で事務で</a:t>
            </a:r>
            <a:r>
              <a:rPr lang="en-US" altLang="ja-JP" dirty="0"/>
              <a:t>Slack</a:t>
            </a:r>
            <a:r>
              <a:rPr lang="ja-JP" altLang="en-US" dirty="0"/>
              <a:t>を使う場合</a:t>
            </a:r>
            <a:r>
              <a:rPr kumimoji="1" lang="ja-JP" altLang="en-US" dirty="0"/>
              <a:t>「多要素認証はセキュリティ向上のため」と伝え、これを機に普及にご協力ください</a:t>
            </a:r>
            <a:endParaRPr kumimoji="1" lang="en-US" altLang="ja-JP" dirty="0"/>
          </a:p>
          <a:p>
            <a:pPr lvl="1"/>
            <a:r>
              <a:rPr lang="ja-JP" altLang="en-US" dirty="0">
                <a:solidFill>
                  <a:srgbClr val="F010D5"/>
                </a:solidFill>
              </a:rPr>
              <a:t>多要素は</a:t>
            </a:r>
            <a:r>
              <a:rPr lang="en-US" altLang="ja-JP" dirty="0">
                <a:solidFill>
                  <a:srgbClr val="F010D5"/>
                </a:solidFill>
              </a:rPr>
              <a:t>Slack</a:t>
            </a:r>
            <a:r>
              <a:rPr lang="ja-JP" altLang="en-US" dirty="0">
                <a:solidFill>
                  <a:srgbClr val="F010D5"/>
                </a:solidFill>
              </a:rPr>
              <a:t>のためならず</a:t>
            </a:r>
            <a:endParaRPr kumimoji="1" lang="en-US" altLang="ja-JP" dirty="0">
              <a:solidFill>
                <a:srgbClr val="F010D5"/>
              </a:solidFill>
            </a:endParaRPr>
          </a:p>
          <a:p>
            <a:r>
              <a:rPr lang="en-US" altLang="ja-JP" dirty="0"/>
              <a:t>Slack</a:t>
            </a:r>
            <a:r>
              <a:rPr lang="ja-JP" altLang="en-US" dirty="0"/>
              <a:t>のみならず、</a:t>
            </a:r>
            <a:r>
              <a:rPr lang="en-US" altLang="ja-JP" dirty="0"/>
              <a:t>UTAS, ITC-LMS, Microsoft, </a:t>
            </a:r>
            <a:r>
              <a:rPr lang="ja-JP" altLang="en-US" dirty="0"/>
              <a:t>あらゆるサービスのセキュリティ向上のため</a:t>
            </a:r>
            <a:endParaRPr lang="en-US" altLang="ja-JP" dirty="0"/>
          </a:p>
        </p:txBody>
      </p:sp>
      <p:sp>
        <p:nvSpPr>
          <p:cNvPr id="4" name="日付プレースホルダー 3">
            <a:extLst>
              <a:ext uri="{FF2B5EF4-FFF2-40B4-BE49-F238E27FC236}">
                <a16:creationId xmlns:a16="http://schemas.microsoft.com/office/drawing/2014/main" id="{9B03FECB-4B01-F3F2-CD69-2643E7C619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70E26D-76A4-1993-F2CA-71B5DEA43C8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5A90C81-DA2A-262B-6207-DEB26FA30A9D}"/>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pic>
        <p:nvPicPr>
          <p:cNvPr id="7" name="図 6" descr="スーツを着た人の絵&#10;&#10;中程度の精度で自動的に生成された説明">
            <a:extLst>
              <a:ext uri="{FF2B5EF4-FFF2-40B4-BE49-F238E27FC236}">
                <a16:creationId xmlns:a16="http://schemas.microsoft.com/office/drawing/2014/main" id="{963FC310-DF17-7DFF-FE80-EC2068FA21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Tree>
    <p:extLst>
      <p:ext uri="{BB962C8B-B14F-4D97-AF65-F5344CB8AC3E}">
        <p14:creationId xmlns:p14="http://schemas.microsoft.com/office/powerpoint/2010/main" val="276353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84C49-F23C-2D15-2DB0-32C447592110}"/>
              </a:ext>
            </a:extLst>
          </p:cNvPr>
          <p:cNvSpPr>
            <a:spLocks noGrp="1"/>
          </p:cNvSpPr>
          <p:nvPr>
            <p:ph type="title"/>
          </p:nvPr>
        </p:nvSpPr>
        <p:spPr/>
        <p:txBody>
          <a:bodyPr>
            <a:normAutofit fontScale="90000"/>
          </a:bodyPr>
          <a:lstStyle/>
          <a:p>
            <a:r>
              <a:rPr kumimoji="1" lang="en-US" altLang="ja-JP" dirty="0"/>
              <a:t>Google</a:t>
            </a:r>
            <a:r>
              <a:rPr kumimoji="1" lang="ja-JP" altLang="en-US" dirty="0"/>
              <a:t>も多要素（</a:t>
            </a:r>
            <a:r>
              <a:rPr kumimoji="1" lang="en-US" altLang="ja-JP" dirty="0"/>
              <a:t>2</a:t>
            </a:r>
            <a:r>
              <a:rPr kumimoji="1" lang="ja-JP" altLang="en-US" dirty="0"/>
              <a:t>段階）認証</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19BF888F-8BCE-271C-3CF6-AC586C05541F}"/>
              </a:ext>
            </a:extLst>
          </p:cNvPr>
          <p:cNvSpPr>
            <a:spLocks noGrp="1"/>
          </p:cNvSpPr>
          <p:nvPr>
            <p:ph idx="1"/>
          </p:nvPr>
        </p:nvSpPr>
        <p:spPr>
          <a:xfrm>
            <a:off x="457200" y="1500174"/>
            <a:ext cx="8435280" cy="4525963"/>
          </a:xfrm>
        </p:spPr>
        <p:txBody>
          <a:bodyPr>
            <a:normAutofit/>
          </a:bodyPr>
          <a:lstStyle/>
          <a:p>
            <a:r>
              <a:rPr lang="ja-JP" altLang="en-US" dirty="0"/>
              <a:t>スマホでの認証操作は</a:t>
            </a:r>
            <a:r>
              <a:rPr lang="en-US" altLang="ja-JP" dirty="0"/>
              <a:t>Microsoft Authenticator</a:t>
            </a:r>
            <a:r>
              <a:rPr lang="ja-JP" altLang="en-US" dirty="0"/>
              <a:t>同様簡単です</a:t>
            </a:r>
            <a:endParaRPr lang="en-US" altLang="ja-JP" dirty="0"/>
          </a:p>
          <a:p>
            <a:r>
              <a:rPr kumimoji="1" lang="ja-JP" altLang="en-US" dirty="0"/>
              <a:t>スマホに特別なアプリのインストール不要</a:t>
            </a:r>
            <a:endParaRPr kumimoji="1" lang="en-US" altLang="ja-JP" dirty="0"/>
          </a:p>
          <a:p>
            <a:pPr lvl="1"/>
            <a:r>
              <a:rPr lang="ja-JP" altLang="en-US" dirty="0"/>
              <a:t>スマホ上で</a:t>
            </a:r>
            <a:r>
              <a:rPr lang="en-US" altLang="ja-JP" dirty="0"/>
              <a:t>Google</a:t>
            </a:r>
            <a:r>
              <a:rPr lang="ja-JP" altLang="en-US" dirty="0"/>
              <a:t>アプリ（</a:t>
            </a:r>
            <a:r>
              <a:rPr lang="en-US" altLang="ja-JP" dirty="0"/>
              <a:t>Gmail</a:t>
            </a:r>
            <a:r>
              <a:rPr lang="ja-JP" altLang="en-US" dirty="0"/>
              <a:t>など）、</a:t>
            </a:r>
            <a:r>
              <a:rPr lang="en-US" altLang="ja-JP" dirty="0"/>
              <a:t>Google</a:t>
            </a:r>
            <a:r>
              <a:rPr lang="ja-JP" altLang="en-US" dirty="0"/>
              <a:t>アカウントを設定しておけばよい</a:t>
            </a:r>
            <a:endParaRPr lang="en-US" altLang="ja-JP" dirty="0"/>
          </a:p>
        </p:txBody>
      </p:sp>
      <p:sp>
        <p:nvSpPr>
          <p:cNvPr id="4" name="日付プレースホルダー 3">
            <a:extLst>
              <a:ext uri="{FF2B5EF4-FFF2-40B4-BE49-F238E27FC236}">
                <a16:creationId xmlns:a16="http://schemas.microsoft.com/office/drawing/2014/main" id="{497385CA-7B6C-34D4-48A8-5FEFEE1A2F1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4CCB83B-F7C2-CD9A-23BF-9FB83DF514C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C57DD6A-8909-804E-585C-E3F6088D6D28}"/>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8" name="図 7">
            <a:extLst>
              <a:ext uri="{FF2B5EF4-FFF2-40B4-BE49-F238E27FC236}">
                <a16:creationId xmlns:a16="http://schemas.microsoft.com/office/drawing/2014/main" id="{46A8D1F5-12AF-C00C-8662-DC12A56554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793" y="4039435"/>
            <a:ext cx="1302013" cy="2335486"/>
          </a:xfrm>
          <a:prstGeom prst="rect">
            <a:avLst/>
          </a:prstGeom>
        </p:spPr>
      </p:pic>
      <p:pic>
        <p:nvPicPr>
          <p:cNvPr id="10" name="図 9">
            <a:extLst>
              <a:ext uri="{FF2B5EF4-FFF2-40B4-BE49-F238E27FC236}">
                <a16:creationId xmlns:a16="http://schemas.microsoft.com/office/drawing/2014/main" id="{61684576-1C73-080A-0ECF-A759D98A4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021285"/>
            <a:ext cx="1302013" cy="2335486"/>
          </a:xfrm>
          <a:prstGeom prst="rect">
            <a:avLst/>
          </a:prstGeom>
        </p:spPr>
      </p:pic>
    </p:spTree>
    <p:extLst>
      <p:ext uri="{BB962C8B-B14F-4D97-AF65-F5344CB8AC3E}">
        <p14:creationId xmlns:p14="http://schemas.microsoft.com/office/powerpoint/2010/main" val="4123037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55AF-F3E9-E242-9FE6-81FD6D543FDD}"/>
              </a:ext>
            </a:extLst>
          </p:cNvPr>
          <p:cNvSpPr>
            <a:spLocks noGrp="1"/>
          </p:cNvSpPr>
          <p:nvPr>
            <p:ph type="title"/>
          </p:nvPr>
        </p:nvSpPr>
        <p:spPr>
          <a:xfrm>
            <a:off x="457200" y="274638"/>
            <a:ext cx="7931224" cy="1143000"/>
          </a:xfrm>
        </p:spPr>
        <p:txBody>
          <a:bodyPr>
            <a:normAutofit fontScale="90000"/>
          </a:bodyPr>
          <a:lstStyle/>
          <a:p>
            <a:r>
              <a:rPr kumimoji="1" lang="en-US" altLang="ja-JP" dirty="0"/>
              <a:t>Google</a:t>
            </a:r>
            <a:r>
              <a:rPr kumimoji="1" lang="ja-JP" altLang="en-US" dirty="0"/>
              <a:t>の</a:t>
            </a:r>
            <a:r>
              <a:rPr kumimoji="1" lang="en-US" altLang="ja-JP" dirty="0"/>
              <a:t>2</a:t>
            </a:r>
            <a:r>
              <a:rPr kumimoji="1" lang="ja-JP" altLang="en-US" dirty="0"/>
              <a:t>段階認証が推奨されるなるほどな理由</a:t>
            </a:r>
          </a:p>
        </p:txBody>
      </p:sp>
      <p:sp>
        <p:nvSpPr>
          <p:cNvPr id="3" name="コンテンツ プレースホルダー 2">
            <a:extLst>
              <a:ext uri="{FF2B5EF4-FFF2-40B4-BE49-F238E27FC236}">
                <a16:creationId xmlns:a16="http://schemas.microsoft.com/office/drawing/2014/main" id="{CD8D2E1D-867A-B4EC-C4FF-8C4479F7059F}"/>
              </a:ext>
            </a:extLst>
          </p:cNvPr>
          <p:cNvSpPr>
            <a:spLocks noGrp="1"/>
          </p:cNvSpPr>
          <p:nvPr>
            <p:ph idx="1"/>
          </p:nvPr>
        </p:nvSpPr>
        <p:spPr>
          <a:xfrm>
            <a:off x="457200" y="1500174"/>
            <a:ext cx="8363272" cy="4525963"/>
          </a:xfrm>
        </p:spPr>
        <p:txBody>
          <a:bodyPr>
            <a:normAutofit fontScale="92500" lnSpcReduction="20000"/>
          </a:bodyPr>
          <a:lstStyle/>
          <a:p>
            <a:r>
              <a:rPr kumimoji="1" lang="en-US" altLang="ja-JP" dirty="0"/>
              <a:t>Google</a:t>
            </a:r>
            <a:r>
              <a:rPr kumimoji="1" lang="ja-JP" altLang="en-US" dirty="0"/>
              <a:t>はこちらの知らない「総合的な」基準で</a:t>
            </a:r>
            <a:r>
              <a:rPr kumimoji="1" lang="ja-JP" altLang="en-US" dirty="0">
                <a:hlinkClick r:id="rId2"/>
              </a:rPr>
              <a:t>怪しげなサインインを</a:t>
            </a:r>
            <a:r>
              <a:rPr lang="ja-JP" altLang="en-US" dirty="0">
                <a:hlinkClick r:id="rId2"/>
              </a:rPr>
              <a:t>拒絶</a:t>
            </a:r>
            <a:r>
              <a:rPr kumimoji="1" lang="ja-JP" altLang="en-US" dirty="0"/>
              <a:t>しています</a:t>
            </a:r>
            <a:endParaRPr kumimoji="1" lang="en-US" altLang="ja-JP" dirty="0"/>
          </a:p>
          <a:p>
            <a:pPr lvl="1"/>
            <a:r>
              <a:rPr lang="ja-JP" altLang="en-US" dirty="0"/>
              <a:t>パスワードが合っていても、いつもと違う場所、端末、</a:t>
            </a:r>
            <a:r>
              <a:rPr lang="en-US" altLang="ja-JP" dirty="0"/>
              <a:t>IP</a:t>
            </a:r>
            <a:r>
              <a:rPr lang="ja-JP" altLang="en-US" dirty="0"/>
              <a:t>アドレスからのサインインを「怪しい」として拒絶している模様</a:t>
            </a:r>
            <a:endParaRPr lang="en-US" altLang="ja-JP" dirty="0"/>
          </a:p>
          <a:p>
            <a:pPr lvl="1"/>
            <a:r>
              <a:rPr lang="ja-JP" altLang="en-US" i="1" dirty="0">
                <a:solidFill>
                  <a:srgbClr val="F010D5"/>
                </a:solidFill>
              </a:rPr>
              <a:t>お客様が所有するアカウントであることを確認できませんでした。</a:t>
            </a:r>
            <a:endParaRPr lang="en-US" altLang="ja-JP" i="1" dirty="0">
              <a:solidFill>
                <a:srgbClr val="F010D5"/>
              </a:solidFill>
            </a:endParaRPr>
          </a:p>
          <a:p>
            <a:pPr lvl="1"/>
            <a:r>
              <a:rPr lang="en-US" altLang="ja-JP" i="1" dirty="0">
                <a:solidFill>
                  <a:srgbClr val="F010D5"/>
                </a:solidFill>
              </a:rPr>
              <a:t>Google couldn't verify this account belongs to you. Try again later or use Account Recovery for help. </a:t>
            </a:r>
          </a:p>
          <a:p>
            <a:r>
              <a:rPr lang="en-US" altLang="ja-JP" dirty="0"/>
              <a:t>2</a:t>
            </a:r>
            <a:r>
              <a:rPr lang="ja-JP" altLang="en-US" dirty="0"/>
              <a:t>段階認証設定すると「怪しさ」が減り、拒絶されることがなくなるようです</a:t>
            </a:r>
          </a:p>
          <a:p>
            <a:pPr lvl="1"/>
            <a:r>
              <a:rPr kumimoji="1" lang="ja-JP" altLang="en-US" dirty="0">
                <a:solidFill>
                  <a:srgbClr val="F010D5"/>
                </a:solidFill>
              </a:rPr>
              <a:t>中国からの学生</a:t>
            </a:r>
            <a:r>
              <a:rPr lang="ja-JP" altLang="en-US" dirty="0">
                <a:solidFill>
                  <a:srgbClr val="F010D5"/>
                </a:solidFill>
              </a:rPr>
              <a:t>で</a:t>
            </a:r>
            <a:r>
              <a:rPr kumimoji="1" lang="ja-JP" altLang="en-US" dirty="0">
                <a:solidFill>
                  <a:srgbClr val="F010D5"/>
                </a:solidFill>
              </a:rPr>
              <a:t>複数の事例</a:t>
            </a:r>
            <a:r>
              <a:rPr kumimoji="1" lang="ja-JP" altLang="en-US" dirty="0"/>
              <a:t>が観測されています</a:t>
            </a:r>
            <a:endParaRPr kumimoji="1" lang="en-US" altLang="ja-JP" dirty="0"/>
          </a:p>
        </p:txBody>
      </p:sp>
      <p:sp>
        <p:nvSpPr>
          <p:cNvPr id="4" name="日付プレースホルダー 3">
            <a:extLst>
              <a:ext uri="{FF2B5EF4-FFF2-40B4-BE49-F238E27FC236}">
                <a16:creationId xmlns:a16="http://schemas.microsoft.com/office/drawing/2014/main" id="{D9D37A8A-0C72-4E36-EBC4-BA7994A1D21C}"/>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0DFB7FB-D50C-64BC-9424-B0A6C5AFF4A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F81D89B-675B-B0B8-7596-2D65BBAC7C84}"/>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extLst>
      <p:ext uri="{BB962C8B-B14F-4D97-AF65-F5344CB8AC3E}">
        <p14:creationId xmlns:p14="http://schemas.microsoft.com/office/powerpoint/2010/main" val="154980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a:xfrm>
            <a:off x="457200" y="3717032"/>
            <a:ext cx="8229600" cy="2309105"/>
          </a:xfrm>
        </p:spPr>
        <p:txBody>
          <a:bodyPr/>
          <a:lstStyle/>
          <a:p>
            <a:r>
              <a:rPr kumimoji="1" lang="en-US" altLang="ja-JP" dirty="0">
                <a:hlinkClick r:id="rId2"/>
              </a:rPr>
              <a:t>utac</a:t>
            </a:r>
            <a:r>
              <a:rPr kumimoji="1" lang="ja-JP" altLang="en-US" dirty="0">
                <a:hlinkClick r:id="rId2"/>
              </a:rPr>
              <a:t>設定デモ</a:t>
            </a:r>
            <a:endParaRPr kumimoji="1" lang="ja-JP" altLang="en-US" dirty="0"/>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設定方法説明ページ</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644122160"/>
              </p:ext>
            </p:extLst>
          </p:nvPr>
        </p:nvGraphicFramePr>
        <p:xfrm>
          <a:off x="143508" y="1710576"/>
          <a:ext cx="8856984" cy="192532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utac</a:t>
                      </a:r>
                      <a:endParaRPr kumimoji="1" lang="ja-JP" altLang="en-US" dirty="0"/>
                    </a:p>
                  </a:txBody>
                  <a:tcPr/>
                </a:tc>
                <a:tc>
                  <a:txBody>
                    <a:bodyPr/>
                    <a:lstStyle/>
                    <a:p>
                      <a:r>
                        <a:rPr kumimoji="1" lang="en-US" altLang="ja-JP" dirty="0" err="1">
                          <a:sym typeface="Symbol" panose="05050102010706020507" pitchFamily="18" charset="2"/>
                          <a:hlinkClick r:id="rId3"/>
                        </a:rPr>
                        <a:t>utelecon</a:t>
                      </a:r>
                      <a:r>
                        <a:rPr kumimoji="1" lang="en-US" altLang="ja-JP" dirty="0">
                          <a:sym typeface="Symbol" panose="05050102010706020507" pitchFamily="18" charset="2"/>
                          <a:hlinkClick r:id="rId3"/>
                        </a:rPr>
                        <a:t>: UTokyo Account</a:t>
                      </a:r>
                      <a:r>
                        <a:rPr kumimoji="1" lang="ja-JP" altLang="en-US" dirty="0">
                          <a:sym typeface="Symbol" panose="05050102010706020507" pitchFamily="18" charset="2"/>
                          <a:hlinkClick r:id="rId3"/>
                        </a:rPr>
                        <a:t>における多要素認証の利用</a:t>
                      </a:r>
                      <a:endParaRPr kumimoji="1" lang="en-US" altLang="ja-JP" dirty="0">
                        <a:sym typeface="Symbol" panose="05050102010706020507" pitchFamily="18"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4"/>
                        </a:rPr>
                        <a:t>UTokyo Account</a:t>
                      </a:r>
                      <a:r>
                        <a:rPr kumimoji="1" lang="ja-JP" altLang="en-US" dirty="0">
                          <a:hlinkClick r:id="rId4"/>
                        </a:rPr>
                        <a:t>利用者メニュー</a:t>
                      </a:r>
                      <a:endParaRPr kumimoji="1" lang="ja-JP" altLang="en-US" dirty="0"/>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ja-JP" altLang="en-US" dirty="0">
                          <a:hlinkClick r:id="rId5"/>
                        </a:rPr>
                        <a:t>クラウドメール </a:t>
                      </a:r>
                      <a:r>
                        <a:rPr kumimoji="1" lang="en-US" altLang="ja-JP" dirty="0">
                          <a:hlinkClick r:id="rId5"/>
                        </a:rPr>
                        <a:t>(</a:t>
                      </a:r>
                      <a:r>
                        <a:rPr kumimoji="1" lang="en-US" altLang="ja-JP" dirty="0" err="1">
                          <a:hlinkClick r:id="rId5"/>
                        </a:rPr>
                        <a:t>GSuite</a:t>
                      </a:r>
                      <a:r>
                        <a:rPr kumimoji="1" lang="en-US" altLang="ja-JP" dirty="0">
                          <a:hlinkClick r:id="rId5"/>
                        </a:rPr>
                        <a:t> for Education) </a:t>
                      </a:r>
                      <a:r>
                        <a:rPr kumimoji="1" lang="ja-JP" altLang="en-US" dirty="0">
                          <a:hlinkClick r:id="rId5"/>
                        </a:rPr>
                        <a:t>アカウントにおける</a:t>
                      </a:r>
                      <a:r>
                        <a:rPr kumimoji="1" lang="en-US" altLang="ja-JP" dirty="0">
                          <a:hlinkClick r:id="rId5"/>
                        </a:rPr>
                        <a:t>2</a:t>
                      </a:r>
                      <a:r>
                        <a:rPr kumimoji="1" lang="ja-JP" altLang="en-US" dirty="0">
                          <a:hlinkClick r:id="rId5"/>
                        </a:rPr>
                        <a:t>段階認証設定のお願い</a:t>
                      </a:r>
                      <a:endParaRPr kumimoji="1" lang="en-US" altLang="ja-JP" dirty="0"/>
                    </a:p>
                  </a:txBody>
                  <a:tcPr/>
                </a:tc>
                <a:tc>
                  <a:txBody>
                    <a:bodyPr/>
                    <a:lstStyle/>
                    <a:p>
                      <a:r>
                        <a:rPr kumimoji="1" lang="en-US" altLang="ja-JP" dirty="0">
                          <a:hlinkClick r:id="rId6"/>
                        </a:rPr>
                        <a:t>ECCS</a:t>
                      </a:r>
                      <a:r>
                        <a:rPr kumimoji="1" lang="ja-JP" altLang="en-US" dirty="0">
                          <a:hlinkClick r:id="rId6"/>
                        </a:rPr>
                        <a:t>利用者メニュー</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89AC5-3EE9-76EB-11D0-A7A431D5FD0D}"/>
              </a:ext>
            </a:extLst>
          </p:cNvPr>
          <p:cNvSpPr>
            <a:spLocks noGrp="1"/>
          </p:cNvSpPr>
          <p:nvPr>
            <p:ph type="title"/>
          </p:nvPr>
        </p:nvSpPr>
        <p:spPr/>
        <p:txBody>
          <a:bodyPr>
            <a:normAutofit/>
          </a:bodyPr>
          <a:lstStyle/>
          <a:p>
            <a:r>
              <a:rPr lang="en-US" altLang="ja-JP" dirty="0"/>
              <a:t>utac</a:t>
            </a:r>
            <a:r>
              <a:rPr lang="ja-JP" altLang="en-US" dirty="0"/>
              <a:t>多要素認証にまつわる諸々</a:t>
            </a:r>
            <a:endParaRPr kumimoji="1" lang="ja-JP" altLang="en-US" dirty="0"/>
          </a:p>
        </p:txBody>
      </p:sp>
      <p:sp>
        <p:nvSpPr>
          <p:cNvPr id="3" name="コンテンツ プレースホルダー 2">
            <a:extLst>
              <a:ext uri="{FF2B5EF4-FFF2-40B4-BE49-F238E27FC236}">
                <a16:creationId xmlns:a16="http://schemas.microsoft.com/office/drawing/2014/main" id="{D56BD248-D792-AE74-6658-444C076E7E3A}"/>
              </a:ext>
            </a:extLst>
          </p:cNvPr>
          <p:cNvSpPr>
            <a:spLocks noGrp="1"/>
          </p:cNvSpPr>
          <p:nvPr>
            <p:ph idx="1"/>
          </p:nvPr>
        </p:nvSpPr>
        <p:spPr/>
        <p:txBody>
          <a:bodyPr>
            <a:normAutofit/>
          </a:bodyPr>
          <a:lstStyle/>
          <a:p>
            <a:r>
              <a:rPr kumimoji="1" lang="ja-JP" altLang="en-US" dirty="0"/>
              <a:t>初期設定時の罠</a:t>
            </a:r>
            <a:endParaRPr kumimoji="1" lang="en-US" altLang="ja-JP" dirty="0"/>
          </a:p>
          <a:p>
            <a:r>
              <a:rPr kumimoji="1" lang="ja-JP" altLang="en-US" dirty="0"/>
              <a:t>要素は二つ以上設定がおススメ</a:t>
            </a:r>
            <a:endParaRPr kumimoji="1" lang="en-US" altLang="ja-JP" dirty="0"/>
          </a:p>
          <a:p>
            <a:r>
              <a:rPr lang="ja-JP" altLang="en-US" dirty="0"/>
              <a:t>「あの障害（こないだは</a:t>
            </a:r>
            <a:r>
              <a:rPr lang="en-US" altLang="ja-JP" dirty="0"/>
              <a:t>a</a:t>
            </a:r>
            <a:r>
              <a:rPr lang="ja-JP" altLang="en-US" dirty="0"/>
              <a:t>〇）」対策</a:t>
            </a:r>
            <a:endParaRPr lang="en-US" altLang="ja-JP" dirty="0"/>
          </a:p>
          <a:p>
            <a:r>
              <a:rPr kumimoji="1" lang="ja-JP" altLang="en-US" dirty="0"/>
              <a:t>スマホ・携帯を持っていない（持たない主義）</a:t>
            </a:r>
            <a:endParaRPr kumimoji="1" lang="en-US" altLang="ja-JP" dirty="0"/>
          </a:p>
          <a:p>
            <a:r>
              <a:rPr lang="ja-JP" altLang="en-US" dirty="0"/>
              <a:t>しょっちゅう認証を求められるようになった気がする</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FE62BC8F-CE4F-AC63-4639-176029FEA02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B85BCC1-BF81-0665-3FB9-9170E597BEA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9E35F2-3F16-018F-F449-03EA5AC91622}"/>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21302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FA7D7-1331-DA7A-3625-55FAAABD9442}"/>
              </a:ext>
            </a:extLst>
          </p:cNvPr>
          <p:cNvSpPr>
            <a:spLocks noGrp="1"/>
          </p:cNvSpPr>
          <p:nvPr>
            <p:ph type="title"/>
          </p:nvPr>
        </p:nvSpPr>
        <p:spPr/>
        <p:txBody>
          <a:bodyPr/>
          <a:lstStyle/>
          <a:p>
            <a:r>
              <a:rPr kumimoji="1" lang="ja-JP" altLang="en-US" dirty="0"/>
              <a:t>初期設定時の罠</a:t>
            </a:r>
          </a:p>
        </p:txBody>
      </p:sp>
      <p:sp>
        <p:nvSpPr>
          <p:cNvPr id="3" name="コンテンツ プレースホルダー 2">
            <a:extLst>
              <a:ext uri="{FF2B5EF4-FFF2-40B4-BE49-F238E27FC236}">
                <a16:creationId xmlns:a16="http://schemas.microsoft.com/office/drawing/2014/main" id="{B1E2E17C-9DE9-A0E4-1728-0EB02328D84B}"/>
              </a:ext>
            </a:extLst>
          </p:cNvPr>
          <p:cNvSpPr>
            <a:spLocks noGrp="1"/>
          </p:cNvSpPr>
          <p:nvPr>
            <p:ph idx="1"/>
          </p:nvPr>
        </p:nvSpPr>
        <p:spPr>
          <a:xfrm>
            <a:off x="457200" y="1500174"/>
            <a:ext cx="8507288" cy="4525963"/>
          </a:xfrm>
        </p:spPr>
        <p:txBody>
          <a:bodyPr>
            <a:normAutofit fontScale="92500" lnSpcReduction="10000"/>
          </a:bodyPr>
          <a:lstStyle/>
          <a:p>
            <a:r>
              <a:rPr kumimoji="1" lang="ja-JP" altLang="en-US" dirty="0">
                <a:hlinkClick r:id="rId2"/>
              </a:rPr>
              <a:t>初期設定</a:t>
            </a:r>
            <a:r>
              <a:rPr kumimoji="1" lang="ja-JP" altLang="en-US" dirty="0"/>
              <a:t>は以下をやる必要がある</a:t>
            </a:r>
            <a:endParaRPr kumimoji="1" lang="en-US" altLang="ja-JP" dirty="0"/>
          </a:p>
          <a:p>
            <a:pPr lvl="1"/>
            <a:r>
              <a:rPr kumimoji="1" lang="en-US" altLang="ja-JP" dirty="0"/>
              <a:t>(a) </a:t>
            </a:r>
            <a:r>
              <a:rPr kumimoji="1" lang="ja-JP" altLang="en-US" dirty="0"/>
              <a:t>本人確認方法</a:t>
            </a:r>
            <a:r>
              <a:rPr lang="ja-JP" altLang="en-US" dirty="0"/>
              <a:t>（アプリ</a:t>
            </a:r>
            <a:r>
              <a:rPr kumimoji="1" lang="ja-JP" altLang="en-US" dirty="0"/>
              <a:t>？</a:t>
            </a:r>
            <a:r>
              <a:rPr kumimoji="1" lang="en-US" altLang="ja-JP" dirty="0"/>
              <a:t>SMS</a:t>
            </a:r>
            <a:r>
              <a:rPr kumimoji="1" lang="ja-JP" altLang="en-US" dirty="0"/>
              <a:t>？家電？）設定</a:t>
            </a:r>
            <a:endParaRPr kumimoji="1" lang="en-US" altLang="ja-JP" dirty="0"/>
          </a:p>
          <a:p>
            <a:pPr lvl="1"/>
            <a:r>
              <a:rPr lang="en-US" altLang="ja-JP" dirty="0"/>
              <a:t>(b)</a:t>
            </a:r>
            <a:r>
              <a:rPr lang="ja-JP" altLang="en-US" dirty="0">
                <a:solidFill>
                  <a:srgbClr val="F010D5"/>
                </a:solidFill>
              </a:rPr>
              <a:t>「多要素認証</a:t>
            </a:r>
            <a:r>
              <a:rPr lang="en-US" altLang="ja-JP" dirty="0">
                <a:solidFill>
                  <a:srgbClr val="F010D5"/>
                </a:solidFill>
              </a:rPr>
              <a:t>ON</a:t>
            </a:r>
            <a:r>
              <a:rPr lang="ja-JP" altLang="en-US" dirty="0">
                <a:solidFill>
                  <a:srgbClr val="F010D5"/>
                </a:solidFill>
              </a:rPr>
              <a:t>」というフラグ</a:t>
            </a:r>
            <a:r>
              <a:rPr lang="ja-JP" altLang="en-US" dirty="0"/>
              <a:t>の設定</a:t>
            </a:r>
            <a:endParaRPr lang="en-US" altLang="ja-JP" dirty="0"/>
          </a:p>
          <a:p>
            <a:pPr lvl="1"/>
            <a:r>
              <a:rPr lang="en-US" altLang="ja-JP" dirty="0"/>
              <a:t>(c) </a:t>
            </a:r>
            <a:r>
              <a:rPr lang="en-US" altLang="ja-JP" dirty="0">
                <a:solidFill>
                  <a:srgbClr val="F010D5"/>
                </a:solidFill>
              </a:rPr>
              <a:t>40</a:t>
            </a:r>
            <a:r>
              <a:rPr lang="ja-JP" altLang="en-US" dirty="0">
                <a:solidFill>
                  <a:srgbClr val="F010D5"/>
                </a:solidFill>
              </a:rPr>
              <a:t>分</a:t>
            </a:r>
            <a:r>
              <a:rPr lang="ja-JP" altLang="en-US" dirty="0"/>
              <a:t>待つ</a:t>
            </a:r>
            <a:endParaRPr lang="en-US" altLang="ja-JP" dirty="0"/>
          </a:p>
          <a:p>
            <a:r>
              <a:rPr lang="en-US" altLang="ja-JP" dirty="0"/>
              <a:t>(a)</a:t>
            </a:r>
            <a:r>
              <a:rPr lang="ja-JP" altLang="en-US" dirty="0"/>
              <a:t>を終えて</a:t>
            </a:r>
            <a:r>
              <a:rPr lang="en-US" altLang="ja-JP" dirty="0">
                <a:solidFill>
                  <a:srgbClr val="F010D5"/>
                </a:solidFill>
              </a:rPr>
              <a:t>(b)</a:t>
            </a:r>
            <a:r>
              <a:rPr lang="ja-JP" altLang="en-US" dirty="0">
                <a:solidFill>
                  <a:srgbClr val="F010D5"/>
                </a:solidFill>
              </a:rPr>
              <a:t> を忘れてしまうケース</a:t>
            </a:r>
            <a:r>
              <a:rPr lang="ja-JP" altLang="en-US" dirty="0"/>
              <a:t>が多発</a:t>
            </a:r>
            <a:endParaRPr lang="en-US" altLang="ja-JP" dirty="0"/>
          </a:p>
          <a:p>
            <a:pPr lvl="1"/>
            <a:r>
              <a:rPr lang="ja-JP" altLang="en-US" dirty="0"/>
              <a:t>忘れると多要素認証が必須のサービス（</a:t>
            </a:r>
            <a:r>
              <a:rPr lang="en-US" altLang="ja-JP" dirty="0"/>
              <a:t>UTokyo VPN, UTokyo Slack</a:t>
            </a:r>
            <a:r>
              <a:rPr lang="ja-JP" altLang="en-US" dirty="0"/>
              <a:t>）アクセス時に「サービスを利用する権限がない」旨のエラー</a:t>
            </a:r>
            <a:endParaRPr lang="en-US" altLang="ja-JP" dirty="0"/>
          </a:p>
          <a:p>
            <a:r>
              <a:rPr lang="ja-JP" altLang="en-US" dirty="0"/>
              <a:t>初期設定ページに従い最後</a:t>
            </a:r>
            <a:r>
              <a:rPr lang="en-US" altLang="ja-JP" dirty="0"/>
              <a:t>(b)</a:t>
            </a:r>
            <a:r>
              <a:rPr lang="ja-JP" altLang="en-US" dirty="0"/>
              <a:t>までやり遂げてください</a:t>
            </a:r>
            <a:endParaRPr lang="en-US" altLang="ja-JP" dirty="0"/>
          </a:p>
        </p:txBody>
      </p:sp>
      <p:sp>
        <p:nvSpPr>
          <p:cNvPr id="4" name="日付プレースホルダー 3">
            <a:extLst>
              <a:ext uri="{FF2B5EF4-FFF2-40B4-BE49-F238E27FC236}">
                <a16:creationId xmlns:a16="http://schemas.microsoft.com/office/drawing/2014/main" id="{4CE7CC6B-4FC2-75BB-3260-4B1F9E6B74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0E35CA88-6564-ECD3-A1EF-6503B955065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429563-9828-8F11-B248-1C00603F0221}"/>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extLst>
      <p:ext uri="{BB962C8B-B14F-4D97-AF65-F5344CB8AC3E}">
        <p14:creationId xmlns:p14="http://schemas.microsoft.com/office/powerpoint/2010/main" val="38420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34A7-30D2-8DDA-AAA9-F7342DBE9932}"/>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4" name="日付プレースホルダー 3">
            <a:extLst>
              <a:ext uri="{FF2B5EF4-FFF2-40B4-BE49-F238E27FC236}">
                <a16:creationId xmlns:a16="http://schemas.microsoft.com/office/drawing/2014/main" id="{E433F9AC-8174-19BC-B7C7-C5E24720BD1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85BDD17D-2DAC-23F8-253F-886C8541D68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5BC695-8C26-9826-C3B4-7D353D8D9703}"/>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40" name="グループ化 39">
            <a:extLst>
              <a:ext uri="{FF2B5EF4-FFF2-40B4-BE49-F238E27FC236}">
                <a16:creationId xmlns:a16="http://schemas.microsoft.com/office/drawing/2014/main" id="{66CF50F7-A0B5-7F50-052B-BF5C0AE2B35B}"/>
              </a:ext>
            </a:extLst>
          </p:cNvPr>
          <p:cNvGrpSpPr/>
          <p:nvPr/>
        </p:nvGrpSpPr>
        <p:grpSpPr>
          <a:xfrm>
            <a:off x="5275590" y="1712943"/>
            <a:ext cx="1626698" cy="935360"/>
            <a:chOff x="3203848" y="1825915"/>
            <a:chExt cx="2274263" cy="1307713"/>
          </a:xfrm>
        </p:grpSpPr>
        <p:sp>
          <p:nvSpPr>
            <p:cNvPr id="19" name="雲 18">
              <a:extLst>
                <a:ext uri="{FF2B5EF4-FFF2-40B4-BE49-F238E27FC236}">
                  <a16:creationId xmlns:a16="http://schemas.microsoft.com/office/drawing/2014/main" id="{2E54CE4C-4011-08C8-86F4-45E97D7C4136}"/>
                </a:ext>
              </a:extLst>
            </p:cNvPr>
            <p:cNvSpPr/>
            <p:nvPr/>
          </p:nvSpPr>
          <p:spPr>
            <a:xfrm>
              <a:off x="3203848" y="1825915"/>
              <a:ext cx="2274263" cy="130771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descr="グラフィカル ユーザー インターフェイス, アプリケーション&#10;&#10;自動的に生成された説明">
              <a:extLst>
                <a:ext uri="{FF2B5EF4-FFF2-40B4-BE49-F238E27FC236}">
                  <a16:creationId xmlns:a16="http://schemas.microsoft.com/office/drawing/2014/main" id="{99AD6698-5EB6-F150-63A7-A80698403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504" y="2057524"/>
              <a:ext cx="1584949" cy="831132"/>
            </a:xfrm>
            <a:prstGeom prst="rect">
              <a:avLst/>
            </a:prstGeom>
          </p:spPr>
        </p:pic>
      </p:grpSp>
      <p:grpSp>
        <p:nvGrpSpPr>
          <p:cNvPr id="39" name="グループ化 38">
            <a:extLst>
              <a:ext uri="{FF2B5EF4-FFF2-40B4-BE49-F238E27FC236}">
                <a16:creationId xmlns:a16="http://schemas.microsoft.com/office/drawing/2014/main" id="{FC71A395-93C2-6604-1252-45ADE056C995}"/>
              </a:ext>
            </a:extLst>
          </p:cNvPr>
          <p:cNvGrpSpPr/>
          <p:nvPr/>
        </p:nvGrpSpPr>
        <p:grpSpPr>
          <a:xfrm>
            <a:off x="3675823" y="1340768"/>
            <a:ext cx="1626698" cy="935359"/>
            <a:chOff x="5580619" y="1664743"/>
            <a:chExt cx="2274263" cy="1307712"/>
          </a:xfrm>
        </p:grpSpPr>
        <p:sp>
          <p:nvSpPr>
            <p:cNvPr id="18" name="雲 17">
              <a:extLst>
                <a:ext uri="{FF2B5EF4-FFF2-40B4-BE49-F238E27FC236}">
                  <a16:creationId xmlns:a16="http://schemas.microsoft.com/office/drawing/2014/main" id="{187CC96F-4565-1F1D-4845-E35E3ACE4D67}"/>
                </a:ext>
              </a:extLst>
            </p:cNvPr>
            <p:cNvSpPr/>
            <p:nvPr/>
          </p:nvSpPr>
          <p:spPr>
            <a:xfrm>
              <a:off x="5580619" y="1664743"/>
              <a:ext cx="2274263" cy="130771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グラフィカル ユーザー インターフェイス が含まれている画像&#10;&#10;自動的に生成された説明">
              <a:extLst>
                <a:ext uri="{FF2B5EF4-FFF2-40B4-BE49-F238E27FC236}">
                  <a16:creationId xmlns:a16="http://schemas.microsoft.com/office/drawing/2014/main" id="{1E787342-C8E2-9C43-B73E-C41F74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971" y="1905008"/>
              <a:ext cx="1089558" cy="726371"/>
            </a:xfrm>
            <a:prstGeom prst="rect">
              <a:avLst/>
            </a:prstGeom>
          </p:spPr>
        </p:pic>
      </p:grpSp>
      <p:grpSp>
        <p:nvGrpSpPr>
          <p:cNvPr id="43" name="グループ化 42">
            <a:extLst>
              <a:ext uri="{FF2B5EF4-FFF2-40B4-BE49-F238E27FC236}">
                <a16:creationId xmlns:a16="http://schemas.microsoft.com/office/drawing/2014/main" id="{6B744223-B6D2-D680-74DB-EC9758C0CF94}"/>
              </a:ext>
            </a:extLst>
          </p:cNvPr>
          <p:cNvGrpSpPr/>
          <p:nvPr/>
        </p:nvGrpSpPr>
        <p:grpSpPr>
          <a:xfrm>
            <a:off x="2176787" y="1827799"/>
            <a:ext cx="1510641" cy="707450"/>
            <a:chOff x="1699620" y="3945686"/>
            <a:chExt cx="2274263" cy="1065063"/>
          </a:xfrm>
        </p:grpSpPr>
        <p:sp>
          <p:nvSpPr>
            <p:cNvPr id="32" name="雲 31">
              <a:extLst>
                <a:ext uri="{FF2B5EF4-FFF2-40B4-BE49-F238E27FC236}">
                  <a16:creationId xmlns:a16="http://schemas.microsoft.com/office/drawing/2014/main" id="{ECAFC4FD-351A-F19A-5AA1-0DD61BF4035E}"/>
                </a:ext>
              </a:extLst>
            </p:cNvPr>
            <p:cNvSpPr/>
            <p:nvPr/>
          </p:nvSpPr>
          <p:spPr>
            <a:xfrm>
              <a:off x="1699620" y="3945686"/>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D866E30B-BD15-F699-DE38-96059AA3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1" y="4316075"/>
              <a:ext cx="1714083" cy="324286"/>
            </a:xfrm>
            <a:prstGeom prst="rect">
              <a:avLst/>
            </a:prstGeom>
          </p:spPr>
        </p:pic>
      </p:grpSp>
      <p:grpSp>
        <p:nvGrpSpPr>
          <p:cNvPr id="42" name="グループ化 41">
            <a:extLst>
              <a:ext uri="{FF2B5EF4-FFF2-40B4-BE49-F238E27FC236}">
                <a16:creationId xmlns:a16="http://schemas.microsoft.com/office/drawing/2014/main" id="{2A7D0B4B-6C96-9DD8-02D9-9730B185CFD0}"/>
              </a:ext>
            </a:extLst>
          </p:cNvPr>
          <p:cNvGrpSpPr/>
          <p:nvPr/>
        </p:nvGrpSpPr>
        <p:grpSpPr>
          <a:xfrm>
            <a:off x="483975" y="1462977"/>
            <a:ext cx="1741951" cy="956911"/>
            <a:chOff x="4572000" y="3239988"/>
            <a:chExt cx="2274263" cy="1249328"/>
          </a:xfrm>
        </p:grpSpPr>
        <p:sp>
          <p:nvSpPr>
            <p:cNvPr id="36" name="雲 35">
              <a:extLst>
                <a:ext uri="{FF2B5EF4-FFF2-40B4-BE49-F238E27FC236}">
                  <a16:creationId xmlns:a16="http://schemas.microsoft.com/office/drawing/2014/main" id="{35D685F3-0699-0027-5B1A-A96B16B4CA42}"/>
                </a:ext>
              </a:extLst>
            </p:cNvPr>
            <p:cNvSpPr/>
            <p:nvPr/>
          </p:nvSpPr>
          <p:spPr>
            <a:xfrm>
              <a:off x="4572000" y="3284310"/>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descr="ロゴ&#10;&#10;自動的に生成された説明">
              <a:extLst>
                <a:ext uri="{FF2B5EF4-FFF2-40B4-BE49-F238E27FC236}">
                  <a16:creationId xmlns:a16="http://schemas.microsoft.com/office/drawing/2014/main" id="{EDC2CABD-8969-3D2C-0821-ACF43B8AE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467" y="3239988"/>
              <a:ext cx="1249328" cy="1249328"/>
            </a:xfrm>
            <a:prstGeom prst="rect">
              <a:avLst/>
            </a:prstGeom>
          </p:spPr>
        </p:pic>
      </p:grpSp>
      <p:sp>
        <p:nvSpPr>
          <p:cNvPr id="45" name="雲 44">
            <a:extLst>
              <a:ext uri="{FF2B5EF4-FFF2-40B4-BE49-F238E27FC236}">
                <a16:creationId xmlns:a16="http://schemas.microsoft.com/office/drawing/2014/main" id="{BFC88472-094F-1249-FCDD-E40F8A76093E}"/>
              </a:ext>
            </a:extLst>
          </p:cNvPr>
          <p:cNvSpPr/>
          <p:nvPr/>
        </p:nvSpPr>
        <p:spPr>
          <a:xfrm>
            <a:off x="6982709" y="1750515"/>
            <a:ext cx="1626698" cy="9353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pic>
        <p:nvPicPr>
          <p:cNvPr id="60" name="図 59">
            <a:extLst>
              <a:ext uri="{FF2B5EF4-FFF2-40B4-BE49-F238E27FC236}">
                <a16:creationId xmlns:a16="http://schemas.microsoft.com/office/drawing/2014/main" id="{868118BC-DD11-26E6-FB99-6C73F210E1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524" y="4963473"/>
            <a:ext cx="925270" cy="1345847"/>
          </a:xfrm>
          <a:prstGeom prst="rect">
            <a:avLst/>
          </a:prstGeom>
        </p:spPr>
      </p:pic>
      <p:pic>
        <p:nvPicPr>
          <p:cNvPr id="62" name="図 61" descr="ゲームのキャラクター&#10;&#10;低い精度で自動的に生成された説明">
            <a:extLst>
              <a:ext uri="{FF2B5EF4-FFF2-40B4-BE49-F238E27FC236}">
                <a16:creationId xmlns:a16="http://schemas.microsoft.com/office/drawing/2014/main" id="{DAC76D61-52F2-6A40-5F3D-6BDEF6AD98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2994" y="4811779"/>
            <a:ext cx="925270" cy="1345847"/>
          </a:xfrm>
          <a:prstGeom prst="rect">
            <a:avLst/>
          </a:prstGeom>
        </p:spPr>
      </p:pic>
      <p:pic>
        <p:nvPicPr>
          <p:cNvPr id="72" name="図 71" descr="おもちゃ, 衣類 が含まれている画像&#10;&#10;自動的に生成された説明">
            <a:extLst>
              <a:ext uri="{FF2B5EF4-FFF2-40B4-BE49-F238E27FC236}">
                <a16:creationId xmlns:a16="http://schemas.microsoft.com/office/drawing/2014/main" id="{2D7B85CE-15F3-669E-AFCD-551CCB5A3A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679" y="4581076"/>
            <a:ext cx="815960" cy="1521605"/>
          </a:xfrm>
          <a:prstGeom prst="rect">
            <a:avLst/>
          </a:prstGeom>
        </p:spPr>
      </p:pic>
      <p:pic>
        <p:nvPicPr>
          <p:cNvPr id="76" name="図 75" descr="おもちゃ が含まれている画像&#10;&#10;自動的に生成された説明">
            <a:extLst>
              <a:ext uri="{FF2B5EF4-FFF2-40B4-BE49-F238E27FC236}">
                <a16:creationId xmlns:a16="http://schemas.microsoft.com/office/drawing/2014/main" id="{7A9ACB37-7520-8A0A-CA76-C601277884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1587" y="4795679"/>
            <a:ext cx="942092" cy="1345846"/>
          </a:xfrm>
          <a:prstGeom prst="rect">
            <a:avLst/>
          </a:prstGeom>
        </p:spPr>
      </p:pic>
      <p:grpSp>
        <p:nvGrpSpPr>
          <p:cNvPr id="159" name="グループ化 158">
            <a:extLst>
              <a:ext uri="{FF2B5EF4-FFF2-40B4-BE49-F238E27FC236}">
                <a16:creationId xmlns:a16="http://schemas.microsoft.com/office/drawing/2014/main" id="{356EF083-B7D8-C1C9-694B-B9DF9D6E44DE}"/>
              </a:ext>
            </a:extLst>
          </p:cNvPr>
          <p:cNvGrpSpPr/>
          <p:nvPr/>
        </p:nvGrpSpPr>
        <p:grpSpPr>
          <a:xfrm>
            <a:off x="757722" y="2038543"/>
            <a:ext cx="7735789" cy="2924930"/>
            <a:chOff x="757722" y="2349846"/>
            <a:chExt cx="7735789" cy="2924930"/>
          </a:xfrm>
        </p:grpSpPr>
        <p:pic>
          <p:nvPicPr>
            <p:cNvPr id="101" name="図 100" descr="文字の書かれた紙&#10;&#10;自動的に生成された説明">
              <a:extLst>
                <a:ext uri="{FF2B5EF4-FFF2-40B4-BE49-F238E27FC236}">
                  <a16:creationId xmlns:a16="http://schemas.microsoft.com/office/drawing/2014/main" id="{4065754C-7B10-DEB7-7904-4CDD4C977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7722" y="2406212"/>
              <a:ext cx="213878" cy="373586"/>
            </a:xfrm>
            <a:prstGeom prst="rect">
              <a:avLst/>
            </a:prstGeom>
          </p:spPr>
        </p:pic>
        <p:cxnSp>
          <p:nvCxnSpPr>
            <p:cNvPr id="103" name="直線コネクタ 102">
              <a:extLst>
                <a:ext uri="{FF2B5EF4-FFF2-40B4-BE49-F238E27FC236}">
                  <a16:creationId xmlns:a16="http://schemas.microsoft.com/office/drawing/2014/main" id="{587EED2C-6BE3-F7E1-C294-9D9415AFEECB}"/>
                </a:ext>
              </a:extLst>
            </p:cNvPr>
            <p:cNvCxnSpPr>
              <a:cxnSpLocks/>
              <a:stCxn id="62" idx="0"/>
              <a:endCxn id="137" idx="2"/>
            </p:cNvCxnSpPr>
            <p:nvPr/>
          </p:nvCxnSpPr>
          <p:spPr>
            <a:xfrm flipV="1">
              <a:off x="3135629" y="2723764"/>
              <a:ext cx="983672" cy="2399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FA9A7A-B043-E15E-C352-0B8E18ACDC20}"/>
                </a:ext>
              </a:extLst>
            </p:cNvPr>
            <p:cNvCxnSpPr>
              <a:cxnSpLocks/>
              <a:stCxn id="60" idx="0"/>
              <a:endCxn id="142" idx="2"/>
            </p:cNvCxnSpPr>
            <p:nvPr/>
          </p:nvCxnSpPr>
          <p:spPr>
            <a:xfrm flipV="1">
              <a:off x="4186159" y="3099683"/>
              <a:ext cx="1820797" cy="217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4FE0C27-F041-D223-225F-465C728A3F86}"/>
                </a:ext>
              </a:extLst>
            </p:cNvPr>
            <p:cNvCxnSpPr>
              <a:cxnSpLocks/>
              <a:stCxn id="76" idx="0"/>
              <a:endCxn id="131" idx="2"/>
            </p:cNvCxnSpPr>
            <p:nvPr/>
          </p:nvCxnSpPr>
          <p:spPr>
            <a:xfrm flipH="1" flipV="1">
              <a:off x="1486292" y="2788525"/>
              <a:ext cx="4006341" cy="2318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8712F70-F593-6E1A-C118-E9CC757973E5}"/>
                </a:ext>
              </a:extLst>
            </p:cNvPr>
            <p:cNvCxnSpPr>
              <a:cxnSpLocks/>
              <a:stCxn id="72" idx="0"/>
              <a:endCxn id="140" idx="2"/>
            </p:cNvCxnSpPr>
            <p:nvPr/>
          </p:nvCxnSpPr>
          <p:spPr>
            <a:xfrm flipH="1" flipV="1">
              <a:off x="5067460" y="2738320"/>
              <a:ext cx="1304199" cy="215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0466E923-82ED-3182-DF93-F18702A6C27A}"/>
                </a:ext>
              </a:extLst>
            </p:cNvPr>
            <p:cNvCxnSpPr>
              <a:cxnSpLocks/>
              <a:stCxn id="60" idx="0"/>
              <a:endCxn id="134" idx="2"/>
            </p:cNvCxnSpPr>
            <p:nvPr/>
          </p:nvCxnSpPr>
          <p:spPr>
            <a:xfrm flipH="1" flipV="1">
              <a:off x="2930877" y="2940071"/>
              <a:ext cx="1255282" cy="233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44CFCA6-A6A8-5D2F-5F58-34318945766C}"/>
                </a:ext>
              </a:extLst>
            </p:cNvPr>
            <p:cNvCxnSpPr>
              <a:cxnSpLocks/>
              <a:stCxn id="62" idx="0"/>
              <a:endCxn id="145" idx="2"/>
            </p:cNvCxnSpPr>
            <p:nvPr/>
          </p:nvCxnSpPr>
          <p:spPr>
            <a:xfrm flipV="1">
              <a:off x="3135629" y="3096057"/>
              <a:ext cx="4302784" cy="20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4061D065-FA49-DC92-48CC-119E7FB60817}"/>
                </a:ext>
              </a:extLst>
            </p:cNvPr>
            <p:cNvCxnSpPr>
              <a:cxnSpLocks/>
              <a:stCxn id="76" idx="0"/>
              <a:endCxn id="135" idx="2"/>
            </p:cNvCxnSpPr>
            <p:nvPr/>
          </p:nvCxnSpPr>
          <p:spPr>
            <a:xfrm flipH="1" flipV="1">
              <a:off x="3226642" y="2949130"/>
              <a:ext cx="2265991" cy="215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5C546C6-38CC-889C-A8BD-EAE6D8785EFF}"/>
                </a:ext>
              </a:extLst>
            </p:cNvPr>
            <p:cNvCxnSpPr>
              <a:cxnSpLocks/>
              <a:stCxn id="72" idx="0"/>
              <a:endCxn id="144" idx="2"/>
            </p:cNvCxnSpPr>
            <p:nvPr/>
          </p:nvCxnSpPr>
          <p:spPr>
            <a:xfrm flipV="1">
              <a:off x="6371659" y="3114571"/>
              <a:ext cx="257590" cy="1777808"/>
            </a:xfrm>
            <a:prstGeom prst="line">
              <a:avLst/>
            </a:prstGeom>
          </p:spPr>
          <p:style>
            <a:lnRef idx="1">
              <a:schemeClr val="accent1"/>
            </a:lnRef>
            <a:fillRef idx="0">
              <a:schemeClr val="accent1"/>
            </a:fillRef>
            <a:effectRef idx="0">
              <a:schemeClr val="accent1"/>
            </a:effectRef>
            <a:fontRef idx="minor">
              <a:schemeClr val="tx1"/>
            </a:fontRef>
          </p:style>
        </p:cxnSp>
        <p:pic>
          <p:nvPicPr>
            <p:cNvPr id="130" name="図 129" descr="文字の書かれた紙&#10;&#10;自動的に生成された説明">
              <a:extLst>
                <a:ext uri="{FF2B5EF4-FFF2-40B4-BE49-F238E27FC236}">
                  <a16:creationId xmlns:a16="http://schemas.microsoft.com/office/drawing/2014/main" id="{268FB358-FC14-8363-7D4B-DCB04C8B980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588" y="2405880"/>
              <a:ext cx="213878" cy="373586"/>
            </a:xfrm>
            <a:prstGeom prst="rect">
              <a:avLst/>
            </a:prstGeom>
          </p:spPr>
        </p:pic>
        <p:pic>
          <p:nvPicPr>
            <p:cNvPr id="131" name="図 130" descr="文字の書かれた紙&#10;&#10;自動的に生成された説明">
              <a:extLst>
                <a:ext uri="{FF2B5EF4-FFF2-40B4-BE49-F238E27FC236}">
                  <a16:creationId xmlns:a16="http://schemas.microsoft.com/office/drawing/2014/main" id="{3FA6F384-44CA-9409-B14C-338A5666D6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9353" y="2414939"/>
              <a:ext cx="213878" cy="373586"/>
            </a:xfrm>
            <a:prstGeom prst="rect">
              <a:avLst/>
            </a:prstGeom>
          </p:spPr>
        </p:pic>
        <p:pic>
          <p:nvPicPr>
            <p:cNvPr id="132" name="図 131" descr="文字の書かれた紙&#10;&#10;自動的に生成された説明">
              <a:extLst>
                <a:ext uri="{FF2B5EF4-FFF2-40B4-BE49-F238E27FC236}">
                  <a16:creationId xmlns:a16="http://schemas.microsoft.com/office/drawing/2014/main" id="{EB9CA58C-3219-2DDF-A2DA-F94A12B7B1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5881" y="2420768"/>
              <a:ext cx="213878" cy="373586"/>
            </a:xfrm>
            <a:prstGeom prst="rect">
              <a:avLst/>
            </a:prstGeom>
          </p:spPr>
        </p:pic>
        <p:pic>
          <p:nvPicPr>
            <p:cNvPr id="133" name="図 132" descr="文字の書かれた紙&#10;&#10;自動的に生成された説明">
              <a:extLst>
                <a:ext uri="{FF2B5EF4-FFF2-40B4-BE49-F238E27FC236}">
                  <a16:creationId xmlns:a16="http://schemas.microsoft.com/office/drawing/2014/main" id="{69D6C90A-E25C-C3AA-5E8D-FDA115F77B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8072" y="2566817"/>
              <a:ext cx="213878" cy="373586"/>
            </a:xfrm>
            <a:prstGeom prst="rect">
              <a:avLst/>
            </a:prstGeom>
          </p:spPr>
        </p:pic>
        <p:pic>
          <p:nvPicPr>
            <p:cNvPr id="134" name="図 133" descr="文字の書かれた紙&#10;&#10;自動的に生成された説明">
              <a:extLst>
                <a:ext uri="{FF2B5EF4-FFF2-40B4-BE49-F238E27FC236}">
                  <a16:creationId xmlns:a16="http://schemas.microsoft.com/office/drawing/2014/main" id="{B71ED10B-5555-B7D9-5858-C5510F5284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3938" y="2566485"/>
              <a:ext cx="213878" cy="373586"/>
            </a:xfrm>
            <a:prstGeom prst="rect">
              <a:avLst/>
            </a:prstGeom>
          </p:spPr>
        </p:pic>
        <p:pic>
          <p:nvPicPr>
            <p:cNvPr id="135" name="図 134" descr="文字の書かれた紙&#10;&#10;自動的に生成された説明">
              <a:extLst>
                <a:ext uri="{FF2B5EF4-FFF2-40B4-BE49-F238E27FC236}">
                  <a16:creationId xmlns:a16="http://schemas.microsoft.com/office/drawing/2014/main" id="{542648A2-C5FC-B77C-10E9-C3D3C27F1E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9703" y="2575544"/>
              <a:ext cx="213878" cy="373586"/>
            </a:xfrm>
            <a:prstGeom prst="rect">
              <a:avLst/>
            </a:prstGeom>
          </p:spPr>
        </p:pic>
        <p:pic>
          <p:nvPicPr>
            <p:cNvPr id="136" name="図 135" descr="文字の書かれた紙&#10;&#10;自動的に生成された説明">
              <a:extLst>
                <a:ext uri="{FF2B5EF4-FFF2-40B4-BE49-F238E27FC236}">
                  <a16:creationId xmlns:a16="http://schemas.microsoft.com/office/drawing/2014/main" id="{0EA4EE6F-AC99-D1CE-5282-3DF1B791C3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6231" y="2581373"/>
              <a:ext cx="213878" cy="373586"/>
            </a:xfrm>
            <a:prstGeom prst="rect">
              <a:avLst/>
            </a:prstGeom>
          </p:spPr>
        </p:pic>
        <p:pic>
          <p:nvPicPr>
            <p:cNvPr id="137" name="図 136" descr="文字の書かれた紙&#10;&#10;自動的に生成された説明">
              <a:extLst>
                <a:ext uri="{FF2B5EF4-FFF2-40B4-BE49-F238E27FC236}">
                  <a16:creationId xmlns:a16="http://schemas.microsoft.com/office/drawing/2014/main" id="{3E5720E6-B025-4452-A3CF-5512F70E4A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2362" y="2350178"/>
              <a:ext cx="213878" cy="373586"/>
            </a:xfrm>
            <a:prstGeom prst="rect">
              <a:avLst/>
            </a:prstGeom>
          </p:spPr>
        </p:pic>
        <p:pic>
          <p:nvPicPr>
            <p:cNvPr id="138" name="図 137" descr="文字の書かれた紙&#10;&#10;自動的に生成された説明">
              <a:extLst>
                <a:ext uri="{FF2B5EF4-FFF2-40B4-BE49-F238E27FC236}">
                  <a16:creationId xmlns:a16="http://schemas.microsoft.com/office/drawing/2014/main" id="{9C4FBF84-E4B8-6FB1-5EBC-922E9472D6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8228" y="2349846"/>
              <a:ext cx="213878" cy="373586"/>
            </a:xfrm>
            <a:prstGeom prst="rect">
              <a:avLst/>
            </a:prstGeom>
          </p:spPr>
        </p:pic>
        <p:pic>
          <p:nvPicPr>
            <p:cNvPr id="139" name="図 138" descr="文字の書かれた紙&#10;&#10;自動的に生成された説明">
              <a:extLst>
                <a:ext uri="{FF2B5EF4-FFF2-40B4-BE49-F238E27FC236}">
                  <a16:creationId xmlns:a16="http://schemas.microsoft.com/office/drawing/2014/main" id="{25382AAD-703B-3FAE-A3DF-AF03FFD88D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3993" y="2358905"/>
              <a:ext cx="213878" cy="373586"/>
            </a:xfrm>
            <a:prstGeom prst="rect">
              <a:avLst/>
            </a:prstGeom>
          </p:spPr>
        </p:pic>
        <p:pic>
          <p:nvPicPr>
            <p:cNvPr id="140" name="図 139" descr="文字の書かれた紙&#10;&#10;自動的に生成された説明">
              <a:extLst>
                <a:ext uri="{FF2B5EF4-FFF2-40B4-BE49-F238E27FC236}">
                  <a16:creationId xmlns:a16="http://schemas.microsoft.com/office/drawing/2014/main" id="{108A4BB8-8A69-4A21-C3A7-6B67135865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0521" y="2364734"/>
              <a:ext cx="213878" cy="373586"/>
            </a:xfrm>
            <a:prstGeom prst="rect">
              <a:avLst/>
            </a:prstGeom>
          </p:spPr>
        </p:pic>
        <p:pic>
          <p:nvPicPr>
            <p:cNvPr id="141" name="図 140" descr="文字の書かれた紙&#10;&#10;自動的に生成された説明">
              <a:extLst>
                <a:ext uri="{FF2B5EF4-FFF2-40B4-BE49-F238E27FC236}">
                  <a16:creationId xmlns:a16="http://schemas.microsoft.com/office/drawing/2014/main" id="{3B156D6A-9AD1-58C5-7D86-84C187C04E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151" y="2726429"/>
              <a:ext cx="213878" cy="373586"/>
            </a:xfrm>
            <a:prstGeom prst="rect">
              <a:avLst/>
            </a:prstGeom>
          </p:spPr>
        </p:pic>
        <p:pic>
          <p:nvPicPr>
            <p:cNvPr id="142" name="図 141" descr="文字の書かれた紙&#10;&#10;自動的に生成された説明">
              <a:extLst>
                <a:ext uri="{FF2B5EF4-FFF2-40B4-BE49-F238E27FC236}">
                  <a16:creationId xmlns:a16="http://schemas.microsoft.com/office/drawing/2014/main" id="{5E94494F-AF67-5EB9-2A66-B8700E66A1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00017" y="2726097"/>
              <a:ext cx="213878" cy="373586"/>
            </a:xfrm>
            <a:prstGeom prst="rect">
              <a:avLst/>
            </a:prstGeom>
          </p:spPr>
        </p:pic>
        <p:pic>
          <p:nvPicPr>
            <p:cNvPr id="143" name="図 142" descr="文字の書かれた紙&#10;&#10;自動的に生成された説明">
              <a:extLst>
                <a:ext uri="{FF2B5EF4-FFF2-40B4-BE49-F238E27FC236}">
                  <a16:creationId xmlns:a16="http://schemas.microsoft.com/office/drawing/2014/main" id="{761ACF6A-CC36-B093-764F-8A7F16973F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5782" y="2735156"/>
              <a:ext cx="213878" cy="373586"/>
            </a:xfrm>
            <a:prstGeom prst="rect">
              <a:avLst/>
            </a:prstGeom>
          </p:spPr>
        </p:pic>
        <p:pic>
          <p:nvPicPr>
            <p:cNvPr id="144" name="図 143" descr="文字の書かれた紙&#10;&#10;自動的に生成された説明">
              <a:extLst>
                <a:ext uri="{FF2B5EF4-FFF2-40B4-BE49-F238E27FC236}">
                  <a16:creationId xmlns:a16="http://schemas.microsoft.com/office/drawing/2014/main" id="{73FDBFD4-0E1A-7143-DCA8-AA45B0B5E0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2310" y="2740985"/>
              <a:ext cx="213878" cy="373586"/>
            </a:xfrm>
            <a:prstGeom prst="rect">
              <a:avLst/>
            </a:prstGeom>
          </p:spPr>
        </p:pic>
        <p:pic>
          <p:nvPicPr>
            <p:cNvPr id="145" name="図 144" descr="文字の書かれた紙&#10;&#10;自動的に生成された説明">
              <a:extLst>
                <a:ext uri="{FF2B5EF4-FFF2-40B4-BE49-F238E27FC236}">
                  <a16:creationId xmlns:a16="http://schemas.microsoft.com/office/drawing/2014/main" id="{C6B9D880-2423-3A26-61F9-D17ADA02BA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1474" y="2722471"/>
              <a:ext cx="213878" cy="373586"/>
            </a:xfrm>
            <a:prstGeom prst="rect">
              <a:avLst/>
            </a:prstGeom>
          </p:spPr>
        </p:pic>
        <p:pic>
          <p:nvPicPr>
            <p:cNvPr id="146" name="図 145" descr="文字の書かれた紙&#10;&#10;自動的に生成された説明">
              <a:extLst>
                <a:ext uri="{FF2B5EF4-FFF2-40B4-BE49-F238E27FC236}">
                  <a16:creationId xmlns:a16="http://schemas.microsoft.com/office/drawing/2014/main" id="{CD0521DE-4976-7732-EF55-B05FCE0DCA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340" y="2722139"/>
              <a:ext cx="213878" cy="373586"/>
            </a:xfrm>
            <a:prstGeom prst="rect">
              <a:avLst/>
            </a:prstGeom>
          </p:spPr>
        </p:pic>
        <p:pic>
          <p:nvPicPr>
            <p:cNvPr id="147" name="図 146" descr="文字の書かれた紙&#10;&#10;自動的に生成された説明">
              <a:extLst>
                <a:ext uri="{FF2B5EF4-FFF2-40B4-BE49-F238E27FC236}">
                  <a16:creationId xmlns:a16="http://schemas.microsoft.com/office/drawing/2014/main" id="{17C27698-C6B3-E4C0-9441-FBD1933A6C5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105" y="2731198"/>
              <a:ext cx="213878" cy="373586"/>
            </a:xfrm>
            <a:prstGeom prst="rect">
              <a:avLst/>
            </a:prstGeom>
          </p:spPr>
        </p:pic>
        <p:pic>
          <p:nvPicPr>
            <p:cNvPr id="148" name="図 147" descr="文字の書かれた紙&#10;&#10;自動的に生成された説明">
              <a:extLst>
                <a:ext uri="{FF2B5EF4-FFF2-40B4-BE49-F238E27FC236}">
                  <a16:creationId xmlns:a16="http://schemas.microsoft.com/office/drawing/2014/main" id="{7A15512C-3CEC-6BCC-3EE2-7AE43B13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9633" y="2737027"/>
              <a:ext cx="213878" cy="373586"/>
            </a:xfrm>
            <a:prstGeom prst="rect">
              <a:avLst/>
            </a:prstGeom>
          </p:spPr>
        </p:pic>
      </p:grpSp>
      <p:grpSp>
        <p:nvGrpSpPr>
          <p:cNvPr id="3" name="グループ化 2">
            <a:extLst>
              <a:ext uri="{FF2B5EF4-FFF2-40B4-BE49-F238E27FC236}">
                <a16:creationId xmlns:a16="http://schemas.microsoft.com/office/drawing/2014/main" id="{198C973C-FE08-CA86-9BC9-E345B6573E09}"/>
              </a:ext>
            </a:extLst>
          </p:cNvPr>
          <p:cNvGrpSpPr/>
          <p:nvPr/>
        </p:nvGrpSpPr>
        <p:grpSpPr>
          <a:xfrm>
            <a:off x="353436" y="2468163"/>
            <a:ext cx="8577048" cy="4057181"/>
            <a:chOff x="353436" y="2468163"/>
            <a:chExt cx="8577048" cy="4057181"/>
          </a:xfrm>
        </p:grpSpPr>
        <p:grpSp>
          <p:nvGrpSpPr>
            <p:cNvPr id="171" name="グループ化 170">
              <a:extLst>
                <a:ext uri="{FF2B5EF4-FFF2-40B4-BE49-F238E27FC236}">
                  <a16:creationId xmlns:a16="http://schemas.microsoft.com/office/drawing/2014/main" id="{87310EFC-523C-9981-0002-45E0B9999DC4}"/>
                </a:ext>
              </a:extLst>
            </p:cNvPr>
            <p:cNvGrpSpPr/>
            <p:nvPr/>
          </p:nvGrpSpPr>
          <p:grpSpPr>
            <a:xfrm>
              <a:off x="353436" y="2468163"/>
              <a:ext cx="8577048" cy="4057181"/>
              <a:chOff x="353436" y="2191981"/>
              <a:chExt cx="8577048" cy="4057181"/>
            </a:xfrm>
          </p:grpSpPr>
          <p:pic>
            <p:nvPicPr>
              <p:cNvPr id="82" name="図 81" descr="暗い, 夜, 記号, 光 が含まれている画像&#10;&#10;自動的に生成された説明">
                <a:extLst>
                  <a:ext uri="{FF2B5EF4-FFF2-40B4-BE49-F238E27FC236}">
                    <a16:creationId xmlns:a16="http://schemas.microsoft.com/office/drawing/2014/main" id="{BA4E6291-8A32-FADA-7A14-D5D71F0699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3436" y="4242041"/>
                <a:ext cx="1046116" cy="1758178"/>
              </a:xfrm>
              <a:prstGeom prst="rect">
                <a:avLst/>
              </a:prstGeom>
            </p:spPr>
          </p:pic>
          <p:pic>
            <p:nvPicPr>
              <p:cNvPr id="83" name="図 82" descr="暗い, 夜, 記号, 光 が含まれている画像&#10;&#10;自動的に生成された説明">
                <a:extLst>
                  <a:ext uri="{FF2B5EF4-FFF2-40B4-BE49-F238E27FC236}">
                    <a16:creationId xmlns:a16="http://schemas.microsoft.com/office/drawing/2014/main" id="{AEEBA821-90C8-7D31-6FF7-DC3B5C54B7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7514" y="4490984"/>
                <a:ext cx="1046116" cy="1758178"/>
              </a:xfrm>
              <a:prstGeom prst="rect">
                <a:avLst/>
              </a:prstGeom>
            </p:spPr>
          </p:pic>
          <p:pic>
            <p:nvPicPr>
              <p:cNvPr id="84" name="図 83" descr="暗い, 夜, 記号, 光 が含まれている画像&#10;&#10;自動的に生成された説明">
                <a:extLst>
                  <a:ext uri="{FF2B5EF4-FFF2-40B4-BE49-F238E27FC236}">
                    <a16:creationId xmlns:a16="http://schemas.microsoft.com/office/drawing/2014/main" id="{949DE6BE-C633-85A8-AE86-04ABAD1748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4368" y="4395641"/>
                <a:ext cx="1046116" cy="1758178"/>
              </a:xfrm>
              <a:prstGeom prst="rect">
                <a:avLst/>
              </a:prstGeom>
            </p:spPr>
          </p:pic>
          <p:cxnSp>
            <p:nvCxnSpPr>
              <p:cNvPr id="161" name="直線矢印コネクタ 160">
                <a:extLst>
                  <a:ext uri="{FF2B5EF4-FFF2-40B4-BE49-F238E27FC236}">
                    <a16:creationId xmlns:a16="http://schemas.microsoft.com/office/drawing/2014/main" id="{1448C0B0-4F16-E3F7-46B4-D1A4D60FFEBB}"/>
                  </a:ext>
                </a:extLst>
              </p:cNvPr>
              <p:cNvCxnSpPr>
                <a:cxnSpLocks/>
                <a:stCxn id="82" idx="0"/>
                <a:endCxn id="101" idx="2"/>
              </p:cNvCxnSpPr>
              <p:nvPr/>
            </p:nvCxnSpPr>
            <p:spPr>
              <a:xfrm flipH="1" flipV="1">
                <a:off x="864661" y="2192313"/>
                <a:ext cx="11833" cy="2049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9B12B4F4-49E9-04BB-3B73-4688888F0E66}"/>
                  </a:ext>
                </a:extLst>
              </p:cNvPr>
              <p:cNvCxnSpPr>
                <a:cxnSpLocks/>
                <a:stCxn id="82" idx="0"/>
                <a:endCxn id="130" idx="2"/>
              </p:cNvCxnSpPr>
              <p:nvPr/>
            </p:nvCxnSpPr>
            <p:spPr>
              <a:xfrm flipV="1">
                <a:off x="876494" y="2191981"/>
                <a:ext cx="314033" cy="205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132CD8EB-5B35-34CA-0A84-52350B279D80}"/>
                  </a:ext>
                </a:extLst>
              </p:cNvPr>
              <p:cNvCxnSpPr>
                <a:cxnSpLocks/>
                <a:stCxn id="82" idx="0"/>
                <a:endCxn id="131" idx="2"/>
              </p:cNvCxnSpPr>
              <p:nvPr/>
            </p:nvCxnSpPr>
            <p:spPr>
              <a:xfrm flipV="1">
                <a:off x="876494" y="2201040"/>
                <a:ext cx="609798" cy="204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7CC926E0-6516-441A-ACF1-E9E57370CDAA}"/>
                  </a:ext>
                </a:extLst>
              </p:cNvPr>
              <p:cNvCxnSpPr>
                <a:cxnSpLocks/>
                <a:stCxn id="82" idx="0"/>
                <a:endCxn id="132" idx="2"/>
              </p:cNvCxnSpPr>
              <p:nvPr/>
            </p:nvCxnSpPr>
            <p:spPr>
              <a:xfrm flipV="1">
                <a:off x="876494" y="2206869"/>
                <a:ext cx="936326" cy="203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四角形: 角を丸くする 175">
              <a:extLst>
                <a:ext uri="{FF2B5EF4-FFF2-40B4-BE49-F238E27FC236}">
                  <a16:creationId xmlns:a16="http://schemas.microsoft.com/office/drawing/2014/main" id="{CE903688-2E59-DD2B-87D3-F63CBFBA8C0C}"/>
                </a:ext>
              </a:extLst>
            </p:cNvPr>
            <p:cNvSpPr/>
            <p:nvPr/>
          </p:nvSpPr>
          <p:spPr>
            <a:xfrm>
              <a:off x="2567447" y="3038728"/>
              <a:ext cx="4870966" cy="1235225"/>
            </a:xfrm>
            <a:prstGeom prst="roundRect">
              <a:avLst>
                <a:gd name="adj" fmla="val 111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010D5"/>
                  </a:solidFill>
                </a:rPr>
                <a:t>今日も</a:t>
              </a:r>
              <a:r>
                <a:rPr lang="en-US" altLang="ja-JP" dirty="0">
                  <a:solidFill>
                    <a:srgbClr val="F010D5"/>
                  </a:solidFill>
                </a:rPr>
                <a:t>50000</a:t>
              </a:r>
              <a:r>
                <a:rPr lang="ja-JP" altLang="en-US" dirty="0">
                  <a:solidFill>
                    <a:srgbClr val="F010D5"/>
                  </a:solidFill>
                </a:rPr>
                <a:t>人の</a:t>
              </a:r>
              <a:endParaRPr lang="en-US" altLang="ja-JP" dirty="0">
                <a:solidFill>
                  <a:srgbClr val="F010D5"/>
                </a:solidFill>
              </a:endParaRPr>
            </a:p>
            <a:p>
              <a:pPr marL="285750" indent="-285750">
                <a:buFont typeface="Arial" panose="020B0604020202020204" pitchFamily="34" charset="0"/>
                <a:buChar char="•"/>
              </a:pPr>
              <a:r>
                <a:rPr lang="en-US" altLang="ja-JP" dirty="0">
                  <a:solidFill>
                    <a:srgbClr val="F010D5"/>
                  </a:solidFill>
                </a:rPr>
                <a:t>UTokyo Account</a:t>
              </a:r>
              <a:r>
                <a:rPr lang="ja-JP" altLang="en-US" dirty="0">
                  <a:solidFill>
                    <a:srgbClr val="F010D5"/>
                  </a:solidFill>
                </a:rPr>
                <a:t> </a:t>
              </a:r>
              <a:r>
                <a:rPr lang="en-US" altLang="ja-JP" dirty="0">
                  <a:solidFill>
                    <a:srgbClr val="F010D5"/>
                  </a:solidFill>
                </a:rPr>
                <a:t>(10</a:t>
              </a:r>
              <a:r>
                <a:rPr lang="ja-JP" altLang="en-US" dirty="0">
                  <a:solidFill>
                    <a:srgbClr val="F010D5"/>
                  </a:solidFill>
                </a:rPr>
                <a:t>桁</a:t>
              </a:r>
              <a:r>
                <a:rPr lang="en-US" altLang="ja-JP" dirty="0">
                  <a:solidFill>
                    <a:srgbClr val="F010D5"/>
                  </a:solidFill>
                </a:rPr>
                <a:t>@utac.u-tokyo.ac.jp)</a:t>
              </a:r>
            </a:p>
            <a:p>
              <a:pPr marL="285750" indent="-285750">
                <a:buFont typeface="Arial" panose="020B0604020202020204" pitchFamily="34" charset="0"/>
                <a:buChar char="•"/>
              </a:pPr>
              <a:r>
                <a:rPr kumimoji="1" lang="en-US" altLang="ja-JP" dirty="0">
                  <a:solidFill>
                    <a:srgbClr val="F010D5"/>
                  </a:solidFill>
                </a:rPr>
                <a:t>Google Account (</a:t>
              </a:r>
              <a:r>
                <a:rPr kumimoji="1" lang="en-US" altLang="ja-JP" i="1" dirty="0">
                  <a:solidFill>
                    <a:srgbClr val="F010D5"/>
                  </a:solidFill>
                </a:rPr>
                <a:t>xxx</a:t>
              </a:r>
              <a:r>
                <a:rPr kumimoji="1" lang="en-US" altLang="ja-JP" dirty="0">
                  <a:solidFill>
                    <a:srgbClr val="F010D5"/>
                  </a:solidFill>
                </a:rPr>
                <a:t>@g.ecc.u-tokyo.ac.jp)</a:t>
              </a:r>
            </a:p>
            <a:p>
              <a:r>
                <a:rPr lang="ja-JP" altLang="en-US" dirty="0">
                  <a:solidFill>
                    <a:srgbClr val="F010D5"/>
                  </a:solidFill>
                </a:rPr>
                <a:t>がインターネットで口を開けている</a:t>
              </a:r>
              <a:endParaRPr kumimoji="1" lang="ja-JP" altLang="en-US" dirty="0">
                <a:solidFill>
                  <a:srgbClr val="F010D5"/>
                </a:solidFill>
              </a:endParaRPr>
            </a:p>
          </p:txBody>
        </p:sp>
      </p:grpSp>
    </p:spTree>
    <p:extLst>
      <p:ext uri="{BB962C8B-B14F-4D97-AF65-F5344CB8AC3E}">
        <p14:creationId xmlns:p14="http://schemas.microsoft.com/office/powerpoint/2010/main" val="40425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6A0A2-AA35-0B5A-5BE9-58E98CF185D3}"/>
              </a:ext>
            </a:extLst>
          </p:cNvPr>
          <p:cNvSpPr>
            <a:spLocks noGrp="1"/>
          </p:cNvSpPr>
          <p:nvPr>
            <p:ph type="title"/>
          </p:nvPr>
        </p:nvSpPr>
        <p:spPr/>
        <p:txBody>
          <a:bodyPr>
            <a:normAutofit fontScale="90000"/>
          </a:bodyPr>
          <a:lstStyle/>
          <a:p>
            <a:r>
              <a:rPr lang="ja-JP" altLang="en-US" dirty="0"/>
              <a:t>要素</a:t>
            </a:r>
            <a:r>
              <a:rPr lang="ja-JP" altLang="en-US"/>
              <a:t>（認証手段）は</a:t>
            </a:r>
            <a:r>
              <a:rPr lang="ja-JP" altLang="en-US" dirty="0"/>
              <a:t>二つ以上設定</a:t>
            </a:r>
            <a:endParaRPr kumimoji="1" lang="ja-JP" altLang="en-US" dirty="0"/>
          </a:p>
        </p:txBody>
      </p:sp>
      <p:sp>
        <p:nvSpPr>
          <p:cNvPr id="3" name="コンテンツ プレースホルダー 2">
            <a:extLst>
              <a:ext uri="{FF2B5EF4-FFF2-40B4-BE49-F238E27FC236}">
                <a16:creationId xmlns:a16="http://schemas.microsoft.com/office/drawing/2014/main" id="{105D8960-499A-85CE-3ECA-935016B46AF2}"/>
              </a:ext>
            </a:extLst>
          </p:cNvPr>
          <p:cNvSpPr>
            <a:spLocks noGrp="1"/>
          </p:cNvSpPr>
          <p:nvPr>
            <p:ph idx="1"/>
          </p:nvPr>
        </p:nvSpPr>
        <p:spPr/>
        <p:txBody>
          <a:bodyPr>
            <a:normAutofit lnSpcReduction="10000"/>
          </a:bodyPr>
          <a:lstStyle/>
          <a:p>
            <a:r>
              <a:rPr kumimoji="1" lang="ja-JP" altLang="en-US" dirty="0"/>
              <a:t>スマホと、別の電話（家の電話、職場の電話）を設定しておくのが吉</a:t>
            </a:r>
            <a:endParaRPr kumimoji="1" lang="en-US" altLang="ja-JP" dirty="0"/>
          </a:p>
          <a:p>
            <a:pPr lvl="1"/>
            <a:r>
              <a:rPr kumimoji="1" lang="ja-JP" altLang="en-US" dirty="0">
                <a:solidFill>
                  <a:srgbClr val="F010D5"/>
                </a:solidFill>
              </a:rPr>
              <a:t>スマホを忘れても</a:t>
            </a:r>
            <a:r>
              <a:rPr kumimoji="1" lang="ja-JP" altLang="en-US" dirty="0"/>
              <a:t>大丈夫</a:t>
            </a:r>
            <a:endParaRPr kumimoji="1" lang="en-US" altLang="ja-JP" dirty="0"/>
          </a:p>
          <a:p>
            <a:pPr lvl="1"/>
            <a:r>
              <a:rPr lang="ja-JP" altLang="en-US" dirty="0">
                <a:solidFill>
                  <a:srgbClr val="F010D5"/>
                </a:solidFill>
              </a:rPr>
              <a:t>スマホを買い替えた時</a:t>
            </a:r>
            <a:r>
              <a:rPr lang="ja-JP" altLang="en-US" dirty="0"/>
              <a:t>も大丈夫（別の方法で</a:t>
            </a:r>
            <a:r>
              <a:rPr lang="ja-JP" altLang="en-US" dirty="0">
                <a:hlinkClick r:id="rId2"/>
              </a:rPr>
              <a:t>設定ページ</a:t>
            </a:r>
            <a:r>
              <a:rPr lang="ja-JP" altLang="en-US" dirty="0"/>
              <a:t>にサインインしてスマホを自力で再設定できる）</a:t>
            </a:r>
            <a:endParaRPr lang="en-US" altLang="ja-JP" dirty="0"/>
          </a:p>
          <a:p>
            <a:r>
              <a:rPr kumimoji="1" lang="en-US" altLang="ja-JP" dirty="0"/>
              <a:t>Google</a:t>
            </a:r>
            <a:r>
              <a:rPr kumimoji="1" lang="ja-JP" altLang="en-US" dirty="0"/>
              <a:t>の</a:t>
            </a:r>
            <a:r>
              <a:rPr kumimoji="1" lang="en-US" altLang="ja-JP" dirty="0"/>
              <a:t>2</a:t>
            </a:r>
            <a:r>
              <a:rPr kumimoji="1" lang="ja-JP" altLang="en-US" dirty="0"/>
              <a:t>段階認証も同様</a:t>
            </a:r>
            <a:endParaRPr kumimoji="1" lang="en-US" altLang="ja-JP" dirty="0"/>
          </a:p>
          <a:p>
            <a:pPr lvl="1"/>
            <a:r>
              <a:rPr kumimoji="1" lang="ja-JP" altLang="en-US" dirty="0"/>
              <a:t>固定電話（職場・いえ）</a:t>
            </a:r>
            <a:endParaRPr kumimoji="1" lang="en-US" altLang="ja-JP" dirty="0"/>
          </a:p>
          <a:p>
            <a:pPr lvl="1"/>
            <a:r>
              <a:rPr kumimoji="1" lang="en-US" altLang="ja-JP" dirty="0">
                <a:hlinkClick r:id="rId3"/>
              </a:rPr>
              <a:t>Google</a:t>
            </a:r>
            <a:r>
              <a:rPr kumimoji="1" lang="ja-JP" altLang="en-US" dirty="0">
                <a:hlinkClick r:id="rId3"/>
              </a:rPr>
              <a:t>認証システム</a:t>
            </a:r>
            <a:r>
              <a:rPr kumimoji="1" lang="ja-JP" altLang="en-US" dirty="0"/>
              <a:t>（</a:t>
            </a:r>
            <a:r>
              <a:rPr kumimoji="1" lang="en-US" altLang="ja-JP" dirty="0"/>
              <a:t>6</a:t>
            </a:r>
            <a:r>
              <a:rPr kumimoji="1" lang="ja-JP" altLang="en-US" dirty="0"/>
              <a:t>桁入力）</a:t>
            </a:r>
          </a:p>
        </p:txBody>
      </p:sp>
      <p:sp>
        <p:nvSpPr>
          <p:cNvPr id="4" name="日付プレースホルダー 3">
            <a:extLst>
              <a:ext uri="{FF2B5EF4-FFF2-40B4-BE49-F238E27FC236}">
                <a16:creationId xmlns:a16="http://schemas.microsoft.com/office/drawing/2014/main" id="{5A684CB8-77A9-A08B-25A8-BD79B5AE1DC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5894A45-8EEB-F248-D90E-A1D425332BC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DCF643F-0B15-3A61-CD70-310A9A6EF0EA}"/>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A798F240-97AB-BA2C-3825-A59C604F10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64700"/>
          <a:stretch/>
        </p:blipFill>
        <p:spPr>
          <a:xfrm>
            <a:off x="6539997" y="4439906"/>
            <a:ext cx="2400300" cy="1835840"/>
          </a:xfrm>
          <a:prstGeom prst="rect">
            <a:avLst/>
          </a:prstGeom>
        </p:spPr>
      </p:pic>
    </p:spTree>
    <p:extLst>
      <p:ext uri="{BB962C8B-B14F-4D97-AF65-F5344CB8AC3E}">
        <p14:creationId xmlns:p14="http://schemas.microsoft.com/office/powerpoint/2010/main" val="289971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49505-ED87-7A90-0834-A5965171CF0E}"/>
              </a:ext>
            </a:extLst>
          </p:cNvPr>
          <p:cNvSpPr>
            <a:spLocks noGrp="1"/>
          </p:cNvSpPr>
          <p:nvPr>
            <p:ph type="title"/>
          </p:nvPr>
        </p:nvSpPr>
        <p:spPr/>
        <p:txBody>
          <a:bodyPr>
            <a:normAutofit/>
          </a:bodyPr>
          <a:lstStyle/>
          <a:p>
            <a:r>
              <a:rPr kumimoji="1" lang="ja-JP" altLang="en-US" dirty="0"/>
              <a:t>携帯電話会社の障害対策は</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02B115C-6B8E-BEC1-2FB1-2E6E17131553}"/>
              </a:ext>
            </a:extLst>
          </p:cNvPr>
          <p:cNvSpPr>
            <a:spLocks noGrp="1"/>
          </p:cNvSpPr>
          <p:nvPr>
            <p:ph idx="1"/>
          </p:nvPr>
        </p:nvSpPr>
        <p:spPr/>
        <p:txBody>
          <a:bodyPr>
            <a:normAutofit/>
          </a:bodyPr>
          <a:lstStyle/>
          <a:p>
            <a:r>
              <a:rPr lang="en-US" altLang="ja-JP" dirty="0">
                <a:hlinkClick r:id="rId2"/>
              </a:rPr>
              <a:t>Google</a:t>
            </a:r>
            <a:r>
              <a:rPr lang="ja-JP" altLang="en-US" dirty="0">
                <a:hlinkClick r:id="rId2"/>
              </a:rPr>
              <a:t>認証システム</a:t>
            </a:r>
            <a:r>
              <a:rPr lang="ja-JP" altLang="en-US" dirty="0"/>
              <a:t>（</a:t>
            </a:r>
            <a:r>
              <a:rPr lang="en-US" altLang="ja-JP" dirty="0"/>
              <a:t>6</a:t>
            </a:r>
            <a:r>
              <a:rPr lang="ja-JP" altLang="en-US" dirty="0"/>
              <a:t>桁を入力する方式）は携帯の通信障害時でも使えます</a:t>
            </a:r>
            <a:endParaRPr lang="en-US" altLang="ja-JP" dirty="0"/>
          </a:p>
          <a:p>
            <a:r>
              <a:rPr lang="ja-JP" altLang="en-US" dirty="0"/>
              <a:t>実は</a:t>
            </a:r>
            <a:r>
              <a:rPr lang="en-US" altLang="ja-JP" dirty="0"/>
              <a:t>Microsoft Authenticator</a:t>
            </a:r>
            <a:r>
              <a:rPr lang="ja-JP" altLang="en-US" dirty="0"/>
              <a:t>も同じ使い方ができます</a:t>
            </a:r>
            <a:endParaRPr lang="en-US" altLang="ja-JP" dirty="0"/>
          </a:p>
          <a:p>
            <a:r>
              <a:rPr lang="ja-JP" altLang="en-US" dirty="0"/>
              <a:t>その方法（</a:t>
            </a:r>
            <a:r>
              <a:rPr lang="ja-JP" altLang="en-US" dirty="0">
                <a:hlinkClick r:id="rId3"/>
              </a:rPr>
              <a:t>動画</a:t>
            </a:r>
            <a:r>
              <a:rPr lang="ja-JP" altLang="en-US" dirty="0"/>
              <a:t>）</a:t>
            </a:r>
            <a:endParaRPr lang="en-US" altLang="ja-JP" dirty="0"/>
          </a:p>
          <a:p>
            <a:pPr lvl="1"/>
            <a:r>
              <a:rPr lang="ja-JP" altLang="en-US" dirty="0"/>
              <a:t>スマホで</a:t>
            </a:r>
            <a:r>
              <a:rPr lang="en-US" altLang="ja-JP" dirty="0"/>
              <a:t>Microsoft Authenticator</a:t>
            </a:r>
            <a:r>
              <a:rPr lang="ja-JP" altLang="en-US" dirty="0"/>
              <a:t>アプリをタップして起動</a:t>
            </a:r>
            <a:endParaRPr lang="en-US" altLang="ja-JP" dirty="0"/>
          </a:p>
          <a:p>
            <a:pPr lvl="1"/>
            <a:r>
              <a:rPr lang="en-US" altLang="ja-JP" dirty="0"/>
              <a:t>The University of Tokyo</a:t>
            </a:r>
            <a:r>
              <a:rPr lang="ja-JP" altLang="en-US" dirty="0"/>
              <a:t>を選択、</a:t>
            </a:r>
            <a:r>
              <a:rPr lang="en-US" altLang="ja-JP" dirty="0"/>
              <a:t>6</a:t>
            </a:r>
            <a:r>
              <a:rPr lang="ja-JP" altLang="en-US" dirty="0"/>
              <a:t>桁を表示</a:t>
            </a:r>
            <a:endParaRPr lang="en-US" altLang="ja-JP" dirty="0"/>
          </a:p>
        </p:txBody>
      </p:sp>
      <p:sp>
        <p:nvSpPr>
          <p:cNvPr id="4" name="日付プレースホルダー 3">
            <a:extLst>
              <a:ext uri="{FF2B5EF4-FFF2-40B4-BE49-F238E27FC236}">
                <a16:creationId xmlns:a16="http://schemas.microsoft.com/office/drawing/2014/main" id="{1467EACB-FB17-71EB-EDE2-1AEC2D90234A}"/>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60AD83E-1ACD-A88B-6EF4-1A2AFF11E818}"/>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91114E3-A7D5-FA85-CC3E-D11AB1EC5891}"/>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extLst>
      <p:ext uri="{BB962C8B-B14F-4D97-AF65-F5344CB8AC3E}">
        <p14:creationId xmlns:p14="http://schemas.microsoft.com/office/powerpoint/2010/main" val="2182907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58DC9-86FF-1876-2DA4-F21263F06449}"/>
              </a:ext>
            </a:extLst>
          </p:cNvPr>
          <p:cNvSpPr>
            <a:spLocks noGrp="1"/>
          </p:cNvSpPr>
          <p:nvPr>
            <p:ph type="title"/>
          </p:nvPr>
        </p:nvSpPr>
        <p:spPr/>
        <p:txBody>
          <a:bodyPr>
            <a:normAutofit fontScale="90000"/>
          </a:bodyPr>
          <a:lstStyle/>
          <a:p>
            <a:r>
              <a:rPr kumimoji="1" lang="ja-JP" altLang="en-US" dirty="0"/>
              <a:t>スマホも携帯も持っていない（持たない主義）</a:t>
            </a:r>
          </a:p>
        </p:txBody>
      </p:sp>
      <p:sp>
        <p:nvSpPr>
          <p:cNvPr id="3" name="コンテンツ プレースホルダー 2">
            <a:extLst>
              <a:ext uri="{FF2B5EF4-FFF2-40B4-BE49-F238E27FC236}">
                <a16:creationId xmlns:a16="http://schemas.microsoft.com/office/drawing/2014/main" id="{93A8A5AF-5EE2-AE75-DE0F-9F733056F522}"/>
              </a:ext>
            </a:extLst>
          </p:cNvPr>
          <p:cNvSpPr>
            <a:spLocks noGrp="1"/>
          </p:cNvSpPr>
          <p:nvPr>
            <p:ph idx="1"/>
          </p:nvPr>
        </p:nvSpPr>
        <p:spPr>
          <a:xfrm>
            <a:off x="107504" y="1500174"/>
            <a:ext cx="8964488" cy="4525963"/>
          </a:xfrm>
        </p:spPr>
        <p:txBody>
          <a:bodyPr>
            <a:normAutofit fontScale="85000" lnSpcReduction="20000"/>
          </a:bodyPr>
          <a:lstStyle/>
          <a:p>
            <a:r>
              <a:rPr kumimoji="1" lang="ja-JP" altLang="en-US" dirty="0"/>
              <a:t>多要素認証専用に以下のいずれか</a:t>
            </a:r>
            <a:r>
              <a:rPr lang="ja-JP" altLang="en-US" dirty="0"/>
              <a:t>の利用をご検討ください</a:t>
            </a:r>
            <a:endParaRPr kumimoji="1" lang="en-US" altLang="ja-JP" dirty="0"/>
          </a:p>
          <a:p>
            <a:pPr lvl="1"/>
            <a:r>
              <a:rPr lang="ja-JP" altLang="en-US" dirty="0"/>
              <a:t>大学が貸し出しているガラ</a:t>
            </a:r>
            <a:r>
              <a:rPr kumimoji="1" lang="ja-JP" altLang="en-US" dirty="0"/>
              <a:t>携電話（</a:t>
            </a:r>
            <a:r>
              <a:rPr kumimoji="1" lang="en-US" altLang="ja-JP" dirty="0"/>
              <a:t>480</a:t>
            </a:r>
            <a:r>
              <a:rPr kumimoji="1" lang="ja-JP" altLang="en-US" dirty="0"/>
              <a:t>円</a:t>
            </a:r>
            <a:r>
              <a:rPr kumimoji="1" lang="en-US" altLang="ja-JP" dirty="0"/>
              <a:t>/</a:t>
            </a:r>
            <a:r>
              <a:rPr kumimoji="1" lang="ja-JP" altLang="en-US" dirty="0"/>
              <a:t>月）</a:t>
            </a:r>
            <a:endParaRPr kumimoji="1" lang="en-US" altLang="ja-JP" dirty="0"/>
          </a:p>
          <a:p>
            <a:pPr lvl="1"/>
            <a:r>
              <a:rPr lang="ja-JP" altLang="en-US" dirty="0"/>
              <a:t>固定電話</a:t>
            </a:r>
            <a:r>
              <a:rPr lang="en-US" altLang="ja-JP" dirty="0"/>
              <a:t>x2</a:t>
            </a:r>
            <a:r>
              <a:rPr lang="ja-JP" altLang="en-US" dirty="0"/>
              <a:t>（いえでんと職場電話）</a:t>
            </a:r>
            <a:endParaRPr lang="en-US" altLang="ja-JP" dirty="0"/>
          </a:p>
          <a:p>
            <a:pPr lvl="2"/>
            <a:r>
              <a:rPr lang="ja-JP" altLang="en-US" dirty="0"/>
              <a:t>初期設定時に罠があります（おたずねください）</a:t>
            </a:r>
            <a:endParaRPr lang="en-US" altLang="ja-JP" dirty="0"/>
          </a:p>
          <a:p>
            <a:pPr lvl="1"/>
            <a:r>
              <a:rPr lang="ja-JP" altLang="en-US" dirty="0"/>
              <a:t>専用ハードウェアトークン</a:t>
            </a:r>
            <a:endParaRPr lang="en-US" altLang="ja-JP" dirty="0"/>
          </a:p>
          <a:p>
            <a:pPr lvl="2"/>
            <a:r>
              <a:rPr lang="ja-JP" altLang="en-US" dirty="0"/>
              <a:t>試験的に</a:t>
            </a:r>
            <a:r>
              <a:rPr lang="ja-JP" altLang="en-US" dirty="0">
                <a:hlinkClick r:id="rId3"/>
              </a:rPr>
              <a:t>貸し出し中</a:t>
            </a:r>
            <a:r>
              <a:rPr lang="ja-JP" altLang="en-US" dirty="0"/>
              <a:t>（物理的には</a:t>
            </a:r>
            <a:r>
              <a:rPr lang="en-US" altLang="ja-JP" dirty="0"/>
              <a:t>10000</a:t>
            </a:r>
            <a:r>
              <a:rPr lang="ja-JP" altLang="en-US" dirty="0"/>
              <a:t>円</a:t>
            </a:r>
            <a:r>
              <a:rPr lang="en-US" altLang="ja-JP" dirty="0"/>
              <a:t>/</a:t>
            </a:r>
            <a:r>
              <a:rPr lang="ja-JP" altLang="en-US" dirty="0"/>
              <a:t>台程度。費用負担方式検討中）</a:t>
            </a:r>
            <a:endParaRPr lang="en-US" altLang="ja-JP" dirty="0"/>
          </a:p>
          <a:p>
            <a:pPr lvl="1"/>
            <a:r>
              <a:rPr kumimoji="1" lang="ja-JP" altLang="en-US" dirty="0"/>
              <a:t>専用セキュリティキー </a:t>
            </a:r>
            <a:r>
              <a:rPr kumimoji="1" lang="en-US" altLang="ja-JP" dirty="0" err="1">
                <a:hlinkClick r:id="rId4"/>
              </a:rPr>
              <a:t>Yubico</a:t>
            </a:r>
            <a:endParaRPr kumimoji="1" lang="en-US" altLang="ja-JP" dirty="0"/>
          </a:p>
          <a:p>
            <a:pPr lvl="2"/>
            <a:r>
              <a:rPr lang="en-US" altLang="ja-JP" dirty="0"/>
              <a:t>USB</a:t>
            </a:r>
            <a:r>
              <a:rPr lang="ja-JP" altLang="en-US" dirty="0"/>
              <a:t>ポートに刺すか近接無線通信（</a:t>
            </a:r>
            <a:r>
              <a:rPr lang="en-US" altLang="ja-JP" dirty="0"/>
              <a:t>NFC</a:t>
            </a:r>
            <a:r>
              <a:rPr lang="ja-JP" altLang="en-US" dirty="0"/>
              <a:t>）で</a:t>
            </a:r>
            <a:r>
              <a:rPr lang="en-US" altLang="ja-JP" dirty="0"/>
              <a:t>PC</a:t>
            </a:r>
            <a:r>
              <a:rPr lang="ja-JP" altLang="en-US" dirty="0"/>
              <a:t>と接続</a:t>
            </a:r>
            <a:endParaRPr lang="en-US" altLang="ja-JP" dirty="0"/>
          </a:p>
          <a:p>
            <a:pPr lvl="2"/>
            <a:r>
              <a:rPr kumimoji="1" lang="ja-JP" altLang="en-US" dirty="0"/>
              <a:t>自費購入下さい（</a:t>
            </a:r>
            <a:r>
              <a:rPr kumimoji="1" lang="en-US" altLang="ja-JP" dirty="0"/>
              <a:t>Amazon</a:t>
            </a:r>
            <a:r>
              <a:rPr kumimoji="1" lang="ja-JP" altLang="en-US" dirty="0"/>
              <a:t>など）</a:t>
            </a:r>
            <a:endParaRPr kumimoji="1" lang="en-US" altLang="ja-JP" dirty="0"/>
          </a:p>
          <a:p>
            <a:pPr lvl="2"/>
            <a:r>
              <a:rPr kumimoji="1" lang="ja-JP" altLang="en-US" dirty="0"/>
              <a:t>設定方法案内は少々お待ちください（巷に溢れていますが</a:t>
            </a:r>
            <a:r>
              <a:rPr kumimoji="1" lang="en-US" altLang="ja-JP" dirty="0"/>
              <a:t>utac</a:t>
            </a:r>
            <a:r>
              <a:rPr kumimoji="1" lang="ja-JP" altLang="en-US" dirty="0"/>
              <a:t>での正解がわかりにくい）</a:t>
            </a:r>
          </a:p>
        </p:txBody>
      </p:sp>
      <p:sp>
        <p:nvSpPr>
          <p:cNvPr id="4" name="日付プレースホルダー 3">
            <a:extLst>
              <a:ext uri="{FF2B5EF4-FFF2-40B4-BE49-F238E27FC236}">
                <a16:creationId xmlns:a16="http://schemas.microsoft.com/office/drawing/2014/main" id="{BE951C70-FBD6-9E2A-C1ED-048BD611D3D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0D6B741-FA40-FF1E-D5A7-E9B3473555A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CB241F-1626-3D5D-910B-BC5242C2BDF4}"/>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10" name="図 9">
            <a:extLst>
              <a:ext uri="{FF2B5EF4-FFF2-40B4-BE49-F238E27FC236}">
                <a16:creationId xmlns:a16="http://schemas.microsoft.com/office/drawing/2014/main" id="{F2FD8220-F48C-5FC6-4B46-3A5A23DB817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500" t="33200" r="18500" b="34005"/>
          <a:stretch/>
        </p:blipFill>
        <p:spPr>
          <a:xfrm>
            <a:off x="3924999" y="5507070"/>
            <a:ext cx="1329497" cy="519067"/>
          </a:xfrm>
          <a:prstGeom prst="rect">
            <a:avLst/>
          </a:prstGeom>
        </p:spPr>
      </p:pic>
      <p:pic>
        <p:nvPicPr>
          <p:cNvPr id="8" name="図 7" descr="テキスト&#10;&#10;中程度の精度で自動的に生成された説明">
            <a:extLst>
              <a:ext uri="{FF2B5EF4-FFF2-40B4-BE49-F238E27FC236}">
                <a16:creationId xmlns:a16="http://schemas.microsoft.com/office/drawing/2014/main" id="{2AEEF52B-2D8C-52DE-88F1-2C24FBBDF07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6375" t="47900" r="21650" b="24513"/>
          <a:stretch/>
        </p:blipFill>
        <p:spPr>
          <a:xfrm>
            <a:off x="7380312" y="3068960"/>
            <a:ext cx="1166956" cy="464538"/>
          </a:xfrm>
          <a:prstGeom prst="rect">
            <a:avLst/>
          </a:prstGeom>
        </p:spPr>
      </p:pic>
    </p:spTree>
    <p:extLst>
      <p:ext uri="{BB962C8B-B14F-4D97-AF65-F5344CB8AC3E}">
        <p14:creationId xmlns:p14="http://schemas.microsoft.com/office/powerpoint/2010/main" val="2256685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FBEA2-87D7-21A9-2193-78414EDF74E0}"/>
              </a:ext>
            </a:extLst>
          </p:cNvPr>
          <p:cNvSpPr>
            <a:spLocks noGrp="1"/>
          </p:cNvSpPr>
          <p:nvPr>
            <p:ph type="title"/>
          </p:nvPr>
        </p:nvSpPr>
        <p:spPr/>
        <p:txBody>
          <a:bodyPr>
            <a:normAutofit fontScale="90000"/>
          </a:bodyPr>
          <a:lstStyle/>
          <a:p>
            <a:r>
              <a:rPr kumimoji="1" lang="ja-JP" altLang="en-US" dirty="0"/>
              <a:t>しょっちゅう認証を求められることがあった</a:t>
            </a:r>
          </a:p>
        </p:txBody>
      </p:sp>
      <p:sp>
        <p:nvSpPr>
          <p:cNvPr id="3" name="コンテンツ プレースホルダー 2">
            <a:extLst>
              <a:ext uri="{FF2B5EF4-FFF2-40B4-BE49-F238E27FC236}">
                <a16:creationId xmlns:a16="http://schemas.microsoft.com/office/drawing/2014/main" id="{866B66A7-C5DF-38B1-55E7-05B59B21C60D}"/>
              </a:ext>
            </a:extLst>
          </p:cNvPr>
          <p:cNvSpPr>
            <a:spLocks noGrp="1"/>
          </p:cNvSpPr>
          <p:nvPr>
            <p:ph idx="1"/>
          </p:nvPr>
        </p:nvSpPr>
        <p:spPr>
          <a:xfrm>
            <a:off x="251520" y="1500174"/>
            <a:ext cx="8712968" cy="3836887"/>
          </a:xfrm>
        </p:spPr>
        <p:txBody>
          <a:bodyPr>
            <a:normAutofit fontScale="77500" lnSpcReduction="20000"/>
          </a:bodyPr>
          <a:lstStyle/>
          <a:p>
            <a:r>
              <a:rPr kumimoji="1" lang="en-US" altLang="ja-JP" dirty="0"/>
              <a:t>8</a:t>
            </a:r>
            <a:r>
              <a:rPr kumimoji="1" lang="ja-JP" altLang="en-US" dirty="0"/>
              <a:t>月の一時期、複数の方から頻繁に認証が必要で面倒過ぎ、多要素認証をやめたいという要望</a:t>
            </a:r>
            <a:endParaRPr kumimoji="1" lang="en-US" altLang="ja-JP" dirty="0"/>
          </a:p>
          <a:p>
            <a:r>
              <a:rPr lang="ja-JP" altLang="en-US" dirty="0"/>
              <a:t>その時期、再認証頻度の設定を（あるガイドラインに従い）変更していた（一日に一度）</a:t>
            </a:r>
            <a:endParaRPr lang="en-US" altLang="ja-JP" dirty="0"/>
          </a:p>
          <a:p>
            <a:r>
              <a:rPr lang="ja-JP" altLang="en-US" dirty="0"/>
              <a:t>その結果以下のような状況が発生したと分析</a:t>
            </a:r>
            <a:endParaRPr lang="en-US" altLang="ja-JP" dirty="0"/>
          </a:p>
          <a:p>
            <a:pPr lvl="1"/>
            <a:r>
              <a:rPr kumimoji="1" lang="ja-JP" altLang="en-US" dirty="0"/>
              <a:t>ブラウザ外で動くアプリ（</a:t>
            </a:r>
            <a:r>
              <a:rPr kumimoji="1" lang="en-US" altLang="ja-JP" dirty="0"/>
              <a:t>VPN, Office</a:t>
            </a:r>
            <a:r>
              <a:rPr kumimoji="1" lang="ja-JP" altLang="en-US" dirty="0"/>
              <a:t>アプリなど）がパスワードを覚えず、パスワードを毎日、アプリごとに打つことになった</a:t>
            </a:r>
            <a:endParaRPr kumimoji="1" lang="en-US" altLang="ja-JP" dirty="0"/>
          </a:p>
          <a:p>
            <a:pPr lvl="1"/>
            <a:r>
              <a:rPr kumimoji="1" lang="ja-JP" altLang="en-US" dirty="0"/>
              <a:t>「多要素の」認証が面倒というよりも</a:t>
            </a:r>
            <a:r>
              <a:rPr kumimoji="1" lang="ja-JP" altLang="en-US" dirty="0">
                <a:solidFill>
                  <a:srgbClr val="F010D5"/>
                </a:solidFill>
              </a:rPr>
              <a:t>（普通の）認証（パスワード入力）の頻度が問題</a:t>
            </a:r>
            <a:r>
              <a:rPr kumimoji="1" lang="ja-JP" altLang="en-US" dirty="0"/>
              <a:t>であったと分析</a:t>
            </a:r>
            <a:endParaRPr kumimoji="1" lang="en-US" altLang="ja-JP" dirty="0"/>
          </a:p>
          <a:p>
            <a:pPr lvl="1"/>
            <a:r>
              <a:rPr lang="ja-JP" altLang="en-US" dirty="0">
                <a:sym typeface="Symbol" panose="05050102010706020507" pitchFamily="18" charset="2"/>
              </a:rPr>
              <a:t> </a:t>
            </a:r>
            <a:r>
              <a:rPr lang="ja-JP" altLang="en-US" dirty="0"/>
              <a:t>その後</a:t>
            </a:r>
            <a:r>
              <a:rPr lang="en-US" altLang="ja-JP" dirty="0"/>
              <a:t>14</a:t>
            </a:r>
            <a:r>
              <a:rPr lang="ja-JP" altLang="en-US" dirty="0"/>
              <a:t>日に一度に変更しています（今後も調整）</a:t>
            </a:r>
            <a:endParaRPr lang="en-US" altLang="ja-JP" dirty="0"/>
          </a:p>
        </p:txBody>
      </p:sp>
      <p:sp>
        <p:nvSpPr>
          <p:cNvPr id="4" name="日付プレースホルダー 3">
            <a:extLst>
              <a:ext uri="{FF2B5EF4-FFF2-40B4-BE49-F238E27FC236}">
                <a16:creationId xmlns:a16="http://schemas.microsoft.com/office/drawing/2014/main" id="{B6EFB1A8-BBB1-CDB9-8965-C5B7BDEA14CE}"/>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3E34671-B83C-510E-4ADF-3D23FD80179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4B60099-B4E3-5B25-4A9C-70626D4AF8F4}"/>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cxnSp>
        <p:nvCxnSpPr>
          <p:cNvPr id="8" name="直線矢印コネクタ 7">
            <a:extLst>
              <a:ext uri="{FF2B5EF4-FFF2-40B4-BE49-F238E27FC236}">
                <a16:creationId xmlns:a16="http://schemas.microsoft.com/office/drawing/2014/main" id="{ADF02695-738A-D9DB-E6A4-8E684318876E}"/>
              </a:ext>
            </a:extLst>
          </p:cNvPr>
          <p:cNvCxnSpPr/>
          <p:nvPr/>
        </p:nvCxnSpPr>
        <p:spPr>
          <a:xfrm>
            <a:off x="2913434" y="5484312"/>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6766FD9-99A3-075B-0AF0-0BC1BFB453CF}"/>
              </a:ext>
            </a:extLst>
          </p:cNvPr>
          <p:cNvCxnSpPr/>
          <p:nvPr/>
        </p:nvCxnSpPr>
        <p:spPr>
          <a:xfrm>
            <a:off x="2913434" y="5690906"/>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55FE363-AE3C-658A-E1A6-19B1E37D0E57}"/>
              </a:ext>
            </a:extLst>
          </p:cNvPr>
          <p:cNvCxnSpPr/>
          <p:nvPr/>
        </p:nvCxnSpPr>
        <p:spPr>
          <a:xfrm>
            <a:off x="2893446" y="5906930"/>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FE05997-590E-70C0-0A04-1F00488CE543}"/>
              </a:ext>
            </a:extLst>
          </p:cNvPr>
          <p:cNvCxnSpPr/>
          <p:nvPr/>
        </p:nvCxnSpPr>
        <p:spPr>
          <a:xfrm>
            <a:off x="2893446" y="6122435"/>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5F21C140-13EA-ADEC-31F6-6CA044422852}"/>
              </a:ext>
            </a:extLst>
          </p:cNvPr>
          <p:cNvSpPr/>
          <p:nvPr/>
        </p:nvSpPr>
        <p:spPr>
          <a:xfrm>
            <a:off x="3302818" y="53912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CBF9F9F-52DA-5641-0157-A5562B6B5447}"/>
              </a:ext>
            </a:extLst>
          </p:cNvPr>
          <p:cNvSpPr/>
          <p:nvPr/>
        </p:nvSpPr>
        <p:spPr>
          <a:xfrm>
            <a:off x="3454474" y="560619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70683F-31CC-7971-B9AE-3002741A95FA}"/>
              </a:ext>
            </a:extLst>
          </p:cNvPr>
          <p:cNvSpPr/>
          <p:nvPr/>
        </p:nvSpPr>
        <p:spPr>
          <a:xfrm>
            <a:off x="3362478" y="58306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09EDB4E-1A97-BC3B-1128-16B4060933DA}"/>
              </a:ext>
            </a:extLst>
          </p:cNvPr>
          <p:cNvSpPr/>
          <p:nvPr/>
        </p:nvSpPr>
        <p:spPr>
          <a:xfrm>
            <a:off x="3578502" y="6055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A411B3-952F-9366-4FD1-D9ED8403CF96}"/>
              </a:ext>
            </a:extLst>
          </p:cNvPr>
          <p:cNvSpPr txBox="1"/>
          <p:nvPr/>
        </p:nvSpPr>
        <p:spPr>
          <a:xfrm>
            <a:off x="1324306" y="5390564"/>
            <a:ext cx="1633781" cy="769441"/>
          </a:xfrm>
          <a:prstGeom prst="rect">
            <a:avLst/>
          </a:prstGeom>
          <a:noFill/>
        </p:spPr>
        <p:txBody>
          <a:bodyPr wrap="none" rtlCol="0">
            <a:spAutoFit/>
          </a:bodyPr>
          <a:lstStyle/>
          <a:p>
            <a:pPr lvl="1"/>
            <a:r>
              <a:rPr kumimoji="1" lang="ja-JP" altLang="en-US" sz="1100" dirty="0"/>
              <a:t>ブラウザアプリ</a:t>
            </a:r>
            <a:endParaRPr kumimoji="1" lang="en-US" altLang="ja-JP" sz="1100" dirty="0"/>
          </a:p>
          <a:p>
            <a:pPr lvl="1"/>
            <a:r>
              <a:rPr lang="en-US" altLang="ja-JP" sz="1100" dirty="0"/>
              <a:t>VPN</a:t>
            </a:r>
          </a:p>
          <a:p>
            <a:pPr lvl="1"/>
            <a:r>
              <a:rPr kumimoji="1" lang="en-US" altLang="ja-JP" sz="1100" dirty="0"/>
              <a:t>Office</a:t>
            </a:r>
          </a:p>
          <a:p>
            <a:pPr lvl="1"/>
            <a:r>
              <a:rPr lang="en-US" altLang="ja-JP" sz="1100" dirty="0"/>
              <a:t>Teams</a:t>
            </a:r>
            <a:endParaRPr kumimoji="1" lang="ja-JP" altLang="en-US" sz="1100" dirty="0"/>
          </a:p>
        </p:txBody>
      </p:sp>
      <p:sp>
        <p:nvSpPr>
          <p:cNvPr id="17" name="楕円 16">
            <a:extLst>
              <a:ext uri="{FF2B5EF4-FFF2-40B4-BE49-F238E27FC236}">
                <a16:creationId xmlns:a16="http://schemas.microsoft.com/office/drawing/2014/main" id="{F047C1AF-0C9E-DA01-94B0-B5897178A982}"/>
              </a:ext>
            </a:extLst>
          </p:cNvPr>
          <p:cNvSpPr/>
          <p:nvPr/>
        </p:nvSpPr>
        <p:spPr>
          <a:xfrm>
            <a:off x="476565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36A8FB01-25AA-3395-0476-62F897BE1D64}"/>
              </a:ext>
            </a:extLst>
          </p:cNvPr>
          <p:cNvSpPr/>
          <p:nvPr/>
        </p:nvSpPr>
        <p:spPr>
          <a:xfrm>
            <a:off x="4693646"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38C1AD6-DD72-BCF5-ACFE-9D7C8DC93A9C}"/>
              </a:ext>
            </a:extLst>
          </p:cNvPr>
          <p:cNvSpPr/>
          <p:nvPr/>
        </p:nvSpPr>
        <p:spPr>
          <a:xfrm>
            <a:off x="4825314"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4ED73BD-7CDD-273C-5A4C-056DFADFE33A}"/>
              </a:ext>
            </a:extLst>
          </p:cNvPr>
          <p:cNvSpPr/>
          <p:nvPr/>
        </p:nvSpPr>
        <p:spPr>
          <a:xfrm>
            <a:off x="4981678"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1C911AA-E360-A16D-42D1-4EE1178147D8}"/>
              </a:ext>
            </a:extLst>
          </p:cNvPr>
          <p:cNvSpPr/>
          <p:nvPr/>
        </p:nvSpPr>
        <p:spPr>
          <a:xfrm>
            <a:off x="620581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47E1488-9D54-B3B1-BA0E-8E80D9E62523}"/>
              </a:ext>
            </a:extLst>
          </p:cNvPr>
          <p:cNvSpPr/>
          <p:nvPr/>
        </p:nvSpPr>
        <p:spPr>
          <a:xfrm>
            <a:off x="6349830"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1C14C84-9601-06AC-632B-ECE7717D2D1C}"/>
              </a:ext>
            </a:extLst>
          </p:cNvPr>
          <p:cNvSpPr/>
          <p:nvPr/>
        </p:nvSpPr>
        <p:spPr>
          <a:xfrm>
            <a:off x="6277822"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BD5711D-3361-09ED-A23D-306CD5C90B15}"/>
              </a:ext>
            </a:extLst>
          </p:cNvPr>
          <p:cNvSpPr/>
          <p:nvPr/>
        </p:nvSpPr>
        <p:spPr>
          <a:xfrm>
            <a:off x="6434186"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439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a:xfrm>
            <a:off x="251520" y="274638"/>
            <a:ext cx="8712968" cy="1143000"/>
          </a:xfrm>
        </p:spPr>
        <p:txBody>
          <a:bodyPr>
            <a:normAutofit fontScale="90000"/>
          </a:bodyPr>
          <a:lstStyle/>
          <a:p>
            <a:r>
              <a:rPr lang="ja-JP" altLang="en-US" dirty="0"/>
              <a:t>多要素認証取り消し方法</a:t>
            </a:r>
            <a:br>
              <a:rPr lang="en-US" altLang="ja-JP" dirty="0"/>
            </a:br>
            <a:r>
              <a:rPr lang="ja-JP" altLang="en-US" dirty="0"/>
              <a:t>（</a:t>
            </a:r>
            <a:r>
              <a:rPr lang="en-US" altLang="ja-JP" dirty="0"/>
              <a:t>…</a:t>
            </a:r>
            <a:r>
              <a:rPr lang="ja-JP" altLang="en-US" dirty="0"/>
              <a:t>じゃなかったあの時に戻りたい）</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a:xfrm>
            <a:off x="457200" y="1500174"/>
            <a:ext cx="8507288" cy="4525963"/>
          </a:xfrm>
        </p:spPr>
        <p:txBody>
          <a:bodyPr>
            <a:normAutofit/>
          </a:bodyPr>
          <a:lstStyle/>
          <a:p>
            <a:r>
              <a:rPr lang="ja-JP" altLang="en-US" dirty="0"/>
              <a:t>できるだけ思い止まって、と言った上で</a:t>
            </a:r>
            <a:r>
              <a:rPr lang="en-US" altLang="ja-JP" dirty="0"/>
              <a:t>…</a:t>
            </a:r>
          </a:p>
          <a:p>
            <a:r>
              <a:rPr lang="ja-JP" altLang="en-US" dirty="0"/>
              <a:t>トラブルが生じるなど取り消しが必要な場合、通常の</a:t>
            </a:r>
            <a:r>
              <a:rPr lang="en-US" altLang="ja-JP" dirty="0" err="1"/>
              <a:t>utelecon</a:t>
            </a:r>
            <a:r>
              <a:rPr lang="ja-JP" altLang="en-US" dirty="0"/>
              <a:t>サポート窓口 </a:t>
            </a:r>
            <a:r>
              <a:rPr lang="en-US" altLang="ja-JP" dirty="0">
                <a:hlinkClick r:id="rId2"/>
              </a:rPr>
              <a:t>https://utelecon.adm.u-tokyo.ac.jp/support/</a:t>
            </a:r>
            <a:r>
              <a:rPr lang="en-US" altLang="ja-JP" dirty="0"/>
              <a:t> </a:t>
            </a:r>
            <a:r>
              <a:rPr lang="ja-JP" altLang="en-US" dirty="0"/>
              <a:t>メールフォームからお申し込みください</a:t>
            </a:r>
            <a:endParaRPr lang="en-US" altLang="ja-JP" dirty="0"/>
          </a:p>
          <a:p>
            <a:r>
              <a:rPr lang="en-US" altLang="ja-JP" dirty="0"/>
              <a:t>UTokyo Account</a:t>
            </a:r>
            <a:r>
              <a:rPr lang="ja-JP" altLang="en-US" dirty="0"/>
              <a:t>をご記入ください</a:t>
            </a:r>
            <a:endParaRPr lang="en-US" altLang="ja-JP" dirty="0"/>
          </a:p>
          <a:p>
            <a:r>
              <a:rPr lang="ja-JP" altLang="en-US" dirty="0"/>
              <a:t>トラブルの症状を記入いただけると幸いです</a:t>
            </a:r>
            <a:endParaRPr lang="en-US" altLang="ja-JP" dirty="0"/>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3652114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a:xfrm>
            <a:off x="127824" y="274638"/>
            <a:ext cx="8888352" cy="1143000"/>
          </a:xfrm>
        </p:spPr>
        <p:txBody>
          <a:bodyPr>
            <a:normAutofit fontScale="90000"/>
          </a:bodyPr>
          <a:lstStyle/>
          <a:p>
            <a:r>
              <a:rPr kumimoji="1" lang="ja-JP" altLang="en-US" dirty="0"/>
              <a:t>まとめ：多要素認証は安心を与えます</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549827983"/>
              </p:ext>
            </p:extLst>
          </p:nvPr>
        </p:nvGraphicFramePr>
        <p:xfrm>
          <a:off x="127824" y="1219627"/>
          <a:ext cx="8888352" cy="169164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32980875"/>
                    </a:ext>
                  </a:extLst>
                </a:gridCol>
                <a:gridCol w="1872208">
                  <a:extLst>
                    <a:ext uri="{9D8B030D-6E8A-4147-A177-3AD203B41FA5}">
                      <a16:colId xmlns:a16="http://schemas.microsoft.com/office/drawing/2014/main" val="2822196753"/>
                    </a:ext>
                  </a:extLst>
                </a:gridCol>
                <a:gridCol w="4279840">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br>
                        <a:rPr kumimoji="1" lang="en-US" altLang="ja-JP" sz="1600" dirty="0"/>
                      </a:br>
                      <a:r>
                        <a:rPr kumimoji="1" lang="ja-JP" altLang="en-US" sz="1600" dirty="0"/>
                        <a:t>（</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F010D5"/>
                          </a:solidFill>
                        </a:rPr>
                        <a:t>強固なパスワード・多要素認証</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671" y="284339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18" y="284339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7670" y="391477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20" y="3996691"/>
            <a:ext cx="1547813" cy="1412040"/>
          </a:xfrm>
          <a:prstGeom prst="rect">
            <a:avLst/>
          </a:prstGeom>
        </p:spPr>
      </p:pic>
      <p:sp>
        <p:nvSpPr>
          <p:cNvPr id="31" name="テキスト ボックス 30">
            <a:extLst>
              <a:ext uri="{FF2B5EF4-FFF2-40B4-BE49-F238E27FC236}">
                <a16:creationId xmlns:a16="http://schemas.microsoft.com/office/drawing/2014/main" id="{81245031-3628-45EB-92F0-646F2263CB0F}"/>
              </a:ext>
            </a:extLst>
          </p:cNvPr>
          <p:cNvSpPr txBox="1"/>
          <p:nvPr/>
        </p:nvSpPr>
        <p:spPr>
          <a:xfrm>
            <a:off x="1679183" y="381603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1738602" y="420178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D716089-10FC-1D81-1AC6-CAFBC434D561}"/>
              </a:ext>
            </a:extLst>
          </p:cNvPr>
          <p:cNvSpPr/>
          <p:nvPr/>
        </p:nvSpPr>
        <p:spPr>
          <a:xfrm>
            <a:off x="6591510" y="3011476"/>
            <a:ext cx="2485654" cy="35718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ユータック</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パスワド入れたら</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スマホとる</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そのひと手間で</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秋しづかかな</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FE28FBC0-B86D-A556-736A-156B4F36EECC}"/>
              </a:ext>
            </a:extLst>
          </p:cNvPr>
          <p:cNvSpPr txBox="1"/>
          <p:nvPr/>
        </p:nvSpPr>
        <p:spPr>
          <a:xfrm>
            <a:off x="56669" y="5420704"/>
            <a:ext cx="5050904" cy="923330"/>
          </a:xfrm>
          <a:prstGeom prst="rect">
            <a:avLst/>
          </a:prstGeom>
          <a:noFill/>
        </p:spPr>
        <p:txBody>
          <a:bodyPr wrap="square">
            <a:spAutoFit/>
          </a:bodyPr>
          <a:lstStyle/>
          <a:p>
            <a:r>
              <a:rPr lang="ja-JP" altLang="ja-JP" dirty="0">
                <a:hlinkClick r:id="rId6"/>
              </a:rPr>
              <a:t>在宅勤務の</a:t>
            </a:r>
            <a:r>
              <a:rPr lang="en-US" altLang="ja-JP" dirty="0">
                <a:hlinkClick r:id="rId6"/>
              </a:rPr>
              <a:t>PC</a:t>
            </a:r>
            <a:r>
              <a:rPr lang="ja-JP" altLang="ja-JP" dirty="0">
                <a:hlinkClick r:id="rId6"/>
              </a:rPr>
              <a:t>利用ガイド</a:t>
            </a:r>
            <a:r>
              <a:rPr lang="ja-JP" altLang="en-US" dirty="0"/>
              <a:t> もご覧ください</a:t>
            </a:r>
            <a:endParaRPr lang="en-US" altLang="ja-JP" dirty="0"/>
          </a:p>
          <a:p>
            <a:r>
              <a:rPr lang="ja-JP" altLang="en-US" dirty="0"/>
              <a:t>面倒だと感じたら「やめた</a:t>
            </a:r>
            <a:r>
              <a:rPr lang="en-US" altLang="ja-JP" dirty="0"/>
              <a:t>!</a:t>
            </a:r>
            <a:r>
              <a:rPr lang="ja-JP" altLang="en-US" dirty="0"/>
              <a:t>」と思う前に症状をお知らせいただけるとありがたいです</a:t>
            </a:r>
          </a:p>
        </p:txBody>
      </p:sp>
      <p:sp>
        <p:nvSpPr>
          <p:cNvPr id="12" name="正方形/長方形 11">
            <a:extLst>
              <a:ext uri="{FF2B5EF4-FFF2-40B4-BE49-F238E27FC236}">
                <a16:creationId xmlns:a16="http://schemas.microsoft.com/office/drawing/2014/main" id="{358F841A-9757-F160-A226-043A550A9465}"/>
              </a:ext>
            </a:extLst>
          </p:cNvPr>
          <p:cNvSpPr/>
          <p:nvPr/>
        </p:nvSpPr>
        <p:spPr>
          <a:xfrm rot="20450801">
            <a:off x="5531946" y="3023823"/>
            <a:ext cx="1368152" cy="67965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endParaRPr kumimoji="1" lang="en-US" altLang="ja-JP" sz="1400" dirty="0"/>
          </a:p>
          <a:p>
            <a:pPr algn="ctr"/>
            <a:r>
              <a:rPr lang="ja-JP" altLang="en-US" sz="1400" dirty="0"/>
              <a:t>転載自由</a:t>
            </a:r>
            <a:endParaRPr lang="en-US" altLang="ja-JP" sz="1400" dirty="0"/>
          </a:p>
          <a:p>
            <a:pPr algn="ctr"/>
            <a:r>
              <a:rPr kumimoji="1" lang="ja-JP" altLang="en-US" sz="1400" dirty="0"/>
              <a:t>添削歓迎</a:t>
            </a:r>
          </a:p>
        </p:txBody>
      </p:sp>
      <p:sp>
        <p:nvSpPr>
          <p:cNvPr id="7" name="四角形: 角を丸くする 6">
            <a:extLst>
              <a:ext uri="{FF2B5EF4-FFF2-40B4-BE49-F238E27FC236}">
                <a16:creationId xmlns:a16="http://schemas.microsoft.com/office/drawing/2014/main" id="{97A099B1-04B9-00CE-0AB4-4ECD131DD52E}"/>
              </a:ext>
            </a:extLst>
          </p:cNvPr>
          <p:cNvSpPr/>
          <p:nvPr/>
        </p:nvSpPr>
        <p:spPr>
          <a:xfrm>
            <a:off x="4236816" y="6108845"/>
            <a:ext cx="2808313" cy="6674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口語訳：認証するたびにスマホを取る一手間は面倒だけど、それをしているから今日も安心して仕事ができるんだなぁ</a:t>
            </a:r>
            <a:endParaRPr lang="en-US" altLang="ja-JP" sz="1100" dirty="0"/>
          </a:p>
        </p:txBody>
      </p:sp>
    </p:spTree>
    <p:extLst>
      <p:ext uri="{BB962C8B-B14F-4D97-AF65-F5344CB8AC3E}">
        <p14:creationId xmlns:p14="http://schemas.microsoft.com/office/powerpoint/2010/main" val="298910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a:bodyPr>
          <a:lstStyle/>
          <a:p>
            <a:r>
              <a:rPr kumimoji="1" lang="ja-JP" altLang="en-US" dirty="0"/>
              <a:t>サービス提供の方針</a:t>
            </a:r>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a:xfrm>
            <a:off x="179512" y="1500174"/>
            <a:ext cx="8964488" cy="4525963"/>
          </a:xfrm>
        </p:spPr>
        <p:txBody>
          <a:bodyPr/>
          <a:lstStyle/>
          <a:p>
            <a:r>
              <a:rPr kumimoji="1" lang="ja-JP" altLang="en-US" b="1" dirty="0"/>
              <a:t>集約</a:t>
            </a:r>
            <a:r>
              <a:rPr kumimoji="1" lang="en-US" altLang="ja-JP" b="1" dirty="0"/>
              <a:t>:</a:t>
            </a:r>
            <a:r>
              <a:rPr kumimoji="1" lang="en-US" altLang="ja-JP" dirty="0"/>
              <a:t> </a:t>
            </a:r>
            <a:r>
              <a:rPr kumimoji="1" lang="ja-JP" altLang="en-US" dirty="0"/>
              <a:t>ほとんどのサービスに、</a:t>
            </a:r>
            <a:r>
              <a:rPr kumimoji="1" lang="en-US" altLang="ja-JP" dirty="0">
                <a:solidFill>
                  <a:srgbClr val="F010D5"/>
                </a:solidFill>
              </a:rPr>
              <a:t>UTokyo Account</a:t>
            </a:r>
            <a:r>
              <a:rPr kumimoji="1" lang="ja-JP" altLang="en-US" dirty="0"/>
              <a:t>（以下 </a:t>
            </a:r>
            <a:r>
              <a:rPr kumimoji="1" lang="en-US" altLang="ja-JP" dirty="0">
                <a:solidFill>
                  <a:srgbClr val="F010D5"/>
                </a:solidFill>
              </a:rPr>
              <a:t>utac</a:t>
            </a:r>
            <a:r>
              <a:rPr kumimoji="1" lang="ja-JP" altLang="en-US" dirty="0"/>
              <a:t>）だけで入れるようにする</a:t>
            </a:r>
            <a:endParaRPr lang="en-US" altLang="ja-JP" dirty="0"/>
          </a:p>
          <a:p>
            <a:r>
              <a:rPr lang="ja-JP" altLang="en-US" b="1" dirty="0"/>
              <a:t>どこでも</a:t>
            </a:r>
            <a:r>
              <a:rPr lang="en-US" altLang="ja-JP" b="1" dirty="0"/>
              <a:t>:</a:t>
            </a:r>
            <a:r>
              <a:rPr lang="en-US" altLang="ja-JP" dirty="0"/>
              <a:t> </a:t>
            </a:r>
            <a:r>
              <a:rPr lang="ja-JP" altLang="en-US" dirty="0"/>
              <a:t>在宅等、場所を選ばず仕事を可能にする</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10" name="正方形/長方形 4">
            <a:extLst>
              <a:ext uri="{FF2B5EF4-FFF2-40B4-BE49-F238E27FC236}">
                <a16:creationId xmlns:a16="http://schemas.microsoft.com/office/drawing/2014/main" id="{6F770046-5F8F-4B31-A35D-09128570538F}"/>
              </a:ext>
            </a:extLst>
          </p:cNvPr>
          <p:cNvSpPr/>
          <p:nvPr/>
        </p:nvSpPr>
        <p:spPr>
          <a:xfrm>
            <a:off x="323528" y="4878046"/>
            <a:ext cx="8640960" cy="423162"/>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 (utac)</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539552" y="4058361"/>
            <a:ext cx="941780"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02583" y="4058361"/>
            <a:ext cx="1025201"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75557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83569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030742"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4067944"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5971329" y="465834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5790789" y="4052033"/>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5055777" y="4650459"/>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4854686" y="4051338"/>
            <a:ext cx="869442" cy="57187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9" name="四角形: 角を丸くする 26">
            <a:extLst>
              <a:ext uri="{FF2B5EF4-FFF2-40B4-BE49-F238E27FC236}">
                <a16:creationId xmlns:a16="http://schemas.microsoft.com/office/drawing/2014/main" id="{9DA1A2EE-DC76-4103-96EF-34574F2BAE09}"/>
              </a:ext>
            </a:extLst>
          </p:cNvPr>
          <p:cNvSpPr/>
          <p:nvPr/>
        </p:nvSpPr>
        <p:spPr>
          <a:xfrm>
            <a:off x="3829908" y="4456952"/>
            <a:ext cx="956302" cy="158015"/>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3"/>
              </a:rPr>
              <a:t>有効化</a:t>
            </a:r>
            <a:endParaRPr kumimoji="1" lang="ja-JP" altLang="en-US" sz="1200" dirty="0">
              <a:solidFill>
                <a:schemeClr val="tx1"/>
              </a:solidFill>
            </a:endParaRPr>
          </a:p>
        </p:txBody>
      </p:sp>
      <p:sp>
        <p:nvSpPr>
          <p:cNvPr id="23" name="矢印: 上 15">
            <a:extLst>
              <a:ext uri="{FF2B5EF4-FFF2-40B4-BE49-F238E27FC236}">
                <a16:creationId xmlns:a16="http://schemas.microsoft.com/office/drawing/2014/main" id="{F653FF81-1761-25E5-71C7-280B5F734E0E}"/>
              </a:ext>
            </a:extLst>
          </p:cNvPr>
          <p:cNvSpPr/>
          <p:nvPr/>
        </p:nvSpPr>
        <p:spPr>
          <a:xfrm>
            <a:off x="8054487" y="4650101"/>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4" name="正方形/長方形 9">
            <a:extLst>
              <a:ext uri="{FF2B5EF4-FFF2-40B4-BE49-F238E27FC236}">
                <a16:creationId xmlns:a16="http://schemas.microsoft.com/office/drawing/2014/main" id="{7D7BB1E9-862B-CF28-9E3D-CEDF73BFCECA}"/>
              </a:ext>
            </a:extLst>
          </p:cNvPr>
          <p:cNvSpPr/>
          <p:nvPr/>
        </p:nvSpPr>
        <p:spPr>
          <a:xfrm>
            <a:off x="7873947" y="4043789"/>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pic>
        <p:nvPicPr>
          <p:cNvPr id="26" name="図 25" descr="ロゴ&#10;&#10;自動的に生成された説明">
            <a:hlinkClick r:id="rId4"/>
            <a:extLst>
              <a:ext uri="{FF2B5EF4-FFF2-40B4-BE49-F238E27FC236}">
                <a16:creationId xmlns:a16="http://schemas.microsoft.com/office/drawing/2014/main" id="{5CFF80F6-3DDD-4CCD-CAE7-80AE87FE95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902" y="4016354"/>
            <a:ext cx="735736" cy="735736"/>
          </a:xfrm>
          <a:prstGeom prst="rect">
            <a:avLst/>
          </a:prstGeom>
        </p:spPr>
      </p:pic>
      <p:pic>
        <p:nvPicPr>
          <p:cNvPr id="28" name="図 27">
            <a:hlinkClick r:id="rId6"/>
            <a:extLst>
              <a:ext uri="{FF2B5EF4-FFF2-40B4-BE49-F238E27FC236}">
                <a16:creationId xmlns:a16="http://schemas.microsoft.com/office/drawing/2014/main" id="{B21D5784-6056-E839-EFA6-27D655C2D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0380" y="4217107"/>
            <a:ext cx="903495" cy="170931"/>
          </a:xfrm>
          <a:prstGeom prst="rect">
            <a:avLst/>
          </a:prstGeom>
        </p:spPr>
      </p:pic>
      <p:pic>
        <p:nvPicPr>
          <p:cNvPr id="32" name="図 31" descr="ロゴ, 会社名&#10;&#10;自動的に生成された説明">
            <a:hlinkClick r:id="rId8"/>
            <a:extLst>
              <a:ext uri="{FF2B5EF4-FFF2-40B4-BE49-F238E27FC236}">
                <a16:creationId xmlns:a16="http://schemas.microsoft.com/office/drawing/2014/main" id="{CB1C709B-BD8E-7134-3D0A-1581368FDE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1990" y="4045779"/>
            <a:ext cx="1047922" cy="589005"/>
          </a:xfrm>
          <a:prstGeom prst="rect">
            <a:avLst/>
          </a:prstGeom>
        </p:spPr>
      </p:pic>
      <p:pic>
        <p:nvPicPr>
          <p:cNvPr id="36" name="図 35" descr="ロゴ, 会社名&#10;&#10;自動的に生成された説明">
            <a:hlinkClick r:id="rId10"/>
            <a:extLst>
              <a:ext uri="{FF2B5EF4-FFF2-40B4-BE49-F238E27FC236}">
                <a16:creationId xmlns:a16="http://schemas.microsoft.com/office/drawing/2014/main" id="{4BB7A668-60DB-9C01-A1A2-AB89C87BD4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740" y="3651072"/>
            <a:ext cx="948284" cy="632189"/>
          </a:xfrm>
          <a:prstGeom prst="rect">
            <a:avLst/>
          </a:prstGeom>
        </p:spPr>
      </p:pic>
      <p:pic>
        <p:nvPicPr>
          <p:cNvPr id="38" name="図 37" descr="挿絵 が含まれている画像&#10;&#10;自動的に生成された説明">
            <a:hlinkClick r:id="rId12"/>
            <a:extLst>
              <a:ext uri="{FF2B5EF4-FFF2-40B4-BE49-F238E27FC236}">
                <a16:creationId xmlns:a16="http://schemas.microsoft.com/office/drawing/2014/main" id="{48D81650-4DAF-5546-307C-ECF04466E4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6694" y="4257401"/>
            <a:ext cx="734426" cy="166915"/>
          </a:xfrm>
          <a:prstGeom prst="rect">
            <a:avLst/>
          </a:prstGeom>
        </p:spPr>
      </p:pic>
      <p:pic>
        <p:nvPicPr>
          <p:cNvPr id="40" name="図 39" descr="挿絵 が含まれている画像&#10;&#10;自動的に生成された説明">
            <a:hlinkClick r:id="rId14"/>
            <a:extLst>
              <a:ext uri="{FF2B5EF4-FFF2-40B4-BE49-F238E27FC236}">
                <a16:creationId xmlns:a16="http://schemas.microsoft.com/office/drawing/2014/main" id="{4E65D1C4-9504-FC2F-0B80-74CA34008EB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7325" y="4276872"/>
            <a:ext cx="832486" cy="232252"/>
          </a:xfrm>
          <a:prstGeom prst="rect">
            <a:avLst/>
          </a:prstGeom>
        </p:spPr>
      </p:pic>
      <p:pic>
        <p:nvPicPr>
          <p:cNvPr id="42" name="グラフィックス 41">
            <a:hlinkClick r:id="rId16"/>
            <a:extLst>
              <a:ext uri="{FF2B5EF4-FFF2-40B4-BE49-F238E27FC236}">
                <a16:creationId xmlns:a16="http://schemas.microsoft.com/office/drawing/2014/main" id="{A969DA39-4085-662D-6591-F0B97CAF4DA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7517" y="4315446"/>
            <a:ext cx="759385" cy="192657"/>
          </a:xfrm>
          <a:prstGeom prst="rect">
            <a:avLst/>
          </a:prstGeom>
        </p:spPr>
      </p:pic>
      <p:sp>
        <p:nvSpPr>
          <p:cNvPr id="8" name="四角形: 角を丸くする 7">
            <a:extLst>
              <a:ext uri="{FF2B5EF4-FFF2-40B4-BE49-F238E27FC236}">
                <a16:creationId xmlns:a16="http://schemas.microsoft.com/office/drawing/2014/main" id="{B28D1B78-4160-813E-57D9-F59D7C510073}"/>
              </a:ext>
            </a:extLst>
          </p:cNvPr>
          <p:cNvSpPr/>
          <p:nvPr/>
        </p:nvSpPr>
        <p:spPr>
          <a:xfrm>
            <a:off x="683568" y="5452293"/>
            <a:ext cx="7920880" cy="5228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ym typeface="Symbol" panose="05050102010706020507" pitchFamily="18" charset="2"/>
              </a:rPr>
              <a:t> </a:t>
            </a:r>
            <a:r>
              <a:rPr lang="ja-JP" altLang="en-US" dirty="0"/>
              <a:t>データは「学内アクセスに限定」に頼らず、</a:t>
            </a:r>
            <a:r>
              <a:rPr lang="ja-JP" altLang="en-US" b="1" dirty="0"/>
              <a:t>強力なユーザ認証</a:t>
            </a:r>
            <a:r>
              <a:rPr lang="ja-JP" altLang="en-US" dirty="0"/>
              <a:t>で守る</a:t>
            </a:r>
            <a:endParaRPr kumimoji="1" lang="ja-JP" altLang="en-US" dirty="0"/>
          </a:p>
        </p:txBody>
      </p:sp>
      <p:pic>
        <p:nvPicPr>
          <p:cNvPr id="20" name="図 19" descr="アイコン&#10;&#10;自動的に生成された説明">
            <a:extLst>
              <a:ext uri="{FF2B5EF4-FFF2-40B4-BE49-F238E27FC236}">
                <a16:creationId xmlns:a16="http://schemas.microsoft.com/office/drawing/2014/main" id="{1576306B-5094-5127-80C4-07D6693028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32240" y="4189753"/>
            <a:ext cx="1050189" cy="420843"/>
          </a:xfrm>
          <a:prstGeom prst="rect">
            <a:avLst/>
          </a:prstGeom>
        </p:spPr>
      </p:pic>
      <p:sp>
        <p:nvSpPr>
          <p:cNvPr id="25" name="矢印: 上 15">
            <a:extLst>
              <a:ext uri="{FF2B5EF4-FFF2-40B4-BE49-F238E27FC236}">
                <a16:creationId xmlns:a16="http://schemas.microsoft.com/office/drawing/2014/main" id="{35C9C96E-4353-220C-B21E-A4AF638D143C}"/>
              </a:ext>
            </a:extLst>
          </p:cNvPr>
          <p:cNvSpPr/>
          <p:nvPr/>
        </p:nvSpPr>
        <p:spPr>
          <a:xfrm>
            <a:off x="7009851" y="465293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pic>
        <p:nvPicPr>
          <p:cNvPr id="29" name="図 28" descr="白い背景に黒い文字が書かれた紙&#10;&#10;中程度の精度で自動的に生成された説明">
            <a:extLst>
              <a:ext uri="{FF2B5EF4-FFF2-40B4-BE49-F238E27FC236}">
                <a16:creationId xmlns:a16="http://schemas.microsoft.com/office/drawing/2014/main" id="{8DFA53D8-836B-0C6A-D4C0-7A970B28F01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475988" y="3875798"/>
            <a:ext cx="336371" cy="365125"/>
          </a:xfrm>
          <a:prstGeom prst="rect">
            <a:avLst/>
          </a:prstGeom>
        </p:spPr>
      </p:pic>
      <p:pic>
        <p:nvPicPr>
          <p:cNvPr id="30" name="図 29" descr="白い背景に黒い文字が書かれた紙&#10;&#10;中程度の精度で自動的に生成された説明">
            <a:extLst>
              <a:ext uri="{FF2B5EF4-FFF2-40B4-BE49-F238E27FC236}">
                <a16:creationId xmlns:a16="http://schemas.microsoft.com/office/drawing/2014/main" id="{6D45BBB9-9AAC-636D-FE3D-4CECE20576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1878" y="3869803"/>
            <a:ext cx="336371" cy="365125"/>
          </a:xfrm>
          <a:prstGeom prst="rect">
            <a:avLst/>
          </a:prstGeom>
        </p:spPr>
      </p:pic>
    </p:spTree>
    <p:extLst>
      <p:ext uri="{BB962C8B-B14F-4D97-AF65-F5344CB8AC3E}">
        <p14:creationId xmlns:p14="http://schemas.microsoft.com/office/powerpoint/2010/main" val="10671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normAutofit/>
          </a:bodyPr>
          <a:lstStyle/>
          <a:p>
            <a:r>
              <a:rPr kumimoji="1" lang="ja-JP" altLang="en-US" dirty="0"/>
              <a:t>強力なユーザ認証の基本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lang="ja-JP" altLang="en-US" dirty="0"/>
              <a:t>ちゃんとした</a:t>
            </a:r>
            <a:r>
              <a:rPr kumimoji="1" lang="ja-JP" altLang="en-US" dirty="0"/>
              <a:t>パスワードを使う</a:t>
            </a:r>
            <a:endParaRPr kumimoji="1" lang="en-US" altLang="ja-JP" dirty="0"/>
          </a:p>
          <a:p>
            <a:r>
              <a:rPr lang="ja-JP" altLang="en-US" dirty="0">
                <a:solidFill>
                  <a:srgbClr val="F010D5"/>
                </a:solidFill>
              </a:rPr>
              <a:t>多要素認証を使う</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211960" y="191683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554B5-5440-9134-DA74-D724F6B857AC}"/>
              </a:ext>
            </a:extLst>
          </p:cNvPr>
          <p:cNvSpPr>
            <a:spLocks noGrp="1"/>
          </p:cNvSpPr>
          <p:nvPr>
            <p:ph type="title"/>
          </p:nvPr>
        </p:nvSpPr>
        <p:spPr/>
        <p:txBody>
          <a:bodyPr/>
          <a:lstStyle/>
          <a:p>
            <a:r>
              <a:rPr kumimoji="1" lang="ja-JP" altLang="en-US" dirty="0"/>
              <a:t>ちゃんとしたパスワード</a:t>
            </a:r>
          </a:p>
        </p:txBody>
      </p:sp>
      <p:sp>
        <p:nvSpPr>
          <p:cNvPr id="3" name="コンテンツ プレースホルダー 2">
            <a:extLst>
              <a:ext uri="{FF2B5EF4-FFF2-40B4-BE49-F238E27FC236}">
                <a16:creationId xmlns:a16="http://schemas.microsoft.com/office/drawing/2014/main" id="{45A91AE4-C467-48C5-8F28-A0A66F1C1E89}"/>
              </a:ext>
            </a:extLst>
          </p:cNvPr>
          <p:cNvSpPr>
            <a:spLocks noGrp="1"/>
          </p:cNvSpPr>
          <p:nvPr>
            <p:ph idx="1"/>
          </p:nvPr>
        </p:nvSpPr>
        <p:spPr/>
        <p:txBody>
          <a:bodyPr>
            <a:normAutofit fontScale="85000" lnSpcReduction="20000"/>
          </a:bodyPr>
          <a:lstStyle/>
          <a:p>
            <a:r>
              <a:rPr kumimoji="1" lang="ja-JP" altLang="en-US" b="1" dirty="0"/>
              <a:t>乱数</a:t>
            </a:r>
            <a:r>
              <a:rPr kumimoji="1" lang="ja-JP" altLang="en-US" dirty="0"/>
              <a:t>パスワード（王道）</a:t>
            </a:r>
            <a:endParaRPr kumimoji="1" lang="en-US" altLang="ja-JP" dirty="0"/>
          </a:p>
          <a:p>
            <a:pPr lvl="1"/>
            <a:r>
              <a:rPr lang="ja-JP" altLang="en-US" dirty="0"/>
              <a:t>一番安全（例：大文字小文字数字混ぜて</a:t>
            </a:r>
            <a:r>
              <a:rPr lang="en-US" altLang="ja-JP" dirty="0"/>
              <a:t>12</a:t>
            </a:r>
            <a:r>
              <a:rPr lang="ja-JP" altLang="en-US" dirty="0"/>
              <a:t>文字）</a:t>
            </a:r>
            <a:endParaRPr lang="en-US" altLang="ja-JP" dirty="0"/>
          </a:p>
          <a:p>
            <a:pPr lvl="1"/>
            <a:r>
              <a:rPr lang="ja-JP" altLang="en-US" dirty="0"/>
              <a:t>生成方法：例えばこの</a:t>
            </a:r>
            <a:r>
              <a:rPr lang="en-US" altLang="ja-JP" dirty="0">
                <a:hlinkClick r:id="rId2"/>
              </a:rPr>
              <a:t>Excel</a:t>
            </a:r>
            <a:endParaRPr lang="en-US" altLang="ja-JP" dirty="0"/>
          </a:p>
          <a:p>
            <a:pPr lvl="2"/>
            <a:r>
              <a:rPr lang="ja-JP" altLang="en-US" dirty="0"/>
              <a:t>注：</a:t>
            </a:r>
            <a:r>
              <a:rPr lang="en-US" altLang="ja-JP" dirty="0"/>
              <a:t>Linux </a:t>
            </a:r>
            <a:r>
              <a:rPr lang="en-US" altLang="ja-JP" dirty="0" err="1"/>
              <a:t>pwgen</a:t>
            </a:r>
            <a:r>
              <a:rPr lang="ja-JP" altLang="en-US" dirty="0"/>
              <a:t>コマンド、スクリプト言語などもっと普通な方法はあります（無理やり</a:t>
            </a:r>
            <a:r>
              <a:rPr lang="en-US" altLang="ja-JP" dirty="0"/>
              <a:t>Excel</a:t>
            </a:r>
            <a:r>
              <a:rPr lang="ja-JP" altLang="en-US" dirty="0"/>
              <a:t>でやってみただけです）</a:t>
            </a:r>
            <a:endParaRPr lang="en-US" altLang="ja-JP" dirty="0"/>
          </a:p>
          <a:p>
            <a:pPr lvl="1"/>
            <a:r>
              <a:rPr kumimoji="1" lang="ja-JP" altLang="en-US" dirty="0">
                <a:solidFill>
                  <a:srgbClr val="F010D5"/>
                </a:solidFill>
              </a:rPr>
              <a:t>問題：絶対覚えられない</a:t>
            </a:r>
            <a:r>
              <a:rPr kumimoji="1" lang="ja-JP" altLang="en-US" dirty="0"/>
              <a:t>（次スライド）</a:t>
            </a:r>
            <a:endParaRPr kumimoji="1" lang="en-US" altLang="ja-JP" dirty="0"/>
          </a:p>
          <a:p>
            <a:r>
              <a:rPr lang="ja-JP" altLang="en-US" b="1" dirty="0"/>
              <a:t>あなただけに覚えられる</a:t>
            </a:r>
            <a:r>
              <a:rPr lang="ja-JP" altLang="en-US" dirty="0"/>
              <a:t>パスワード</a:t>
            </a:r>
            <a:endParaRPr lang="en-US" altLang="ja-JP" dirty="0"/>
          </a:p>
          <a:p>
            <a:pPr lvl="1"/>
            <a:r>
              <a:rPr kumimoji="1" lang="ja-JP" altLang="en-US" dirty="0"/>
              <a:t>巷で推奨（？）されている方法</a:t>
            </a:r>
            <a:endParaRPr kumimoji="1" lang="en-US" altLang="ja-JP" dirty="0"/>
          </a:p>
          <a:p>
            <a:pPr lvl="1"/>
            <a:r>
              <a:rPr lang="ja-JP" altLang="en-US" dirty="0"/>
              <a:t>自分に思い出せる長い文章を思い浮かべてある規則で文字を取り出す</a:t>
            </a:r>
            <a:endParaRPr lang="en-US" altLang="ja-JP" dirty="0"/>
          </a:p>
          <a:p>
            <a:pPr lvl="2"/>
            <a:r>
              <a:rPr lang="en-US" altLang="ja-JP" dirty="0">
                <a:solidFill>
                  <a:srgbClr val="F010D5"/>
                </a:solidFill>
              </a:rPr>
              <a:t>W</a:t>
            </a:r>
            <a:r>
              <a:rPr lang="en-US" altLang="ja-JP" dirty="0"/>
              <a:t>in</a:t>
            </a:r>
            <a:r>
              <a:rPr lang="en-US" altLang="ja-JP" dirty="0">
                <a:solidFill>
                  <a:srgbClr val="F010D5"/>
                </a:solidFill>
              </a:rPr>
              <a:t>d</a:t>
            </a:r>
            <a:r>
              <a:rPr lang="en-US" altLang="ja-JP" dirty="0"/>
              <a:t>ow</a:t>
            </a:r>
            <a:r>
              <a:rPr lang="en-US" altLang="ja-JP" dirty="0">
                <a:solidFill>
                  <a:srgbClr val="F010D5"/>
                </a:solidFill>
              </a:rPr>
              <a:t>s</a:t>
            </a:r>
            <a:r>
              <a:rPr lang="en-US" altLang="ja-JP" dirty="0"/>
              <a:t> </a:t>
            </a:r>
            <a:r>
              <a:rPr lang="en-US" altLang="ja-JP" dirty="0">
                <a:solidFill>
                  <a:srgbClr val="F010D5"/>
                </a:solidFill>
              </a:rPr>
              <a:t>g</a:t>
            </a:r>
            <a:r>
              <a:rPr lang="en-US" altLang="ja-JP" dirty="0"/>
              <a:t>a </a:t>
            </a:r>
            <a:r>
              <a:rPr lang="en-US" altLang="ja-JP" dirty="0">
                <a:solidFill>
                  <a:srgbClr val="F010D5"/>
                </a:solidFill>
              </a:rPr>
              <a:t>1</a:t>
            </a:r>
            <a:r>
              <a:rPr lang="en-US" altLang="ja-JP" dirty="0"/>
              <a:t> </a:t>
            </a:r>
            <a:r>
              <a:rPr lang="en-US" altLang="ja-JP" dirty="0">
                <a:solidFill>
                  <a:srgbClr val="F010D5"/>
                </a:solidFill>
              </a:rPr>
              <a:t>b</a:t>
            </a:r>
            <a:r>
              <a:rPr lang="en-US" altLang="ja-JP" dirty="0"/>
              <a:t>a</a:t>
            </a:r>
            <a:r>
              <a:rPr lang="en-US" altLang="ja-JP" dirty="0">
                <a:solidFill>
                  <a:srgbClr val="F010D5"/>
                </a:solidFill>
              </a:rPr>
              <a:t>n</a:t>
            </a:r>
            <a:r>
              <a:rPr lang="en-US" altLang="ja-JP" dirty="0"/>
              <a:t> </a:t>
            </a:r>
            <a:r>
              <a:rPr lang="en-US" altLang="ja-JP" dirty="0" err="1">
                <a:solidFill>
                  <a:srgbClr val="F010D5"/>
                </a:solidFill>
              </a:rPr>
              <a:t>t</a:t>
            </a:r>
            <a:r>
              <a:rPr lang="en-US" altLang="ja-JP" dirty="0" err="1"/>
              <a:t>e</a:t>
            </a:r>
            <a:r>
              <a:rPr lang="en-US" altLang="ja-JP" dirty="0"/>
              <a:t> </a:t>
            </a:r>
            <a:r>
              <a:rPr lang="en-US" altLang="ja-JP" dirty="0" err="1">
                <a:solidFill>
                  <a:srgbClr val="F010D5"/>
                </a:solidFill>
              </a:rPr>
              <a:t>k</a:t>
            </a:r>
            <a:r>
              <a:rPr lang="en-US" altLang="ja-JP" dirty="0" err="1"/>
              <a:t>o</a:t>
            </a:r>
            <a:r>
              <a:rPr lang="en-US" altLang="ja-JP" dirty="0" err="1">
                <a:solidFill>
                  <a:srgbClr val="F010D5"/>
                </a:solidFill>
              </a:rPr>
              <a:t>t</a:t>
            </a:r>
            <a:r>
              <a:rPr lang="en-US" altLang="ja-JP" dirty="0" err="1"/>
              <a:t>o</a:t>
            </a:r>
            <a:r>
              <a:rPr lang="en-US" altLang="ja-JP" dirty="0"/>
              <a:t> </a:t>
            </a:r>
            <a:r>
              <a:rPr lang="en-US" altLang="ja-JP" dirty="0">
                <a:solidFill>
                  <a:srgbClr val="F010D5"/>
                </a:solidFill>
              </a:rPr>
              <a:t>h</a:t>
            </a:r>
            <a:r>
              <a:rPr lang="en-US" altLang="ja-JP" dirty="0"/>
              <a:t>a </a:t>
            </a:r>
            <a:r>
              <a:rPr lang="en-US" altLang="ja-JP" dirty="0" err="1">
                <a:solidFill>
                  <a:srgbClr val="F010D5"/>
                </a:solidFill>
              </a:rPr>
              <a:t>n</a:t>
            </a:r>
            <a:r>
              <a:rPr lang="en-US" altLang="ja-JP" dirty="0" err="1"/>
              <a:t>ai</a:t>
            </a:r>
            <a:r>
              <a:rPr lang="en-US" altLang="ja-JP" dirty="0"/>
              <a:t> </a:t>
            </a:r>
            <a:r>
              <a:rPr lang="en-US" altLang="ja-JP" dirty="0">
                <a:solidFill>
                  <a:srgbClr val="F010D5"/>
                </a:solidFill>
              </a:rPr>
              <a:t>t</a:t>
            </a:r>
            <a:r>
              <a:rPr lang="en-US" altLang="ja-JP" dirty="0"/>
              <a:t>o </a:t>
            </a:r>
            <a:r>
              <a:rPr lang="en-US" altLang="ja-JP" dirty="0" err="1"/>
              <a:t>o</a:t>
            </a:r>
            <a:r>
              <a:rPr lang="en-US" altLang="ja-JP" dirty="0" err="1">
                <a:solidFill>
                  <a:srgbClr val="F010D5"/>
                </a:solidFill>
              </a:rPr>
              <a:t>m</a:t>
            </a:r>
            <a:r>
              <a:rPr lang="en-US" altLang="ja-JP" dirty="0" err="1"/>
              <a:t>oi</a:t>
            </a:r>
            <a:r>
              <a:rPr lang="en-US" altLang="ja-JP" dirty="0" err="1">
                <a:solidFill>
                  <a:srgbClr val="F010D5"/>
                </a:solidFill>
              </a:rPr>
              <a:t>m</a:t>
            </a:r>
            <a:r>
              <a:rPr lang="en-US" altLang="ja-JP" dirty="0" err="1"/>
              <a:t>a</a:t>
            </a:r>
            <a:r>
              <a:rPr lang="en-US" altLang="ja-JP" dirty="0" err="1">
                <a:solidFill>
                  <a:srgbClr val="F010D5"/>
                </a:solidFill>
              </a:rPr>
              <a:t>s</a:t>
            </a:r>
            <a:r>
              <a:rPr lang="en-US" altLang="ja-JP" dirty="0" err="1"/>
              <a:t>u</a:t>
            </a:r>
            <a:r>
              <a:rPr lang="en-US" altLang="ja-JP" dirty="0"/>
              <a:t> </a:t>
            </a:r>
            <a:r>
              <a:rPr lang="en-US" altLang="ja-JP" dirty="0">
                <a:sym typeface="Symbol" panose="05050102010706020507" pitchFamily="18" charset="2"/>
              </a:rPr>
              <a:t> </a:t>
            </a:r>
            <a:r>
              <a:rPr lang="en-US" altLang="ja-JP" dirty="0">
                <a:solidFill>
                  <a:srgbClr val="F010D5"/>
                </a:solidFill>
              </a:rPr>
              <a:t>Wdsg1bntkthntmms</a:t>
            </a:r>
          </a:p>
          <a:p>
            <a:pPr lvl="1"/>
            <a:r>
              <a:rPr lang="en-US" altLang="ja-JP" dirty="0"/>
              <a:t>AI</a:t>
            </a:r>
            <a:r>
              <a:rPr lang="ja-JP" altLang="en-US" dirty="0"/>
              <a:t>に生成されてしまう可能性は否定できない</a:t>
            </a:r>
            <a:endParaRPr lang="en-US" altLang="ja-JP" dirty="0"/>
          </a:p>
        </p:txBody>
      </p:sp>
      <p:sp>
        <p:nvSpPr>
          <p:cNvPr id="4" name="日付プレースホルダー 3">
            <a:extLst>
              <a:ext uri="{FF2B5EF4-FFF2-40B4-BE49-F238E27FC236}">
                <a16:creationId xmlns:a16="http://schemas.microsoft.com/office/drawing/2014/main" id="{EC496670-CD9C-72D7-4DDF-C7E08B3DA92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B7479FB-1F38-2A66-4EFA-B1C715636CB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81B533-9D96-6F03-A3AF-75C872B818CD}"/>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289191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E3E18-2A62-E4F6-740A-942C2D89925A}"/>
              </a:ext>
            </a:extLst>
          </p:cNvPr>
          <p:cNvSpPr>
            <a:spLocks noGrp="1"/>
          </p:cNvSpPr>
          <p:nvPr>
            <p:ph type="title"/>
          </p:nvPr>
        </p:nvSpPr>
        <p:spPr/>
        <p:txBody>
          <a:bodyPr>
            <a:normAutofit fontScale="90000"/>
          </a:bodyPr>
          <a:lstStyle/>
          <a:p>
            <a:r>
              <a:rPr kumimoji="1" lang="ja-JP" altLang="en-US" dirty="0"/>
              <a:t>乱数パスワード覚えられない問題</a:t>
            </a:r>
          </a:p>
        </p:txBody>
      </p:sp>
      <p:sp>
        <p:nvSpPr>
          <p:cNvPr id="3" name="コンテンツ プレースホルダー 2">
            <a:extLst>
              <a:ext uri="{FF2B5EF4-FFF2-40B4-BE49-F238E27FC236}">
                <a16:creationId xmlns:a16="http://schemas.microsoft.com/office/drawing/2014/main" id="{F688813C-769C-086D-2BBE-73D9CF7B7297}"/>
              </a:ext>
            </a:extLst>
          </p:cNvPr>
          <p:cNvSpPr>
            <a:spLocks noGrp="1"/>
          </p:cNvSpPr>
          <p:nvPr>
            <p:ph idx="1"/>
          </p:nvPr>
        </p:nvSpPr>
        <p:spPr/>
        <p:txBody>
          <a:bodyPr/>
          <a:lstStyle/>
          <a:p>
            <a:r>
              <a:rPr kumimoji="1" lang="ja-JP" altLang="en-US" dirty="0"/>
              <a:t>紙に書いておく</a:t>
            </a:r>
            <a:r>
              <a:rPr kumimoji="1" lang="en-US" altLang="ja-JP" dirty="0"/>
              <a:t>?</a:t>
            </a:r>
          </a:p>
          <a:p>
            <a:r>
              <a:rPr lang="ja-JP" altLang="en-US" dirty="0"/>
              <a:t>「いざというとき」の手段としては〇</a:t>
            </a:r>
            <a:endParaRPr lang="en-US" altLang="ja-JP" dirty="0"/>
          </a:p>
          <a:p>
            <a:r>
              <a:rPr lang="ja-JP" altLang="en-US" dirty="0"/>
              <a:t>急に入力を要求されたときに取り出せない可能性や、取り出せても手動で入力する必要性があるなど、解決策といえるかは怪しい</a:t>
            </a:r>
            <a:endParaRPr lang="en-US" altLang="ja-JP" dirty="0"/>
          </a:p>
          <a:p>
            <a:r>
              <a:rPr lang="ja-JP" altLang="en-US" dirty="0">
                <a:sym typeface="Symbol" panose="05050102010706020507" pitchFamily="18" charset="2"/>
              </a:rPr>
              <a:t> </a:t>
            </a:r>
            <a:r>
              <a:rPr kumimoji="1" lang="ja-JP" altLang="en-US" dirty="0"/>
              <a:t>コンピュータに保存（コピペ）したくなる</a:t>
            </a:r>
          </a:p>
        </p:txBody>
      </p:sp>
      <p:sp>
        <p:nvSpPr>
          <p:cNvPr id="4" name="日付プレースホルダー 3">
            <a:extLst>
              <a:ext uri="{FF2B5EF4-FFF2-40B4-BE49-F238E27FC236}">
                <a16:creationId xmlns:a16="http://schemas.microsoft.com/office/drawing/2014/main" id="{29194638-1C92-BA51-52ED-54D0CF20DB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B4383C67-8CCC-48B0-FF36-51913F5187D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7BC163-9AD2-1E75-BC49-C199FA806354}"/>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219800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2B5E9-077A-06BE-D78B-3B9B76E5DCBE}"/>
              </a:ext>
            </a:extLst>
          </p:cNvPr>
          <p:cNvSpPr>
            <a:spLocks noGrp="1"/>
          </p:cNvSpPr>
          <p:nvPr>
            <p:ph type="title"/>
          </p:nvPr>
        </p:nvSpPr>
        <p:spPr/>
        <p:txBody>
          <a:bodyPr>
            <a:normAutofit fontScale="90000"/>
          </a:bodyPr>
          <a:lstStyle/>
          <a:p>
            <a:r>
              <a:rPr kumimoji="1" lang="ja-JP" altLang="en-US" dirty="0"/>
              <a:t>乱数パスワード覚えられない問題</a:t>
            </a:r>
            <a:br>
              <a:rPr kumimoji="1" lang="en-US" altLang="ja-JP" dirty="0"/>
            </a:br>
            <a:r>
              <a:rPr kumimoji="1" lang="ja-JP" altLang="en-US" dirty="0"/>
              <a:t>（解）</a:t>
            </a:r>
            <a:r>
              <a:rPr kumimoji="1" lang="ja-JP" altLang="en-US" dirty="0">
                <a:solidFill>
                  <a:srgbClr val="F010D5"/>
                </a:solidFill>
              </a:rPr>
              <a:t>ほげ</a:t>
            </a:r>
            <a:r>
              <a:rPr kumimoji="1" lang="en-US" altLang="ja-JP" dirty="0">
                <a:solidFill>
                  <a:srgbClr val="F010D5"/>
                </a:solidFill>
              </a:rPr>
              <a:t>.docx </a:t>
            </a:r>
            <a:r>
              <a:rPr kumimoji="1" lang="ja-JP" altLang="en-US" dirty="0"/>
              <a:t>方式</a:t>
            </a:r>
          </a:p>
        </p:txBody>
      </p:sp>
      <p:sp>
        <p:nvSpPr>
          <p:cNvPr id="3" name="コンテンツ プレースホルダー 2">
            <a:extLst>
              <a:ext uri="{FF2B5EF4-FFF2-40B4-BE49-F238E27FC236}">
                <a16:creationId xmlns:a16="http://schemas.microsoft.com/office/drawing/2014/main" id="{97CFEFAA-A113-3A84-DFC9-926267E00435}"/>
              </a:ext>
            </a:extLst>
          </p:cNvPr>
          <p:cNvSpPr>
            <a:spLocks noGrp="1"/>
          </p:cNvSpPr>
          <p:nvPr>
            <p:ph idx="1"/>
          </p:nvPr>
        </p:nvSpPr>
        <p:spPr/>
        <p:txBody>
          <a:bodyPr>
            <a:normAutofit/>
          </a:bodyPr>
          <a:lstStyle/>
          <a:p>
            <a:r>
              <a:rPr lang="ja-JP" altLang="en-US" dirty="0"/>
              <a:t>端末内（ローカルフォルダ）に</a:t>
            </a:r>
            <a:r>
              <a:rPr lang="ja-JP" altLang="en-US" dirty="0">
                <a:solidFill>
                  <a:srgbClr val="F010D5"/>
                </a:solidFill>
              </a:rPr>
              <a:t>暗号化されたファイル</a:t>
            </a:r>
            <a:r>
              <a:rPr lang="ja-JP" altLang="en-US" dirty="0"/>
              <a:t>（</a:t>
            </a:r>
            <a:r>
              <a:rPr lang="en-US" altLang="ja-JP" dirty="0"/>
              <a:t>word </a:t>
            </a:r>
            <a:r>
              <a:rPr lang="ja-JP" altLang="en-US" dirty="0"/>
              <a:t>で作成可能）を作り</a:t>
            </a:r>
            <a:r>
              <a:rPr lang="en-US" altLang="ja-JP" dirty="0"/>
              <a:t>UTokyo Account</a:t>
            </a:r>
            <a:r>
              <a:rPr lang="ja-JP" altLang="en-US" dirty="0"/>
              <a:t>のパスワードをメモしておく「</a:t>
            </a:r>
            <a:r>
              <a:rPr kumimoji="1" lang="ja-JP" altLang="en-US" dirty="0"/>
              <a:t>ほげ</a:t>
            </a:r>
            <a:r>
              <a:rPr lang="en-US" altLang="ja-JP" dirty="0"/>
              <a:t>.docx</a:t>
            </a:r>
            <a:r>
              <a:rPr lang="ja-JP" altLang="en-US" dirty="0"/>
              <a:t>」</a:t>
            </a:r>
            <a:endParaRPr lang="en-US" altLang="ja-JP" dirty="0"/>
          </a:p>
          <a:p>
            <a:pPr lvl="1"/>
            <a:r>
              <a:rPr lang="ja-JP" altLang="en-US" dirty="0">
                <a:hlinkClick r:id="rId2"/>
              </a:rPr>
              <a:t>見本</a:t>
            </a:r>
            <a:r>
              <a:rPr lang="ja-JP" altLang="en-US" dirty="0"/>
              <a:t> </a:t>
            </a:r>
            <a:r>
              <a:rPr lang="en-US" altLang="ja-JP" dirty="0"/>
              <a:t>(</a:t>
            </a:r>
            <a:r>
              <a:rPr lang="ja-JP" altLang="en-US" dirty="0"/>
              <a:t>パスワード：  </a:t>
            </a:r>
            <a:r>
              <a:rPr lang="en-US" altLang="ja-JP" dirty="0"/>
              <a:t>eeyoWei3)</a:t>
            </a:r>
          </a:p>
          <a:p>
            <a:r>
              <a:rPr lang="en-US" altLang="ja-JP" dirty="0"/>
              <a:t>Word:</a:t>
            </a:r>
            <a:r>
              <a:rPr lang="ja-JP" altLang="en-US" dirty="0"/>
              <a:t>「ファイル」</a:t>
            </a:r>
            <a:r>
              <a:rPr lang="ja-JP" altLang="en-US" dirty="0">
                <a:sym typeface="Symbol" panose="05050102010706020507" pitchFamily="18" charset="2"/>
              </a:rPr>
              <a:t></a:t>
            </a:r>
            <a:r>
              <a:rPr lang="ja-JP" altLang="en-US" dirty="0"/>
              <a:t>「情報」</a:t>
            </a:r>
            <a:r>
              <a:rPr lang="ja-JP" altLang="en-US" dirty="0">
                <a:sym typeface="Symbol" panose="05050102010706020507" pitchFamily="18" charset="2"/>
              </a:rPr>
              <a:t></a:t>
            </a:r>
            <a:r>
              <a:rPr lang="ja-JP" altLang="en-US" dirty="0"/>
              <a:t>「文書の保護」</a:t>
            </a:r>
            <a:r>
              <a:rPr lang="ja-JP" altLang="en-US" dirty="0">
                <a:sym typeface="Symbol" panose="05050102010706020507" pitchFamily="18" charset="2"/>
              </a:rPr>
              <a:t></a:t>
            </a:r>
            <a:r>
              <a:rPr lang="ja-JP" altLang="en-US" dirty="0"/>
              <a:t>「パスワードを使用して暗号化」</a:t>
            </a:r>
            <a:endParaRPr lang="en-US" altLang="ja-JP" dirty="0"/>
          </a:p>
        </p:txBody>
      </p:sp>
      <p:sp>
        <p:nvSpPr>
          <p:cNvPr id="4" name="日付プレースホルダー 3">
            <a:extLst>
              <a:ext uri="{FF2B5EF4-FFF2-40B4-BE49-F238E27FC236}">
                <a16:creationId xmlns:a16="http://schemas.microsoft.com/office/drawing/2014/main" id="{46CA1032-BBC1-072A-5020-1F3CFA0AA2F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8D4EAD5-1D4C-4C95-7DB0-D1755133A70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B9E232F-06C8-ADC6-15BD-67E21B8381E9}"/>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11564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3CB3F-4042-61BA-0FDE-E0066F56D327}"/>
              </a:ext>
            </a:extLst>
          </p:cNvPr>
          <p:cNvSpPr>
            <a:spLocks noGrp="1"/>
          </p:cNvSpPr>
          <p:nvPr>
            <p:ph type="title"/>
          </p:nvPr>
        </p:nvSpPr>
        <p:spPr/>
        <p:txBody>
          <a:bodyPr/>
          <a:lstStyle/>
          <a:p>
            <a:r>
              <a:rPr lang="ja-JP" altLang="en-US" dirty="0">
                <a:solidFill>
                  <a:srgbClr val="F010D5"/>
                </a:solidFill>
              </a:rPr>
              <a:t>ほげ</a:t>
            </a:r>
            <a:r>
              <a:rPr lang="en-US" altLang="ja-JP" dirty="0">
                <a:solidFill>
                  <a:srgbClr val="F010D5"/>
                </a:solidFill>
              </a:rPr>
              <a:t>.docx</a:t>
            </a:r>
            <a:r>
              <a:rPr lang="ja-JP" altLang="en-US" dirty="0"/>
              <a:t>のパスワードは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64BFC81-5F2A-41F6-FB24-34CA7EF66ED6}"/>
              </a:ext>
            </a:extLst>
          </p:cNvPr>
          <p:cNvSpPr>
            <a:spLocks noGrp="1"/>
          </p:cNvSpPr>
          <p:nvPr>
            <p:ph idx="1"/>
          </p:nvPr>
        </p:nvSpPr>
        <p:spPr/>
        <p:txBody>
          <a:bodyPr>
            <a:normAutofit fontScale="85000" lnSpcReduction="20000"/>
          </a:bodyPr>
          <a:lstStyle/>
          <a:p>
            <a:r>
              <a:rPr kumimoji="1" lang="en-US" altLang="ja-JP" dirty="0"/>
              <a:t>A: </a:t>
            </a:r>
            <a:r>
              <a:rPr kumimoji="1" lang="ja-JP" altLang="en-US" dirty="0"/>
              <a:t>記憶可能なものに設定</a:t>
            </a:r>
            <a:endParaRPr kumimoji="1" lang="en-US" altLang="ja-JP" dirty="0"/>
          </a:p>
          <a:p>
            <a:r>
              <a:rPr lang="en-US" altLang="ja-JP" dirty="0"/>
              <a:t>Q: </a:t>
            </a:r>
            <a:r>
              <a:rPr lang="ja-JP" altLang="en-US" dirty="0"/>
              <a:t>え？それって（初めから</a:t>
            </a:r>
            <a:r>
              <a:rPr lang="en-US" altLang="ja-JP" dirty="0"/>
              <a:t>utac</a:t>
            </a:r>
            <a:r>
              <a:rPr lang="ja-JP" altLang="en-US" dirty="0"/>
              <a:t>に記憶可能なパスワードを使うのと）同じことでは</a:t>
            </a:r>
            <a:r>
              <a:rPr lang="en-US" altLang="ja-JP" dirty="0"/>
              <a:t>?</a:t>
            </a:r>
          </a:p>
          <a:p>
            <a:r>
              <a:rPr kumimoji="1" lang="en-US" altLang="ja-JP" dirty="0"/>
              <a:t>A: </a:t>
            </a:r>
            <a:r>
              <a:rPr kumimoji="1" lang="ja-JP" altLang="en-US" dirty="0"/>
              <a:t>否。「ほげ</a:t>
            </a:r>
            <a:r>
              <a:rPr kumimoji="1" lang="en-US" altLang="ja-JP" dirty="0"/>
              <a:t>.docx</a:t>
            </a:r>
            <a:r>
              <a:rPr kumimoji="1" lang="ja-JP" altLang="en-US" dirty="0"/>
              <a:t>」がその端末に物理的にさわら</a:t>
            </a:r>
            <a:r>
              <a:rPr lang="ja-JP" altLang="en-US" dirty="0"/>
              <a:t>ない</a:t>
            </a:r>
            <a:r>
              <a:rPr kumimoji="1" lang="ja-JP" altLang="en-US" dirty="0"/>
              <a:t>と開けられない</a:t>
            </a:r>
            <a:r>
              <a:rPr lang="ja-JP" altLang="en-US" dirty="0"/>
              <a:t>ようにしていれ</a:t>
            </a:r>
            <a:r>
              <a:rPr kumimoji="1" lang="ja-JP" altLang="en-US" dirty="0"/>
              <a:t>ば「ほげ</a:t>
            </a:r>
            <a:r>
              <a:rPr kumimoji="1" lang="en-US" altLang="ja-JP" dirty="0"/>
              <a:t>.docx</a:t>
            </a:r>
            <a:r>
              <a:rPr kumimoji="1" lang="ja-JP" altLang="en-US" dirty="0"/>
              <a:t>」はすでにある程度安全</a:t>
            </a:r>
            <a:endParaRPr kumimoji="1" lang="en-US" altLang="ja-JP" dirty="0"/>
          </a:p>
          <a:p>
            <a:r>
              <a:rPr kumimoji="1" lang="en-US" altLang="ja-JP" dirty="0"/>
              <a:t>UTokyo Account</a:t>
            </a:r>
            <a:r>
              <a:rPr kumimoji="1" lang="ja-JP" altLang="en-US" dirty="0"/>
              <a:t>パスワードはインターネットに開いた入口の鍵であることに注意</a:t>
            </a:r>
            <a:r>
              <a:rPr kumimoji="1" lang="en-US" altLang="ja-JP" dirty="0"/>
              <a:t>!</a:t>
            </a:r>
          </a:p>
          <a:p>
            <a:r>
              <a:rPr lang="en-US" altLang="ja-JP" dirty="0"/>
              <a:t>utac</a:t>
            </a:r>
            <a:r>
              <a:rPr lang="ja-JP" altLang="en-US" dirty="0"/>
              <a:t>は以下の</a:t>
            </a:r>
            <a:r>
              <a:rPr lang="en-US" altLang="ja-JP" dirty="0"/>
              <a:t>(a)(b)</a:t>
            </a:r>
            <a:r>
              <a:rPr lang="ja-JP" altLang="en-US" dirty="0"/>
              <a:t>（の弱い方）で守られている</a:t>
            </a:r>
            <a:endParaRPr lang="en-US" altLang="ja-JP" dirty="0"/>
          </a:p>
          <a:p>
            <a:pPr lvl="1"/>
            <a:r>
              <a:rPr lang="en-US" altLang="ja-JP" dirty="0"/>
              <a:t>(a) </a:t>
            </a:r>
            <a:r>
              <a:rPr lang="ja-JP" altLang="en-US" dirty="0"/>
              <a:t>乱数パスワード</a:t>
            </a:r>
            <a:endParaRPr lang="en-US" altLang="ja-JP" dirty="0"/>
          </a:p>
          <a:p>
            <a:pPr lvl="1"/>
            <a:r>
              <a:rPr lang="en-US" altLang="ja-JP" dirty="0"/>
              <a:t>(b) </a:t>
            </a:r>
            <a:r>
              <a:rPr lang="ja-JP" altLang="en-US" dirty="0"/>
              <a:t>端末の物理セキュリティ＋ログインセキュリティ＋ほげ</a:t>
            </a:r>
            <a:r>
              <a:rPr lang="en-US" altLang="ja-JP" dirty="0"/>
              <a:t>.docx</a:t>
            </a:r>
            <a:r>
              <a:rPr lang="ja-JP" altLang="en-US" dirty="0"/>
              <a:t>のパスワード</a:t>
            </a:r>
            <a:endParaRPr lang="en-US" altLang="ja-JP" dirty="0"/>
          </a:p>
        </p:txBody>
      </p:sp>
      <p:sp>
        <p:nvSpPr>
          <p:cNvPr id="4" name="日付プレースホルダー 3">
            <a:extLst>
              <a:ext uri="{FF2B5EF4-FFF2-40B4-BE49-F238E27FC236}">
                <a16:creationId xmlns:a16="http://schemas.microsoft.com/office/drawing/2014/main" id="{30C03E70-83A7-ABC5-1B4E-A28986445FD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D506F66-6191-C358-BC92-DC02DA07B3F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C4BADE5-F883-B205-7444-B7941686292E}"/>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154651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solidFill>
                  <a:srgbClr val="F010D5"/>
                </a:solidFill>
              </a:rPr>
              <a:t>2</a:t>
            </a:r>
            <a:r>
              <a:rPr kumimoji="1" lang="ja-JP" altLang="en-US" dirty="0">
                <a:solidFill>
                  <a:srgbClr val="F010D5"/>
                </a:solidFill>
              </a:rPr>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7937</TotalTime>
  <Words>2250</Words>
  <Application>Microsoft Office PowerPoint</Application>
  <PresentationFormat>画面に合わせる (4:3)</PresentationFormat>
  <Paragraphs>256</Paragraphs>
  <Slides>25</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Meiryo UI</vt:lpstr>
      <vt:lpstr>UD デジタル 教科書体 N-B</vt:lpstr>
      <vt:lpstr>Arial</vt:lpstr>
      <vt:lpstr>Calibri</vt:lpstr>
      <vt:lpstr>Cambria</vt:lpstr>
      <vt:lpstr>Symbol</vt:lpstr>
      <vt:lpstr>Wingdings</vt:lpstr>
      <vt:lpstr>雪藤</vt:lpstr>
      <vt:lpstr>セキュリティと多要素認証</vt:lpstr>
      <vt:lpstr>絶対に漏らせないデータがそこにはある</vt:lpstr>
      <vt:lpstr>サービス提供の方針</vt:lpstr>
      <vt:lpstr>強力なユーザ認証の基本</vt:lpstr>
      <vt:lpstr>ちゃんとしたパスワード</vt:lpstr>
      <vt:lpstr>乱数パスワード覚えられない問題</vt:lpstr>
      <vt:lpstr>乱数パスワード覚えられない問題 （解）ほげ.docx 方式</vt:lpstr>
      <vt:lpstr>ほげ.docxのパスワードは?</vt:lpstr>
      <vt:lpstr>多要素認証とは</vt:lpstr>
      <vt:lpstr>なぜ多要素認証?</vt:lpstr>
      <vt:lpstr>面倒くさくないですか?</vt:lpstr>
      <vt:lpstr>多要素認証デモ（utac）</vt:lpstr>
      <vt:lpstr>今後は多要素認証が必須ですか?</vt:lpstr>
      <vt:lpstr>お願い</vt:lpstr>
      <vt:lpstr>Googleも多要素（2段階）認証！</vt:lpstr>
      <vt:lpstr>Googleの2段階認証が推奨されるなるほどな理由</vt:lpstr>
      <vt:lpstr>設定方法説明ページ</vt:lpstr>
      <vt:lpstr>utac多要素認証にまつわる諸々</vt:lpstr>
      <vt:lpstr>初期設定時の罠</vt:lpstr>
      <vt:lpstr>要素（認証手段）は二つ以上設定</vt:lpstr>
      <vt:lpstr>携帯電話会社の障害対策は?</vt:lpstr>
      <vt:lpstr>スマホも携帯も持っていない（持たない主義）</vt:lpstr>
      <vt:lpstr>しょっちゅう認証を求められることがあった</vt:lpstr>
      <vt:lpstr>多要素認証取り消し方法 （…じゃなかったあの時に戻りたい）</vt:lpstr>
      <vt:lpstr>まとめ：多要素認証は安心を与えます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605</cp:revision>
  <dcterms:created xsi:type="dcterms:W3CDTF">2020-09-08T15:01:11Z</dcterms:created>
  <dcterms:modified xsi:type="dcterms:W3CDTF">2022-09-13T06:35:36Z</dcterms:modified>
</cp:coreProperties>
</file>