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295" r:id="rId15"/>
    <p:sldId id="1296" r:id="rId16"/>
    <p:sldId id="1297" r:id="rId17"/>
    <p:sldId id="1303" r:id="rId18"/>
    <p:sldId id="1304" r:id="rId19"/>
    <p:sldId id="1305"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68" d="100"/>
          <a:sy n="68" d="100"/>
        </p:scale>
        <p:origin x="830" y="67"/>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18</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lay.google.com/store/apps/details?id=com.google.android.apps.authenticator2&amp;hl=ja&amp;gl=US" TargetMode="External"/><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yubico.com/yubikey/?lang=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en-US" altLang="ja-JP" dirty="0"/>
              <a:t>utac</a:t>
            </a:r>
            <a:r>
              <a:rPr lang="ja-JP" altLang="en-US" dirty="0"/>
              <a:t>多要素認証にまつわる諸々</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初期設定時の罠</a:t>
            </a:r>
            <a:endParaRPr kumimoji="1" lang="en-US" altLang="ja-JP" dirty="0"/>
          </a:p>
          <a:p>
            <a:r>
              <a:rPr kumimoji="1" lang="ja-JP" altLang="en-US" dirty="0"/>
              <a:t>要素は二つ以上設定がおススメ</a:t>
            </a:r>
            <a:endParaRPr kumimoji="1" lang="en-US" altLang="ja-JP" dirty="0"/>
          </a:p>
          <a:p>
            <a:r>
              <a:rPr lang="ja-JP" altLang="en-US" dirty="0"/>
              <a:t>「あの障害（こないだは</a:t>
            </a:r>
            <a:r>
              <a:rPr lang="en-US" altLang="ja-JP" dirty="0"/>
              <a:t>a</a:t>
            </a:r>
            <a:r>
              <a:rPr lang="ja-JP" altLang="en-US" dirty="0"/>
              <a:t>〇）」対策</a:t>
            </a:r>
            <a:endParaRPr lang="en-US" altLang="ja-JP" dirty="0"/>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normAutofit fontScale="90000"/>
          </a:bodyPr>
          <a:lstStyle/>
          <a:p>
            <a:r>
              <a:rPr lang="ja-JP" altLang="en-US" dirty="0"/>
              <a:t>要素</a:t>
            </a:r>
            <a:r>
              <a:rPr lang="ja-JP" altLang="en-US"/>
              <a:t>（認証手段）は</a:t>
            </a:r>
            <a:r>
              <a:rPr lang="ja-JP" altLang="en-US" dirty="0"/>
              <a:t>二つ以上設定</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normAutofit lnSpcReduction="10000"/>
          </a:bodyPr>
          <a:lstStyle/>
          <a:p>
            <a:r>
              <a:rPr kumimoji="1" lang="ja-JP" altLang="en-US" dirty="0"/>
              <a:t>スマホと、別の電話（家の電話、職場の電話）を設定しておくのが吉</a:t>
            </a:r>
            <a:endParaRPr kumimoji="1" lang="en-US" altLang="ja-JP" dirty="0"/>
          </a:p>
          <a:p>
            <a:pPr lvl="1"/>
            <a:r>
              <a:rPr kumimoji="1" lang="ja-JP" altLang="en-US" dirty="0">
                <a:solidFill>
                  <a:srgbClr val="F010D5"/>
                </a:solidFill>
              </a:rPr>
              <a:t>スマホを忘れても</a:t>
            </a:r>
            <a:r>
              <a:rPr kumimoji="1" lang="ja-JP" altLang="en-US" dirty="0"/>
              <a:t>大丈夫</a:t>
            </a:r>
            <a:endParaRPr kumimoji="1" lang="en-US" altLang="ja-JP" dirty="0"/>
          </a:p>
          <a:p>
            <a:pPr lvl="1"/>
            <a:r>
              <a:rPr lang="ja-JP" altLang="en-US" dirty="0">
                <a:solidFill>
                  <a:srgbClr val="F010D5"/>
                </a:solidFill>
              </a:rPr>
              <a:t>スマホを買い替えた時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lang="en-US" altLang="ja-JP" dirty="0"/>
          </a:p>
          <a:p>
            <a:r>
              <a:rPr kumimoji="1" lang="en-US" altLang="ja-JP" dirty="0"/>
              <a:t>Google</a:t>
            </a:r>
            <a:r>
              <a:rPr kumimoji="1" lang="ja-JP" altLang="en-US" dirty="0"/>
              <a:t>の</a:t>
            </a:r>
            <a:r>
              <a:rPr kumimoji="1" lang="en-US" altLang="ja-JP" dirty="0"/>
              <a:t>2</a:t>
            </a:r>
            <a:r>
              <a:rPr kumimoji="1" lang="ja-JP" altLang="en-US" dirty="0"/>
              <a:t>段階認証も同様</a:t>
            </a:r>
            <a:endParaRPr kumimoji="1" lang="en-US" altLang="ja-JP" dirty="0"/>
          </a:p>
          <a:p>
            <a:pPr lvl="1"/>
            <a:r>
              <a:rPr kumimoji="1" lang="ja-JP" altLang="en-US" dirty="0"/>
              <a:t>固定電話（職場・いえ）</a:t>
            </a:r>
            <a:endParaRPr kumimoji="1" lang="en-US" altLang="ja-JP" dirty="0"/>
          </a:p>
          <a:p>
            <a:pPr lvl="1"/>
            <a:r>
              <a:rPr kumimoji="1" lang="en-US" altLang="ja-JP" dirty="0">
                <a:hlinkClick r:id="rId3"/>
              </a:rPr>
              <a:t>Google</a:t>
            </a:r>
            <a:r>
              <a:rPr kumimoji="1" lang="ja-JP" altLang="en-US" dirty="0">
                <a:hlinkClick r:id="rId3"/>
              </a:rPr>
              <a:t>認証システム</a:t>
            </a:r>
            <a:r>
              <a:rPr kumimoji="1" lang="ja-JP" altLang="en-US" dirty="0"/>
              <a:t>（</a:t>
            </a:r>
            <a:r>
              <a:rPr kumimoji="1" lang="en-US" altLang="ja-JP" dirty="0"/>
              <a:t>6</a:t>
            </a:r>
            <a:r>
              <a:rPr kumimoji="1" lang="ja-JP" altLang="en-US" dirty="0"/>
              <a:t>桁入力）</a:t>
            </a:r>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A798F240-97AB-BA2C-3825-A59C604F10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4700"/>
          <a:stretch/>
        </p:blipFill>
        <p:spPr>
          <a:xfrm>
            <a:off x="6539997" y="4439906"/>
            <a:ext cx="2400300" cy="1835840"/>
          </a:xfrm>
          <a:prstGeom prst="rect">
            <a:avLst/>
          </a:prstGeom>
        </p:spPr>
      </p:pic>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携帯電話会社の障害対策は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a:bodyPr>
          <a:lstStyle/>
          <a:p>
            <a:r>
              <a:rPr lang="en-US" altLang="ja-JP" dirty="0">
                <a:hlinkClick r:id="rId2"/>
              </a:rPr>
              <a:t>Google</a:t>
            </a:r>
            <a:r>
              <a:rPr lang="ja-JP" altLang="en-US" dirty="0">
                <a:hlinkClick r:id="rId2"/>
              </a:rPr>
              <a:t>認証システム</a:t>
            </a:r>
            <a:r>
              <a:rPr lang="ja-JP" altLang="en-US" dirty="0"/>
              <a:t>（</a:t>
            </a:r>
            <a:r>
              <a:rPr lang="en-US" altLang="ja-JP" dirty="0"/>
              <a:t>6</a:t>
            </a:r>
            <a:r>
              <a:rPr lang="ja-JP" altLang="en-US" dirty="0"/>
              <a:t>桁を入力する方式）は携帯の通信障害時でも使えます</a:t>
            </a:r>
            <a:endParaRPr lang="en-US" altLang="ja-JP" dirty="0"/>
          </a:p>
          <a:p>
            <a:r>
              <a:rPr lang="ja-JP" altLang="en-US" dirty="0"/>
              <a:t>実は</a:t>
            </a:r>
            <a:r>
              <a:rPr lang="en-US" altLang="ja-JP" dirty="0"/>
              <a:t>Microsoft Authenticator</a:t>
            </a:r>
            <a:r>
              <a:rPr lang="ja-JP" altLang="en-US" dirty="0"/>
              <a:t>も同じ使い方ができます</a:t>
            </a:r>
            <a:endParaRPr lang="en-US" altLang="ja-JP" dirty="0"/>
          </a:p>
          <a:p>
            <a:r>
              <a:rPr lang="ja-JP" altLang="en-US" dirty="0"/>
              <a:t>その方法（</a:t>
            </a:r>
            <a:r>
              <a:rPr lang="ja-JP" altLang="en-US" dirty="0">
                <a:hlinkClick r:id="rId3"/>
              </a:rPr>
              <a:t>動画</a:t>
            </a:r>
            <a:r>
              <a:rPr lang="ja-JP" altLang="en-US" dirty="0"/>
              <a:t>）</a:t>
            </a:r>
            <a:endParaRPr lang="en-US" altLang="ja-JP" dirty="0"/>
          </a:p>
          <a:p>
            <a:pPr lvl="1"/>
            <a:r>
              <a:rPr lang="ja-JP" altLang="en-US" dirty="0"/>
              <a:t>スマホで</a:t>
            </a:r>
            <a:r>
              <a:rPr lang="en-US" altLang="ja-JP" dirty="0"/>
              <a:t>Microsoft Authenticator</a:t>
            </a:r>
            <a:r>
              <a:rPr lang="ja-JP" altLang="en-US" dirty="0"/>
              <a:t>アプリをタップして起動</a:t>
            </a:r>
            <a:endParaRPr lang="en-US" altLang="ja-JP" dirty="0"/>
          </a:p>
          <a:p>
            <a:pPr lvl="1"/>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85000" lnSpcReduction="20000"/>
          </a:bodyPr>
          <a:lstStyle/>
          <a:p>
            <a:r>
              <a:rPr kumimoji="1" lang="ja-JP" altLang="en-US" dirty="0"/>
              <a:t>多要素認証専用に以下のいずれか</a:t>
            </a:r>
            <a:r>
              <a:rPr lang="ja-JP" altLang="en-US" dirty="0"/>
              <a:t>の利用をご検討ください</a:t>
            </a:r>
            <a:endParaRPr kumimoji="1" lang="en-US" altLang="ja-JP" dirty="0"/>
          </a:p>
          <a:p>
            <a:pPr lvl="1"/>
            <a:r>
              <a:rPr lang="ja-JP" altLang="en-US" dirty="0"/>
              <a:t>大学が貸し出しているガラ</a:t>
            </a:r>
            <a:r>
              <a:rPr kumimoji="1" lang="ja-JP" altLang="en-US" dirty="0"/>
              <a:t>携電話（</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dirty="0"/>
              <a:t>固定電話</a:t>
            </a:r>
            <a:r>
              <a:rPr lang="en-US" altLang="ja-JP" dirty="0"/>
              <a:t>x2</a:t>
            </a:r>
            <a:r>
              <a:rPr lang="ja-JP" altLang="en-US" dirty="0"/>
              <a:t>（いえでんと職場電話）</a:t>
            </a:r>
            <a:endParaRPr lang="en-US" altLang="ja-JP" dirty="0"/>
          </a:p>
          <a:p>
            <a:pPr lvl="2"/>
            <a:r>
              <a:rPr lang="ja-JP" altLang="en-US" dirty="0"/>
              <a:t>初期設定時に罠があります（おたずねください）</a:t>
            </a:r>
            <a:endParaRPr lang="en-US" altLang="ja-JP" dirty="0"/>
          </a:p>
          <a:p>
            <a:pPr lvl="1"/>
            <a:r>
              <a:rPr lang="ja-JP" altLang="en-US" dirty="0"/>
              <a:t>専用ハードウェアトークン</a:t>
            </a:r>
            <a:endParaRPr lang="en-US" altLang="ja-JP"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dirty="0"/>
              <a:t>専用セキュリティキー </a:t>
            </a:r>
            <a:r>
              <a:rPr kumimoji="1" lang="en-US" altLang="ja-JP">
                <a:hlinkClick r:id="rId4"/>
              </a:rPr>
              <a:t>YubiKey</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500" t="33200" r="18500" b="34005"/>
          <a:stretch/>
        </p:blipFill>
        <p:spPr>
          <a:xfrm>
            <a:off x="3924999" y="5507070"/>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375" t="47900" r="21650" b="24513"/>
          <a:stretch/>
        </p:blipFill>
        <p:spPr>
          <a:xfrm>
            <a:off x="7380312" y="3068960"/>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77500" lnSpcReduction="20000"/>
          </a:bodyPr>
          <a:lstStyle/>
          <a:p>
            <a:r>
              <a:rPr kumimoji="1" lang="en-US" altLang="ja-JP" dirty="0"/>
              <a:t>8</a:t>
            </a:r>
            <a:r>
              <a:rPr kumimoji="1" lang="ja-JP" altLang="en-US" dirty="0"/>
              <a:t>月の一時期、複数の方から頻繁に認証が必要で面倒過ぎ、多要素認証をやめたいという要望</a:t>
            </a:r>
            <a:endParaRPr kumimoji="1" lang="en-US" altLang="ja-JP" dirty="0"/>
          </a:p>
          <a:p>
            <a:r>
              <a:rPr lang="ja-JP" altLang="en-US" dirty="0"/>
              <a:t>その時期、再認証頻度の設定を（あるガイドラインに従い）変更していた（一日に一度）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アプリなど）がパスワードを覚えず、パスワードを毎日、アプリごとに打つことになった</a:t>
            </a:r>
            <a:endParaRPr kumimoji="1" lang="en-US" altLang="ja-JP" dirty="0"/>
          </a:p>
          <a:p>
            <a:pPr lvl="1"/>
            <a:r>
              <a:rPr kumimoji="1" lang="ja-JP" altLang="en-US" dirty="0"/>
              <a:t>「多要素の」認証が面倒というよりも</a:t>
            </a:r>
            <a:r>
              <a:rPr kumimoji="1" lang="ja-JP" altLang="en-US" dirty="0">
                <a:solidFill>
                  <a:srgbClr val="F010D5"/>
                </a:solidFill>
              </a:rPr>
              <a:t>（普通の）認証（パスワード入力）の頻度が問題</a:t>
            </a:r>
            <a:r>
              <a:rPr kumimoji="1" lang="ja-JP" altLang="en-US" dirty="0"/>
              <a:t>であったと分析</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日に一度に変更しています（今後も調整）</a:t>
            </a:r>
            <a:endParaRPr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2913434" y="5484312"/>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2913434" y="569090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893446" y="590693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893446" y="6122435"/>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02818" y="53912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454474" y="56061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362478" y="58306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578502" y="6055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324306" y="5390564"/>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76565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693646"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825314"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4981678"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20581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349830"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277822"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434186"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fontScale="85000" lnSpcReduction="10000"/>
          </a:bodyPr>
          <a:lstStyle/>
          <a:p>
            <a:r>
              <a:rPr lang="ja-JP" altLang="en-US" dirty="0"/>
              <a:t>できるだけ思い止まって、と言った上で</a:t>
            </a:r>
            <a:r>
              <a:rPr lang="en-US" altLang="ja-JP" dirty="0"/>
              <a:t>…</a:t>
            </a:r>
          </a:p>
          <a:p>
            <a:r>
              <a:rPr lang="ja-JP" altLang="en-US" dirty="0"/>
              <a:t>それでも利用終了したい場合、</a:t>
            </a:r>
            <a:endParaRPr lang="en-US" altLang="ja-JP" dirty="0"/>
          </a:p>
          <a:p>
            <a:pPr lvl="1"/>
            <a:r>
              <a:rPr lang="ja-JP" altLang="en-US" b="1" dirty="0"/>
              <a:t>現在普通に認証できる</a:t>
            </a:r>
            <a:r>
              <a:rPr lang="ja-JP" altLang="en-US" dirty="0"/>
              <a:t> </a:t>
            </a:r>
            <a:r>
              <a:rPr lang="ja-JP" altLang="en-US" dirty="0">
                <a:sym typeface="Symbol" panose="05050102010706020507" pitchFamily="18" charset="2"/>
              </a:rPr>
              <a:t> </a:t>
            </a:r>
            <a:r>
              <a:rPr lang="ja-JP" altLang="en-US" dirty="0"/>
              <a:t>専用フォームからお申し込みください（</a:t>
            </a:r>
            <a:r>
              <a:rPr lang="ja-JP" altLang="en-US" dirty="0">
                <a:hlinkClick r:id="rId2"/>
              </a:rPr>
              <a:t>詳細</a:t>
            </a:r>
            <a:r>
              <a:rPr lang="ja-JP" altLang="en-US" dirty="0"/>
              <a:t>）</a:t>
            </a:r>
            <a:endParaRPr lang="en-US" altLang="ja-JP" dirty="0"/>
          </a:p>
          <a:p>
            <a:pPr lvl="1"/>
            <a:r>
              <a:rPr lang="ja-JP" altLang="en-US" b="1" dirty="0"/>
              <a:t>トラブルなどで現在認証できない</a:t>
            </a:r>
            <a:r>
              <a:rPr lang="ja-JP" altLang="en-US" dirty="0"/>
              <a:t> </a:t>
            </a:r>
            <a:r>
              <a:rPr lang="ja-JP" altLang="en-US" dirty="0">
                <a:sym typeface="Symbol" panose="05050102010706020507" pitchFamily="18" charset="2"/>
              </a:rPr>
              <a:t> 別途の本人確認が必要なため、部局人事部経由で連絡下さい（部局人事部の方ご協力よろしくお願いします）</a:t>
            </a:r>
            <a:endParaRPr lang="en-US" altLang="ja-JP" dirty="0">
              <a:sym typeface="Symbol" panose="05050102010706020507" pitchFamily="18" charset="2"/>
            </a:endParaRPr>
          </a:p>
          <a:p>
            <a:pPr lvl="1"/>
            <a:r>
              <a:rPr lang="ja-JP" altLang="en-US" b="1" dirty="0">
                <a:sym typeface="Symbol" panose="05050102010706020507" pitchFamily="18" charset="2"/>
              </a:rPr>
              <a:t>緊急時</a:t>
            </a:r>
            <a:r>
              <a:rPr lang="ja-JP" altLang="en-US" dirty="0">
                <a:sym typeface="Symbol" panose="05050102010706020507" pitchFamily="18" charset="2"/>
              </a:rPr>
              <a:t>  サポート窓口へ本人から直接の連絡も受け付けます（ただし、認証できない状態で、メールだけで信じて解除ができないことはご理解ください）</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まとめ：多要素認証は安心を与えます</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549827983"/>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671" y="284339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18" y="284339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7670" y="391477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0" y="3996691"/>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679183" y="381603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738602" y="420178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591510" y="3011476"/>
            <a:ext cx="2485654" cy="35718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パスワド入れたら</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秋しづかかな</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5531946" y="3023823"/>
            <a:ext cx="1368152" cy="679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4236816" y="6108845"/>
            <a:ext cx="2808313" cy="6674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口語訳：認証するたびにスマホを取る一手間は面倒だけど、それをしているから今日も安心して仕事ができるんだなぁ</a:t>
            </a:r>
            <a:endParaRPr lang="en-US" altLang="ja-JP" sz="1100" dirty="0"/>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スマホを開く一手間</a:t>
            </a:r>
            <a:endParaRPr lang="en-US" altLang="ja-JP" dirty="0">
              <a:solidFill>
                <a:srgbClr val="F010D5"/>
              </a:solidFill>
            </a:endParaRPr>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多要素認証デモ（</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a:t>
            </a:r>
            <a:r>
              <a:rPr lang="ja-JP" altLang="en-US" dirty="0">
                <a:solidFill>
                  <a:srgbClr val="F010D5"/>
                </a:solidFill>
              </a:rPr>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lnSpcReduction="10000"/>
          </a:bodyPr>
          <a:lstStyle/>
          <a:p>
            <a:r>
              <a:rPr lang="ja-JP" altLang="en-US" dirty="0">
                <a:solidFill>
                  <a:srgbClr val="F010D5"/>
                </a:solidFill>
              </a:rPr>
              <a:t>セキュリティ向上（情報漏洩事故防止）のため強く推奨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7995</TotalTime>
  <Words>2297</Words>
  <Application>Microsoft Office PowerPoint</Application>
  <PresentationFormat>画面に合わせる (4:3)</PresentationFormat>
  <Paragraphs>262</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多要素認証デモ（utac）</vt:lpstr>
      <vt:lpstr>今後は多要素認証が必須ですか?</vt:lpstr>
      <vt:lpstr>お願い</vt:lpstr>
      <vt:lpstr>Googleも多要素（2段階）認証！</vt:lpstr>
      <vt:lpstr>Googleの2段階認証が推奨されるなるほどな理由</vt:lpstr>
      <vt:lpstr>設定方法説明ページ</vt:lpstr>
      <vt:lpstr>utac多要素認証にまつわる諸々</vt:lpstr>
      <vt:lpstr>初期設定時の罠</vt:lpstr>
      <vt:lpstr>要素（認証手段）は二つ以上設定</vt:lpstr>
      <vt:lpstr>携帯電話会社の障害対策は?</vt:lpstr>
      <vt:lpstr>スマホも携帯も持っていない（持たない主義）</vt:lpstr>
      <vt:lpstr>しょっちゅう認証を求められることがあった</vt:lpstr>
      <vt:lpstr>多要素認証の利用終了方法 （…じゃなかったあの時に戻りたい）</vt:lpstr>
      <vt:lpstr>まとめ：多要素認証は安心を与えます</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618</cp:revision>
  <dcterms:created xsi:type="dcterms:W3CDTF">2020-09-08T15:01:11Z</dcterms:created>
  <dcterms:modified xsi:type="dcterms:W3CDTF">2022-09-13T15:24:06Z</dcterms:modified>
</cp:coreProperties>
</file>