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drawings/drawing1.xml" ContentType="application/vnd.openxmlformats-officedocument.drawingml.chartshapes+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375" r:id="rId3"/>
    <p:sldId id="378" r:id="rId4"/>
    <p:sldId id="334" r:id="rId5"/>
    <p:sldId id="341" r:id="rId6"/>
    <p:sldId id="359" r:id="rId7"/>
    <p:sldId id="342" r:id="rId8"/>
    <p:sldId id="360" r:id="rId9"/>
    <p:sldId id="354" r:id="rId10"/>
    <p:sldId id="350" r:id="rId11"/>
    <p:sldId id="355" r:id="rId12"/>
    <p:sldId id="358" r:id="rId13"/>
    <p:sldId id="363" r:id="rId14"/>
    <p:sldId id="344" r:id="rId15"/>
    <p:sldId id="346" r:id="rId16"/>
    <p:sldId id="345" r:id="rId17"/>
    <p:sldId id="347" r:id="rId18"/>
    <p:sldId id="348" r:id="rId19"/>
    <p:sldId id="352" r:id="rId20"/>
    <p:sldId id="349" r:id="rId21"/>
    <p:sldId id="351" r:id="rId22"/>
    <p:sldId id="353" r:id="rId23"/>
    <p:sldId id="379" r:id="rId24"/>
    <p:sldId id="370" r:id="rId25"/>
    <p:sldId id="374" r:id="rId26"/>
    <p:sldId id="377" r:id="rId27"/>
    <p:sldId id="380" r:id="rId28"/>
    <p:sldId id="257" r:id="rId29"/>
    <p:sldId id="371" r:id="rId30"/>
    <p:sldId id="369" r:id="rId3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10" autoAdjust="0"/>
    <p:restoredTop sz="86438" autoAdjust="0"/>
  </p:normalViewPr>
  <p:slideViewPr>
    <p:cSldViewPr>
      <p:cViewPr varScale="1">
        <p:scale>
          <a:sx n="66" d="100"/>
          <a:sy n="66" d="100"/>
        </p:scale>
        <p:origin x="84" y="252"/>
      </p:cViewPr>
      <p:guideLst>
        <p:guide orient="horz" pos="2160"/>
        <p:guide pos="2880"/>
      </p:guideLst>
    </p:cSldViewPr>
  </p:slideViewPr>
  <p:outlineViewPr>
    <p:cViewPr>
      <p:scale>
        <a:sx n="33" d="100"/>
        <a:sy n="33" d="100"/>
      </p:scale>
      <p:origin x="0" y="-135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results\all\all-&#25152;&#23646;&#12394;&#12375;.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results\all\all-&#25152;&#23646;&#12394;&#12375;.xlsx" TargetMode="Externa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vmware-host\Shared%20Folders\tau\Desktop\08-31-online\an&#12450;&#12531;&#12465;&#12540;&#12488;\results\all\all-&#25152;&#23646;&#12394;&#12375;.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results\all\all-&#25152;&#23646;&#12394;&#12375;.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results\all\all-&#25152;&#23646;&#12394;&#1237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title>
      <c:tx>
        <c:rich>
          <a:bodyPr/>
          <a:lstStyle/>
          <a:p>
            <a:pPr>
              <a:defRPr lang="ja-JP"/>
            </a:pPr>
            <a:r>
              <a:rPr lang="ja-JP" altLang="en-US"/>
              <a:t>回答数</a:t>
            </a:r>
          </a:p>
        </c:rich>
      </c:tx>
      <c:overlay val="0"/>
    </c:title>
    <c:autoTitleDeleted val="0"/>
    <c:plotArea>
      <c:layout/>
      <c:barChart>
        <c:barDir val="col"/>
        <c:grouping val="clustered"/>
        <c:varyColors val="0"/>
        <c:ser>
          <c:idx val="0"/>
          <c:order val="0"/>
          <c:tx>
            <c:strRef>
              <c:f>回答数!$B$1</c:f>
              <c:strCache>
                <c:ptCount val="1"/>
                <c:pt idx="0">
                  <c:v>学年</c:v>
                </c:pt>
              </c:strCache>
            </c:strRef>
          </c:tx>
          <c:spPr>
            <a:ln>
              <a:prstDash val="solid"/>
            </a:ln>
          </c:spPr>
          <c:invertIfNegative val="0"/>
          <c:cat>
            <c:strRef>
              <c:f>回答数!$A$2:$A$12</c:f>
              <c:strCache>
                <c:ptCount val="11"/>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pt idx="10">
                  <c:v>ポスドク研究員</c:v>
                </c:pt>
              </c:strCache>
            </c:strRef>
          </c:cat>
          <c:val>
            <c:numRef>
              <c:f>回答数!$B$2:$B$12</c:f>
              <c:numCache>
                <c:formatCode>General</c:formatCode>
                <c:ptCount val="11"/>
                <c:pt idx="0">
                  <c:v>920</c:v>
                </c:pt>
                <c:pt idx="1">
                  <c:v>706</c:v>
                </c:pt>
                <c:pt idx="2">
                  <c:v>563</c:v>
                </c:pt>
                <c:pt idx="3">
                  <c:v>642</c:v>
                </c:pt>
                <c:pt idx="4">
                  <c:v>901</c:v>
                </c:pt>
                <c:pt idx="5">
                  <c:v>695</c:v>
                </c:pt>
                <c:pt idx="6">
                  <c:v>359</c:v>
                </c:pt>
                <c:pt idx="7">
                  <c:v>294</c:v>
                </c:pt>
                <c:pt idx="8">
                  <c:v>434</c:v>
                </c:pt>
                <c:pt idx="9">
                  <c:v>109</c:v>
                </c:pt>
                <c:pt idx="10">
                  <c:v>19</c:v>
                </c:pt>
              </c:numCache>
            </c:numRef>
          </c:val>
          <c:extLst>
            <c:ext xmlns:c16="http://schemas.microsoft.com/office/drawing/2014/chart" uri="{C3380CC4-5D6E-409C-BE32-E72D297353CC}">
              <c16:uniqueId val="{00000000-9DD2-4CB6-99F0-6BED842166EE}"/>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legend>
      <c:legendPos val="r"/>
      <c:overlay val="0"/>
      <c:txPr>
        <a:bodyPr/>
        <a:lstStyle/>
        <a:p>
          <a:pPr>
            <a:defRPr lang="ja-JP"/>
          </a:pPr>
          <a:endParaRPr lang="ja-JP"/>
        </a:p>
      </c:txPr>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ライブ出席率!$B$1</c:f>
              <c:strCache>
                <c:ptCount val="1"/>
                <c:pt idx="0">
                  <c:v>学年</c:v>
                </c:pt>
              </c:strCache>
            </c:strRef>
          </c:tx>
          <c:spPr>
            <a:ln>
              <a:prstDash val="solid"/>
            </a:ln>
          </c:spPr>
          <c:invertIfNegative val="0"/>
          <c:cat>
            <c:strRef>
              <c:f>ライブ出席率!$A$2:$A$11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ライブ出席率!$B$2:$B$11</c:f>
              <c:numCache>
                <c:formatCode>General</c:formatCode>
                <c:ptCount val="10"/>
                <c:pt idx="0">
                  <c:v>0.87170329670328317</c:v>
                </c:pt>
                <c:pt idx="1">
                  <c:v>0.8330714285714188</c:v>
                </c:pt>
                <c:pt idx="2">
                  <c:v>0.80849909584086188</c:v>
                </c:pt>
                <c:pt idx="3">
                  <c:v>0.8064236111111045</c:v>
                </c:pt>
                <c:pt idx="4">
                  <c:v>0.85511764705881088</c:v>
                </c:pt>
                <c:pt idx="5">
                  <c:v>0.83591101694914804</c:v>
                </c:pt>
                <c:pt idx="6">
                  <c:v>0.84613821138211709</c:v>
                </c:pt>
                <c:pt idx="7">
                  <c:v>0.84671052631579147</c:v>
                </c:pt>
                <c:pt idx="8">
                  <c:v>0.8416243654822364</c:v>
                </c:pt>
                <c:pt idx="9">
                  <c:v>0.85394736842105179</c:v>
                </c:pt>
              </c:numCache>
            </c:numRef>
          </c:val>
          <c:extLst>
            <c:ext xmlns:c16="http://schemas.microsoft.com/office/drawing/2014/chart" uri="{C3380CC4-5D6E-409C-BE32-E72D297353CC}">
              <c16:uniqueId val="{00000000-66A2-45AD-8A72-CF8876D3C2D9}"/>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12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sz="2400"/>
            </a:pPr>
            <a:endParaRPr lang="ja-JP"/>
          </a:p>
        </c:txPr>
        <c:crossAx val="10"/>
        <c:crosses val="autoZero"/>
        <c:crossBetween val="between"/>
      </c:valAx>
    </c:plotArea>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勉強時間!$B$1</c:f>
              <c:strCache>
                <c:ptCount val="1"/>
              </c:strCache>
            </c:strRef>
          </c:tx>
          <c:spPr>
            <a:ln>
              <a:prstDash val="solid"/>
            </a:ln>
          </c:spPr>
          <c:invertIfNegative val="0"/>
          <c:cat>
            <c:strRef>
              <c:f>勉強時間!$A$2:$A$7</c:f>
              <c:strCache>
                <c:ptCount val="6"/>
                <c:pt idx="0">
                  <c:v>ほとんど0</c:v>
                </c:pt>
                <c:pt idx="1">
                  <c:v>〜3.5時間</c:v>
                </c:pt>
                <c:pt idx="2">
                  <c:v>〜7時間</c:v>
                </c:pt>
                <c:pt idx="3">
                  <c:v>〜14時間</c:v>
                </c:pt>
                <c:pt idx="4">
                  <c:v>〜21時間</c:v>
                </c:pt>
                <c:pt idx="5">
                  <c:v>21時間以上</c:v>
                </c:pt>
              </c:strCache>
            </c:strRef>
          </c:cat>
          <c:val>
            <c:numRef>
              <c:f>勉強時間!$B$2:$B$7</c:f>
              <c:numCache>
                <c:formatCode>General</c:formatCode>
                <c:ptCount val="6"/>
                <c:pt idx="0">
                  <c:v>247</c:v>
                </c:pt>
                <c:pt idx="1">
                  <c:v>1106</c:v>
                </c:pt>
                <c:pt idx="2">
                  <c:v>1012</c:v>
                </c:pt>
                <c:pt idx="3">
                  <c:v>902</c:v>
                </c:pt>
                <c:pt idx="4">
                  <c:v>568</c:v>
                </c:pt>
                <c:pt idx="5">
                  <c:v>957</c:v>
                </c:pt>
              </c:numCache>
            </c:numRef>
          </c:val>
          <c:extLst>
            <c:ext xmlns:c16="http://schemas.microsoft.com/office/drawing/2014/chart" uri="{C3380CC4-5D6E-409C-BE32-E72D297353CC}">
              <c16:uniqueId val="{00000000-C8C0-436F-978E-D052397B3656}"/>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18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勉強時間!$B$1</c:f>
              <c:strCache>
                <c:ptCount val="1"/>
                <c:pt idx="0">
                  <c:v>学年</c:v>
                </c:pt>
              </c:strCache>
            </c:strRef>
          </c:tx>
          <c:spPr>
            <a:ln>
              <a:prstDash val="solid"/>
            </a:ln>
          </c:spPr>
          <c:invertIfNegative val="0"/>
          <c:cat>
            <c:strRef>
              <c:f>勉強時間!$A$2:$A$11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勉強時間!$B$2:$B$11</c:f>
              <c:numCache>
                <c:formatCode>General</c:formatCode>
                <c:ptCount val="10"/>
                <c:pt idx="0">
                  <c:v>13.457692307692311</c:v>
                </c:pt>
                <c:pt idx="1">
                  <c:v>8.9639285714285712</c:v>
                </c:pt>
                <c:pt idx="2">
                  <c:v>11.909584086799279</c:v>
                </c:pt>
                <c:pt idx="3">
                  <c:v>8.6135181975736561</c:v>
                </c:pt>
                <c:pt idx="4">
                  <c:v>10.60292397660819</c:v>
                </c:pt>
                <c:pt idx="5">
                  <c:v>9.5147368421052629</c:v>
                </c:pt>
                <c:pt idx="6">
                  <c:v>8.9252049180327866</c:v>
                </c:pt>
                <c:pt idx="7">
                  <c:v>8.0608552631578956</c:v>
                </c:pt>
                <c:pt idx="8">
                  <c:v>10.65277777777778</c:v>
                </c:pt>
                <c:pt idx="9">
                  <c:v>13.13636363636364</c:v>
                </c:pt>
              </c:numCache>
            </c:numRef>
          </c:val>
          <c:extLst>
            <c:ext xmlns:c16="http://schemas.microsoft.com/office/drawing/2014/chart" uri="{C3380CC4-5D6E-409C-BE32-E72D297353CC}">
              <c16:uniqueId val="{00000000-0F21-4CF2-9817-64B3BA8D9180}"/>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14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sz="2000"/>
            </a:pPr>
            <a:endParaRPr lang="ja-JP"/>
          </a:p>
        </c:txPr>
        <c:crossAx val="10"/>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総合!$B$1</c:f>
              <c:strCache>
                <c:ptCount val="1"/>
                <c:pt idx="0">
                  <c:v>評価</c:v>
                </c:pt>
              </c:strCache>
            </c:strRef>
          </c:tx>
          <c:spPr>
            <a:ln>
              <a:prstDash val="solid"/>
            </a:ln>
          </c:spPr>
          <c:invertIfNegative val="0"/>
          <c:cat>
            <c:numRef>
              <c:f>総合!$A$2:$A$12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総合!$B$2:$B$12</c:f>
              <c:numCache>
                <c:formatCode>General</c:formatCode>
                <c:ptCount val="11"/>
                <c:pt idx="0">
                  <c:v>111</c:v>
                </c:pt>
                <c:pt idx="1">
                  <c:v>88</c:v>
                </c:pt>
                <c:pt idx="2">
                  <c:v>160</c:v>
                </c:pt>
                <c:pt idx="3">
                  <c:v>296</c:v>
                </c:pt>
                <c:pt idx="4">
                  <c:v>296</c:v>
                </c:pt>
                <c:pt idx="5">
                  <c:v>373</c:v>
                </c:pt>
                <c:pt idx="6">
                  <c:v>564</c:v>
                </c:pt>
                <c:pt idx="7">
                  <c:v>921</c:v>
                </c:pt>
                <c:pt idx="8">
                  <c:v>1031</c:v>
                </c:pt>
                <c:pt idx="9">
                  <c:v>546</c:v>
                </c:pt>
                <c:pt idx="10">
                  <c:v>387</c:v>
                </c:pt>
              </c:numCache>
            </c:numRef>
          </c:val>
          <c:extLst>
            <c:ext xmlns:c16="http://schemas.microsoft.com/office/drawing/2014/chart" uri="{C3380CC4-5D6E-409C-BE32-E72D297353CC}">
              <c16:uniqueId val="{00000000-49FC-418C-A9BD-2DA55F34D580}"/>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24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オンライン希望!$B$1</c:f>
              <c:strCache>
                <c:ptCount val="1"/>
              </c:strCache>
            </c:strRef>
          </c:tx>
          <c:spPr>
            <a:ln>
              <a:prstDash val="solid"/>
            </a:ln>
          </c:spPr>
          <c:invertIfNegative val="0"/>
          <c:cat>
            <c:strRef>
              <c:f>オンライン希望!$A$2:$A$5</c:f>
              <c:strCache>
                <c:ptCount val="4"/>
                <c:pt idx="0">
                  <c:v>全くそう思わない</c:v>
                </c:pt>
                <c:pt idx="1">
                  <c:v>そう思わない</c:v>
                </c:pt>
                <c:pt idx="2">
                  <c:v>そう思う</c:v>
                </c:pt>
                <c:pt idx="3">
                  <c:v>大変そう思う</c:v>
                </c:pt>
              </c:strCache>
            </c:strRef>
          </c:cat>
          <c:val>
            <c:numRef>
              <c:f>オンライン希望!$B$2:$B$5</c:f>
              <c:numCache>
                <c:formatCode>General</c:formatCode>
                <c:ptCount val="4"/>
                <c:pt idx="0">
                  <c:v>297</c:v>
                </c:pt>
                <c:pt idx="1">
                  <c:v>654</c:v>
                </c:pt>
                <c:pt idx="2">
                  <c:v>1964</c:v>
                </c:pt>
                <c:pt idx="3">
                  <c:v>1828</c:v>
                </c:pt>
              </c:numCache>
            </c:numRef>
          </c:val>
          <c:extLst>
            <c:ext xmlns:c16="http://schemas.microsoft.com/office/drawing/2014/chart" uri="{C3380CC4-5D6E-409C-BE32-E72D297353CC}">
              <c16:uniqueId val="{00000000-5E33-44E6-A193-DFA785E0D5DC}"/>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18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評価形態別!$B$1</c:f>
              <c:strCache>
                <c:ptCount val="1"/>
                <c:pt idx="0">
                  <c:v>ライブ(講義)</c:v>
                </c:pt>
              </c:strCache>
            </c:strRef>
          </c:tx>
          <c:spPr>
            <a:ln>
              <a:prstDash val="solid"/>
            </a:ln>
          </c:spPr>
          <c:invertIfNegative val="0"/>
          <c:cat>
            <c:strRef>
              <c:f>評価形態別!$A$2:$A$11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評価形態別!$B$2:$B$11</c:f>
              <c:numCache>
                <c:formatCode>General</c:formatCode>
                <c:ptCount val="10"/>
                <c:pt idx="0">
                  <c:v>0.19456521739130431</c:v>
                </c:pt>
                <c:pt idx="1">
                  <c:v>0.33356940509915012</c:v>
                </c:pt>
                <c:pt idx="2">
                  <c:v>0.39342806394316171</c:v>
                </c:pt>
                <c:pt idx="3">
                  <c:v>0.36214953271028039</c:v>
                </c:pt>
                <c:pt idx="4">
                  <c:v>0.34128745837957819</c:v>
                </c:pt>
                <c:pt idx="5">
                  <c:v>0.28417266187050361</c:v>
                </c:pt>
                <c:pt idx="6">
                  <c:v>0.28969359331476319</c:v>
                </c:pt>
                <c:pt idx="7">
                  <c:v>0.2142857142857143</c:v>
                </c:pt>
                <c:pt idx="8">
                  <c:v>0.14746543778801841</c:v>
                </c:pt>
                <c:pt idx="9">
                  <c:v>0.25229357798165142</c:v>
                </c:pt>
              </c:numCache>
            </c:numRef>
          </c:val>
          <c:extLst>
            <c:ext xmlns:c16="http://schemas.microsoft.com/office/drawing/2014/chart" uri="{C3380CC4-5D6E-409C-BE32-E72D297353CC}">
              <c16:uniqueId val="{00000000-26B6-4B32-976F-B316126AD643}"/>
            </c:ext>
          </c:extLst>
        </c:ser>
        <c:ser>
          <c:idx val="1"/>
          <c:order val="1"/>
          <c:tx>
            <c:strRef>
              <c:f>評価形態別!$C$1</c:f>
              <c:strCache>
                <c:ptCount val="1"/>
                <c:pt idx="0">
                  <c:v>ライブ(議論)</c:v>
                </c:pt>
              </c:strCache>
            </c:strRef>
          </c:tx>
          <c:spPr>
            <a:ln>
              <a:prstDash val="solid"/>
            </a:ln>
          </c:spPr>
          <c:invertIfNegative val="0"/>
          <c:cat>
            <c:strRef>
              <c:f>評価形態別!$A$2:$A$11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評価形態別!$C$2:$C$11</c:f>
              <c:numCache>
                <c:formatCode>General</c:formatCode>
                <c:ptCount val="10"/>
                <c:pt idx="0">
                  <c:v>0.1141304347826087</c:v>
                </c:pt>
                <c:pt idx="1">
                  <c:v>8.7110481586402264E-2</c:v>
                </c:pt>
                <c:pt idx="2">
                  <c:v>0.105683836589698</c:v>
                </c:pt>
                <c:pt idx="3">
                  <c:v>0.10514018691588781</c:v>
                </c:pt>
                <c:pt idx="4">
                  <c:v>0.146503884572697</c:v>
                </c:pt>
                <c:pt idx="5">
                  <c:v>0.15179856115107909</c:v>
                </c:pt>
                <c:pt idx="6">
                  <c:v>0.15877437325905289</c:v>
                </c:pt>
                <c:pt idx="7">
                  <c:v>0.17346938775510201</c:v>
                </c:pt>
                <c:pt idx="8">
                  <c:v>0.1140552995391705</c:v>
                </c:pt>
                <c:pt idx="9">
                  <c:v>0.1376146788990826</c:v>
                </c:pt>
              </c:numCache>
            </c:numRef>
          </c:val>
          <c:extLst>
            <c:ext xmlns:c16="http://schemas.microsoft.com/office/drawing/2014/chart" uri="{C3380CC4-5D6E-409C-BE32-E72D297353CC}">
              <c16:uniqueId val="{00000001-26B6-4B32-976F-B316126AD643}"/>
            </c:ext>
          </c:extLst>
        </c:ser>
        <c:ser>
          <c:idx val="2"/>
          <c:order val="2"/>
          <c:tx>
            <c:strRef>
              <c:f>評価形態別!$D$1</c:f>
              <c:strCache>
                <c:ptCount val="1"/>
                <c:pt idx="0">
                  <c:v>オンデマンド</c:v>
                </c:pt>
              </c:strCache>
            </c:strRef>
          </c:tx>
          <c:spPr>
            <a:ln>
              <a:prstDash val="solid"/>
            </a:ln>
          </c:spPr>
          <c:invertIfNegative val="0"/>
          <c:cat>
            <c:strRef>
              <c:f>評価形態別!$A$2:$A$11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評価形態別!$D$2:$D$11</c:f>
              <c:numCache>
                <c:formatCode>General</c:formatCode>
                <c:ptCount val="10"/>
                <c:pt idx="0">
                  <c:v>8.804347826086957E-2</c:v>
                </c:pt>
                <c:pt idx="1">
                  <c:v>7.6487252124645896E-2</c:v>
                </c:pt>
                <c:pt idx="2">
                  <c:v>8.4369449378330366E-2</c:v>
                </c:pt>
                <c:pt idx="3">
                  <c:v>0.1066978193146417</c:v>
                </c:pt>
                <c:pt idx="4">
                  <c:v>5.1054384017758053E-2</c:v>
                </c:pt>
                <c:pt idx="5">
                  <c:v>2.6618705035971219E-2</c:v>
                </c:pt>
                <c:pt idx="6">
                  <c:v>5.7103064066852373E-2</c:v>
                </c:pt>
                <c:pt idx="7">
                  <c:v>2.0408163265306121E-2</c:v>
                </c:pt>
                <c:pt idx="8">
                  <c:v>8.0645161290322578E-3</c:v>
                </c:pt>
                <c:pt idx="9">
                  <c:v>0.1009174311926606</c:v>
                </c:pt>
              </c:numCache>
            </c:numRef>
          </c:val>
          <c:extLst>
            <c:ext xmlns:c16="http://schemas.microsoft.com/office/drawing/2014/chart" uri="{C3380CC4-5D6E-409C-BE32-E72D297353CC}">
              <c16:uniqueId val="{00000002-26B6-4B32-976F-B316126AD643}"/>
            </c:ext>
          </c:extLst>
        </c:ser>
        <c:ser>
          <c:idx val="3"/>
          <c:order val="3"/>
          <c:tx>
            <c:strRef>
              <c:f>評価形態別!$E$1</c:f>
              <c:strCache>
                <c:ptCount val="1"/>
                <c:pt idx="0">
                  <c:v>資料</c:v>
                </c:pt>
              </c:strCache>
            </c:strRef>
          </c:tx>
          <c:spPr>
            <a:ln>
              <a:prstDash val="solid"/>
            </a:ln>
          </c:spPr>
          <c:invertIfNegative val="0"/>
          <c:cat>
            <c:strRef>
              <c:f>評価形態別!$A$2:$A$11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評価形態別!$E$2:$E$11</c:f>
              <c:numCache>
                <c:formatCode>General</c:formatCode>
                <c:ptCount val="10"/>
                <c:pt idx="0">
                  <c:v>-1.2500000000000001E-2</c:v>
                </c:pt>
                <c:pt idx="1">
                  <c:v>-3.5410764872521247E-2</c:v>
                </c:pt>
                <c:pt idx="2">
                  <c:v>1.8650088809946709E-2</c:v>
                </c:pt>
                <c:pt idx="3">
                  <c:v>1.9470404984423671E-2</c:v>
                </c:pt>
                <c:pt idx="4">
                  <c:v>1.387347391786903E-2</c:v>
                </c:pt>
                <c:pt idx="5">
                  <c:v>5.7553956834532384E-3</c:v>
                </c:pt>
                <c:pt idx="6">
                  <c:v>2.506963788300836E-2</c:v>
                </c:pt>
                <c:pt idx="7">
                  <c:v>8.5034013605442185E-3</c:v>
                </c:pt>
                <c:pt idx="8">
                  <c:v>5.7603686635944703E-3</c:v>
                </c:pt>
                <c:pt idx="9">
                  <c:v>4.5871559633027534E-3</c:v>
                </c:pt>
              </c:numCache>
            </c:numRef>
          </c:val>
          <c:extLst>
            <c:ext xmlns:c16="http://schemas.microsoft.com/office/drawing/2014/chart" uri="{C3380CC4-5D6E-409C-BE32-E72D297353CC}">
              <c16:uniqueId val="{00000003-26B6-4B32-976F-B316126AD643}"/>
            </c:ext>
          </c:extLst>
        </c:ser>
        <c:ser>
          <c:idx val="4"/>
          <c:order val="4"/>
          <c:tx>
            <c:strRef>
              <c:f>評価形態別!$F$1</c:f>
              <c:strCache>
                <c:ptCount val="1"/>
                <c:pt idx="0">
                  <c:v>その他</c:v>
                </c:pt>
              </c:strCache>
            </c:strRef>
          </c:tx>
          <c:spPr>
            <a:ln>
              <a:prstDash val="solid"/>
            </a:ln>
          </c:spPr>
          <c:invertIfNegative val="0"/>
          <c:cat>
            <c:strRef>
              <c:f>評価形態別!$A$2:$A$11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評価形態別!$F$2:$F$11</c:f>
              <c:numCache>
                <c:formatCode>General</c:formatCode>
                <c:ptCount val="10"/>
                <c:pt idx="0">
                  <c:v>3.9130434782608699E-2</c:v>
                </c:pt>
                <c:pt idx="1">
                  <c:v>5.9490084985835703E-2</c:v>
                </c:pt>
                <c:pt idx="2">
                  <c:v>5.328596802841918E-2</c:v>
                </c:pt>
                <c:pt idx="3">
                  <c:v>4.4392523364485979E-2</c:v>
                </c:pt>
                <c:pt idx="4">
                  <c:v>3.3851276359600453E-2</c:v>
                </c:pt>
                <c:pt idx="5">
                  <c:v>2.1582733812949641E-2</c:v>
                </c:pt>
                <c:pt idx="6">
                  <c:v>3.7604456824512543E-2</c:v>
                </c:pt>
                <c:pt idx="7">
                  <c:v>2.0408163265306121E-2</c:v>
                </c:pt>
                <c:pt idx="8">
                  <c:v>8.0645161290322578E-3</c:v>
                </c:pt>
                <c:pt idx="9">
                  <c:v>2.2935779816513759E-2</c:v>
                </c:pt>
              </c:numCache>
            </c:numRef>
          </c:val>
          <c:extLst>
            <c:ext xmlns:c16="http://schemas.microsoft.com/office/drawing/2014/chart" uri="{C3380CC4-5D6E-409C-BE32-E72D297353CC}">
              <c16:uniqueId val="{00000004-26B6-4B32-976F-B316126AD643}"/>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12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sz="2400"/>
            </a:pPr>
            <a:endParaRPr lang="ja-JP"/>
          </a:p>
        </c:txPr>
        <c:crossAx val="10"/>
        <c:crosses val="autoZero"/>
        <c:crossBetween val="between"/>
      </c:valAx>
    </c:plotArea>
    <c:legend>
      <c:legendPos val="r"/>
      <c:overlay val="0"/>
      <c:txPr>
        <a:bodyPr/>
        <a:lstStyle/>
        <a:p>
          <a:pPr>
            <a:defRPr lang="ja-JP" sz="1600"/>
          </a:pPr>
          <a:endParaRPr lang="ja-JP"/>
        </a:p>
      </c:txPr>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manualLayout>
          <c:layoutTarget val="inner"/>
          <c:xMode val="edge"/>
          <c:yMode val="edge"/>
          <c:x val="0.48485750218722662"/>
          <c:y val="3.086636608968436E-2"/>
          <c:w val="0.45317311898512685"/>
          <c:h val="0.90023645801710217"/>
        </c:manualLayout>
      </c:layout>
      <c:barChart>
        <c:barDir val="bar"/>
        <c:grouping val="clustered"/>
        <c:varyColors val="0"/>
        <c:ser>
          <c:idx val="0"/>
          <c:order val="0"/>
          <c:tx>
            <c:strRef>
              <c:f>良い点!$B$1</c:f>
              <c:strCache>
                <c:ptCount val="1"/>
              </c:strCache>
            </c:strRef>
          </c:tx>
          <c:spPr>
            <a:ln>
              <a:prstDash val="solid"/>
            </a:ln>
          </c:spPr>
          <c:invertIfNegative val="0"/>
          <c:cat>
            <c:strRef>
              <c:f>良い点!$A$2:$A$9</c:f>
              <c:strCache>
                <c:ptCount val="8"/>
                <c:pt idx="0">
                  <c:v>通学時間が不要</c:v>
                </c:pt>
                <c:pt idx="1">
                  <c:v>講義資料が電子化され, 予習復習や確認がしやすい</c:v>
                </c:pt>
                <c:pt idx="2">
                  <c:v>(教室の黒板と比べて)PCの画面のほうが資料などが見やすい</c:v>
                </c:pt>
                <c:pt idx="3">
                  <c:v>キャンパス間の移動が不要なので授業選択の幅が広がった</c:v>
                </c:pt>
                <c:pt idx="4">
                  <c:v>講義の録画が見られて, 復習や確認がしやすい</c:v>
                </c:pt>
                <c:pt idx="5">
                  <c:v>質問がしやすい</c:v>
                </c:pt>
                <c:pt idx="6">
                  <c:v>(教室と比べて)先生の声が聞き取りやすい</c:v>
                </c:pt>
                <c:pt idx="7">
                  <c:v>授業に集中できる</c:v>
                </c:pt>
              </c:strCache>
            </c:strRef>
          </c:cat>
          <c:val>
            <c:numRef>
              <c:f>良い点!$B$2:$B$9</c:f>
              <c:numCache>
                <c:formatCode>General</c:formatCode>
                <c:ptCount val="8"/>
                <c:pt idx="0">
                  <c:v>4514</c:v>
                </c:pt>
                <c:pt idx="1">
                  <c:v>2657</c:v>
                </c:pt>
                <c:pt idx="2">
                  <c:v>2198</c:v>
                </c:pt>
                <c:pt idx="3">
                  <c:v>1964</c:v>
                </c:pt>
                <c:pt idx="4">
                  <c:v>1807</c:v>
                </c:pt>
                <c:pt idx="5">
                  <c:v>1450</c:v>
                </c:pt>
                <c:pt idx="6">
                  <c:v>1288</c:v>
                </c:pt>
                <c:pt idx="7">
                  <c:v>859</c:v>
                </c:pt>
              </c:numCache>
            </c:numRef>
          </c:val>
          <c:extLst>
            <c:ext xmlns:c16="http://schemas.microsoft.com/office/drawing/2014/chart" uri="{C3380CC4-5D6E-409C-BE32-E72D297353CC}">
              <c16:uniqueId val="{00000000-79DE-4016-892E-D415D4441392}"/>
            </c:ext>
          </c:extLst>
        </c:ser>
        <c:dLbls>
          <c:showLegendKey val="0"/>
          <c:showVal val="0"/>
          <c:showCatName val="0"/>
          <c:showSerName val="0"/>
          <c:showPercent val="0"/>
          <c:showBubbleSize val="0"/>
        </c:dLbls>
        <c:gapWidth val="150"/>
        <c:axId val="10"/>
        <c:axId val="100"/>
      </c:barChart>
      <c:catAx>
        <c:axId val="10"/>
        <c:scaling>
          <c:orientation val="minMax"/>
        </c:scaling>
        <c:delete val="0"/>
        <c:axPos val="l"/>
        <c:numFmt formatCode="General" sourceLinked="1"/>
        <c:majorTickMark val="none"/>
        <c:minorTickMark val="none"/>
        <c:tickLblPos val="nextTo"/>
        <c:txPr>
          <a:bodyPr/>
          <a:lstStyle/>
          <a:p>
            <a:pPr>
              <a:defRPr lang="ja-JP" sz="1400" baseline="0"/>
            </a:pPr>
            <a:endParaRPr lang="ja-JP"/>
          </a:p>
        </c:txPr>
        <c:crossAx val="100"/>
        <c:crosses val="autoZero"/>
        <c:auto val="0"/>
        <c:lblAlgn val="ctr"/>
        <c:lblOffset val="100"/>
        <c:noMultiLvlLbl val="0"/>
      </c:catAx>
      <c:valAx>
        <c:axId val="100"/>
        <c:scaling>
          <c:orientation val="minMax"/>
        </c:scaling>
        <c:delete val="0"/>
        <c:axPos val="b"/>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legend>
      <c:legendPos val="r"/>
      <c:overlay val="0"/>
      <c:txPr>
        <a:bodyPr/>
        <a:lstStyle/>
        <a:p>
          <a:pPr>
            <a:defRPr lang="ja-JP"/>
          </a:pPr>
          <a:endParaRPr lang="ja-JP"/>
        </a:p>
      </c:txPr>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manualLayout>
          <c:layoutTarget val="inner"/>
          <c:xMode val="edge"/>
          <c:yMode val="edge"/>
          <c:x val="0.50044094488188973"/>
          <c:y val="3.086636608968436E-2"/>
          <c:w val="0.46890627734033258"/>
          <c:h val="0.90023645801710217"/>
        </c:manualLayout>
      </c:layout>
      <c:barChart>
        <c:barDir val="bar"/>
        <c:grouping val="clustered"/>
        <c:varyColors val="0"/>
        <c:ser>
          <c:idx val="0"/>
          <c:order val="0"/>
          <c:tx>
            <c:strRef>
              <c:f>デメリット!$B$1</c:f>
              <c:strCache>
                <c:ptCount val="1"/>
              </c:strCache>
            </c:strRef>
          </c:tx>
          <c:spPr>
            <a:ln>
              <a:prstDash val="solid"/>
            </a:ln>
          </c:spPr>
          <c:invertIfNegative val="0"/>
          <c:cat>
            <c:strRef>
              <c:f>デメリット!$A$2:$A$11</c:f>
              <c:strCache>
                <c:ptCount val="10"/>
                <c:pt idx="0">
                  <c:v>他の学生とコミュニケーションがない(少なくなる)</c:v>
                </c:pt>
                <c:pt idx="1">
                  <c:v>目の疲労や肩こりなど、身体的に疲れた</c:v>
                </c:pt>
                <c:pt idx="2">
                  <c:v>通信環境などのせいで映像や音声が途切れることがあった</c:v>
                </c:pt>
                <c:pt idx="3">
                  <c:v>授業に集中できなかった</c:v>
                </c:pt>
                <c:pt idx="4">
                  <c:v>課題が多く出る傾向にあった</c:v>
                </c:pt>
                <c:pt idx="5">
                  <c:v>(先生がPCやWeb会議利用に慣れていないので) 授業が滞ったり指示が分かりづらかったりした</c:v>
                </c:pt>
                <c:pt idx="6">
                  <c:v>質問がしにくかった</c:v>
                </c:pt>
                <c:pt idx="7">
                  <c:v>(自分がPCやWeb会議利用に慣れていないので)授業を受けるにあたり障壁になった</c:v>
                </c:pt>
                <c:pt idx="8">
                  <c:v>ファイル形式や再生ソフトの問題で録画の視聴に問題があった</c:v>
                </c:pt>
                <c:pt idx="9">
                  <c:v>その他</c:v>
                </c:pt>
              </c:strCache>
            </c:strRef>
          </c:cat>
          <c:val>
            <c:numRef>
              <c:f>デメリット!$B$2:$B$11</c:f>
              <c:numCache>
                <c:formatCode>General</c:formatCode>
                <c:ptCount val="10"/>
                <c:pt idx="0">
                  <c:v>3250</c:v>
                </c:pt>
                <c:pt idx="1">
                  <c:v>3048</c:v>
                </c:pt>
                <c:pt idx="2">
                  <c:v>2838</c:v>
                </c:pt>
                <c:pt idx="3">
                  <c:v>2058</c:v>
                </c:pt>
                <c:pt idx="4">
                  <c:v>1946</c:v>
                </c:pt>
                <c:pt idx="5">
                  <c:v>1368</c:v>
                </c:pt>
                <c:pt idx="6">
                  <c:v>929</c:v>
                </c:pt>
                <c:pt idx="7">
                  <c:v>450</c:v>
                </c:pt>
                <c:pt idx="8">
                  <c:v>396</c:v>
                </c:pt>
                <c:pt idx="9">
                  <c:v>389</c:v>
                </c:pt>
              </c:numCache>
            </c:numRef>
          </c:val>
          <c:extLst>
            <c:ext xmlns:c16="http://schemas.microsoft.com/office/drawing/2014/chart" uri="{C3380CC4-5D6E-409C-BE32-E72D297353CC}">
              <c16:uniqueId val="{00000000-0306-4E44-978C-86C2F11CC04B}"/>
            </c:ext>
          </c:extLst>
        </c:ser>
        <c:dLbls>
          <c:showLegendKey val="0"/>
          <c:showVal val="0"/>
          <c:showCatName val="0"/>
          <c:showSerName val="0"/>
          <c:showPercent val="0"/>
          <c:showBubbleSize val="0"/>
        </c:dLbls>
        <c:gapWidth val="150"/>
        <c:axId val="10"/>
        <c:axId val="100"/>
      </c:barChart>
      <c:catAx>
        <c:axId val="10"/>
        <c:scaling>
          <c:orientation val="minMax"/>
        </c:scaling>
        <c:delete val="0"/>
        <c:axPos val="l"/>
        <c:numFmt formatCode="General" sourceLinked="1"/>
        <c:majorTickMark val="none"/>
        <c:minorTickMark val="none"/>
        <c:tickLblPos val="nextTo"/>
        <c:txPr>
          <a:bodyPr/>
          <a:lstStyle/>
          <a:p>
            <a:pPr>
              <a:defRPr lang="ja-JP" sz="1400" baseline="0"/>
            </a:pPr>
            <a:endParaRPr lang="ja-JP"/>
          </a:p>
        </c:txPr>
        <c:crossAx val="100"/>
        <c:crosses val="autoZero"/>
        <c:auto val="0"/>
        <c:lblAlgn val="ctr"/>
        <c:lblOffset val="100"/>
        <c:noMultiLvlLbl val="0"/>
      </c:catAx>
      <c:valAx>
        <c:axId val="100"/>
        <c:scaling>
          <c:orientation val="minMax"/>
        </c:scaling>
        <c:delete val="0"/>
        <c:axPos val="b"/>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plotVisOnly val="1"/>
    <c:dispBlanksAs val="gap"/>
    <c:showDLblsOverMax val="0"/>
  </c:chart>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bar"/>
        <c:grouping val="clustered"/>
        <c:varyColors val="0"/>
        <c:ser>
          <c:idx val="0"/>
          <c:order val="0"/>
          <c:tx>
            <c:strRef>
              <c:f>やめてほしい!$B$1</c:f>
              <c:strCache>
                <c:ptCount val="1"/>
              </c:strCache>
            </c:strRef>
          </c:tx>
          <c:spPr>
            <a:ln>
              <a:prstDash val="solid"/>
            </a:ln>
          </c:spPr>
          <c:invertIfNegative val="0"/>
          <c:cat>
            <c:strRef>
              <c:f>やめてほしい!$A$2:$A$7</c:f>
              <c:strCache>
                <c:ptCount val="6"/>
                <c:pt idx="0">
                  <c:v>講義録画が提供されなかった(または見るための手順が面倒で見られなかった)</c:v>
                </c:pt>
                <c:pt idx="1">
                  <c:v>課題の量が多すぎた</c:v>
                </c:pt>
                <c:pt idx="2">
                  <c:v>講義資料が提供されなかった</c:v>
                </c:pt>
                <c:pt idx="3">
                  <c:v>授業時間が守られなかった(授業が延びる等)</c:v>
                </c:pt>
                <c:pt idx="4">
                  <c:v>常時カメラONを求められた</c:v>
                </c:pt>
                <c:pt idx="5">
                  <c:v>その他</c:v>
                </c:pt>
              </c:strCache>
            </c:strRef>
          </c:cat>
          <c:val>
            <c:numRef>
              <c:f>やめてほしい!$B$2:$B$7</c:f>
              <c:numCache>
                <c:formatCode>General</c:formatCode>
                <c:ptCount val="6"/>
                <c:pt idx="0">
                  <c:v>1535</c:v>
                </c:pt>
                <c:pt idx="1">
                  <c:v>1526</c:v>
                </c:pt>
                <c:pt idx="2">
                  <c:v>969</c:v>
                </c:pt>
                <c:pt idx="3">
                  <c:v>803</c:v>
                </c:pt>
                <c:pt idx="4">
                  <c:v>515</c:v>
                </c:pt>
                <c:pt idx="5">
                  <c:v>349</c:v>
                </c:pt>
              </c:numCache>
            </c:numRef>
          </c:val>
          <c:extLst>
            <c:ext xmlns:c16="http://schemas.microsoft.com/office/drawing/2014/chart" uri="{C3380CC4-5D6E-409C-BE32-E72D297353CC}">
              <c16:uniqueId val="{00000000-F20B-409B-8FDF-8AFA03DD1FBD}"/>
            </c:ext>
          </c:extLst>
        </c:ser>
        <c:dLbls>
          <c:showLegendKey val="0"/>
          <c:showVal val="0"/>
          <c:showCatName val="0"/>
          <c:showSerName val="0"/>
          <c:showPercent val="0"/>
          <c:showBubbleSize val="0"/>
        </c:dLbls>
        <c:gapWidth val="150"/>
        <c:axId val="10"/>
        <c:axId val="100"/>
      </c:barChart>
      <c:catAx>
        <c:axId val="10"/>
        <c:scaling>
          <c:orientation val="minMax"/>
        </c:scaling>
        <c:delete val="0"/>
        <c:axPos val="l"/>
        <c:numFmt formatCode="General" sourceLinked="1"/>
        <c:majorTickMark val="none"/>
        <c:minorTickMark val="none"/>
        <c:tickLblPos val="nextTo"/>
        <c:txPr>
          <a:bodyPr/>
          <a:lstStyle/>
          <a:p>
            <a:pPr>
              <a:defRPr lang="ja-JP" sz="1600"/>
            </a:pPr>
            <a:endParaRPr lang="ja-JP"/>
          </a:p>
        </c:txPr>
        <c:crossAx val="100"/>
        <c:crosses val="autoZero"/>
        <c:auto val="0"/>
        <c:lblAlgn val="ctr"/>
        <c:lblOffset val="100"/>
        <c:noMultiLvlLbl val="0"/>
      </c:catAx>
      <c:valAx>
        <c:axId val="100"/>
        <c:scaling>
          <c:orientation val="minMax"/>
        </c:scaling>
        <c:delete val="0"/>
        <c:axPos val="b"/>
        <c:majorGridlines/>
        <c:numFmt formatCode="General" sourceLinked="1"/>
        <c:majorTickMark val="none"/>
        <c:minorTickMark val="none"/>
        <c:tickLblPos val="nextTo"/>
        <c:txPr>
          <a:bodyPr/>
          <a:lstStyle/>
          <a:p>
            <a:pPr>
              <a:defRPr lang="ja-JP" sz="1400"/>
            </a:pPr>
            <a:endParaRPr lang="ja-JP"/>
          </a:p>
        </c:txPr>
        <c:crossAx val="10"/>
        <c:crosses val="autoZero"/>
        <c:crossBetween val="between"/>
      </c:valAx>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stacked"/>
        <c:varyColors val="0"/>
        <c:ser>
          <c:idx val="0"/>
          <c:order val="0"/>
          <c:tx>
            <c:strRef>
              <c:f>コマ数学年別!$B$1</c:f>
              <c:strCache>
                <c:ptCount val="1"/>
                <c:pt idx="0">
                  <c:v>ライブ(講義)</c:v>
                </c:pt>
              </c:strCache>
            </c:strRef>
          </c:tx>
          <c:spPr>
            <a:ln>
              <a:prstDash val="solid"/>
            </a:ln>
          </c:spPr>
          <c:invertIfNegative val="0"/>
          <c:cat>
            <c:strRef>
              <c:f>コマ数学年別!$A$2:$A$11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コマ数学年別!$B$2:$B$11</c:f>
              <c:numCache>
                <c:formatCode>General</c:formatCode>
                <c:ptCount val="10"/>
                <c:pt idx="0">
                  <c:v>12.05271739130435</c:v>
                </c:pt>
                <c:pt idx="1">
                  <c:v>7.7677053824362607</c:v>
                </c:pt>
                <c:pt idx="2">
                  <c:v>9.5923623445825932</c:v>
                </c:pt>
                <c:pt idx="3">
                  <c:v>4.8808411214953269</c:v>
                </c:pt>
                <c:pt idx="4">
                  <c:v>5.1348501664816872</c:v>
                </c:pt>
                <c:pt idx="5">
                  <c:v>1.812230215827338</c:v>
                </c:pt>
                <c:pt idx="6">
                  <c:v>1.7771587743732591</c:v>
                </c:pt>
                <c:pt idx="7">
                  <c:v>1.0068027210884349</c:v>
                </c:pt>
                <c:pt idx="8">
                  <c:v>0.66935483870967738</c:v>
                </c:pt>
                <c:pt idx="9">
                  <c:v>2.977064220183486</c:v>
                </c:pt>
              </c:numCache>
            </c:numRef>
          </c:val>
          <c:extLst>
            <c:ext xmlns:c16="http://schemas.microsoft.com/office/drawing/2014/chart" uri="{C3380CC4-5D6E-409C-BE32-E72D297353CC}">
              <c16:uniqueId val="{00000000-26B0-41DB-9D95-B33CEE246452}"/>
            </c:ext>
          </c:extLst>
        </c:ser>
        <c:ser>
          <c:idx val="1"/>
          <c:order val="1"/>
          <c:tx>
            <c:strRef>
              <c:f>コマ数学年別!$C$1</c:f>
              <c:strCache>
                <c:ptCount val="1"/>
                <c:pt idx="0">
                  <c:v>ライブ(議論)</c:v>
                </c:pt>
              </c:strCache>
            </c:strRef>
          </c:tx>
          <c:spPr>
            <a:ln>
              <a:prstDash val="solid"/>
            </a:ln>
          </c:spPr>
          <c:invertIfNegative val="0"/>
          <c:cat>
            <c:strRef>
              <c:f>コマ数学年別!$A$2:$A$11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コマ数学年別!$C$2:$C$11</c:f>
              <c:numCache>
                <c:formatCode>General</c:formatCode>
                <c:ptCount val="10"/>
                <c:pt idx="0">
                  <c:v>2.3597826086956522</c:v>
                </c:pt>
                <c:pt idx="1">
                  <c:v>0.93696883852691215</c:v>
                </c:pt>
                <c:pt idx="2">
                  <c:v>2.6838365896980458</c:v>
                </c:pt>
                <c:pt idx="3">
                  <c:v>1.328660436137072</c:v>
                </c:pt>
                <c:pt idx="4">
                  <c:v>1.635405105438402</c:v>
                </c:pt>
                <c:pt idx="5">
                  <c:v>1.105035971223022</c:v>
                </c:pt>
                <c:pt idx="6">
                  <c:v>1.094707520891365</c:v>
                </c:pt>
                <c:pt idx="7">
                  <c:v>0.98979591836734693</c:v>
                </c:pt>
                <c:pt idx="8">
                  <c:v>0.71658986175115202</c:v>
                </c:pt>
                <c:pt idx="9">
                  <c:v>1.4816513761467891</c:v>
                </c:pt>
              </c:numCache>
            </c:numRef>
          </c:val>
          <c:extLst>
            <c:ext xmlns:c16="http://schemas.microsoft.com/office/drawing/2014/chart" uri="{C3380CC4-5D6E-409C-BE32-E72D297353CC}">
              <c16:uniqueId val="{00000001-26B0-41DB-9D95-B33CEE246452}"/>
            </c:ext>
          </c:extLst>
        </c:ser>
        <c:ser>
          <c:idx val="2"/>
          <c:order val="2"/>
          <c:tx>
            <c:strRef>
              <c:f>コマ数学年別!$D$1</c:f>
              <c:strCache>
                <c:ptCount val="1"/>
                <c:pt idx="0">
                  <c:v>オンデマンド</c:v>
                </c:pt>
              </c:strCache>
            </c:strRef>
          </c:tx>
          <c:spPr>
            <a:ln>
              <a:prstDash val="solid"/>
            </a:ln>
          </c:spPr>
          <c:invertIfNegative val="0"/>
          <c:cat>
            <c:strRef>
              <c:f>コマ数学年別!$A$2:$A$11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コマ数学年別!$D$2:$D$11</c:f>
              <c:numCache>
                <c:formatCode>General</c:formatCode>
                <c:ptCount val="10"/>
                <c:pt idx="0">
                  <c:v>0.7543478260869565</c:v>
                </c:pt>
                <c:pt idx="1">
                  <c:v>0.67776203966005666</c:v>
                </c:pt>
                <c:pt idx="2">
                  <c:v>0.74511545293072823</c:v>
                </c:pt>
                <c:pt idx="3">
                  <c:v>0.51012461059190028</c:v>
                </c:pt>
                <c:pt idx="4">
                  <c:v>0.35904550499445059</c:v>
                </c:pt>
                <c:pt idx="5">
                  <c:v>0.15683453237410069</c:v>
                </c:pt>
                <c:pt idx="6">
                  <c:v>0.26880222841225632</c:v>
                </c:pt>
                <c:pt idx="7">
                  <c:v>0.1598639455782313</c:v>
                </c:pt>
                <c:pt idx="8">
                  <c:v>6.3364055299539174E-2</c:v>
                </c:pt>
                <c:pt idx="9">
                  <c:v>0.75229357798165142</c:v>
                </c:pt>
              </c:numCache>
            </c:numRef>
          </c:val>
          <c:extLst>
            <c:ext xmlns:c16="http://schemas.microsoft.com/office/drawing/2014/chart" uri="{C3380CC4-5D6E-409C-BE32-E72D297353CC}">
              <c16:uniqueId val="{00000002-26B0-41DB-9D95-B33CEE246452}"/>
            </c:ext>
          </c:extLst>
        </c:ser>
        <c:ser>
          <c:idx val="3"/>
          <c:order val="3"/>
          <c:tx>
            <c:strRef>
              <c:f>コマ数学年別!$E$1</c:f>
              <c:strCache>
                <c:ptCount val="1"/>
                <c:pt idx="0">
                  <c:v>資料</c:v>
                </c:pt>
              </c:strCache>
            </c:strRef>
          </c:tx>
          <c:spPr>
            <a:ln>
              <a:prstDash val="solid"/>
            </a:ln>
          </c:spPr>
          <c:invertIfNegative val="0"/>
          <c:cat>
            <c:strRef>
              <c:f>コマ数学年別!$A$2:$A$11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コマ数学年別!$E$2:$E$11</c:f>
              <c:numCache>
                <c:formatCode>General</c:formatCode>
                <c:ptCount val="10"/>
                <c:pt idx="0">
                  <c:v>0.51358695652173914</c:v>
                </c:pt>
                <c:pt idx="1">
                  <c:v>0.46671388101983002</c:v>
                </c:pt>
                <c:pt idx="2">
                  <c:v>0.46891651865008882</c:v>
                </c:pt>
                <c:pt idx="3">
                  <c:v>0.21962616822429909</c:v>
                </c:pt>
                <c:pt idx="4">
                  <c:v>0.33684794672586021</c:v>
                </c:pt>
                <c:pt idx="5">
                  <c:v>0.10935251798561151</c:v>
                </c:pt>
                <c:pt idx="6">
                  <c:v>0.20752089136490251</c:v>
                </c:pt>
                <c:pt idx="7">
                  <c:v>0.1207482993197279</c:v>
                </c:pt>
                <c:pt idx="8">
                  <c:v>3.3410138248847927E-2</c:v>
                </c:pt>
                <c:pt idx="9">
                  <c:v>2.7522935779816519E-2</c:v>
                </c:pt>
              </c:numCache>
            </c:numRef>
          </c:val>
          <c:extLst>
            <c:ext xmlns:c16="http://schemas.microsoft.com/office/drawing/2014/chart" uri="{C3380CC4-5D6E-409C-BE32-E72D297353CC}">
              <c16:uniqueId val="{00000003-26B0-41DB-9D95-B33CEE246452}"/>
            </c:ext>
          </c:extLst>
        </c:ser>
        <c:ser>
          <c:idx val="4"/>
          <c:order val="4"/>
          <c:tx>
            <c:strRef>
              <c:f>コマ数学年別!$F$1</c:f>
              <c:strCache>
                <c:ptCount val="1"/>
                <c:pt idx="0">
                  <c:v>その他</c:v>
                </c:pt>
              </c:strCache>
            </c:strRef>
          </c:tx>
          <c:spPr>
            <a:ln>
              <a:prstDash val="solid"/>
            </a:ln>
          </c:spPr>
          <c:invertIfNegative val="0"/>
          <c:cat>
            <c:strRef>
              <c:f>コマ数学年別!$A$2:$A$11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コマ数学年別!$F$2:$F$11</c:f>
              <c:numCache>
                <c:formatCode>General</c:formatCode>
                <c:ptCount val="10"/>
                <c:pt idx="0">
                  <c:v>0.46141304347826079</c:v>
                </c:pt>
                <c:pt idx="1">
                  <c:v>0.42138810198300281</c:v>
                </c:pt>
                <c:pt idx="2">
                  <c:v>0.35879218472468921</c:v>
                </c:pt>
                <c:pt idx="3">
                  <c:v>0.15732087227414329</c:v>
                </c:pt>
                <c:pt idx="4">
                  <c:v>0.23529411764705879</c:v>
                </c:pt>
                <c:pt idx="5">
                  <c:v>0.1035971223021583</c:v>
                </c:pt>
                <c:pt idx="6">
                  <c:v>0.12952646239554319</c:v>
                </c:pt>
                <c:pt idx="7">
                  <c:v>0.12414965986394561</c:v>
                </c:pt>
                <c:pt idx="8">
                  <c:v>4.9539170506912443E-2</c:v>
                </c:pt>
                <c:pt idx="9">
                  <c:v>0.26146788990825692</c:v>
                </c:pt>
              </c:numCache>
            </c:numRef>
          </c:val>
          <c:extLst>
            <c:ext xmlns:c16="http://schemas.microsoft.com/office/drawing/2014/chart" uri="{C3380CC4-5D6E-409C-BE32-E72D297353CC}">
              <c16:uniqueId val="{00000004-26B0-41DB-9D95-B33CEE246452}"/>
            </c:ext>
          </c:extLst>
        </c:ser>
        <c:dLbls>
          <c:showLegendKey val="0"/>
          <c:showVal val="0"/>
          <c:showCatName val="0"/>
          <c:showSerName val="0"/>
          <c:showPercent val="0"/>
          <c:showBubbleSize val="0"/>
        </c:dLbls>
        <c:gapWidth val="150"/>
        <c:overlap val="10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12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legend>
      <c:legendPos val="r"/>
      <c:overlay val="0"/>
      <c:txPr>
        <a:bodyPr/>
        <a:lstStyle/>
        <a:p>
          <a:pPr>
            <a:defRPr lang="ja-JP"/>
          </a:pPr>
          <a:endParaRPr lang="ja-JP"/>
        </a:p>
      </c:txPr>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pieChart>
        <c:varyColors val="1"/>
        <c:ser>
          <c:idx val="0"/>
          <c:order val="0"/>
          <c:tx>
            <c:strRef>
              <c:f>ライブ出席率!$B$1</c:f>
              <c:strCache>
                <c:ptCount val="1"/>
              </c:strCache>
            </c:strRef>
          </c:tx>
          <c:spPr>
            <a:ln>
              <a:prstDash val="solid"/>
            </a:ln>
          </c:spPr>
          <c:cat>
            <c:strRef>
              <c:f>ライブ出席率!$A$2:$A$6</c:f>
              <c:strCache>
                <c:ptCount val="5"/>
                <c:pt idx="0">
                  <c:v>80〜100%</c:v>
                </c:pt>
                <c:pt idx="1">
                  <c:v>50〜80%程度</c:v>
                </c:pt>
                <c:pt idx="2">
                  <c:v>20〜50%程度</c:v>
                </c:pt>
                <c:pt idx="3">
                  <c:v>0〜20%程度</c:v>
                </c:pt>
                <c:pt idx="4">
                  <c:v>ほぼ0%</c:v>
                </c:pt>
              </c:strCache>
            </c:strRef>
          </c:cat>
          <c:val>
            <c:numRef>
              <c:f>ライブ出席率!$B$2:$B$6</c:f>
              <c:numCache>
                <c:formatCode>General</c:formatCode>
                <c:ptCount val="5"/>
                <c:pt idx="0">
                  <c:v>4037</c:v>
                </c:pt>
                <c:pt idx="1">
                  <c:v>511</c:v>
                </c:pt>
                <c:pt idx="2">
                  <c:v>147</c:v>
                </c:pt>
                <c:pt idx="3">
                  <c:v>49</c:v>
                </c:pt>
                <c:pt idx="4">
                  <c:v>40</c:v>
                </c:pt>
              </c:numCache>
            </c:numRef>
          </c:val>
          <c:extLst>
            <c:ext xmlns:c16="http://schemas.microsoft.com/office/drawing/2014/chart" uri="{C3380CC4-5D6E-409C-BE32-E72D297353CC}">
              <c16:uniqueId val="{00000000-30FF-4B73-B703-854F37DD04C6}"/>
            </c:ext>
          </c:extLst>
        </c:ser>
        <c:dLbls>
          <c:showLegendKey val="0"/>
          <c:showVal val="0"/>
          <c:showCatName val="0"/>
          <c:showSerName val="0"/>
          <c:showPercent val="0"/>
          <c:showBubbleSize val="0"/>
          <c:showLeaderLines val="1"/>
        </c:dLbls>
        <c:firstSliceAng val="0"/>
      </c:pieChart>
    </c:plotArea>
    <c:legend>
      <c:legendPos val="r"/>
      <c:layout>
        <c:manualLayout>
          <c:xMode val="edge"/>
          <c:yMode val="edge"/>
          <c:x val="0.71630372442381041"/>
          <c:y val="0.24737079155178168"/>
          <c:w val="0.27124669958243347"/>
          <c:h val="0.38040530962930441"/>
        </c:manualLayout>
      </c:layout>
      <c:overlay val="0"/>
      <c:txPr>
        <a:bodyPr/>
        <a:lstStyle/>
        <a:p>
          <a:pPr>
            <a:defRPr lang="ja-JP" sz="1800"/>
          </a:pPr>
          <a:endParaRPr lang="ja-JP"/>
        </a:p>
      </c:txPr>
    </c:legend>
    <c:plotVisOnly val="1"/>
    <c:dispBlanksAs val="gap"/>
    <c:showDLblsOverMax val="0"/>
  </c:chart>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0.20863</cdr:x>
      <cdr:y>0.47977</cdr:y>
    </cdr:from>
    <cdr:to>
      <cdr:x>0.5</cdr:x>
      <cdr:y>0.56477</cdr:y>
    </cdr:to>
    <cdr:sp macro="" textlink="">
      <cdr:nvSpPr>
        <cdr:cNvPr id="2" name="正方形/長方形 1">
          <a:extLst xmlns:a="http://schemas.openxmlformats.org/drawingml/2006/main">
            <a:ext uri="{FF2B5EF4-FFF2-40B4-BE49-F238E27FC236}">
              <a16:creationId xmlns:a16="http://schemas.microsoft.com/office/drawing/2014/main" id="{79F4E65F-557E-4BAD-99DF-E8D757829C87}"/>
            </a:ext>
          </a:extLst>
        </cdr:cNvPr>
        <cdr:cNvSpPr/>
      </cdr:nvSpPr>
      <cdr:spPr>
        <a:xfrm xmlns:a="http://schemas.openxmlformats.org/drawingml/2006/main">
          <a:off x="1907704" y="2060849"/>
          <a:ext cx="2664296" cy="365126"/>
        </a:xfrm>
        <a:prstGeom xmlns:a="http://schemas.openxmlformats.org/drawingml/2006/main" prst="rect">
          <a:avLst/>
        </a:prstGeom>
        <a:noFill xmlns:a="http://schemas.openxmlformats.org/drawingml/2006/main"/>
        <a:ln xmlns:a="http://schemas.openxmlformats.org/drawingml/2006/main" w="38100">
          <a:solidFill>
            <a:srgbClr val="C0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ja-JP"/>
        </a:p>
      </cdr:txBody>
    </cdr:sp>
  </cdr:relSizeAnchor>
  <cdr:relSizeAnchor xmlns:cdr="http://schemas.openxmlformats.org/drawingml/2006/chartDrawing">
    <cdr:from>
      <cdr:x>0.03307</cdr:x>
      <cdr:y>0.74943</cdr:y>
    </cdr:from>
    <cdr:to>
      <cdr:x>0.5</cdr:x>
      <cdr:y>0.95059</cdr:y>
    </cdr:to>
    <cdr:sp macro="" textlink="">
      <cdr:nvSpPr>
        <cdr:cNvPr id="3" name="正方形/長方形 2">
          <a:extLst xmlns:a="http://schemas.openxmlformats.org/drawingml/2006/main">
            <a:ext uri="{FF2B5EF4-FFF2-40B4-BE49-F238E27FC236}">
              <a16:creationId xmlns:a16="http://schemas.microsoft.com/office/drawing/2014/main" id="{4F83F82D-A837-42B3-A32E-A9567087FBFF}"/>
            </a:ext>
          </a:extLst>
        </cdr:cNvPr>
        <cdr:cNvSpPr/>
      </cdr:nvSpPr>
      <cdr:spPr>
        <a:xfrm xmlns:a="http://schemas.openxmlformats.org/drawingml/2006/main">
          <a:off x="302351" y="3219162"/>
          <a:ext cx="4269649" cy="864083"/>
        </a:xfrm>
        <a:prstGeom xmlns:a="http://schemas.openxmlformats.org/drawingml/2006/main" prst="rect">
          <a:avLst/>
        </a:prstGeom>
        <a:noFill xmlns:a="http://schemas.openxmlformats.org/drawingml/2006/main"/>
        <a:ln xmlns:a="http://schemas.openxmlformats.org/drawingml/2006/main" w="38100">
          <a:solidFill>
            <a:srgbClr val="C0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ja-JP"/>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2020/9/11</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dirty="0"/>
              <a:t>A</a:t>
            </a:r>
            <a:r>
              <a:rPr kumimoji="1" lang="ja-JP" altLang="en-US" dirty="0"/>
              <a:t>セメスタ説明会 </a:t>
            </a:r>
            <a:r>
              <a:rPr kumimoji="1" lang="en-US" altLang="ja-JP" dirty="0"/>
              <a:t>utelecon.github.io</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2020/9/11</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2020/9/11</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2020/9/11</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2020/9/11</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dirty="0"/>
              <a:t>A</a:t>
            </a:r>
            <a:r>
              <a:rPr kumimoji="1" lang="ja-JP" altLang="en-US" dirty="0"/>
              <a:t>セメスタ説明会 </a:t>
            </a:r>
            <a:r>
              <a:rPr kumimoji="1" lang="en-US" altLang="ja-JP" dirty="0"/>
              <a:t>utelecon.github.io</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u-tokyo.ac.jp/content/400131322.pdf" TargetMode="External"/><Relationship Id="rId2" Type="http://schemas.openxmlformats.org/officeDocument/2006/relationships/hyperlink" Target="https://www.u-tokyo.ac.jp/ja/students/edu-data/h05.html"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www.nii.ac.jp/event/upload/20200731-05_Kushimoto.pdf" TargetMode="External"/><Relationship Id="rId3" Type="http://schemas.openxmlformats.org/officeDocument/2006/relationships/hyperlink" Target="https://www.todaishimbun.org/online_class20200808/" TargetMode="External"/><Relationship Id="rId7" Type="http://schemas.openxmlformats.org/officeDocument/2006/relationships/hyperlink" Target="https://youtu.be/0VhH1n4GqEk" TargetMode="External"/><Relationship Id="rId12" Type="http://schemas.openxmlformats.org/officeDocument/2006/relationships/hyperlink" Target="https://youtu.be/-URagtKn6V4" TargetMode="External"/><Relationship Id="rId2" Type="http://schemas.openxmlformats.org/officeDocument/2006/relationships/hyperlink" Target="https://todai-umeet.com/article/53029" TargetMode="External"/><Relationship Id="rId1" Type="http://schemas.openxmlformats.org/officeDocument/2006/relationships/slideLayout" Target="../slideLayouts/slideLayout2.xml"/><Relationship Id="rId6" Type="http://schemas.openxmlformats.org/officeDocument/2006/relationships/hyperlink" Target="https://www.nii.ac.jp/event/upload/20200821-06_Tachibana.pdf" TargetMode="External"/><Relationship Id="rId11" Type="http://schemas.openxmlformats.org/officeDocument/2006/relationships/hyperlink" Target="https://www.nii.ac.jp/event/upload/20200605-5_Uehara.pdf" TargetMode="External"/><Relationship Id="rId5" Type="http://schemas.openxmlformats.org/officeDocument/2006/relationships/hyperlink" Target="https://drive.google.com/file/d/1wmZFVPotGVUcw12-Kb9fSXhqsd_RvNQi/view?usp=sharing" TargetMode="External"/><Relationship Id="rId10" Type="http://schemas.openxmlformats.org/officeDocument/2006/relationships/hyperlink" Target="https://youtu.be/ec-V5R0wHXc" TargetMode="External"/><Relationship Id="rId4" Type="http://schemas.openxmlformats.org/officeDocument/2006/relationships/hyperlink" Target="https://utelecon.github.io/events/2020-luncheon/luncheon_10_slides.pdf" TargetMode="External"/><Relationship Id="rId9" Type="http://schemas.openxmlformats.org/officeDocument/2006/relationships/hyperlink" Target="https://youtu.be/3V6OZSCaNKY" TargetMode="External"/></Relationships>
</file>

<file path=ppt/slides/_rels/slide25.xml.rels><?xml version="1.0" encoding="UTF-8" standalone="yes"?>
<Relationships xmlns="http://schemas.openxmlformats.org/package/2006/relationships"><Relationship Id="rId2" Type="http://schemas.openxmlformats.org/officeDocument/2006/relationships/hyperlink" Target="https://www.nii.ac.jp/event/other/dec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utelecon.github.io/forms/et.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utelecon.github.io/questionnaire/2020summer_f" TargetMode="External"/><Relationship Id="rId2" Type="http://schemas.openxmlformats.org/officeDocument/2006/relationships/hyperlink" Target="https://utelecon.github.io/questionnaire/2020summ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kumimoji="1" lang="en-US" altLang="ja-JP" dirty="0"/>
              <a:t>S</a:t>
            </a:r>
            <a:r>
              <a:rPr kumimoji="1" lang="ja-JP" altLang="en-US" dirty="0"/>
              <a:t>セメスタの振り返り</a:t>
            </a:r>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pic>
        <p:nvPicPr>
          <p:cNvPr id="8" name="Picture 7" descr="A picture containing clock&#10;&#10;Description automatically generated">
            <a:extLst>
              <a:ext uri="{FF2B5EF4-FFF2-40B4-BE49-F238E27FC236}">
                <a16:creationId xmlns:a16="http://schemas.microsoft.com/office/drawing/2014/main" id="{2BBA0F16-2D16-46BC-A828-BCDE80930F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4208" y="3899058"/>
            <a:ext cx="2571429" cy="257142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E88066-103B-4CCB-8508-BB3EE9284883}"/>
              </a:ext>
            </a:extLst>
          </p:cNvPr>
          <p:cNvSpPr>
            <a:spLocks noGrp="1"/>
          </p:cNvSpPr>
          <p:nvPr>
            <p:ph type="title"/>
          </p:nvPr>
        </p:nvSpPr>
        <p:spPr/>
        <p:txBody>
          <a:bodyPr>
            <a:normAutofit fontScale="90000"/>
          </a:bodyPr>
          <a:lstStyle/>
          <a:p>
            <a:r>
              <a:rPr kumimoji="1" lang="ja-JP" altLang="en-US" dirty="0"/>
              <a:t>形式・学年ごと評価値平均</a:t>
            </a:r>
            <a:r>
              <a:rPr kumimoji="1" lang="en-US" altLang="ja-JP" dirty="0"/>
              <a:t>(-2</a:t>
            </a:r>
            <a:r>
              <a:rPr kumimoji="1" lang="ja-JP" altLang="en-US" dirty="0"/>
              <a:t>～</a:t>
            </a:r>
            <a:r>
              <a:rPr kumimoji="1" lang="en-US" altLang="ja-JP" dirty="0"/>
              <a:t>2)</a:t>
            </a:r>
            <a:endParaRPr kumimoji="1" lang="ja-JP" altLang="en-US" dirty="0"/>
          </a:p>
        </p:txBody>
      </p:sp>
      <p:graphicFrame>
        <p:nvGraphicFramePr>
          <p:cNvPr id="12" name="Chart 1">
            <a:extLst>
              <a:ext uri="{FF2B5EF4-FFF2-40B4-BE49-F238E27FC236}">
                <a16:creationId xmlns:a16="http://schemas.microsoft.com/office/drawing/2014/main" id="{B9949993-361C-4924-9D06-5974FAC74224}"/>
              </a:ext>
            </a:extLst>
          </p:cNvPr>
          <p:cNvGraphicFramePr>
            <a:graphicFrameLocks noGrp="1"/>
          </p:cNvGraphicFramePr>
          <p:nvPr>
            <p:ph idx="1"/>
          </p:nvPr>
        </p:nvGraphicFramePr>
        <p:xfrm>
          <a:off x="0" y="1927374"/>
          <a:ext cx="9144000" cy="4525962"/>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17A6228E-A0A7-4EBC-A27D-1016EE63C531}"/>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D3BFCFCF-2DB7-4CEA-B0E7-089D509173E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725AE49B-C2C3-466C-A345-1EE50DE52D39}"/>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sp>
        <p:nvSpPr>
          <p:cNvPr id="3" name="テキスト プレースホルダー 2">
            <a:extLst>
              <a:ext uri="{FF2B5EF4-FFF2-40B4-BE49-F238E27FC236}">
                <a16:creationId xmlns:a16="http://schemas.microsoft.com/office/drawing/2014/main" id="{B01CFD43-024F-4E25-A9D9-F8AF16DCE937}"/>
              </a:ext>
            </a:extLst>
          </p:cNvPr>
          <p:cNvSpPr>
            <a:spLocks noGrp="1"/>
          </p:cNvSpPr>
          <p:nvPr>
            <p:ph type="body" idx="4294967295"/>
          </p:nvPr>
        </p:nvSpPr>
        <p:spPr>
          <a:xfrm>
            <a:off x="0" y="1500188"/>
            <a:ext cx="8229600" cy="4525962"/>
          </a:xfrm>
        </p:spPr>
        <p:txBody>
          <a:bodyPr/>
          <a:lstStyle/>
          <a:p>
            <a:r>
              <a:rPr kumimoji="1" lang="ja-JP" altLang="en-US" dirty="0"/>
              <a:t>ライブ（講義）の授業が相対的に高評価</a:t>
            </a:r>
          </a:p>
        </p:txBody>
      </p:sp>
      <p:sp>
        <p:nvSpPr>
          <p:cNvPr id="7" name="正方形/長方形 6">
            <a:extLst>
              <a:ext uri="{FF2B5EF4-FFF2-40B4-BE49-F238E27FC236}">
                <a16:creationId xmlns:a16="http://schemas.microsoft.com/office/drawing/2014/main" id="{316BA490-19E4-4870-B842-83A6D5CA54BC}"/>
              </a:ext>
            </a:extLst>
          </p:cNvPr>
          <p:cNvSpPr/>
          <p:nvPr/>
        </p:nvSpPr>
        <p:spPr>
          <a:xfrm>
            <a:off x="7524328" y="3351906"/>
            <a:ext cx="1512168" cy="36512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35C79752-07CB-4E27-8D7C-ED95AD065AC0}"/>
              </a:ext>
            </a:extLst>
          </p:cNvPr>
          <p:cNvCxnSpPr>
            <a:stCxn id="7" idx="1"/>
          </p:cNvCxnSpPr>
          <p:nvPr/>
        </p:nvCxnSpPr>
        <p:spPr>
          <a:xfrm flipH="1">
            <a:off x="6902896" y="3534469"/>
            <a:ext cx="621432" cy="18256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30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4EEC1B-359D-438D-8D56-2C96A1C0268E}"/>
              </a:ext>
            </a:extLst>
          </p:cNvPr>
          <p:cNvSpPr>
            <a:spLocks noGrp="1"/>
          </p:cNvSpPr>
          <p:nvPr>
            <p:ph type="title"/>
          </p:nvPr>
        </p:nvSpPr>
        <p:spPr/>
        <p:txBody>
          <a:bodyPr>
            <a:normAutofit/>
          </a:bodyPr>
          <a:lstStyle/>
          <a:p>
            <a:r>
              <a:rPr lang="ja-JP" altLang="en-US" dirty="0"/>
              <a:t>オンライン授業の良かった点</a:t>
            </a:r>
            <a:endParaRPr kumimoji="1" lang="ja-JP" altLang="en-US" dirty="0"/>
          </a:p>
        </p:txBody>
      </p:sp>
      <p:sp>
        <p:nvSpPr>
          <p:cNvPr id="3" name="コンテンツ プレースホルダー 2">
            <a:extLst>
              <a:ext uri="{FF2B5EF4-FFF2-40B4-BE49-F238E27FC236}">
                <a16:creationId xmlns:a16="http://schemas.microsoft.com/office/drawing/2014/main" id="{67295973-3FCD-4E4D-83CD-1B03DDA99645}"/>
              </a:ext>
            </a:extLst>
          </p:cNvPr>
          <p:cNvSpPr>
            <a:spLocks noGrp="1"/>
          </p:cNvSpPr>
          <p:nvPr>
            <p:ph idx="1"/>
          </p:nvPr>
        </p:nvSpPr>
        <p:spPr/>
        <p:txBody>
          <a:bodyPr>
            <a:normAutofit/>
          </a:bodyPr>
          <a:lstStyle/>
          <a:p>
            <a:r>
              <a:rPr lang="ja-JP" altLang="en-US" sz="2400" dirty="0"/>
              <a:t>オンライン授業が</a:t>
            </a:r>
            <a:r>
              <a:rPr lang="en-US" altLang="ja-JP" sz="2400" dirty="0"/>
              <a:t>, </a:t>
            </a:r>
            <a:r>
              <a:rPr lang="ja-JP" altLang="en-US" sz="2400" dirty="0"/>
              <a:t>対面授業より良いと感じた点にチェックをしてください </a:t>
            </a:r>
            <a:r>
              <a:rPr lang="en-US" altLang="ja-JP" sz="2400" dirty="0"/>
              <a:t>(</a:t>
            </a:r>
            <a:r>
              <a:rPr lang="ja-JP" altLang="en-US" sz="2400" dirty="0"/>
              <a:t>複数選択可＋「その他」</a:t>
            </a:r>
            <a:r>
              <a:rPr lang="en-US" altLang="ja-JP" sz="2400" dirty="0"/>
              <a:t>)</a:t>
            </a:r>
          </a:p>
        </p:txBody>
      </p:sp>
      <p:sp>
        <p:nvSpPr>
          <p:cNvPr id="4" name="日付プレースホルダー 3">
            <a:extLst>
              <a:ext uri="{FF2B5EF4-FFF2-40B4-BE49-F238E27FC236}">
                <a16:creationId xmlns:a16="http://schemas.microsoft.com/office/drawing/2014/main" id="{99C147C3-975B-4AD5-9A54-7CAA0727ED88}"/>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7E7F764C-A114-4E6F-B771-985A7ADBBF80}"/>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4EECF6F8-0930-428D-9704-63922F0B22EE}"/>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graphicFrame>
        <p:nvGraphicFramePr>
          <p:cNvPr id="9" name="Chart 1">
            <a:extLst>
              <a:ext uri="{FF2B5EF4-FFF2-40B4-BE49-F238E27FC236}">
                <a16:creationId xmlns:a16="http://schemas.microsoft.com/office/drawing/2014/main" id="{F74AF189-259D-42EC-898F-AFD3171C1DD8}"/>
              </a:ext>
            </a:extLst>
          </p:cNvPr>
          <p:cNvGraphicFramePr>
            <a:graphicFrameLocks/>
          </p:cNvGraphicFramePr>
          <p:nvPr/>
        </p:nvGraphicFramePr>
        <p:xfrm>
          <a:off x="0" y="2276872"/>
          <a:ext cx="9144000" cy="40794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81942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39DAB1-2950-4C9F-B7F6-7A455E4B7002}"/>
              </a:ext>
            </a:extLst>
          </p:cNvPr>
          <p:cNvSpPr>
            <a:spLocks noGrp="1"/>
          </p:cNvSpPr>
          <p:nvPr>
            <p:ph type="title"/>
          </p:nvPr>
        </p:nvSpPr>
        <p:spPr/>
        <p:txBody>
          <a:bodyPr/>
          <a:lstStyle/>
          <a:p>
            <a:r>
              <a:rPr kumimoji="1" lang="ja-JP" altLang="en-US" dirty="0"/>
              <a:t>悪い点</a:t>
            </a:r>
          </a:p>
        </p:txBody>
      </p:sp>
      <p:sp>
        <p:nvSpPr>
          <p:cNvPr id="3" name="コンテンツ プレースホルダー 2">
            <a:extLst>
              <a:ext uri="{FF2B5EF4-FFF2-40B4-BE49-F238E27FC236}">
                <a16:creationId xmlns:a16="http://schemas.microsoft.com/office/drawing/2014/main" id="{82EDB224-8019-4743-934C-8F26B5145703}"/>
              </a:ext>
            </a:extLst>
          </p:cNvPr>
          <p:cNvSpPr>
            <a:spLocks noGrp="1"/>
          </p:cNvSpPr>
          <p:nvPr>
            <p:ph idx="1"/>
          </p:nvPr>
        </p:nvSpPr>
        <p:spPr>
          <a:xfrm>
            <a:off x="457200" y="1268760"/>
            <a:ext cx="8229600" cy="4737138"/>
          </a:xfrm>
        </p:spPr>
        <p:txBody>
          <a:bodyPr>
            <a:normAutofit/>
          </a:bodyPr>
          <a:lstStyle/>
          <a:p>
            <a:r>
              <a:rPr lang="ja-JP" altLang="en-US" sz="2400" dirty="0"/>
              <a:t>オンライン授業を受けてみて感じたデメリットをチェックしてください</a:t>
            </a:r>
            <a:endParaRPr lang="en-US" altLang="ja-JP" sz="2400" dirty="0"/>
          </a:p>
        </p:txBody>
      </p:sp>
      <p:sp>
        <p:nvSpPr>
          <p:cNvPr id="4" name="日付プレースホルダー 3">
            <a:extLst>
              <a:ext uri="{FF2B5EF4-FFF2-40B4-BE49-F238E27FC236}">
                <a16:creationId xmlns:a16="http://schemas.microsoft.com/office/drawing/2014/main" id="{86E76803-FB1B-4F68-A6AE-99CCA2720453}"/>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A08AF700-8810-4268-AA19-87FC87361B39}"/>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D2E0505A-36FD-4CC3-83D6-05A4C93404CE}"/>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graphicFrame>
        <p:nvGraphicFramePr>
          <p:cNvPr id="7" name="Chart 1">
            <a:extLst>
              <a:ext uri="{FF2B5EF4-FFF2-40B4-BE49-F238E27FC236}">
                <a16:creationId xmlns:a16="http://schemas.microsoft.com/office/drawing/2014/main" id="{678EC9CF-C933-4253-B454-EAB330CBE494}"/>
              </a:ext>
            </a:extLst>
          </p:cNvPr>
          <p:cNvGraphicFramePr>
            <a:graphicFrameLocks/>
          </p:cNvGraphicFramePr>
          <p:nvPr>
            <p:extLst>
              <p:ext uri="{D42A27DB-BD31-4B8C-83A1-F6EECF244321}">
                <p14:modId xmlns:p14="http://schemas.microsoft.com/office/powerpoint/2010/main" val="3565123487"/>
              </p:ext>
            </p:extLst>
          </p:nvPr>
        </p:nvGraphicFramePr>
        <p:xfrm>
          <a:off x="0" y="2060848"/>
          <a:ext cx="9144000" cy="42955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48853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D229E5-CA00-4BD8-AA74-02109397A471}"/>
              </a:ext>
            </a:extLst>
          </p:cNvPr>
          <p:cNvSpPr>
            <a:spLocks noGrp="1"/>
          </p:cNvSpPr>
          <p:nvPr>
            <p:ph type="title"/>
          </p:nvPr>
        </p:nvSpPr>
        <p:spPr/>
        <p:txBody>
          <a:bodyPr>
            <a:noAutofit/>
          </a:bodyPr>
          <a:lstStyle/>
          <a:p>
            <a:pPr algn="l"/>
            <a:r>
              <a:rPr kumimoji="1" lang="en-US" altLang="ja-JP" sz="2400" b="1" dirty="0"/>
              <a:t>Q.</a:t>
            </a:r>
            <a:r>
              <a:rPr lang="ja-JP" altLang="en-US" sz="2400" b="1" dirty="0"/>
              <a:t>受講したオンライン授業で実際に経験し</a:t>
            </a:r>
            <a:r>
              <a:rPr lang="en-US" altLang="ja-JP" sz="2400" b="1" dirty="0"/>
              <a:t>, </a:t>
            </a:r>
            <a:r>
              <a:rPr lang="ja-JP" altLang="en-US" sz="2400" b="1" dirty="0"/>
              <a:t>「やめてほしい」と思ったことがあればチェックしてください</a:t>
            </a:r>
            <a:endParaRPr kumimoji="1" lang="ja-JP" altLang="en-US" sz="2400" b="1" dirty="0"/>
          </a:p>
        </p:txBody>
      </p:sp>
      <p:graphicFrame>
        <p:nvGraphicFramePr>
          <p:cNvPr id="13" name="Chart 1">
            <a:extLst>
              <a:ext uri="{FF2B5EF4-FFF2-40B4-BE49-F238E27FC236}">
                <a16:creationId xmlns:a16="http://schemas.microsoft.com/office/drawing/2014/main" id="{A7CFE36B-F579-4383-A6D3-AFC9CC797D40}"/>
              </a:ext>
            </a:extLst>
          </p:cNvPr>
          <p:cNvGraphicFramePr>
            <a:graphicFrameLocks noGrp="1"/>
          </p:cNvGraphicFramePr>
          <p:nvPr>
            <p:ph idx="1"/>
            <p:extLst>
              <p:ext uri="{D42A27DB-BD31-4B8C-83A1-F6EECF244321}">
                <p14:modId xmlns:p14="http://schemas.microsoft.com/office/powerpoint/2010/main" val="1897300264"/>
              </p:ext>
            </p:extLst>
          </p:nvPr>
        </p:nvGraphicFramePr>
        <p:xfrm>
          <a:off x="0" y="1500188"/>
          <a:ext cx="9144000" cy="3368972"/>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BAA7F709-3145-4D9C-8901-18D9C3EED44D}"/>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76E507A1-0AFD-46FE-94D7-A96F81DEA889}"/>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C3BC13EA-29C2-40EB-B328-43AE15575FFE}"/>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
        <p:nvSpPr>
          <p:cNvPr id="3" name="テキスト プレースホルダー 2">
            <a:extLst>
              <a:ext uri="{FF2B5EF4-FFF2-40B4-BE49-F238E27FC236}">
                <a16:creationId xmlns:a16="http://schemas.microsoft.com/office/drawing/2014/main" id="{367721C2-76E0-4828-A695-AEC4DD469151}"/>
              </a:ext>
            </a:extLst>
          </p:cNvPr>
          <p:cNvSpPr>
            <a:spLocks noGrp="1"/>
          </p:cNvSpPr>
          <p:nvPr>
            <p:ph type="body" idx="4294967295"/>
          </p:nvPr>
        </p:nvSpPr>
        <p:spPr/>
        <p:txBody>
          <a:bodyPr>
            <a:normAutofit fontScale="62500" lnSpcReduction="20000"/>
          </a:bodyPr>
          <a:lstStyle/>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kumimoji="1" lang="ja-JP" altLang="en-US" dirty="0"/>
              <a:t>録画は技術的トラブルへの備え、学生の学習の助けのため録ることを推奨していますが、授業内容やプライバシーへの配慮など適切に判断し、最終的には学部、学科等の方針をご確認下さい</a:t>
            </a:r>
          </a:p>
        </p:txBody>
      </p:sp>
      <p:sp>
        <p:nvSpPr>
          <p:cNvPr id="7" name="正方形/長方形 6">
            <a:extLst>
              <a:ext uri="{FF2B5EF4-FFF2-40B4-BE49-F238E27FC236}">
                <a16:creationId xmlns:a16="http://schemas.microsoft.com/office/drawing/2014/main" id="{D0E12FC1-2E2D-475A-B486-C7FF761D2DD5}"/>
              </a:ext>
            </a:extLst>
          </p:cNvPr>
          <p:cNvSpPr/>
          <p:nvPr/>
        </p:nvSpPr>
        <p:spPr>
          <a:xfrm>
            <a:off x="107504" y="3580592"/>
            <a:ext cx="4176464" cy="78451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p>
        </p:txBody>
      </p:sp>
    </p:spTree>
    <p:extLst>
      <p:ext uri="{BB962C8B-B14F-4D97-AF65-F5344CB8AC3E}">
        <p14:creationId xmlns:p14="http://schemas.microsoft.com/office/powerpoint/2010/main" val="799513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803781-14B2-4C14-B172-1C6F68165499}"/>
              </a:ext>
            </a:extLst>
          </p:cNvPr>
          <p:cNvSpPr>
            <a:spLocks noGrp="1"/>
          </p:cNvSpPr>
          <p:nvPr>
            <p:ph type="title"/>
          </p:nvPr>
        </p:nvSpPr>
        <p:spPr/>
        <p:txBody>
          <a:bodyPr>
            <a:normAutofit/>
          </a:bodyPr>
          <a:lstStyle/>
          <a:p>
            <a:r>
              <a:rPr kumimoji="1" lang="ja-JP" altLang="en-US" dirty="0"/>
              <a:t>学習の</a:t>
            </a:r>
            <a:r>
              <a:rPr lang="ja-JP" altLang="en-US" dirty="0"/>
              <a:t>負荷</a:t>
            </a:r>
            <a:r>
              <a:rPr kumimoji="1" lang="ja-JP" altLang="en-US" dirty="0"/>
              <a:t>について</a:t>
            </a:r>
          </a:p>
        </p:txBody>
      </p:sp>
      <p:sp>
        <p:nvSpPr>
          <p:cNvPr id="3" name="コンテンツ プレースホルダー 2">
            <a:extLst>
              <a:ext uri="{FF2B5EF4-FFF2-40B4-BE49-F238E27FC236}">
                <a16:creationId xmlns:a16="http://schemas.microsoft.com/office/drawing/2014/main" id="{629E1E41-F0F9-4390-9201-E7202C2AC558}"/>
              </a:ext>
            </a:extLst>
          </p:cNvPr>
          <p:cNvSpPr>
            <a:spLocks noGrp="1"/>
          </p:cNvSpPr>
          <p:nvPr>
            <p:ph idx="1"/>
          </p:nvPr>
        </p:nvSpPr>
        <p:spPr/>
        <p:txBody>
          <a:bodyPr/>
          <a:lstStyle/>
          <a:p>
            <a:r>
              <a:rPr lang="ja-JP" altLang="en-US" dirty="0"/>
              <a:t>多く聞かれた問題</a:t>
            </a:r>
            <a:endParaRPr lang="en-US" altLang="ja-JP" dirty="0"/>
          </a:p>
          <a:p>
            <a:pPr lvl="1"/>
            <a:r>
              <a:rPr lang="ja-JP" altLang="en-US" dirty="0"/>
              <a:t>課題が重くなりがち</a:t>
            </a:r>
            <a:r>
              <a:rPr lang="ja-JP" altLang="en-US" dirty="0">
                <a:solidFill>
                  <a:srgbClr val="C00000"/>
                </a:solidFill>
              </a:rPr>
              <a:t>（課題地獄）</a:t>
            </a:r>
            <a:endParaRPr lang="en-US" altLang="ja-JP" dirty="0">
              <a:solidFill>
                <a:srgbClr val="C00000"/>
              </a:solidFill>
            </a:endParaRPr>
          </a:p>
          <a:p>
            <a:pPr lvl="1"/>
            <a:r>
              <a:rPr kumimoji="1" lang="ja-JP" altLang="en-US" dirty="0"/>
              <a:t>登校できない</a:t>
            </a:r>
            <a:r>
              <a:rPr kumimoji="1" lang="ja-JP" altLang="en-US" dirty="0">
                <a:solidFill>
                  <a:srgbClr val="C00000"/>
                </a:solidFill>
              </a:rPr>
              <a:t>（友達と交流できない、新しい友達を作れない）</a:t>
            </a:r>
            <a:endParaRPr kumimoji="1" lang="en-US" altLang="ja-JP" dirty="0">
              <a:solidFill>
                <a:srgbClr val="C00000"/>
              </a:solidFill>
            </a:endParaRPr>
          </a:p>
          <a:p>
            <a:r>
              <a:rPr lang="ja-JP" altLang="en-US" dirty="0"/>
              <a:t>前者についてデータで検証</a:t>
            </a:r>
            <a:endParaRPr lang="en-US" altLang="ja-JP" dirty="0"/>
          </a:p>
        </p:txBody>
      </p:sp>
      <p:sp>
        <p:nvSpPr>
          <p:cNvPr id="4" name="日付プレースホルダー 3">
            <a:extLst>
              <a:ext uri="{FF2B5EF4-FFF2-40B4-BE49-F238E27FC236}">
                <a16:creationId xmlns:a16="http://schemas.microsoft.com/office/drawing/2014/main" id="{EDA06E06-E2B9-4234-9446-668D001F80FE}"/>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93A0BB3F-0187-4AD9-977C-D1D0C0956D1F}"/>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6D5A5E16-9B62-4DF6-9D42-54A131D39381}"/>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Tree>
    <p:extLst>
      <p:ext uri="{BB962C8B-B14F-4D97-AF65-F5344CB8AC3E}">
        <p14:creationId xmlns:p14="http://schemas.microsoft.com/office/powerpoint/2010/main" val="135241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967D50-9669-4D2D-A577-8D3160235C77}"/>
              </a:ext>
            </a:extLst>
          </p:cNvPr>
          <p:cNvSpPr>
            <a:spLocks noGrp="1"/>
          </p:cNvSpPr>
          <p:nvPr>
            <p:ph type="title"/>
          </p:nvPr>
        </p:nvSpPr>
        <p:spPr/>
        <p:txBody>
          <a:bodyPr>
            <a:noAutofit/>
          </a:bodyPr>
          <a:lstStyle/>
          <a:p>
            <a:r>
              <a:rPr kumimoji="1" lang="en-US" altLang="ja-JP" sz="2400" b="1" dirty="0"/>
              <a:t>Q. </a:t>
            </a:r>
            <a:r>
              <a:rPr kumimoji="1" lang="ja-JP" altLang="en-US" sz="2400" b="1" dirty="0"/>
              <a:t>週に受けているオンライン授業のコマ数</a:t>
            </a:r>
            <a:r>
              <a:rPr kumimoji="1" lang="en-US" altLang="ja-JP" sz="2400" b="1" dirty="0"/>
              <a:t>(</a:t>
            </a:r>
            <a:r>
              <a:rPr kumimoji="1" lang="ja-JP" altLang="en-US" sz="2400" b="1" dirty="0"/>
              <a:t>ほとんど出席していないものは除く</a:t>
            </a:r>
            <a:r>
              <a:rPr kumimoji="1" lang="en-US" altLang="ja-JP" sz="2400" b="1" dirty="0"/>
              <a:t>)</a:t>
            </a:r>
            <a:r>
              <a:rPr kumimoji="1" lang="ja-JP" altLang="en-US" sz="2400" b="1" dirty="0"/>
              <a:t>を</a:t>
            </a:r>
            <a:r>
              <a:rPr kumimoji="1" lang="en-US" altLang="ja-JP" sz="2400" b="1" dirty="0"/>
              <a:t>, </a:t>
            </a:r>
            <a:r>
              <a:rPr kumimoji="1" lang="ja-JP" altLang="en-US" sz="2400" b="1" dirty="0"/>
              <a:t>形式ごとに教えてください。</a:t>
            </a:r>
          </a:p>
        </p:txBody>
      </p:sp>
      <p:sp>
        <p:nvSpPr>
          <p:cNvPr id="3" name="コンテンツ プレースホルダー 2">
            <a:extLst>
              <a:ext uri="{FF2B5EF4-FFF2-40B4-BE49-F238E27FC236}">
                <a16:creationId xmlns:a16="http://schemas.microsoft.com/office/drawing/2014/main" id="{99B391CD-A5ED-4937-BBB5-1F17F2E5FBF0}"/>
              </a:ext>
            </a:extLst>
          </p:cNvPr>
          <p:cNvSpPr>
            <a:spLocks noGrp="1"/>
          </p:cNvSpPr>
          <p:nvPr>
            <p:ph idx="1"/>
          </p:nvPr>
        </p:nvSpPr>
        <p:spPr/>
        <p:txBody>
          <a:bodyPr>
            <a:normAutofit lnSpcReduction="10000"/>
          </a:bodyPr>
          <a:lstStyle/>
          <a:p>
            <a:r>
              <a:rPr lang="ja-JP" altLang="en-US" dirty="0"/>
              <a:t>形式：</a:t>
            </a:r>
            <a:endParaRPr kumimoji="1" lang="en-US" altLang="ja-JP" dirty="0"/>
          </a:p>
          <a:p>
            <a:pPr lvl="1"/>
            <a:r>
              <a:rPr lang="ja-JP" altLang="en-US" dirty="0">
                <a:solidFill>
                  <a:srgbClr val="00B050"/>
                </a:solidFill>
              </a:rPr>
              <a:t>ライブ（講義）：</a:t>
            </a:r>
            <a:r>
              <a:rPr lang="ja-JP" altLang="en-US" dirty="0"/>
              <a:t>教員による講義中心の授業（通常、ある程度大人数）</a:t>
            </a:r>
            <a:endParaRPr lang="en-US" altLang="ja-JP" dirty="0"/>
          </a:p>
          <a:p>
            <a:pPr lvl="1"/>
            <a:r>
              <a:rPr lang="ja-JP" altLang="en-US" dirty="0">
                <a:solidFill>
                  <a:srgbClr val="00B050"/>
                </a:solidFill>
              </a:rPr>
              <a:t>ライブ（議論）：</a:t>
            </a:r>
            <a:r>
              <a:rPr lang="ja-JP" altLang="en-US" dirty="0"/>
              <a:t>学生による議論中心の授業（通常、少人数）</a:t>
            </a:r>
            <a:endParaRPr lang="en-US" altLang="ja-JP" dirty="0"/>
          </a:p>
          <a:p>
            <a:pPr lvl="1"/>
            <a:r>
              <a:rPr lang="ja-JP" altLang="en-US" dirty="0">
                <a:solidFill>
                  <a:srgbClr val="00B050"/>
                </a:solidFill>
              </a:rPr>
              <a:t>オンデマンド：</a:t>
            </a:r>
            <a:r>
              <a:rPr lang="ja-JP" altLang="en-US" dirty="0"/>
              <a:t>録画されたビデオの配信</a:t>
            </a:r>
            <a:endParaRPr lang="en-US" altLang="ja-JP" dirty="0"/>
          </a:p>
          <a:p>
            <a:pPr lvl="1"/>
            <a:r>
              <a:rPr lang="ja-JP" altLang="en-US" dirty="0">
                <a:solidFill>
                  <a:srgbClr val="00B050"/>
                </a:solidFill>
              </a:rPr>
              <a:t>資料：</a:t>
            </a:r>
            <a:r>
              <a:rPr lang="ja-JP" altLang="en-US" dirty="0"/>
              <a:t>資料配布と自習中心</a:t>
            </a:r>
            <a:endParaRPr lang="en-US" altLang="ja-JP" dirty="0"/>
          </a:p>
          <a:p>
            <a:pPr lvl="1"/>
            <a:r>
              <a:rPr lang="ja-JP" altLang="en-US" dirty="0">
                <a:solidFill>
                  <a:srgbClr val="00B050"/>
                </a:solidFill>
              </a:rPr>
              <a:t>その他：</a:t>
            </a:r>
            <a:r>
              <a:rPr lang="ja-JP" altLang="en-US" dirty="0"/>
              <a:t>上記の混合など</a:t>
            </a:r>
            <a:endParaRPr lang="en-US" altLang="ja-JP" dirty="0"/>
          </a:p>
          <a:p>
            <a:r>
              <a:rPr lang="ja-JP" altLang="en-US" dirty="0"/>
              <a:t>一コマ＝</a:t>
            </a:r>
            <a:r>
              <a:rPr lang="en-US" altLang="ja-JP" dirty="0"/>
              <a:t>105</a:t>
            </a:r>
            <a:r>
              <a:rPr lang="ja-JP" altLang="en-US" dirty="0"/>
              <a:t>分 </a:t>
            </a:r>
            <a:r>
              <a:rPr lang="en-US" altLang="ja-JP" dirty="0"/>
              <a:t>x 13</a:t>
            </a:r>
            <a:r>
              <a:rPr lang="ja-JP" altLang="en-US" dirty="0"/>
              <a:t>回分</a:t>
            </a:r>
            <a:endParaRPr lang="en-US" altLang="ja-JP" dirty="0"/>
          </a:p>
        </p:txBody>
      </p:sp>
      <p:sp>
        <p:nvSpPr>
          <p:cNvPr id="4" name="日付プレースホルダー 3">
            <a:extLst>
              <a:ext uri="{FF2B5EF4-FFF2-40B4-BE49-F238E27FC236}">
                <a16:creationId xmlns:a16="http://schemas.microsoft.com/office/drawing/2014/main" id="{698396E0-32D3-428F-A9A8-036803F86C89}"/>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C8DB7696-57AF-4FA9-A558-73D22937A07C}"/>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885FC6C1-1E16-4865-B502-E94FC7CF2DFD}"/>
              </a:ext>
            </a:extLst>
          </p:cNvPr>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spTree>
    <p:extLst>
      <p:ext uri="{BB962C8B-B14F-4D97-AF65-F5344CB8AC3E}">
        <p14:creationId xmlns:p14="http://schemas.microsoft.com/office/powerpoint/2010/main" val="3140544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hart 1">
            <a:extLst>
              <a:ext uri="{FF2B5EF4-FFF2-40B4-BE49-F238E27FC236}">
                <a16:creationId xmlns:a16="http://schemas.microsoft.com/office/drawing/2014/main" id="{A78293E2-5851-4DE4-8290-CD0F5E038837}"/>
              </a:ext>
            </a:extLst>
          </p:cNvPr>
          <p:cNvGraphicFramePr>
            <a:graphicFrameLocks noGrp="1"/>
          </p:cNvGraphicFramePr>
          <p:nvPr>
            <p:ph idx="1"/>
          </p:nvPr>
        </p:nvGraphicFramePr>
        <p:xfrm>
          <a:off x="313184" y="1"/>
          <a:ext cx="8579296" cy="5157192"/>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1E40D510-247F-401F-B11A-67D7F3AB9E56}"/>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073BE81F-E8C3-4625-A30A-8B52DA788D0E}"/>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C3F4ABCA-721E-4966-88CC-E5D8EC53ADB6}"/>
              </a:ext>
            </a:extLst>
          </p:cNvPr>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sp>
        <p:nvSpPr>
          <p:cNvPr id="15" name="テキスト プレースホルダー 14">
            <a:extLst>
              <a:ext uri="{FF2B5EF4-FFF2-40B4-BE49-F238E27FC236}">
                <a16:creationId xmlns:a16="http://schemas.microsoft.com/office/drawing/2014/main" id="{4C373E1A-4D7E-4A32-BA2B-010CDC6D297D}"/>
              </a:ext>
            </a:extLst>
          </p:cNvPr>
          <p:cNvSpPr>
            <a:spLocks noGrp="1"/>
          </p:cNvSpPr>
          <p:nvPr>
            <p:ph type="body" idx="4294967295"/>
          </p:nvPr>
        </p:nvSpPr>
        <p:spPr>
          <a:xfrm>
            <a:off x="0" y="5002213"/>
            <a:ext cx="8229600" cy="1023937"/>
          </a:xfrm>
        </p:spPr>
        <p:txBody>
          <a:bodyPr>
            <a:normAutofit fontScale="92500" lnSpcReduction="10000"/>
          </a:bodyPr>
          <a:lstStyle/>
          <a:p>
            <a:r>
              <a:rPr kumimoji="1" lang="ja-JP" altLang="en-US" dirty="0">
                <a:solidFill>
                  <a:srgbClr val="00B050"/>
                </a:solidFill>
              </a:rPr>
              <a:t>ほとんどがライブ</a:t>
            </a:r>
            <a:r>
              <a:rPr kumimoji="1" lang="ja-JP" altLang="en-US" dirty="0">
                <a:solidFill>
                  <a:schemeClr val="tx1"/>
                </a:solidFill>
              </a:rPr>
              <a:t>で行われていた</a:t>
            </a:r>
            <a:endParaRPr kumimoji="1" lang="en-US" altLang="ja-JP" dirty="0">
              <a:solidFill>
                <a:schemeClr val="tx1"/>
              </a:solidFill>
            </a:endParaRPr>
          </a:p>
          <a:p>
            <a:r>
              <a:rPr kumimoji="1" lang="en-US" altLang="ja-JP" dirty="0"/>
              <a:t>1</a:t>
            </a:r>
            <a:r>
              <a:rPr kumimoji="1" lang="ja-JP" altLang="en-US" dirty="0"/>
              <a:t>年生の平均：</a:t>
            </a:r>
            <a:r>
              <a:rPr kumimoji="1" lang="en-US" altLang="ja-JP" dirty="0">
                <a:solidFill>
                  <a:srgbClr val="C00000"/>
                </a:solidFill>
              </a:rPr>
              <a:t>16</a:t>
            </a:r>
            <a:r>
              <a:rPr kumimoji="1" lang="ja-JP" altLang="en-US" dirty="0">
                <a:solidFill>
                  <a:srgbClr val="C00000"/>
                </a:solidFill>
              </a:rPr>
              <a:t>コマ</a:t>
            </a:r>
            <a:r>
              <a:rPr kumimoji="1" lang="en-US" altLang="ja-JP" dirty="0">
                <a:solidFill>
                  <a:srgbClr val="C00000"/>
                </a:solidFill>
              </a:rPr>
              <a:t>/</a:t>
            </a:r>
            <a:r>
              <a:rPr kumimoji="1" lang="ja-JP" altLang="en-US" dirty="0">
                <a:solidFill>
                  <a:srgbClr val="C00000"/>
                </a:solidFill>
              </a:rPr>
              <a:t>週</a:t>
            </a:r>
            <a:r>
              <a:rPr kumimoji="1" lang="ja-JP" altLang="en-US" dirty="0"/>
              <a:t>（</a:t>
            </a:r>
            <a:r>
              <a:rPr lang="en-US" altLang="ja-JP" dirty="0"/>
              <a:t>1</a:t>
            </a:r>
            <a:r>
              <a:rPr lang="ja-JP" altLang="en-US" dirty="0"/>
              <a:t>日</a:t>
            </a:r>
            <a:r>
              <a:rPr lang="en-US" altLang="ja-JP" dirty="0"/>
              <a:t>3</a:t>
            </a:r>
            <a:r>
              <a:rPr lang="ja-JP" altLang="en-US" dirty="0"/>
              <a:t>コマ以上）</a:t>
            </a:r>
            <a:endParaRPr lang="en-US" altLang="ja-JP" dirty="0"/>
          </a:p>
        </p:txBody>
      </p:sp>
      <p:cxnSp>
        <p:nvCxnSpPr>
          <p:cNvPr id="8" name="直線コネクタ 7">
            <a:extLst>
              <a:ext uri="{FF2B5EF4-FFF2-40B4-BE49-F238E27FC236}">
                <a16:creationId xmlns:a16="http://schemas.microsoft.com/office/drawing/2014/main" id="{20DD10A9-22FA-4C0D-8A68-F3B9FF4A881B}"/>
              </a:ext>
            </a:extLst>
          </p:cNvPr>
          <p:cNvCxnSpPr>
            <a:cxnSpLocks/>
            <a:stCxn id="14" idx="3"/>
            <a:endCxn id="10" idx="1"/>
          </p:cNvCxnSpPr>
          <p:nvPr/>
        </p:nvCxnSpPr>
        <p:spPr>
          <a:xfrm flipV="1">
            <a:off x="7601383" y="2907837"/>
            <a:ext cx="275236" cy="297444"/>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99D9BA4D-1427-4F32-9463-94C07C137193}"/>
              </a:ext>
            </a:extLst>
          </p:cNvPr>
          <p:cNvSpPr/>
          <p:nvPr/>
        </p:nvSpPr>
        <p:spPr>
          <a:xfrm>
            <a:off x="7876619" y="2655809"/>
            <a:ext cx="1008112" cy="50405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BBA290E3-B551-4C8A-95D0-8E82D2FBF83E}"/>
              </a:ext>
            </a:extLst>
          </p:cNvPr>
          <p:cNvSpPr/>
          <p:nvPr/>
        </p:nvSpPr>
        <p:spPr>
          <a:xfrm>
            <a:off x="7164288" y="2765537"/>
            <a:ext cx="437095" cy="87948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53569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8DA917-5379-4884-A1E7-E81C80B89630}"/>
              </a:ext>
            </a:extLst>
          </p:cNvPr>
          <p:cNvSpPr>
            <a:spLocks noGrp="1"/>
          </p:cNvSpPr>
          <p:nvPr>
            <p:ph type="title"/>
          </p:nvPr>
        </p:nvSpPr>
        <p:spPr/>
        <p:txBody>
          <a:bodyPr>
            <a:noAutofit/>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kumimoji="1" lang="en-US" altLang="ja-JP" sz="2800" b="1" i="0" baseline="0" dirty="0">
                <a:solidFill>
                  <a:schemeClr val="tx2"/>
                </a:solidFill>
                <a:effectLst/>
              </a:rPr>
              <a:t>Q. </a:t>
            </a:r>
            <a:r>
              <a:rPr kumimoji="1" lang="ja-JP" altLang="ja-JP" sz="2800" b="1" i="0" baseline="0" dirty="0">
                <a:solidFill>
                  <a:schemeClr val="tx2"/>
                </a:solidFill>
                <a:effectLst/>
              </a:rPr>
              <a:t>ライブで行われている授業の出席率</a:t>
            </a:r>
            <a:r>
              <a:rPr kumimoji="1" lang="en-US" altLang="ja-JP" sz="2800" b="1" i="0" baseline="0" dirty="0">
                <a:solidFill>
                  <a:schemeClr val="tx2"/>
                </a:solidFill>
                <a:effectLst/>
              </a:rPr>
              <a:t>(</a:t>
            </a:r>
            <a:r>
              <a:rPr kumimoji="1" lang="ja-JP" altLang="ja-JP" sz="2800" b="1" i="0" baseline="0" dirty="0">
                <a:solidFill>
                  <a:schemeClr val="tx2"/>
                </a:solidFill>
                <a:effectLst/>
              </a:rPr>
              <a:t>実際にライブで聞いている割合</a:t>
            </a:r>
            <a:r>
              <a:rPr kumimoji="1" lang="en-US" altLang="ja-JP" sz="2800" b="1" i="0" baseline="0" dirty="0">
                <a:solidFill>
                  <a:schemeClr val="tx2"/>
                </a:solidFill>
                <a:effectLst/>
              </a:rPr>
              <a:t>)</a:t>
            </a:r>
            <a:r>
              <a:rPr kumimoji="1" lang="ja-JP" altLang="ja-JP" sz="2800" b="1" i="0" baseline="0" dirty="0">
                <a:solidFill>
                  <a:schemeClr val="tx2"/>
                </a:solidFill>
                <a:effectLst/>
              </a:rPr>
              <a:t>はどのくらいですか</a:t>
            </a:r>
            <a:r>
              <a:rPr kumimoji="1" lang="en-US" altLang="ja-JP" sz="2800" b="1" i="0" baseline="0" dirty="0">
                <a:solidFill>
                  <a:schemeClr val="tx2"/>
                </a:solidFill>
                <a:effectLst/>
              </a:rPr>
              <a:t>?</a:t>
            </a:r>
          </a:p>
        </p:txBody>
      </p:sp>
      <p:sp>
        <p:nvSpPr>
          <p:cNvPr id="12" name="コンテンツ プレースホルダー 11">
            <a:extLst>
              <a:ext uri="{FF2B5EF4-FFF2-40B4-BE49-F238E27FC236}">
                <a16:creationId xmlns:a16="http://schemas.microsoft.com/office/drawing/2014/main" id="{B5420391-DFFF-4B50-A917-6889C4571186}"/>
              </a:ext>
            </a:extLst>
          </p:cNvPr>
          <p:cNvSpPr>
            <a:spLocks noGrp="1"/>
          </p:cNvSpPr>
          <p:nvPr>
            <p:ph idx="1"/>
          </p:nvPr>
        </p:nvSpPr>
        <p:spPr/>
        <p:txBody>
          <a:bodyPr/>
          <a:lstStyle/>
          <a:p>
            <a:r>
              <a:rPr kumimoji="1" lang="ja-JP" altLang="en-US" dirty="0">
                <a:solidFill>
                  <a:srgbClr val="00B050"/>
                </a:solidFill>
              </a:rPr>
              <a:t>ほとんどが</a:t>
            </a:r>
            <a:r>
              <a:rPr kumimoji="1" lang="en-US" altLang="ja-JP" dirty="0">
                <a:solidFill>
                  <a:srgbClr val="00B050"/>
                </a:solidFill>
              </a:rPr>
              <a:t>80%</a:t>
            </a:r>
            <a:r>
              <a:rPr kumimoji="1" lang="ja-JP" altLang="en-US" dirty="0">
                <a:solidFill>
                  <a:srgbClr val="00B050"/>
                </a:solidFill>
              </a:rPr>
              <a:t>以上</a:t>
            </a:r>
          </a:p>
        </p:txBody>
      </p:sp>
      <p:sp>
        <p:nvSpPr>
          <p:cNvPr id="4" name="日付プレースホルダー 3">
            <a:extLst>
              <a:ext uri="{FF2B5EF4-FFF2-40B4-BE49-F238E27FC236}">
                <a16:creationId xmlns:a16="http://schemas.microsoft.com/office/drawing/2014/main" id="{ED5C08E6-FC5D-483A-8278-F39DCD8AD60A}"/>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2BC86C60-69ED-411E-8204-06A6258E345F}"/>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9128C81C-D095-41F0-9DEB-F60983873BDE}"/>
              </a:ext>
            </a:extLst>
          </p:cNvPr>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grpSp>
        <p:nvGrpSpPr>
          <p:cNvPr id="13" name="グループ化 12">
            <a:extLst>
              <a:ext uri="{FF2B5EF4-FFF2-40B4-BE49-F238E27FC236}">
                <a16:creationId xmlns:a16="http://schemas.microsoft.com/office/drawing/2014/main" id="{C9F2D146-A429-4734-BDA0-12B692E7DD14}"/>
              </a:ext>
            </a:extLst>
          </p:cNvPr>
          <p:cNvGrpSpPr/>
          <p:nvPr/>
        </p:nvGrpSpPr>
        <p:grpSpPr>
          <a:xfrm>
            <a:off x="1228913" y="1841086"/>
            <a:ext cx="6871479" cy="4910474"/>
            <a:chOff x="768581" y="1339436"/>
            <a:chExt cx="7159511" cy="5116306"/>
          </a:xfrm>
        </p:grpSpPr>
        <p:graphicFrame>
          <p:nvGraphicFramePr>
            <p:cNvPr id="9" name="Chart 1">
              <a:extLst>
                <a:ext uri="{FF2B5EF4-FFF2-40B4-BE49-F238E27FC236}">
                  <a16:creationId xmlns:a16="http://schemas.microsoft.com/office/drawing/2014/main" id="{7CCDAB23-41E0-4A8D-BD2D-EBD060CD6D75}"/>
                </a:ext>
              </a:extLst>
            </p:cNvPr>
            <p:cNvGraphicFramePr>
              <a:graphicFrameLocks/>
            </p:cNvGraphicFramePr>
            <p:nvPr/>
          </p:nvGraphicFramePr>
          <p:xfrm>
            <a:off x="768581" y="1339436"/>
            <a:ext cx="7159511" cy="5116306"/>
          </p:xfrm>
          <a:graphic>
            <a:graphicData uri="http://schemas.openxmlformats.org/drawingml/2006/chart">
              <c:chart xmlns:c="http://schemas.openxmlformats.org/drawingml/2006/chart" xmlns:r="http://schemas.openxmlformats.org/officeDocument/2006/relationships" r:id="rId2"/>
            </a:graphicData>
          </a:graphic>
        </p:graphicFrame>
        <p:sp>
          <p:nvSpPr>
            <p:cNvPr id="8" name="正方形/長方形 7">
              <a:extLst>
                <a:ext uri="{FF2B5EF4-FFF2-40B4-BE49-F238E27FC236}">
                  <a16:creationId xmlns:a16="http://schemas.microsoft.com/office/drawing/2014/main" id="{F2218B7B-C38A-4161-B335-70B56A19FBBD}"/>
                </a:ext>
              </a:extLst>
            </p:cNvPr>
            <p:cNvSpPr/>
            <p:nvPr/>
          </p:nvSpPr>
          <p:spPr>
            <a:xfrm>
              <a:off x="2530153" y="4032104"/>
              <a:ext cx="2458616" cy="10368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80-100%</a:t>
              </a:r>
              <a:endParaRPr kumimoji="1" lang="ja-JP" altLang="en-US" sz="3600" dirty="0"/>
            </a:p>
          </p:txBody>
        </p:sp>
        <p:sp>
          <p:nvSpPr>
            <p:cNvPr id="11" name="正方形/長方形 10">
              <a:extLst>
                <a:ext uri="{FF2B5EF4-FFF2-40B4-BE49-F238E27FC236}">
                  <a16:creationId xmlns:a16="http://schemas.microsoft.com/office/drawing/2014/main" id="{EBEDD227-6277-4AED-9E1F-5C298F442750}"/>
                </a:ext>
              </a:extLst>
            </p:cNvPr>
            <p:cNvSpPr/>
            <p:nvPr/>
          </p:nvSpPr>
          <p:spPr>
            <a:xfrm rot="3111664">
              <a:off x="1709089" y="2352255"/>
              <a:ext cx="1475668" cy="5475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t>50-80%</a:t>
              </a:r>
              <a:endParaRPr kumimoji="1" lang="ja-JP" altLang="en-US" sz="2400" dirty="0"/>
            </a:p>
          </p:txBody>
        </p:sp>
      </p:grpSp>
    </p:spTree>
    <p:extLst>
      <p:ext uri="{BB962C8B-B14F-4D97-AF65-F5344CB8AC3E}">
        <p14:creationId xmlns:p14="http://schemas.microsoft.com/office/powerpoint/2010/main" val="9617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F69CA5-555A-47E0-ABCE-75D3D1BF7E4F}"/>
              </a:ext>
            </a:extLst>
          </p:cNvPr>
          <p:cNvSpPr>
            <a:spLocks noGrp="1"/>
          </p:cNvSpPr>
          <p:nvPr>
            <p:ph type="title"/>
          </p:nvPr>
        </p:nvSpPr>
        <p:spPr/>
        <p:txBody>
          <a:bodyPr/>
          <a:lstStyle/>
          <a:p>
            <a:r>
              <a:rPr kumimoji="1" lang="ja-JP" altLang="en-US" dirty="0"/>
              <a:t>学年ごとの平均出席率</a:t>
            </a:r>
          </a:p>
        </p:txBody>
      </p:sp>
      <p:graphicFrame>
        <p:nvGraphicFramePr>
          <p:cNvPr id="17" name="Chart 1">
            <a:extLst>
              <a:ext uri="{FF2B5EF4-FFF2-40B4-BE49-F238E27FC236}">
                <a16:creationId xmlns:a16="http://schemas.microsoft.com/office/drawing/2014/main" id="{3AAB18BB-B31F-4F78-B724-EC517BD21513}"/>
              </a:ext>
            </a:extLst>
          </p:cNvPr>
          <p:cNvGraphicFramePr>
            <a:graphicFrameLocks noGrp="1"/>
          </p:cNvGraphicFramePr>
          <p:nvPr>
            <p:ph idx="1"/>
          </p:nvPr>
        </p:nvGraphicFramePr>
        <p:xfrm>
          <a:off x="457200" y="2215406"/>
          <a:ext cx="8229600" cy="4525962"/>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65157EE6-3413-4B88-A258-31AB1263408E}"/>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F192F3CF-D2A1-42DA-BB1A-22483E8DC6F9}"/>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77C73A77-ADD8-4BF3-9C4C-898B741ED1D6}"/>
              </a:ext>
            </a:extLst>
          </p:cNvPr>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sp>
        <p:nvSpPr>
          <p:cNvPr id="18" name="テキスト プレースホルダー 17">
            <a:extLst>
              <a:ext uri="{FF2B5EF4-FFF2-40B4-BE49-F238E27FC236}">
                <a16:creationId xmlns:a16="http://schemas.microsoft.com/office/drawing/2014/main" id="{DF5738F1-5D62-46EF-BD66-AC6846C7938F}"/>
              </a:ext>
            </a:extLst>
          </p:cNvPr>
          <p:cNvSpPr>
            <a:spLocks noGrp="1"/>
          </p:cNvSpPr>
          <p:nvPr>
            <p:ph type="body" idx="4294967295"/>
          </p:nvPr>
        </p:nvSpPr>
        <p:spPr>
          <a:xfrm>
            <a:off x="0" y="1500188"/>
            <a:ext cx="8229600" cy="4525962"/>
          </a:xfrm>
        </p:spPr>
        <p:txBody>
          <a:bodyPr/>
          <a:lstStyle/>
          <a:p>
            <a:r>
              <a:rPr lang="ja-JP" altLang="en-US" dirty="0"/>
              <a:t>全学年で平均</a:t>
            </a:r>
            <a:r>
              <a:rPr lang="en-US" altLang="ja-JP" dirty="0"/>
              <a:t>80%</a:t>
            </a:r>
            <a:r>
              <a:rPr lang="ja-JP" altLang="en-US" dirty="0"/>
              <a:t>以上（一年生</a:t>
            </a:r>
            <a:r>
              <a:rPr lang="en-US" altLang="ja-JP" dirty="0"/>
              <a:t>87%</a:t>
            </a:r>
            <a:r>
              <a:rPr lang="ja-JP" altLang="en-US" dirty="0"/>
              <a:t>）</a:t>
            </a:r>
            <a:endParaRPr kumimoji="1" lang="en-US" altLang="ja-JP" dirty="0"/>
          </a:p>
        </p:txBody>
      </p:sp>
      <p:cxnSp>
        <p:nvCxnSpPr>
          <p:cNvPr id="11" name="直線コネクタ 10">
            <a:extLst>
              <a:ext uri="{FF2B5EF4-FFF2-40B4-BE49-F238E27FC236}">
                <a16:creationId xmlns:a16="http://schemas.microsoft.com/office/drawing/2014/main" id="{FAB0AD50-E1E4-4EBB-AF6E-F4E0D8B1EA93}"/>
              </a:ext>
            </a:extLst>
          </p:cNvPr>
          <p:cNvCxnSpPr/>
          <p:nvPr/>
        </p:nvCxnSpPr>
        <p:spPr>
          <a:xfrm>
            <a:off x="1331640" y="4293096"/>
            <a:ext cx="7128792"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2520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F4B319-EFFD-4BD8-A889-CB7B52489EE9}"/>
              </a:ext>
            </a:extLst>
          </p:cNvPr>
          <p:cNvSpPr>
            <a:spLocks noGrp="1"/>
          </p:cNvSpPr>
          <p:nvPr>
            <p:ph type="title"/>
          </p:nvPr>
        </p:nvSpPr>
        <p:spPr/>
        <p:txBody>
          <a:bodyPr>
            <a:noAutofit/>
          </a:bodyPr>
          <a:lstStyle/>
          <a:p>
            <a:r>
              <a:rPr lang="en-US" altLang="ja-JP" sz="2800" b="1" dirty="0">
                <a:solidFill>
                  <a:schemeClr val="tx2"/>
                </a:solidFill>
                <a:effectLst/>
              </a:rPr>
              <a:t>Q. </a:t>
            </a:r>
            <a:r>
              <a:rPr lang="ja-JP" altLang="ja-JP" sz="2800" b="1" dirty="0">
                <a:solidFill>
                  <a:schemeClr val="tx2"/>
                </a:solidFill>
                <a:effectLst/>
              </a:rPr>
              <a:t>授業に参加している以外</a:t>
            </a:r>
            <a:r>
              <a:rPr lang="en-US" altLang="ja-JP" sz="2800" b="1" dirty="0">
                <a:solidFill>
                  <a:schemeClr val="tx2"/>
                </a:solidFill>
                <a:effectLst/>
              </a:rPr>
              <a:t>(</a:t>
            </a:r>
            <a:r>
              <a:rPr lang="ja-JP" altLang="ja-JP" sz="2800" b="1" dirty="0">
                <a:solidFill>
                  <a:schemeClr val="tx2"/>
                </a:solidFill>
                <a:effectLst/>
              </a:rPr>
              <a:t>予習</a:t>
            </a:r>
            <a:r>
              <a:rPr lang="en-US" altLang="ja-JP" sz="2800" b="1" dirty="0">
                <a:solidFill>
                  <a:schemeClr val="tx2"/>
                </a:solidFill>
                <a:effectLst/>
              </a:rPr>
              <a:t>, </a:t>
            </a:r>
            <a:r>
              <a:rPr lang="ja-JP" altLang="ja-JP" sz="2800" b="1" dirty="0">
                <a:solidFill>
                  <a:schemeClr val="tx2"/>
                </a:solidFill>
                <a:effectLst/>
              </a:rPr>
              <a:t>復習</a:t>
            </a:r>
            <a:r>
              <a:rPr lang="en-US" altLang="ja-JP" sz="2800" b="1" dirty="0">
                <a:solidFill>
                  <a:schemeClr val="tx2"/>
                </a:solidFill>
                <a:effectLst/>
              </a:rPr>
              <a:t>, </a:t>
            </a:r>
            <a:r>
              <a:rPr lang="ja-JP" altLang="ja-JP" sz="2800" b="1" dirty="0">
                <a:solidFill>
                  <a:schemeClr val="tx2"/>
                </a:solidFill>
                <a:effectLst/>
              </a:rPr>
              <a:t>課題など</a:t>
            </a:r>
            <a:r>
              <a:rPr lang="en-US" altLang="ja-JP" sz="2800" b="1" dirty="0">
                <a:solidFill>
                  <a:schemeClr val="tx2"/>
                </a:solidFill>
                <a:effectLst/>
              </a:rPr>
              <a:t>)</a:t>
            </a:r>
            <a:r>
              <a:rPr lang="ja-JP" altLang="ja-JP" sz="2800" b="1" dirty="0">
                <a:solidFill>
                  <a:schemeClr val="tx2"/>
                </a:solidFill>
                <a:effectLst/>
              </a:rPr>
              <a:t>で平均週何時間を大学の勉強に使いましたか</a:t>
            </a:r>
            <a:r>
              <a:rPr lang="en-US" altLang="ja-JP" sz="2800" b="1" dirty="0">
                <a:solidFill>
                  <a:schemeClr val="tx2"/>
                </a:solidFill>
                <a:effectLst/>
              </a:rPr>
              <a:t>?</a:t>
            </a:r>
            <a:endParaRPr kumimoji="1" lang="ja-JP" altLang="en-US" sz="2800" dirty="0"/>
          </a:p>
        </p:txBody>
      </p:sp>
      <p:graphicFrame>
        <p:nvGraphicFramePr>
          <p:cNvPr id="9" name="Chart 1">
            <a:extLst>
              <a:ext uri="{FF2B5EF4-FFF2-40B4-BE49-F238E27FC236}">
                <a16:creationId xmlns:a16="http://schemas.microsoft.com/office/drawing/2014/main" id="{B0D35C0E-16B1-4B81-8F8C-BB54C14E310C}"/>
              </a:ext>
            </a:extLst>
          </p:cNvPr>
          <p:cNvGraphicFramePr>
            <a:graphicFrameLocks noGrp="1"/>
          </p:cNvGraphicFramePr>
          <p:nvPr>
            <p:ph idx="1"/>
          </p:nvPr>
        </p:nvGraphicFramePr>
        <p:xfrm>
          <a:off x="457200" y="2127994"/>
          <a:ext cx="8229600" cy="4181326"/>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580DBB90-CC45-4F3B-A502-670D0AFF74B9}"/>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603CB9FD-BF1E-4C3A-9D20-80AA666F8187}"/>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21501EA5-A714-4DF4-B7E8-1C4B3A4E5364}"/>
              </a:ext>
            </a:extLst>
          </p:cNvPr>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sp>
        <p:nvSpPr>
          <p:cNvPr id="3" name="テキスト プレースホルダー 2">
            <a:extLst>
              <a:ext uri="{FF2B5EF4-FFF2-40B4-BE49-F238E27FC236}">
                <a16:creationId xmlns:a16="http://schemas.microsoft.com/office/drawing/2014/main" id="{2D383086-226E-4345-8420-33F9534D8A9E}"/>
              </a:ext>
            </a:extLst>
          </p:cNvPr>
          <p:cNvSpPr>
            <a:spLocks noGrp="1"/>
          </p:cNvSpPr>
          <p:nvPr>
            <p:ph type="body" idx="4294967295"/>
          </p:nvPr>
        </p:nvSpPr>
        <p:spPr>
          <a:xfrm>
            <a:off x="0" y="1500188"/>
            <a:ext cx="8820472" cy="4525962"/>
          </a:xfrm>
        </p:spPr>
        <p:txBody>
          <a:bodyPr/>
          <a:lstStyle/>
          <a:p>
            <a:r>
              <a:rPr kumimoji="1" lang="ja-JP" altLang="en-US" dirty="0"/>
              <a:t>選択肢</a:t>
            </a:r>
            <a:r>
              <a:rPr lang="ja-JP" altLang="en-US" dirty="0"/>
              <a:t>が</a:t>
            </a:r>
            <a:r>
              <a:rPr kumimoji="1" lang="en-US" altLang="ja-JP" dirty="0"/>
              <a:t>21</a:t>
            </a:r>
            <a:r>
              <a:rPr kumimoji="1" lang="ja-JP" altLang="en-US" dirty="0"/>
              <a:t>時間まででは足りなかった模様</a:t>
            </a:r>
            <a:r>
              <a:rPr kumimoji="1" lang="en-US" altLang="ja-JP" dirty="0"/>
              <a:t>…</a:t>
            </a:r>
            <a:endParaRPr kumimoji="1" lang="ja-JP" altLang="en-US" dirty="0"/>
          </a:p>
        </p:txBody>
      </p:sp>
      <p:sp>
        <p:nvSpPr>
          <p:cNvPr id="7" name="正方形/長方形 6">
            <a:extLst>
              <a:ext uri="{FF2B5EF4-FFF2-40B4-BE49-F238E27FC236}">
                <a16:creationId xmlns:a16="http://schemas.microsoft.com/office/drawing/2014/main" id="{5A37C38B-F250-43B6-B87F-31B40B2A753D}"/>
              </a:ext>
            </a:extLst>
          </p:cNvPr>
          <p:cNvSpPr/>
          <p:nvPr/>
        </p:nvSpPr>
        <p:spPr>
          <a:xfrm>
            <a:off x="7236296" y="5733256"/>
            <a:ext cx="1296144" cy="50405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31707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5A700-E9B5-4F8E-87A5-1FD2B6C2FD1B}"/>
              </a:ext>
            </a:extLst>
          </p:cNvPr>
          <p:cNvSpPr>
            <a:spLocks noGrp="1"/>
          </p:cNvSpPr>
          <p:nvPr>
            <p:ph type="title"/>
          </p:nvPr>
        </p:nvSpPr>
        <p:spPr/>
        <p:txBody>
          <a:bodyPr/>
          <a:lstStyle/>
          <a:p>
            <a:r>
              <a:rPr kumimoji="1" lang="ja-JP" altLang="en-US" dirty="0"/>
              <a:t>内容</a:t>
            </a:r>
          </a:p>
        </p:txBody>
      </p:sp>
      <p:sp>
        <p:nvSpPr>
          <p:cNvPr id="3" name="コンテンツ プレースホルダー 2">
            <a:extLst>
              <a:ext uri="{FF2B5EF4-FFF2-40B4-BE49-F238E27FC236}">
                <a16:creationId xmlns:a16="http://schemas.microsoft.com/office/drawing/2014/main" id="{D1B3E368-B325-4CA4-B3F1-B2D83A006499}"/>
              </a:ext>
            </a:extLst>
          </p:cNvPr>
          <p:cNvSpPr>
            <a:spLocks noGrp="1"/>
          </p:cNvSpPr>
          <p:nvPr>
            <p:ph idx="1"/>
          </p:nvPr>
        </p:nvSpPr>
        <p:spPr>
          <a:xfrm>
            <a:off x="323528" y="1500174"/>
            <a:ext cx="8712968" cy="4525963"/>
          </a:xfrm>
        </p:spPr>
        <p:txBody>
          <a:bodyPr/>
          <a:lstStyle/>
          <a:p>
            <a:r>
              <a:rPr kumimoji="1" lang="ja-JP" altLang="en-US" dirty="0"/>
              <a:t>オンライン授業アンケート</a:t>
            </a:r>
            <a:endParaRPr kumimoji="1" lang="en-US" altLang="ja-JP" dirty="0"/>
          </a:p>
          <a:p>
            <a:pPr lvl="1"/>
            <a:r>
              <a:rPr lang="en-US" altLang="ja-JP" dirty="0"/>
              <a:t>S</a:t>
            </a:r>
            <a:r>
              <a:rPr lang="ja-JP" altLang="en-US" dirty="0"/>
              <a:t>セメスタのオンライン授業に対する評価</a:t>
            </a:r>
            <a:endParaRPr lang="en-US" altLang="ja-JP" dirty="0"/>
          </a:p>
          <a:p>
            <a:pPr lvl="1"/>
            <a:r>
              <a:rPr lang="ja-JP" altLang="en-US" dirty="0"/>
              <a:t>課題</a:t>
            </a:r>
            <a:r>
              <a:rPr kumimoji="1" lang="ja-JP" altLang="en-US" dirty="0"/>
              <a:t>抽出（</a:t>
            </a:r>
            <a:r>
              <a:rPr kumimoji="1" lang="en-US" altLang="ja-JP" dirty="0"/>
              <a:t>A</a:t>
            </a:r>
            <a:r>
              <a:rPr kumimoji="1" lang="ja-JP" altLang="en-US" dirty="0"/>
              <a:t>セメスタへ向け）</a:t>
            </a:r>
            <a:endParaRPr kumimoji="1" lang="en-US" altLang="ja-JP" dirty="0"/>
          </a:p>
          <a:p>
            <a:r>
              <a:rPr lang="ja-JP" altLang="en-US" dirty="0"/>
              <a:t>その他の学生の声、他大学の状況（情報源）</a:t>
            </a:r>
            <a:endParaRPr lang="en-US" altLang="ja-JP" dirty="0"/>
          </a:p>
          <a:p>
            <a:r>
              <a:rPr kumimoji="1" lang="ja-JP" altLang="en-US" dirty="0"/>
              <a:t>（以降時間があれば）</a:t>
            </a:r>
            <a:endParaRPr kumimoji="1" lang="en-US" altLang="ja-JP" dirty="0"/>
          </a:p>
          <a:p>
            <a:r>
              <a:rPr kumimoji="1" lang="ja-JP" altLang="en-US" dirty="0"/>
              <a:t>入室トラブル</a:t>
            </a:r>
            <a:endParaRPr kumimoji="1" lang="en-US" altLang="ja-JP" dirty="0"/>
          </a:p>
          <a:p>
            <a:r>
              <a:rPr lang="en-US" altLang="ja-JP" dirty="0"/>
              <a:t>Zoom</a:t>
            </a:r>
            <a:r>
              <a:rPr lang="ja-JP" altLang="en-US" dirty="0"/>
              <a:t>荒らし</a:t>
            </a:r>
            <a:endParaRPr kumimoji="1" lang="ja-JP" altLang="en-US" dirty="0"/>
          </a:p>
        </p:txBody>
      </p:sp>
      <p:sp>
        <p:nvSpPr>
          <p:cNvPr id="4" name="日付プレースホルダー 3">
            <a:extLst>
              <a:ext uri="{FF2B5EF4-FFF2-40B4-BE49-F238E27FC236}">
                <a16:creationId xmlns:a16="http://schemas.microsoft.com/office/drawing/2014/main" id="{5F7C7B8E-0B65-4370-883B-2AA5A0123EFE}"/>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620F5D1C-E9F9-400E-A6AC-86226FCD91CE}"/>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A3C00E5-4E74-4482-BAC7-462DB3F5C929}"/>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Tree>
    <p:extLst>
      <p:ext uri="{BB962C8B-B14F-4D97-AF65-F5344CB8AC3E}">
        <p14:creationId xmlns:p14="http://schemas.microsoft.com/office/powerpoint/2010/main" val="545062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16A91D-921F-47CB-897C-DB0B61060F48}"/>
              </a:ext>
            </a:extLst>
          </p:cNvPr>
          <p:cNvSpPr>
            <a:spLocks noGrp="1"/>
          </p:cNvSpPr>
          <p:nvPr>
            <p:ph type="title"/>
          </p:nvPr>
        </p:nvSpPr>
        <p:spPr/>
        <p:txBody>
          <a:bodyPr/>
          <a:lstStyle/>
          <a:p>
            <a:r>
              <a:rPr kumimoji="1" lang="ja-JP" altLang="en-US" dirty="0"/>
              <a:t>学年ごとの</a:t>
            </a:r>
            <a:r>
              <a:rPr lang="ja-JP" altLang="en-US" dirty="0"/>
              <a:t>平均</a:t>
            </a:r>
            <a:r>
              <a:rPr kumimoji="1" lang="ja-JP" altLang="en-US" dirty="0"/>
              <a:t>分布</a:t>
            </a:r>
          </a:p>
        </p:txBody>
      </p:sp>
      <p:graphicFrame>
        <p:nvGraphicFramePr>
          <p:cNvPr id="12" name="Chart 1">
            <a:extLst>
              <a:ext uri="{FF2B5EF4-FFF2-40B4-BE49-F238E27FC236}">
                <a16:creationId xmlns:a16="http://schemas.microsoft.com/office/drawing/2014/main" id="{341181D3-3442-427F-A013-CE567DB2EAA3}"/>
              </a:ext>
            </a:extLst>
          </p:cNvPr>
          <p:cNvGraphicFramePr>
            <a:graphicFrameLocks noGrp="1"/>
          </p:cNvGraphicFramePr>
          <p:nvPr>
            <p:ph idx="1"/>
          </p:nvPr>
        </p:nvGraphicFramePr>
        <p:xfrm>
          <a:off x="457200" y="1844824"/>
          <a:ext cx="8229600" cy="4525962"/>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E4E7FE5D-E4F2-44BD-815A-DEB523AFA8B1}"/>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BFE3962C-61C5-4CB7-B77D-0B6C9C28D9BF}"/>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D0030C23-1752-4734-B85E-C53FAC270FC7}"/>
              </a:ext>
            </a:extLst>
          </p:cNvPr>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sp>
        <p:nvSpPr>
          <p:cNvPr id="13" name="テキスト プレースホルダー 12">
            <a:extLst>
              <a:ext uri="{FF2B5EF4-FFF2-40B4-BE49-F238E27FC236}">
                <a16:creationId xmlns:a16="http://schemas.microsoft.com/office/drawing/2014/main" id="{ECF1D152-D4A4-425B-964A-505132AA7E3E}"/>
              </a:ext>
            </a:extLst>
          </p:cNvPr>
          <p:cNvSpPr>
            <a:spLocks noGrp="1"/>
          </p:cNvSpPr>
          <p:nvPr>
            <p:ph type="body" idx="4294967295"/>
          </p:nvPr>
        </p:nvSpPr>
        <p:spPr>
          <a:xfrm>
            <a:off x="0" y="1125538"/>
            <a:ext cx="8229600" cy="4525962"/>
          </a:xfrm>
        </p:spPr>
        <p:txBody>
          <a:bodyPr>
            <a:normAutofit/>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kumimoji="1" lang="ja-JP" altLang="en-US" sz="2400" i="0" baseline="0" dirty="0">
                <a:solidFill>
                  <a:schemeClr val="tx2"/>
                </a:solidFill>
                <a:effectLst/>
              </a:rPr>
              <a:t>それぞれのレンジの平均は中間値、</a:t>
            </a:r>
            <a:r>
              <a:rPr kumimoji="1" lang="en-US" altLang="ja-JP" sz="2400" i="0" baseline="0" dirty="0">
                <a:solidFill>
                  <a:schemeClr val="tx2"/>
                </a:solidFill>
                <a:effectLst/>
              </a:rPr>
              <a:t>21</a:t>
            </a:r>
            <a:r>
              <a:rPr kumimoji="1" lang="ja-JP" altLang="en-US" sz="2400" i="0" baseline="0" dirty="0">
                <a:solidFill>
                  <a:schemeClr val="tx2"/>
                </a:solidFill>
                <a:effectLst/>
              </a:rPr>
              <a:t>時間以上の平均値は</a:t>
            </a:r>
            <a:r>
              <a:rPr kumimoji="1" lang="en-US" altLang="ja-JP" sz="2400" i="0" baseline="0" dirty="0">
                <a:solidFill>
                  <a:schemeClr val="tx2"/>
                </a:solidFill>
                <a:effectLst/>
              </a:rPr>
              <a:t>25</a:t>
            </a:r>
            <a:r>
              <a:rPr kumimoji="1" lang="ja-JP" altLang="en-US" sz="2400" i="0" baseline="0" dirty="0">
                <a:solidFill>
                  <a:schemeClr val="tx2"/>
                </a:solidFill>
                <a:effectLst/>
              </a:rPr>
              <a:t>時間、と仮定して平均を計算</a:t>
            </a:r>
            <a:endParaRPr kumimoji="1" lang="en-US" altLang="ja-JP" sz="2400" i="0" baseline="0" dirty="0">
              <a:solidFill>
                <a:schemeClr val="tx2"/>
              </a:solidFill>
              <a:effectLst/>
            </a:endParaRPr>
          </a:p>
        </p:txBody>
      </p:sp>
      <p:sp>
        <p:nvSpPr>
          <p:cNvPr id="3" name="正方形/長方形 2">
            <a:extLst>
              <a:ext uri="{FF2B5EF4-FFF2-40B4-BE49-F238E27FC236}">
                <a16:creationId xmlns:a16="http://schemas.microsoft.com/office/drawing/2014/main" id="{3655D144-49AD-418B-962E-FCF5169CD0E0}"/>
              </a:ext>
            </a:extLst>
          </p:cNvPr>
          <p:cNvSpPr/>
          <p:nvPr/>
        </p:nvSpPr>
        <p:spPr>
          <a:xfrm>
            <a:off x="1763688" y="2087724"/>
            <a:ext cx="352839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B050"/>
                </a:solidFill>
              </a:rPr>
              <a:t>学部</a:t>
            </a:r>
            <a:r>
              <a:rPr kumimoji="1" lang="en-US" altLang="ja-JP" dirty="0">
                <a:solidFill>
                  <a:srgbClr val="00B050"/>
                </a:solidFill>
              </a:rPr>
              <a:t>1</a:t>
            </a:r>
            <a:r>
              <a:rPr kumimoji="1" lang="ja-JP" altLang="en-US" dirty="0">
                <a:solidFill>
                  <a:srgbClr val="00B050"/>
                </a:solidFill>
              </a:rPr>
              <a:t>年生の平均値</a:t>
            </a:r>
            <a:r>
              <a:rPr kumimoji="1" lang="en-US" altLang="ja-JP" dirty="0">
                <a:solidFill>
                  <a:srgbClr val="00B050"/>
                </a:solidFill>
              </a:rPr>
              <a:t>13 </a:t>
            </a:r>
            <a:r>
              <a:rPr kumimoji="1" lang="ja-JP" altLang="en-US" dirty="0">
                <a:solidFill>
                  <a:srgbClr val="00B050"/>
                </a:solidFill>
              </a:rPr>
              <a:t>～</a:t>
            </a:r>
            <a:r>
              <a:rPr kumimoji="1" lang="en-US" altLang="ja-JP" dirty="0">
                <a:solidFill>
                  <a:srgbClr val="00B050"/>
                </a:solidFill>
              </a:rPr>
              <a:t> 14 </a:t>
            </a:r>
            <a:r>
              <a:rPr kumimoji="1" lang="ja-JP" altLang="en-US" dirty="0">
                <a:solidFill>
                  <a:srgbClr val="00B050"/>
                </a:solidFill>
              </a:rPr>
              <a:t>時間</a:t>
            </a:r>
          </a:p>
        </p:txBody>
      </p:sp>
      <p:cxnSp>
        <p:nvCxnSpPr>
          <p:cNvPr id="8" name="直線コネクタ 7">
            <a:extLst>
              <a:ext uri="{FF2B5EF4-FFF2-40B4-BE49-F238E27FC236}">
                <a16:creationId xmlns:a16="http://schemas.microsoft.com/office/drawing/2014/main" id="{3BD71A76-9F01-42FA-90E9-339919A29693}"/>
              </a:ext>
            </a:extLst>
          </p:cNvPr>
          <p:cNvCxnSpPr>
            <a:stCxn id="3" idx="1"/>
          </p:cNvCxnSpPr>
          <p:nvPr/>
        </p:nvCxnSpPr>
        <p:spPr>
          <a:xfrm flipH="1">
            <a:off x="1403648" y="2267744"/>
            <a:ext cx="360040" cy="225152"/>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2671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7D5D1B-5BCA-47BD-A8A2-11CF67E807B1}"/>
              </a:ext>
            </a:extLst>
          </p:cNvPr>
          <p:cNvSpPr>
            <a:spLocks noGrp="1"/>
          </p:cNvSpPr>
          <p:nvPr>
            <p:ph type="title"/>
          </p:nvPr>
        </p:nvSpPr>
        <p:spPr/>
        <p:txBody>
          <a:bodyPr>
            <a:normAutofit/>
          </a:bodyPr>
          <a:lstStyle/>
          <a:p>
            <a:r>
              <a:rPr kumimoji="1" lang="ja-JP" altLang="en-US" dirty="0"/>
              <a:t>平均像</a:t>
            </a:r>
          </a:p>
        </p:txBody>
      </p:sp>
      <p:sp>
        <p:nvSpPr>
          <p:cNvPr id="3" name="コンテンツ プレースホルダー 2">
            <a:extLst>
              <a:ext uri="{FF2B5EF4-FFF2-40B4-BE49-F238E27FC236}">
                <a16:creationId xmlns:a16="http://schemas.microsoft.com/office/drawing/2014/main" id="{F88AB920-1004-48B5-9843-B1EBF2E758E2}"/>
              </a:ext>
            </a:extLst>
          </p:cNvPr>
          <p:cNvSpPr>
            <a:spLocks noGrp="1"/>
          </p:cNvSpPr>
          <p:nvPr>
            <p:ph idx="1"/>
          </p:nvPr>
        </p:nvSpPr>
        <p:spPr>
          <a:xfrm>
            <a:off x="457200" y="4653136"/>
            <a:ext cx="8229600" cy="1373001"/>
          </a:xfrm>
        </p:spPr>
        <p:txBody>
          <a:bodyPr>
            <a:normAutofit/>
          </a:bodyPr>
          <a:lstStyle/>
          <a:p>
            <a:r>
              <a:rPr lang="ja-JP" altLang="en-US" dirty="0"/>
              <a:t>例年と比べるとどうなのか</a:t>
            </a:r>
            <a:r>
              <a:rPr lang="en-US" altLang="ja-JP" dirty="0"/>
              <a:t>?</a:t>
            </a:r>
            <a:r>
              <a:rPr lang="ja-JP" altLang="en-US" dirty="0"/>
              <a:t> </a:t>
            </a:r>
            <a:endParaRPr lang="en-US" altLang="ja-JP" dirty="0"/>
          </a:p>
        </p:txBody>
      </p:sp>
      <p:sp>
        <p:nvSpPr>
          <p:cNvPr id="4" name="日付プレースホルダー 3">
            <a:extLst>
              <a:ext uri="{FF2B5EF4-FFF2-40B4-BE49-F238E27FC236}">
                <a16:creationId xmlns:a16="http://schemas.microsoft.com/office/drawing/2014/main" id="{E6F689E6-AEF0-4145-B306-9E56AE4132A1}"/>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4E83F162-93F8-4EAE-93D5-6DCB9C8798B3}"/>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74A3FA0A-FE81-4462-BDDB-C4F6C8BF412B}"/>
              </a:ext>
            </a:extLst>
          </p:cNvPr>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graphicFrame>
        <p:nvGraphicFramePr>
          <p:cNvPr id="7" name="表 7">
            <a:extLst>
              <a:ext uri="{FF2B5EF4-FFF2-40B4-BE49-F238E27FC236}">
                <a16:creationId xmlns:a16="http://schemas.microsoft.com/office/drawing/2014/main" id="{D715006E-77E5-4622-8862-421E6F56F101}"/>
              </a:ext>
            </a:extLst>
          </p:cNvPr>
          <p:cNvGraphicFramePr>
            <a:graphicFrameLocks noGrp="1"/>
          </p:cNvGraphicFramePr>
          <p:nvPr/>
        </p:nvGraphicFramePr>
        <p:xfrm>
          <a:off x="683569" y="2611809"/>
          <a:ext cx="8003232" cy="1634382"/>
        </p:xfrm>
        <a:graphic>
          <a:graphicData uri="http://schemas.openxmlformats.org/drawingml/2006/table">
            <a:tbl>
              <a:tblPr firstRow="1" bandRow="1">
                <a:tableStyleId>{5C22544A-7EE6-4342-B048-85BDC9FD1C3A}</a:tableStyleId>
              </a:tblPr>
              <a:tblGrid>
                <a:gridCol w="3240359">
                  <a:extLst>
                    <a:ext uri="{9D8B030D-6E8A-4147-A177-3AD203B41FA5}">
                      <a16:colId xmlns:a16="http://schemas.microsoft.com/office/drawing/2014/main" val="2259293883"/>
                    </a:ext>
                  </a:extLst>
                </a:gridCol>
                <a:gridCol w="2095129">
                  <a:extLst>
                    <a:ext uri="{9D8B030D-6E8A-4147-A177-3AD203B41FA5}">
                      <a16:colId xmlns:a16="http://schemas.microsoft.com/office/drawing/2014/main" val="4255460542"/>
                    </a:ext>
                  </a:extLst>
                </a:gridCol>
                <a:gridCol w="2667744">
                  <a:extLst>
                    <a:ext uri="{9D8B030D-6E8A-4147-A177-3AD203B41FA5}">
                      <a16:colId xmlns:a16="http://schemas.microsoft.com/office/drawing/2014/main" val="3533828482"/>
                    </a:ext>
                  </a:extLst>
                </a:gridCol>
              </a:tblGrid>
              <a:tr h="544794">
                <a:tc>
                  <a:txBody>
                    <a:bodyPr/>
                    <a:lstStyle/>
                    <a:p>
                      <a:endParaRPr kumimoji="1" lang="ja-JP" altLang="en-US" sz="2600"/>
                    </a:p>
                  </a:txBody>
                  <a:tcPr marL="134333" marR="134333" marT="67166" marB="67166"/>
                </a:tc>
                <a:tc>
                  <a:txBody>
                    <a:bodyPr/>
                    <a:lstStyle/>
                    <a:p>
                      <a:pPr algn="ctr"/>
                      <a:r>
                        <a:rPr kumimoji="1" lang="ja-JP" altLang="en-US" sz="2600" dirty="0"/>
                        <a:t>授業時間</a:t>
                      </a:r>
                    </a:p>
                  </a:txBody>
                  <a:tcPr marL="134333" marR="134333" marT="67166" marB="67166"/>
                </a:tc>
                <a:tc>
                  <a:txBody>
                    <a:bodyPr/>
                    <a:lstStyle/>
                    <a:p>
                      <a:pPr algn="ctr"/>
                      <a:r>
                        <a:rPr kumimoji="1" lang="ja-JP" altLang="en-US" sz="2600" dirty="0"/>
                        <a:t>授業外学習時間</a:t>
                      </a:r>
                    </a:p>
                  </a:txBody>
                  <a:tcPr marL="134333" marR="134333" marT="67166" marB="67166"/>
                </a:tc>
                <a:extLst>
                  <a:ext uri="{0D108BD9-81ED-4DB2-BD59-A6C34878D82A}">
                    <a16:rowId xmlns:a16="http://schemas.microsoft.com/office/drawing/2014/main" val="123059931"/>
                  </a:ext>
                </a:extLst>
              </a:tr>
              <a:tr h="544794">
                <a:tc>
                  <a:txBody>
                    <a:bodyPr/>
                    <a:lstStyle/>
                    <a:p>
                      <a:r>
                        <a:rPr kumimoji="1" lang="ja-JP" altLang="en-US" sz="2600" dirty="0"/>
                        <a:t>学部生</a:t>
                      </a:r>
                      <a:r>
                        <a:rPr kumimoji="1" lang="en-US" altLang="ja-JP" sz="2600" dirty="0"/>
                        <a:t>1-4</a:t>
                      </a:r>
                      <a:r>
                        <a:rPr kumimoji="1" lang="ja-JP" altLang="en-US" sz="2600" dirty="0"/>
                        <a:t>年平均</a:t>
                      </a:r>
                    </a:p>
                  </a:txBody>
                  <a:tcPr marL="134333" marR="134333" marT="67166" marB="67166"/>
                </a:tc>
                <a:tc>
                  <a:txBody>
                    <a:bodyPr/>
                    <a:lstStyle/>
                    <a:p>
                      <a:pPr algn="ctr"/>
                      <a:r>
                        <a:rPr kumimoji="1" lang="en-US" altLang="ja-JP" sz="2600" dirty="0">
                          <a:solidFill>
                            <a:srgbClr val="C00000"/>
                          </a:solidFill>
                        </a:rPr>
                        <a:t>21</a:t>
                      </a:r>
                      <a:r>
                        <a:rPr kumimoji="1" lang="ja-JP" altLang="en-US" sz="2600" dirty="0">
                          <a:solidFill>
                            <a:srgbClr val="C00000"/>
                          </a:solidFill>
                        </a:rPr>
                        <a:t>時間</a:t>
                      </a:r>
                    </a:p>
                  </a:txBody>
                  <a:tcPr marL="134333" marR="134333" marT="67166" marB="67166"/>
                </a:tc>
                <a:tc>
                  <a:txBody>
                    <a:bodyPr/>
                    <a:lstStyle/>
                    <a:p>
                      <a:pPr algn="ctr"/>
                      <a:r>
                        <a:rPr kumimoji="1" lang="en-US" altLang="ja-JP" sz="2600" dirty="0">
                          <a:solidFill>
                            <a:srgbClr val="C00000"/>
                          </a:solidFill>
                        </a:rPr>
                        <a:t>11</a:t>
                      </a:r>
                      <a:r>
                        <a:rPr kumimoji="1" lang="ja-JP" altLang="en-US" sz="2600" dirty="0">
                          <a:solidFill>
                            <a:srgbClr val="C00000"/>
                          </a:solidFill>
                        </a:rPr>
                        <a:t>時間</a:t>
                      </a:r>
                    </a:p>
                  </a:txBody>
                  <a:tcPr marL="134333" marR="134333" marT="67166" marB="67166"/>
                </a:tc>
                <a:extLst>
                  <a:ext uri="{0D108BD9-81ED-4DB2-BD59-A6C34878D82A}">
                    <a16:rowId xmlns:a16="http://schemas.microsoft.com/office/drawing/2014/main" val="3327149674"/>
                  </a:ext>
                </a:extLst>
              </a:tr>
              <a:tr h="544794">
                <a:tc>
                  <a:txBody>
                    <a:bodyPr/>
                    <a:lstStyle/>
                    <a:p>
                      <a:r>
                        <a:rPr kumimoji="1" lang="ja-JP" altLang="en-US" sz="2600" dirty="0"/>
                        <a:t>学部</a:t>
                      </a:r>
                      <a:r>
                        <a:rPr kumimoji="1" lang="en-US" altLang="ja-JP" sz="2600" dirty="0"/>
                        <a:t>1</a:t>
                      </a:r>
                      <a:r>
                        <a:rPr kumimoji="1" lang="ja-JP" altLang="en-US" sz="2600" dirty="0"/>
                        <a:t>年生のみ平均</a:t>
                      </a:r>
                    </a:p>
                  </a:txBody>
                  <a:tcPr marL="134333" marR="134333" marT="67166" marB="67166"/>
                </a:tc>
                <a:tc>
                  <a:txBody>
                    <a:bodyPr/>
                    <a:lstStyle/>
                    <a:p>
                      <a:pPr algn="ctr"/>
                      <a:r>
                        <a:rPr kumimoji="1" lang="en-US" altLang="ja-JP" sz="2600" dirty="0"/>
                        <a:t>28</a:t>
                      </a:r>
                      <a:r>
                        <a:rPr kumimoji="1" lang="ja-JP" altLang="en-US" sz="2600" dirty="0"/>
                        <a:t>時間</a:t>
                      </a:r>
                    </a:p>
                  </a:txBody>
                  <a:tcPr marL="134333" marR="134333" marT="67166" marB="67166"/>
                </a:tc>
                <a:tc>
                  <a:txBody>
                    <a:bodyPr/>
                    <a:lstStyle/>
                    <a:p>
                      <a:pPr algn="ctr"/>
                      <a:r>
                        <a:rPr kumimoji="1" lang="en-US" altLang="ja-JP" sz="2600" dirty="0"/>
                        <a:t>14</a:t>
                      </a:r>
                      <a:r>
                        <a:rPr kumimoji="1" lang="ja-JP" altLang="en-US" sz="2600" dirty="0"/>
                        <a:t>時間</a:t>
                      </a:r>
                    </a:p>
                  </a:txBody>
                  <a:tcPr marL="134333" marR="134333" marT="67166" marB="67166"/>
                </a:tc>
                <a:extLst>
                  <a:ext uri="{0D108BD9-81ED-4DB2-BD59-A6C34878D82A}">
                    <a16:rowId xmlns:a16="http://schemas.microsoft.com/office/drawing/2014/main" val="969887283"/>
                  </a:ext>
                </a:extLst>
              </a:tr>
            </a:tbl>
          </a:graphicData>
        </a:graphic>
      </p:graphicFrame>
    </p:spTree>
    <p:extLst>
      <p:ext uri="{BB962C8B-B14F-4D97-AF65-F5344CB8AC3E}">
        <p14:creationId xmlns:p14="http://schemas.microsoft.com/office/powerpoint/2010/main" val="1624963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E5E560-9E5A-4B60-94B7-971C185174A4}"/>
              </a:ext>
            </a:extLst>
          </p:cNvPr>
          <p:cNvSpPr>
            <a:spLocks noGrp="1"/>
          </p:cNvSpPr>
          <p:nvPr>
            <p:ph type="title"/>
          </p:nvPr>
        </p:nvSpPr>
        <p:spPr/>
        <p:txBody>
          <a:bodyPr/>
          <a:lstStyle/>
          <a:p>
            <a:r>
              <a:rPr kumimoji="1" lang="ja-JP" altLang="en-US" dirty="0"/>
              <a:t>過去との違い</a:t>
            </a:r>
          </a:p>
        </p:txBody>
      </p:sp>
      <p:sp>
        <p:nvSpPr>
          <p:cNvPr id="3" name="コンテンツ プレースホルダー 2">
            <a:extLst>
              <a:ext uri="{FF2B5EF4-FFF2-40B4-BE49-F238E27FC236}">
                <a16:creationId xmlns:a16="http://schemas.microsoft.com/office/drawing/2014/main" id="{7E6A006B-1DD8-42C3-882C-B71AC46019A4}"/>
              </a:ext>
            </a:extLst>
          </p:cNvPr>
          <p:cNvSpPr>
            <a:spLocks noGrp="1"/>
          </p:cNvSpPr>
          <p:nvPr>
            <p:ph idx="1"/>
          </p:nvPr>
        </p:nvSpPr>
        <p:spPr/>
        <p:txBody>
          <a:bodyPr/>
          <a:lstStyle/>
          <a:p>
            <a:r>
              <a:rPr kumimoji="1" lang="ja-JP" altLang="en-US" dirty="0">
                <a:hlinkClick r:id="rId2"/>
              </a:rPr>
              <a:t>学生生活実態調査</a:t>
            </a:r>
            <a:endParaRPr kumimoji="1" lang="en-US" altLang="ja-JP" dirty="0"/>
          </a:p>
          <a:p>
            <a:r>
              <a:rPr kumimoji="1" lang="en-US" altLang="ja-JP" dirty="0">
                <a:hlinkClick r:id="rId3"/>
              </a:rPr>
              <a:t>2018</a:t>
            </a:r>
            <a:r>
              <a:rPr kumimoji="1" lang="ja-JP" altLang="en-US" dirty="0">
                <a:hlinkClick r:id="rId3"/>
              </a:rPr>
              <a:t>年度版</a:t>
            </a:r>
            <a:r>
              <a:rPr kumimoji="1" lang="ja-JP" altLang="en-US" dirty="0"/>
              <a:t> </a:t>
            </a:r>
            <a:r>
              <a:rPr kumimoji="1" lang="en-US" altLang="ja-JP" dirty="0"/>
              <a:t>p51</a:t>
            </a:r>
          </a:p>
        </p:txBody>
      </p:sp>
      <p:sp>
        <p:nvSpPr>
          <p:cNvPr id="4" name="日付プレースホルダー 3">
            <a:extLst>
              <a:ext uri="{FF2B5EF4-FFF2-40B4-BE49-F238E27FC236}">
                <a16:creationId xmlns:a16="http://schemas.microsoft.com/office/drawing/2014/main" id="{1AD7E141-573E-4DBE-991A-9DF6405743EC}"/>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DC35D3C0-DD4A-4C7D-8835-AF67ABB2195B}"/>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B22F9459-A53B-42CC-A7E6-BACF1FC18CD2}"/>
              </a:ext>
            </a:extLst>
          </p:cNvPr>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pic>
        <p:nvPicPr>
          <p:cNvPr id="12" name="図 11" descr="スクリーンショットの画面&#10;&#10;自動的に生成された説明">
            <a:extLst>
              <a:ext uri="{FF2B5EF4-FFF2-40B4-BE49-F238E27FC236}">
                <a16:creationId xmlns:a16="http://schemas.microsoft.com/office/drawing/2014/main" id="{09C20833-40B1-4D66-9795-666D364EB6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75" y="2564904"/>
            <a:ext cx="8729231" cy="3807335"/>
          </a:xfrm>
          <a:prstGeom prst="rect">
            <a:avLst/>
          </a:prstGeom>
        </p:spPr>
      </p:pic>
      <p:sp>
        <p:nvSpPr>
          <p:cNvPr id="13" name="正方形/長方形 12">
            <a:extLst>
              <a:ext uri="{FF2B5EF4-FFF2-40B4-BE49-F238E27FC236}">
                <a16:creationId xmlns:a16="http://schemas.microsoft.com/office/drawing/2014/main" id="{3564952E-56AC-49EE-AEB6-65EEEEE8799D}"/>
              </a:ext>
            </a:extLst>
          </p:cNvPr>
          <p:cNvSpPr/>
          <p:nvPr/>
        </p:nvSpPr>
        <p:spPr>
          <a:xfrm>
            <a:off x="6372200" y="5088608"/>
            <a:ext cx="720080" cy="4166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9EEBB525-D9E1-49BB-A789-35857EDF0C16}"/>
              </a:ext>
            </a:extLst>
          </p:cNvPr>
          <p:cNvSpPr/>
          <p:nvPr/>
        </p:nvSpPr>
        <p:spPr>
          <a:xfrm>
            <a:off x="4379502" y="4653136"/>
            <a:ext cx="720080" cy="4166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7097A9DE-7D1C-4302-B52B-A766D6D3DC57}"/>
              </a:ext>
            </a:extLst>
          </p:cNvPr>
          <p:cNvSpPr txBox="1"/>
          <p:nvPr/>
        </p:nvSpPr>
        <p:spPr>
          <a:xfrm>
            <a:off x="5621622" y="4518243"/>
            <a:ext cx="1535998" cy="584775"/>
          </a:xfrm>
          <a:prstGeom prst="rect">
            <a:avLst/>
          </a:prstGeom>
          <a:noFill/>
        </p:spPr>
        <p:txBody>
          <a:bodyPr wrap="none" rtlCol="0">
            <a:spAutoFit/>
          </a:bodyPr>
          <a:lstStyle/>
          <a:p>
            <a:r>
              <a:rPr kumimoji="1" lang="en-US" altLang="ja-JP" sz="3200" dirty="0">
                <a:solidFill>
                  <a:srgbClr val="FF0000"/>
                </a:solidFill>
              </a:rPr>
              <a:t>11</a:t>
            </a:r>
            <a:r>
              <a:rPr lang="ja-JP" altLang="en-US" sz="3200" dirty="0">
                <a:solidFill>
                  <a:srgbClr val="FF0000"/>
                </a:solidFill>
              </a:rPr>
              <a:t> </a:t>
            </a:r>
            <a:r>
              <a:rPr lang="en-US" altLang="ja-JP" sz="2400" dirty="0">
                <a:solidFill>
                  <a:srgbClr val="FF0000"/>
                </a:solidFill>
              </a:rPr>
              <a:t>(+4.3)</a:t>
            </a:r>
            <a:endParaRPr kumimoji="1" lang="ja-JP" altLang="en-US" sz="3200" dirty="0">
              <a:solidFill>
                <a:srgbClr val="FF0000"/>
              </a:solidFill>
            </a:endParaRPr>
          </a:p>
        </p:txBody>
      </p:sp>
      <p:sp>
        <p:nvSpPr>
          <p:cNvPr id="19" name="テキスト ボックス 18">
            <a:extLst>
              <a:ext uri="{FF2B5EF4-FFF2-40B4-BE49-F238E27FC236}">
                <a16:creationId xmlns:a16="http://schemas.microsoft.com/office/drawing/2014/main" id="{205837B9-5C97-4CA1-B78D-633F5AE22E2B}"/>
              </a:ext>
            </a:extLst>
          </p:cNvPr>
          <p:cNvSpPr txBox="1"/>
          <p:nvPr/>
        </p:nvSpPr>
        <p:spPr>
          <a:xfrm>
            <a:off x="7511105" y="4946823"/>
            <a:ext cx="1446230" cy="584775"/>
          </a:xfrm>
          <a:prstGeom prst="rect">
            <a:avLst/>
          </a:prstGeom>
          <a:noFill/>
        </p:spPr>
        <p:txBody>
          <a:bodyPr wrap="none" rtlCol="0">
            <a:spAutoFit/>
          </a:bodyPr>
          <a:lstStyle/>
          <a:p>
            <a:r>
              <a:rPr kumimoji="1" lang="en-US" altLang="ja-JP" sz="3200" dirty="0">
                <a:solidFill>
                  <a:srgbClr val="FF0000"/>
                </a:solidFill>
              </a:rPr>
              <a:t>21</a:t>
            </a:r>
            <a:r>
              <a:rPr kumimoji="1" lang="en-US" altLang="ja-JP" sz="2400" dirty="0">
                <a:solidFill>
                  <a:srgbClr val="FF0000"/>
                </a:solidFill>
              </a:rPr>
              <a:t>(+4.7)</a:t>
            </a:r>
            <a:endParaRPr kumimoji="1" lang="ja-JP" altLang="en-US" sz="3200" dirty="0">
              <a:solidFill>
                <a:srgbClr val="FF0000"/>
              </a:solidFill>
            </a:endParaRPr>
          </a:p>
        </p:txBody>
      </p:sp>
      <p:cxnSp>
        <p:nvCxnSpPr>
          <p:cNvPr id="20" name="直線矢印コネクタ 19">
            <a:extLst>
              <a:ext uri="{FF2B5EF4-FFF2-40B4-BE49-F238E27FC236}">
                <a16:creationId xmlns:a16="http://schemas.microsoft.com/office/drawing/2014/main" id="{D1F40CF0-2257-4488-B112-3D5742083751}"/>
              </a:ext>
            </a:extLst>
          </p:cNvPr>
          <p:cNvCxnSpPr/>
          <p:nvPr/>
        </p:nvCxnSpPr>
        <p:spPr>
          <a:xfrm>
            <a:off x="6553200" y="5301208"/>
            <a:ext cx="1043136" cy="0"/>
          </a:xfrm>
          <a:prstGeom prst="straightConnector1">
            <a:avLst/>
          </a:prstGeom>
          <a:ln w="381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6A0C52C1-9C67-4F1E-A1F2-1FEE4230699D}"/>
              </a:ext>
            </a:extLst>
          </p:cNvPr>
          <p:cNvSpPr/>
          <p:nvPr/>
        </p:nvSpPr>
        <p:spPr>
          <a:xfrm>
            <a:off x="457200" y="4602302"/>
            <a:ext cx="2667000" cy="4166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8D7006A6-7BB9-478D-A3F2-2651E64DE19E}"/>
              </a:ext>
            </a:extLst>
          </p:cNvPr>
          <p:cNvSpPr/>
          <p:nvPr/>
        </p:nvSpPr>
        <p:spPr>
          <a:xfrm>
            <a:off x="1331640" y="5105890"/>
            <a:ext cx="1803181" cy="4166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1B49DE07-3B4E-4F35-BFC3-C245E3BFAE60}"/>
              </a:ext>
            </a:extLst>
          </p:cNvPr>
          <p:cNvCxnSpPr/>
          <p:nvPr/>
        </p:nvCxnSpPr>
        <p:spPr>
          <a:xfrm>
            <a:off x="4739542" y="4835157"/>
            <a:ext cx="984586" cy="26308"/>
          </a:xfrm>
          <a:prstGeom prst="straightConnector1">
            <a:avLst/>
          </a:prstGeom>
          <a:ln w="381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198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5A700-E9B5-4F8E-87A5-1FD2B6C2FD1B}"/>
              </a:ext>
            </a:extLst>
          </p:cNvPr>
          <p:cNvSpPr>
            <a:spLocks noGrp="1"/>
          </p:cNvSpPr>
          <p:nvPr>
            <p:ph type="title"/>
          </p:nvPr>
        </p:nvSpPr>
        <p:spPr/>
        <p:txBody>
          <a:bodyPr/>
          <a:lstStyle/>
          <a:p>
            <a:r>
              <a:rPr kumimoji="1" lang="ja-JP" altLang="en-US" dirty="0"/>
              <a:t>内容</a:t>
            </a:r>
          </a:p>
        </p:txBody>
      </p:sp>
      <p:sp>
        <p:nvSpPr>
          <p:cNvPr id="3" name="コンテンツ プレースホルダー 2">
            <a:extLst>
              <a:ext uri="{FF2B5EF4-FFF2-40B4-BE49-F238E27FC236}">
                <a16:creationId xmlns:a16="http://schemas.microsoft.com/office/drawing/2014/main" id="{D1B3E368-B325-4CA4-B3F1-B2D83A006499}"/>
              </a:ext>
            </a:extLst>
          </p:cNvPr>
          <p:cNvSpPr>
            <a:spLocks noGrp="1"/>
          </p:cNvSpPr>
          <p:nvPr>
            <p:ph idx="1"/>
          </p:nvPr>
        </p:nvSpPr>
        <p:spPr>
          <a:xfrm>
            <a:off x="323528" y="1500174"/>
            <a:ext cx="8712968" cy="4525963"/>
          </a:xfrm>
        </p:spPr>
        <p:txBody>
          <a:bodyPr/>
          <a:lstStyle/>
          <a:p>
            <a:r>
              <a:rPr kumimoji="1" lang="ja-JP" altLang="en-US" dirty="0"/>
              <a:t>オンライン授業アンケート</a:t>
            </a:r>
            <a:endParaRPr kumimoji="1" lang="en-US" altLang="ja-JP" dirty="0"/>
          </a:p>
          <a:p>
            <a:pPr lvl="1"/>
            <a:r>
              <a:rPr lang="en-US" altLang="ja-JP" dirty="0"/>
              <a:t>S</a:t>
            </a:r>
            <a:r>
              <a:rPr lang="ja-JP" altLang="en-US" dirty="0"/>
              <a:t>セメスタのオンライン授業に対する評価</a:t>
            </a:r>
            <a:endParaRPr lang="en-US" altLang="ja-JP" dirty="0"/>
          </a:p>
          <a:p>
            <a:pPr lvl="1"/>
            <a:r>
              <a:rPr lang="ja-JP" altLang="en-US" dirty="0"/>
              <a:t>課題</a:t>
            </a:r>
            <a:r>
              <a:rPr kumimoji="1" lang="ja-JP" altLang="en-US" dirty="0"/>
              <a:t>抽出（</a:t>
            </a:r>
            <a:r>
              <a:rPr kumimoji="1" lang="en-US" altLang="ja-JP" dirty="0"/>
              <a:t>A</a:t>
            </a:r>
            <a:r>
              <a:rPr kumimoji="1" lang="ja-JP" altLang="en-US" dirty="0"/>
              <a:t>セメスタへ向け）</a:t>
            </a:r>
            <a:endParaRPr kumimoji="1" lang="en-US" altLang="ja-JP" dirty="0"/>
          </a:p>
          <a:p>
            <a:r>
              <a:rPr lang="ja-JP" altLang="en-US" dirty="0"/>
              <a:t>その他の学生の声、他大学の状況（情報源）</a:t>
            </a:r>
            <a:endParaRPr lang="en-US" altLang="ja-JP" dirty="0"/>
          </a:p>
          <a:p>
            <a:r>
              <a:rPr kumimoji="1" lang="ja-JP" altLang="en-US" dirty="0"/>
              <a:t>（以降時間があれば）</a:t>
            </a:r>
            <a:endParaRPr kumimoji="1" lang="en-US" altLang="ja-JP" dirty="0"/>
          </a:p>
          <a:p>
            <a:r>
              <a:rPr kumimoji="1" lang="ja-JP" altLang="en-US" dirty="0"/>
              <a:t>入室トラブル</a:t>
            </a:r>
            <a:r>
              <a:rPr lang="ja-JP" altLang="en-US" dirty="0"/>
              <a:t>、</a:t>
            </a:r>
            <a:r>
              <a:rPr lang="en-US" altLang="ja-JP" dirty="0"/>
              <a:t>Zoom</a:t>
            </a:r>
            <a:r>
              <a:rPr lang="ja-JP" altLang="en-US" dirty="0"/>
              <a:t>荒らし</a:t>
            </a:r>
            <a:endParaRPr kumimoji="1" lang="ja-JP" altLang="en-US" dirty="0"/>
          </a:p>
        </p:txBody>
      </p:sp>
      <p:sp>
        <p:nvSpPr>
          <p:cNvPr id="4" name="日付プレースホルダー 3">
            <a:extLst>
              <a:ext uri="{FF2B5EF4-FFF2-40B4-BE49-F238E27FC236}">
                <a16:creationId xmlns:a16="http://schemas.microsoft.com/office/drawing/2014/main" id="{5F7C7B8E-0B65-4370-883B-2AA5A0123EFE}"/>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620F5D1C-E9F9-400E-A6AC-86226FCD91CE}"/>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A3C00E5-4E74-4482-BAC7-462DB3F5C929}"/>
              </a:ext>
            </a:extLst>
          </p:cNvPr>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sp>
        <p:nvSpPr>
          <p:cNvPr id="7" name="正方形/長方形 6">
            <a:extLst>
              <a:ext uri="{FF2B5EF4-FFF2-40B4-BE49-F238E27FC236}">
                <a16:creationId xmlns:a16="http://schemas.microsoft.com/office/drawing/2014/main" id="{716CCB58-6D90-4124-B507-C93D1254ABF0}"/>
              </a:ext>
            </a:extLst>
          </p:cNvPr>
          <p:cNvSpPr/>
          <p:nvPr/>
        </p:nvSpPr>
        <p:spPr>
          <a:xfrm>
            <a:off x="323528" y="3068960"/>
            <a:ext cx="8496944" cy="57606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79746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65BA6-CC7A-4F37-92C1-B06FFF00FFE6}"/>
              </a:ext>
            </a:extLst>
          </p:cNvPr>
          <p:cNvSpPr>
            <a:spLocks noGrp="1"/>
          </p:cNvSpPr>
          <p:nvPr>
            <p:ph type="title"/>
          </p:nvPr>
        </p:nvSpPr>
        <p:spPr/>
        <p:txBody>
          <a:bodyPr>
            <a:normAutofit fontScale="90000"/>
          </a:bodyPr>
          <a:lstStyle/>
          <a:p>
            <a:r>
              <a:rPr kumimoji="1" lang="ja-JP" altLang="en-US" dirty="0"/>
              <a:t>その他学生の声・状況を知る</a:t>
            </a:r>
            <a:r>
              <a:rPr lang="ja-JP" altLang="en-US" dirty="0"/>
              <a:t>ための参考情報</a:t>
            </a:r>
            <a:endParaRPr kumimoji="1" lang="ja-JP" altLang="en-US" dirty="0"/>
          </a:p>
        </p:txBody>
      </p:sp>
      <p:sp>
        <p:nvSpPr>
          <p:cNvPr id="3" name="Content Placeholder 2">
            <a:extLst>
              <a:ext uri="{FF2B5EF4-FFF2-40B4-BE49-F238E27FC236}">
                <a16:creationId xmlns:a16="http://schemas.microsoft.com/office/drawing/2014/main" id="{6A0013BD-CC54-4A9D-B92E-4B0BB6122FE5}"/>
              </a:ext>
            </a:extLst>
          </p:cNvPr>
          <p:cNvSpPr>
            <a:spLocks noGrp="1"/>
          </p:cNvSpPr>
          <p:nvPr>
            <p:ph idx="1"/>
          </p:nvPr>
        </p:nvSpPr>
        <p:spPr>
          <a:xfrm>
            <a:off x="323528" y="1500174"/>
            <a:ext cx="8712968" cy="4525963"/>
          </a:xfrm>
        </p:spPr>
        <p:txBody>
          <a:bodyPr>
            <a:normAutofit fontScale="70000" lnSpcReduction="20000"/>
          </a:bodyPr>
          <a:lstStyle/>
          <a:p>
            <a:r>
              <a:rPr kumimoji="1" lang="en-US" altLang="ja-JP" dirty="0" err="1"/>
              <a:t>UmeeT</a:t>
            </a:r>
            <a:r>
              <a:rPr kumimoji="1" lang="ja-JP" altLang="en-US" dirty="0"/>
              <a:t> </a:t>
            </a:r>
            <a:r>
              <a:rPr lang="ja-JP" altLang="en-US" dirty="0">
                <a:hlinkClick r:id="rId2"/>
              </a:rPr>
              <a:t>「実際どうなの？東大生にオンライン授業の感想聞いてみた」</a:t>
            </a:r>
            <a:endParaRPr kumimoji="1" lang="en-US" altLang="ja-JP" dirty="0">
              <a:hlinkClick r:id="rId3"/>
            </a:endParaRPr>
          </a:p>
          <a:p>
            <a:r>
              <a:rPr lang="ja-JP" altLang="en-US" dirty="0"/>
              <a:t>オンライン授業情報交換会 第</a:t>
            </a:r>
            <a:r>
              <a:rPr lang="en-US" altLang="ja-JP" dirty="0"/>
              <a:t>10</a:t>
            </a:r>
            <a:r>
              <a:rPr lang="ja-JP" altLang="en-US" dirty="0"/>
              <a:t>回「学生からみたオンライン授業」（</a:t>
            </a:r>
            <a:r>
              <a:rPr lang="ja-JP" altLang="en-US" dirty="0">
                <a:hlinkClick r:id="rId4"/>
              </a:rPr>
              <a:t>スライド</a:t>
            </a:r>
            <a:r>
              <a:rPr lang="ja-JP" altLang="en-US" dirty="0"/>
              <a:t>、</a:t>
            </a:r>
            <a:r>
              <a:rPr lang="ja-JP" altLang="en-US" dirty="0">
                <a:hlinkClick r:id="rId5"/>
              </a:rPr>
              <a:t>動画</a:t>
            </a:r>
            <a:r>
              <a:rPr lang="ja-JP" altLang="en-US" dirty="0"/>
              <a:t>） </a:t>
            </a:r>
            <a:endParaRPr lang="en-US" altLang="ja-JP" dirty="0"/>
          </a:p>
          <a:p>
            <a:r>
              <a:rPr lang="ja-JP" altLang="en-US" dirty="0"/>
              <a:t>東大新聞</a:t>
            </a:r>
            <a:r>
              <a:rPr lang="en-US" altLang="ja-JP" dirty="0"/>
              <a:t>8</a:t>
            </a:r>
            <a:r>
              <a:rPr lang="ja-JP" altLang="en-US" dirty="0"/>
              <a:t>月</a:t>
            </a:r>
            <a:r>
              <a:rPr lang="en-US" altLang="ja-JP" dirty="0"/>
              <a:t>8</a:t>
            </a:r>
            <a:r>
              <a:rPr lang="ja-JP" altLang="en-US" dirty="0"/>
              <a:t>日 </a:t>
            </a:r>
            <a:r>
              <a:rPr lang="ja-JP" altLang="en-US" dirty="0">
                <a:hlinkClick r:id="rId3"/>
              </a:rPr>
              <a:t>検証：東大のオンライン授業①</a:t>
            </a:r>
            <a:endParaRPr lang="en-US" altLang="ja-JP" dirty="0"/>
          </a:p>
          <a:p>
            <a:r>
              <a:rPr lang="ja-JP" altLang="en-US" dirty="0"/>
              <a:t>他大学のアンケート</a:t>
            </a:r>
            <a:endParaRPr lang="en-US" altLang="ja-JP" dirty="0"/>
          </a:p>
          <a:p>
            <a:pPr lvl="1"/>
            <a:r>
              <a:rPr lang="ja-JP" altLang="en-US" dirty="0"/>
              <a:t>北海道大学学部</a:t>
            </a:r>
            <a:r>
              <a:rPr lang="en-US" altLang="ja-JP" dirty="0"/>
              <a:t>1</a:t>
            </a:r>
            <a:r>
              <a:rPr lang="ja-JP" altLang="en-US" dirty="0"/>
              <a:t>年生を対象とした授業課題に関する調査について（</a:t>
            </a:r>
            <a:r>
              <a:rPr lang="ja-JP" altLang="en-US" dirty="0">
                <a:hlinkClick r:id="rId6"/>
              </a:rPr>
              <a:t>スライド</a:t>
            </a:r>
            <a:r>
              <a:rPr lang="ja-JP" altLang="en-US" dirty="0"/>
              <a:t>、</a:t>
            </a:r>
            <a:r>
              <a:rPr lang="ja-JP" altLang="en-US" dirty="0">
                <a:hlinkClick r:id="rId7"/>
              </a:rPr>
              <a:t>動画</a:t>
            </a:r>
            <a:r>
              <a:rPr lang="ja-JP" altLang="en-US" dirty="0"/>
              <a:t>）</a:t>
            </a:r>
            <a:endParaRPr lang="en-US" altLang="ja-JP" dirty="0"/>
          </a:p>
          <a:p>
            <a:pPr lvl="1"/>
            <a:r>
              <a:rPr lang="ja-JP" altLang="en-US" dirty="0"/>
              <a:t>東北大学における「全学オンライン授業アンケート（教員向け）（</a:t>
            </a:r>
            <a:r>
              <a:rPr lang="ja-JP" altLang="en-US" dirty="0">
                <a:hlinkClick r:id="rId8"/>
              </a:rPr>
              <a:t>スライド</a:t>
            </a:r>
            <a:r>
              <a:rPr lang="ja-JP" altLang="en-US" dirty="0"/>
              <a:t>、</a:t>
            </a:r>
            <a:r>
              <a:rPr lang="ja-JP" altLang="en-US" dirty="0">
                <a:hlinkClick r:id="rId9"/>
              </a:rPr>
              <a:t>動画</a:t>
            </a:r>
            <a:r>
              <a:rPr lang="ja-JP" altLang="en-US" dirty="0"/>
              <a:t>）</a:t>
            </a:r>
            <a:endParaRPr lang="en-US" altLang="ja-JP" dirty="0"/>
          </a:p>
          <a:p>
            <a:pPr lvl="1"/>
            <a:r>
              <a:rPr lang="ja-JP" altLang="en-US" dirty="0"/>
              <a:t>九州大学新型コロナウイルスの感染拡大下での学生生活アンケートの調査結果（</a:t>
            </a:r>
            <a:r>
              <a:rPr lang="ja-JP" altLang="en-US" dirty="0">
                <a:hlinkClick r:id="rId10"/>
              </a:rPr>
              <a:t>動画</a:t>
            </a:r>
            <a:r>
              <a:rPr lang="ja-JP" altLang="en-US" dirty="0"/>
              <a:t>）</a:t>
            </a:r>
            <a:endParaRPr lang="en-US" altLang="ja-JP" dirty="0"/>
          </a:p>
          <a:p>
            <a:pPr lvl="1"/>
            <a:r>
              <a:rPr lang="ja-JP" altLang="en-US" dirty="0"/>
              <a:t>慶應</a:t>
            </a:r>
            <a:r>
              <a:rPr lang="en-US" altLang="ja-JP" dirty="0"/>
              <a:t>SFC</a:t>
            </a:r>
            <a:r>
              <a:rPr lang="ja-JP" altLang="en-US" dirty="0"/>
              <a:t>における遠隔授業とアンケート調査結果（</a:t>
            </a:r>
            <a:r>
              <a:rPr lang="ja-JP" altLang="en-US" dirty="0">
                <a:hlinkClick r:id="rId11"/>
              </a:rPr>
              <a:t>スライド</a:t>
            </a:r>
            <a:r>
              <a:rPr lang="ja-JP" altLang="en-US" dirty="0"/>
              <a:t>、</a:t>
            </a:r>
            <a:r>
              <a:rPr lang="ja-JP" altLang="en-US" dirty="0">
                <a:hlinkClick r:id="rId12"/>
              </a:rPr>
              <a:t>動画</a:t>
            </a:r>
            <a:r>
              <a:rPr lang="ja-JP" altLang="en-US" dirty="0"/>
              <a:t>）</a:t>
            </a:r>
            <a:endParaRPr lang="en-US" altLang="ja-JP" dirty="0"/>
          </a:p>
        </p:txBody>
      </p:sp>
      <p:sp>
        <p:nvSpPr>
          <p:cNvPr id="4" name="Date Placeholder 3">
            <a:extLst>
              <a:ext uri="{FF2B5EF4-FFF2-40B4-BE49-F238E27FC236}">
                <a16:creationId xmlns:a16="http://schemas.microsoft.com/office/drawing/2014/main" id="{DED6E42C-AD49-4E4F-B25A-2025C6927CD9}"/>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4F4E61A7-90D9-43F1-938C-A5AA7766F447}"/>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6FCC9956-4A81-4A75-BBCB-A239ED813469}"/>
              </a:ext>
            </a:extLst>
          </p:cNvPr>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spTree>
    <p:extLst>
      <p:ext uri="{BB962C8B-B14F-4D97-AF65-F5344CB8AC3E}">
        <p14:creationId xmlns:p14="http://schemas.microsoft.com/office/powerpoint/2010/main" val="808957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689561-DAE3-4061-825C-255AA7E9590D}"/>
              </a:ext>
            </a:extLst>
          </p:cNvPr>
          <p:cNvSpPr>
            <a:spLocks noGrp="1"/>
          </p:cNvSpPr>
          <p:nvPr>
            <p:ph type="title"/>
          </p:nvPr>
        </p:nvSpPr>
        <p:spPr>
          <a:xfrm>
            <a:off x="457200" y="274638"/>
            <a:ext cx="8507288" cy="1143000"/>
          </a:xfrm>
        </p:spPr>
        <p:txBody>
          <a:bodyPr>
            <a:normAutofit fontScale="90000"/>
          </a:bodyPr>
          <a:lstStyle/>
          <a:p>
            <a:r>
              <a:rPr lang="en-US" altLang="ja-JP" dirty="0"/>
              <a:t>4</a:t>
            </a:r>
            <a:r>
              <a:rPr lang="ja-JP" altLang="en-US" dirty="0"/>
              <a:t>月からの大学等遠隔授業に関する取組状況共有サイバーシンポジウム</a:t>
            </a:r>
            <a:endParaRPr kumimoji="1" lang="ja-JP" altLang="en-US" dirty="0"/>
          </a:p>
        </p:txBody>
      </p:sp>
      <p:sp>
        <p:nvSpPr>
          <p:cNvPr id="3" name="コンテンツ プレースホルダー 2">
            <a:extLst>
              <a:ext uri="{FF2B5EF4-FFF2-40B4-BE49-F238E27FC236}">
                <a16:creationId xmlns:a16="http://schemas.microsoft.com/office/drawing/2014/main" id="{4E8442C4-2C9F-4AE8-B631-06EE3E9ADC4E}"/>
              </a:ext>
            </a:extLst>
          </p:cNvPr>
          <p:cNvSpPr>
            <a:spLocks noGrp="1"/>
          </p:cNvSpPr>
          <p:nvPr>
            <p:ph idx="1"/>
          </p:nvPr>
        </p:nvSpPr>
        <p:spPr>
          <a:xfrm>
            <a:off x="323528" y="1500174"/>
            <a:ext cx="8820472" cy="4525963"/>
          </a:xfrm>
        </p:spPr>
        <p:txBody>
          <a:bodyPr>
            <a:normAutofit/>
          </a:bodyPr>
          <a:lstStyle/>
          <a:p>
            <a:r>
              <a:rPr lang="ja-JP" altLang="en-US" dirty="0"/>
              <a:t>国立情報学研究所（</a:t>
            </a:r>
            <a:r>
              <a:rPr lang="en-US" altLang="ja-JP" dirty="0"/>
              <a:t>NII</a:t>
            </a:r>
            <a:r>
              <a:rPr lang="ja-JP" altLang="en-US" dirty="0"/>
              <a:t>）主催</a:t>
            </a:r>
            <a:endParaRPr lang="en-US" altLang="ja-JP" dirty="0"/>
          </a:p>
          <a:p>
            <a:r>
              <a:rPr lang="ja-JP" altLang="en-US" dirty="0"/>
              <a:t>隔週程度で開催（本日</a:t>
            </a:r>
            <a:r>
              <a:rPr lang="en-US" altLang="ja-JP" dirty="0"/>
              <a:t>16</a:t>
            </a:r>
            <a:r>
              <a:rPr lang="ja-JP" altLang="en-US" dirty="0"/>
              <a:t>回目）</a:t>
            </a:r>
            <a:endParaRPr lang="en-US" altLang="ja-JP" dirty="0"/>
          </a:p>
          <a:p>
            <a:pPr lvl="1"/>
            <a:r>
              <a:rPr lang="en-US" altLang="ja-JP" dirty="0">
                <a:hlinkClick r:id="rId2"/>
              </a:rPr>
              <a:t>https://www.nii.ac.jp/event/other/decs/</a:t>
            </a:r>
            <a:endParaRPr lang="en-US" altLang="ja-JP" dirty="0"/>
          </a:p>
          <a:p>
            <a:r>
              <a:rPr lang="ja-JP" altLang="en-US" dirty="0"/>
              <a:t>全国や海外の状況・取り組み紹介</a:t>
            </a:r>
            <a:endParaRPr lang="en-US" altLang="ja-JP" dirty="0"/>
          </a:p>
          <a:p>
            <a:r>
              <a:rPr lang="ja-JP" altLang="en-US" dirty="0"/>
              <a:t>「教育を止めない」取り組みの発信</a:t>
            </a:r>
            <a:endParaRPr lang="en-US" altLang="ja-JP" dirty="0"/>
          </a:p>
          <a:p>
            <a:pPr lvl="1"/>
            <a:r>
              <a:rPr lang="en-US" altLang="ja-JP" dirty="0"/>
              <a:t>4</a:t>
            </a:r>
            <a:r>
              <a:rPr lang="ja-JP" altLang="en-US" dirty="0"/>
              <a:t>月～オンライン</a:t>
            </a:r>
            <a:endParaRPr lang="en-US" altLang="ja-JP" dirty="0"/>
          </a:p>
          <a:p>
            <a:pPr lvl="1"/>
            <a:r>
              <a:rPr lang="ja-JP" altLang="en-US" b="1" dirty="0">
                <a:solidFill>
                  <a:schemeClr val="accent4"/>
                </a:solidFill>
              </a:rPr>
              <a:t>本日～ハイブリッド</a:t>
            </a:r>
            <a:endParaRPr lang="en-US" altLang="ja-JP" b="1" dirty="0">
              <a:solidFill>
                <a:schemeClr val="accent4"/>
              </a:solidFill>
            </a:endParaRPr>
          </a:p>
          <a:p>
            <a:r>
              <a:rPr lang="ja-JP" altLang="en-US" dirty="0"/>
              <a:t>資料や発表動画（</a:t>
            </a:r>
            <a:r>
              <a:rPr lang="en-US" altLang="ja-JP" dirty="0"/>
              <a:t>1</a:t>
            </a:r>
            <a:r>
              <a:rPr lang="ja-JP" altLang="en-US" dirty="0"/>
              <a:t>件</a:t>
            </a:r>
            <a:r>
              <a:rPr lang="en-US" altLang="ja-JP" dirty="0"/>
              <a:t>15</a:t>
            </a:r>
            <a:r>
              <a:rPr lang="ja-JP" altLang="en-US" dirty="0"/>
              <a:t>分以下）が公開</a:t>
            </a:r>
            <a:endParaRPr lang="en-US" altLang="ja-JP" dirty="0"/>
          </a:p>
        </p:txBody>
      </p:sp>
      <p:sp>
        <p:nvSpPr>
          <p:cNvPr id="4" name="日付プレースホルダー 3">
            <a:extLst>
              <a:ext uri="{FF2B5EF4-FFF2-40B4-BE49-F238E27FC236}">
                <a16:creationId xmlns:a16="http://schemas.microsoft.com/office/drawing/2014/main" id="{95521FEC-2FC2-462F-9A91-CA40179166BF}"/>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F07E6F74-A769-421E-9763-1E13467FA8B6}"/>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85F3426F-80F7-48C5-8238-750751C5DD86}"/>
              </a:ext>
            </a:extLst>
          </p:cNvPr>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spTree>
    <p:extLst>
      <p:ext uri="{BB962C8B-B14F-4D97-AF65-F5344CB8AC3E}">
        <p14:creationId xmlns:p14="http://schemas.microsoft.com/office/powerpoint/2010/main" val="3814529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1BD527-68F0-4722-A68E-120FF01B1AC6}"/>
              </a:ext>
            </a:extLst>
          </p:cNvPr>
          <p:cNvSpPr>
            <a:spLocks noGrp="1"/>
          </p:cNvSpPr>
          <p:nvPr>
            <p:ph type="title"/>
          </p:nvPr>
        </p:nvSpPr>
        <p:spPr/>
        <p:txBody>
          <a:bodyPr/>
          <a:lstStyle/>
          <a:p>
            <a:r>
              <a:rPr kumimoji="1" lang="ja-JP" altLang="en-US" dirty="0"/>
              <a:t>以降は時間があれば</a:t>
            </a:r>
          </a:p>
        </p:txBody>
      </p:sp>
      <p:sp>
        <p:nvSpPr>
          <p:cNvPr id="3" name="コンテンツ プレースホルダー 2">
            <a:extLst>
              <a:ext uri="{FF2B5EF4-FFF2-40B4-BE49-F238E27FC236}">
                <a16:creationId xmlns:a16="http://schemas.microsoft.com/office/drawing/2014/main" id="{7C6327C9-22CB-4C3A-8C3E-BC53F3B5D0EA}"/>
              </a:ext>
            </a:extLst>
          </p:cNvPr>
          <p:cNvSpPr>
            <a:spLocks noGrp="1"/>
          </p:cNvSpPr>
          <p:nvPr>
            <p:ph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15034419-89E9-4F35-AF57-811B010E57B8}"/>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5FA101EE-DBCC-468D-BAA9-84A5F73F45B5}"/>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E03FA2E-924D-4959-9267-14E65CA3773D}"/>
              </a:ext>
            </a:extLst>
          </p:cNvPr>
          <p:cNvSpPr>
            <a:spLocks noGrp="1"/>
          </p:cNvSpPr>
          <p:nvPr>
            <p:ph type="sldNum" sz="quarter" idx="12"/>
          </p:nvPr>
        </p:nvSpPr>
        <p:spPr/>
        <p:txBody>
          <a:bodyPr/>
          <a:lstStyle/>
          <a:p>
            <a:fld id="{EDF77D8D-9987-453A-9A05-EB91CA595C68}" type="slidenum">
              <a:rPr kumimoji="1" lang="ja-JP" altLang="en-US" smtClean="0"/>
              <a:pPr/>
              <a:t>26</a:t>
            </a:fld>
            <a:endParaRPr kumimoji="1" lang="ja-JP" altLang="en-US"/>
          </a:p>
        </p:txBody>
      </p:sp>
    </p:spTree>
    <p:extLst>
      <p:ext uri="{BB962C8B-B14F-4D97-AF65-F5344CB8AC3E}">
        <p14:creationId xmlns:p14="http://schemas.microsoft.com/office/powerpoint/2010/main" val="1146901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5A700-E9B5-4F8E-87A5-1FD2B6C2FD1B}"/>
              </a:ext>
            </a:extLst>
          </p:cNvPr>
          <p:cNvSpPr>
            <a:spLocks noGrp="1"/>
          </p:cNvSpPr>
          <p:nvPr>
            <p:ph type="title"/>
          </p:nvPr>
        </p:nvSpPr>
        <p:spPr/>
        <p:txBody>
          <a:bodyPr/>
          <a:lstStyle/>
          <a:p>
            <a:r>
              <a:rPr kumimoji="1" lang="ja-JP" altLang="en-US" dirty="0"/>
              <a:t>内容</a:t>
            </a:r>
          </a:p>
        </p:txBody>
      </p:sp>
      <p:sp>
        <p:nvSpPr>
          <p:cNvPr id="3" name="コンテンツ プレースホルダー 2">
            <a:extLst>
              <a:ext uri="{FF2B5EF4-FFF2-40B4-BE49-F238E27FC236}">
                <a16:creationId xmlns:a16="http://schemas.microsoft.com/office/drawing/2014/main" id="{D1B3E368-B325-4CA4-B3F1-B2D83A006499}"/>
              </a:ext>
            </a:extLst>
          </p:cNvPr>
          <p:cNvSpPr>
            <a:spLocks noGrp="1"/>
          </p:cNvSpPr>
          <p:nvPr>
            <p:ph idx="1"/>
          </p:nvPr>
        </p:nvSpPr>
        <p:spPr>
          <a:xfrm>
            <a:off x="323528" y="1500174"/>
            <a:ext cx="8712968" cy="4525963"/>
          </a:xfrm>
        </p:spPr>
        <p:txBody>
          <a:bodyPr/>
          <a:lstStyle/>
          <a:p>
            <a:r>
              <a:rPr kumimoji="1" lang="ja-JP" altLang="en-US" dirty="0"/>
              <a:t>オンライン授業アンケート</a:t>
            </a:r>
            <a:endParaRPr kumimoji="1" lang="en-US" altLang="ja-JP" dirty="0"/>
          </a:p>
          <a:p>
            <a:pPr lvl="1"/>
            <a:r>
              <a:rPr lang="en-US" altLang="ja-JP" dirty="0"/>
              <a:t>S</a:t>
            </a:r>
            <a:r>
              <a:rPr lang="ja-JP" altLang="en-US" dirty="0"/>
              <a:t>セメスタのオンライン授業に対する評価</a:t>
            </a:r>
            <a:endParaRPr lang="en-US" altLang="ja-JP" dirty="0"/>
          </a:p>
          <a:p>
            <a:pPr lvl="1"/>
            <a:r>
              <a:rPr lang="ja-JP" altLang="en-US" dirty="0"/>
              <a:t>課題</a:t>
            </a:r>
            <a:r>
              <a:rPr kumimoji="1" lang="ja-JP" altLang="en-US" dirty="0"/>
              <a:t>抽出（</a:t>
            </a:r>
            <a:r>
              <a:rPr kumimoji="1" lang="en-US" altLang="ja-JP" dirty="0"/>
              <a:t>A</a:t>
            </a:r>
            <a:r>
              <a:rPr kumimoji="1" lang="ja-JP" altLang="en-US" dirty="0"/>
              <a:t>セメスタへ向け）</a:t>
            </a:r>
            <a:endParaRPr kumimoji="1" lang="en-US" altLang="ja-JP" dirty="0"/>
          </a:p>
          <a:p>
            <a:r>
              <a:rPr lang="ja-JP" altLang="en-US" dirty="0"/>
              <a:t>その他の学生の声、他大学の状況（情報源）</a:t>
            </a:r>
            <a:endParaRPr lang="en-US" altLang="ja-JP" dirty="0"/>
          </a:p>
          <a:p>
            <a:r>
              <a:rPr kumimoji="1" lang="ja-JP" altLang="en-US" dirty="0"/>
              <a:t>（以降時間があれば）</a:t>
            </a:r>
            <a:endParaRPr kumimoji="1" lang="en-US" altLang="ja-JP" dirty="0"/>
          </a:p>
          <a:p>
            <a:r>
              <a:rPr kumimoji="1" lang="ja-JP" altLang="en-US" dirty="0"/>
              <a:t>授業入室トラブル</a:t>
            </a:r>
            <a:r>
              <a:rPr lang="ja-JP" altLang="en-US" dirty="0"/>
              <a:t>、</a:t>
            </a:r>
            <a:r>
              <a:rPr lang="en-US" altLang="ja-JP" dirty="0"/>
              <a:t>Zoom</a:t>
            </a:r>
            <a:r>
              <a:rPr lang="ja-JP" altLang="en-US" dirty="0"/>
              <a:t>荒らし</a:t>
            </a:r>
            <a:endParaRPr kumimoji="1" lang="ja-JP" altLang="en-US" dirty="0"/>
          </a:p>
        </p:txBody>
      </p:sp>
      <p:sp>
        <p:nvSpPr>
          <p:cNvPr id="4" name="日付プレースホルダー 3">
            <a:extLst>
              <a:ext uri="{FF2B5EF4-FFF2-40B4-BE49-F238E27FC236}">
                <a16:creationId xmlns:a16="http://schemas.microsoft.com/office/drawing/2014/main" id="{5F7C7B8E-0B65-4370-883B-2AA5A0123EFE}"/>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620F5D1C-E9F9-400E-A6AC-86226FCD91CE}"/>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A3C00E5-4E74-4482-BAC7-462DB3F5C929}"/>
              </a:ext>
            </a:extLst>
          </p:cNvPr>
          <p:cNvSpPr>
            <a:spLocks noGrp="1"/>
          </p:cNvSpPr>
          <p:nvPr>
            <p:ph type="sldNum" sz="quarter" idx="12"/>
          </p:nvPr>
        </p:nvSpPr>
        <p:spPr/>
        <p:txBody>
          <a:bodyPr/>
          <a:lstStyle/>
          <a:p>
            <a:fld id="{EDF77D8D-9987-453A-9A05-EB91CA595C68}" type="slidenum">
              <a:rPr kumimoji="1" lang="ja-JP" altLang="en-US" smtClean="0"/>
              <a:pPr/>
              <a:t>27</a:t>
            </a:fld>
            <a:endParaRPr kumimoji="1" lang="ja-JP" altLang="en-US"/>
          </a:p>
        </p:txBody>
      </p:sp>
      <p:sp>
        <p:nvSpPr>
          <p:cNvPr id="7" name="正方形/長方形 6">
            <a:extLst>
              <a:ext uri="{FF2B5EF4-FFF2-40B4-BE49-F238E27FC236}">
                <a16:creationId xmlns:a16="http://schemas.microsoft.com/office/drawing/2014/main" id="{716CCB58-6D90-4124-B507-C93D1254ABF0}"/>
              </a:ext>
            </a:extLst>
          </p:cNvPr>
          <p:cNvSpPr/>
          <p:nvPr/>
        </p:nvSpPr>
        <p:spPr>
          <a:xfrm>
            <a:off x="323528" y="4221088"/>
            <a:ext cx="8496944" cy="57606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73742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授業入室トラブル</a:t>
            </a:r>
          </a:p>
        </p:txBody>
      </p:sp>
      <p:sp>
        <p:nvSpPr>
          <p:cNvPr id="3" name="コンテンツ プレースホルダ 2"/>
          <p:cNvSpPr>
            <a:spLocks noGrp="1"/>
          </p:cNvSpPr>
          <p:nvPr>
            <p:ph idx="1"/>
          </p:nvPr>
        </p:nvSpPr>
        <p:spPr/>
        <p:txBody>
          <a:bodyPr>
            <a:normAutofit/>
          </a:bodyPr>
          <a:lstStyle/>
          <a:p>
            <a:r>
              <a:rPr lang="ja-JP" altLang="en-US" dirty="0"/>
              <a:t>なんらかの</a:t>
            </a:r>
            <a:r>
              <a:rPr kumimoji="1" lang="ja-JP" altLang="en-US" dirty="0"/>
              <a:t>理由により授業に入室できなかった場合のトラブル報告フォーム</a:t>
            </a:r>
            <a:endParaRPr kumimoji="1" lang="en-US" altLang="ja-JP" dirty="0"/>
          </a:p>
          <a:p>
            <a:r>
              <a:rPr kumimoji="1" lang="en-US" altLang="ja-JP" dirty="0">
                <a:hlinkClick r:id="rId2"/>
              </a:rPr>
              <a:t>https://utelecon.github.io/forms/et.html</a:t>
            </a:r>
            <a:endParaRPr lang="en-US" altLang="ja-JP" dirty="0"/>
          </a:p>
          <a:p>
            <a:r>
              <a:rPr kumimoji="1" lang="ja-JP" altLang="en-US" dirty="0"/>
              <a:t>目的</a:t>
            </a:r>
            <a:endParaRPr kumimoji="1" lang="en-US" altLang="ja-JP" dirty="0"/>
          </a:p>
          <a:p>
            <a:pPr lvl="1"/>
            <a:r>
              <a:rPr lang="ja-JP" altLang="en-US" dirty="0"/>
              <a:t>事務経由で先生に報告、バックアップ（録画の提供など）の依頼</a:t>
            </a:r>
            <a:endParaRPr lang="en-US" altLang="ja-JP" dirty="0"/>
          </a:p>
          <a:p>
            <a:r>
              <a:rPr kumimoji="1" lang="en-US" altLang="ja-JP" dirty="0">
                <a:solidFill>
                  <a:schemeClr val="accent1"/>
                </a:solidFill>
              </a:rPr>
              <a:t>A</a:t>
            </a:r>
            <a:r>
              <a:rPr kumimoji="1" lang="ja-JP" altLang="en-US" dirty="0">
                <a:solidFill>
                  <a:schemeClr val="accent1"/>
                </a:solidFill>
              </a:rPr>
              <a:t>セメスタも継続します</a:t>
            </a:r>
            <a:endParaRPr kumimoji="1" lang="en-US" altLang="ja-JP" dirty="0">
              <a:solidFill>
                <a:schemeClr val="accent1"/>
              </a:solidFill>
            </a:endParaRPr>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28</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a:t>2020/9/11</a:t>
            </a:r>
            <a:endParaRPr kumimoji="1" lang="ja-JP"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462FE-B425-41B6-9B93-07652BE33C69}"/>
              </a:ext>
            </a:extLst>
          </p:cNvPr>
          <p:cNvSpPr>
            <a:spLocks noGrp="1"/>
          </p:cNvSpPr>
          <p:nvPr>
            <p:ph type="title"/>
          </p:nvPr>
        </p:nvSpPr>
        <p:spPr/>
        <p:txBody>
          <a:bodyPr/>
          <a:lstStyle/>
          <a:p>
            <a:r>
              <a:rPr kumimoji="1" lang="ja-JP" altLang="en-US" dirty="0"/>
              <a:t>報告されたトラブル</a:t>
            </a:r>
          </a:p>
        </p:txBody>
      </p:sp>
      <p:sp>
        <p:nvSpPr>
          <p:cNvPr id="3" name="Content Placeholder 2">
            <a:extLst>
              <a:ext uri="{FF2B5EF4-FFF2-40B4-BE49-F238E27FC236}">
                <a16:creationId xmlns:a16="http://schemas.microsoft.com/office/drawing/2014/main" id="{F11BF16A-95E9-43EE-8731-EB57763B7136}"/>
              </a:ext>
            </a:extLst>
          </p:cNvPr>
          <p:cNvSpPr>
            <a:spLocks noGrp="1"/>
          </p:cNvSpPr>
          <p:nvPr>
            <p:ph idx="1"/>
          </p:nvPr>
        </p:nvSpPr>
        <p:spPr>
          <a:xfrm>
            <a:off x="457200" y="1268760"/>
            <a:ext cx="8229600" cy="5083188"/>
          </a:xfrm>
        </p:spPr>
        <p:txBody>
          <a:bodyPr>
            <a:normAutofit fontScale="55000" lnSpcReduction="20000"/>
          </a:bodyPr>
          <a:lstStyle/>
          <a:p>
            <a:r>
              <a:rPr kumimoji="1" lang="en-US" altLang="ja-JP" dirty="0"/>
              <a:t>S</a:t>
            </a:r>
            <a:r>
              <a:rPr kumimoji="1" lang="ja-JP" altLang="en-US" dirty="0"/>
              <a:t>セメスタ合計で</a:t>
            </a:r>
            <a:r>
              <a:rPr kumimoji="1" lang="en-US" altLang="ja-JP" dirty="0">
                <a:solidFill>
                  <a:srgbClr val="C00000"/>
                </a:solidFill>
              </a:rPr>
              <a:t>98</a:t>
            </a:r>
            <a:r>
              <a:rPr kumimoji="1" lang="ja-JP" altLang="en-US" dirty="0"/>
              <a:t>（同じ授業での複数の報告含む）</a:t>
            </a:r>
            <a:endParaRPr kumimoji="1" lang="en-US" altLang="ja-JP" dirty="0"/>
          </a:p>
          <a:p>
            <a:r>
              <a:rPr kumimoji="1" lang="ja-JP" altLang="en-US" dirty="0"/>
              <a:t>オンライン授業の</a:t>
            </a:r>
            <a:r>
              <a:rPr kumimoji="1" lang="en-US" altLang="ja-JP" dirty="0"/>
              <a:t>URL</a:t>
            </a:r>
            <a:r>
              <a:rPr kumimoji="1" lang="ja-JP" altLang="en-US" dirty="0"/>
              <a:t>がわからなかった</a:t>
            </a:r>
            <a:r>
              <a:rPr kumimoji="1" lang="en-US" altLang="ja-JP" dirty="0">
                <a:solidFill>
                  <a:srgbClr val="C00000"/>
                </a:solidFill>
              </a:rPr>
              <a:t>(22)</a:t>
            </a:r>
          </a:p>
          <a:p>
            <a:r>
              <a:rPr kumimoji="1" lang="ja-JP" altLang="en-US" dirty="0"/>
              <a:t>パスワードを聞かれたがわからなかった</a:t>
            </a:r>
            <a:r>
              <a:rPr kumimoji="1" lang="en-US" altLang="ja-JP" dirty="0">
                <a:solidFill>
                  <a:srgbClr val="C00000"/>
                </a:solidFill>
              </a:rPr>
              <a:t>(11)</a:t>
            </a:r>
          </a:p>
          <a:p>
            <a:pPr lvl="1"/>
            <a:r>
              <a:rPr lang="ja-JP" altLang="en-US" dirty="0">
                <a:solidFill>
                  <a:schemeClr val="accent4"/>
                </a:solidFill>
              </a:rPr>
              <a:t>対策</a:t>
            </a:r>
            <a:r>
              <a:rPr lang="en-US" altLang="ja-JP" dirty="0">
                <a:solidFill>
                  <a:schemeClr val="accent4"/>
                </a:solidFill>
              </a:rPr>
              <a:t>: </a:t>
            </a:r>
            <a:r>
              <a:rPr lang="en-US" altLang="ja-JP" dirty="0"/>
              <a:t>URL</a:t>
            </a:r>
            <a:r>
              <a:rPr lang="ja-JP" altLang="en-US" dirty="0"/>
              <a:t>に加え、</a:t>
            </a:r>
            <a:r>
              <a:rPr lang="en-US" altLang="ja-JP" dirty="0"/>
              <a:t>ID, </a:t>
            </a:r>
            <a:r>
              <a:rPr lang="ja-JP" altLang="en-US" dirty="0"/>
              <a:t>パスワードも伝える</a:t>
            </a:r>
            <a:endParaRPr kumimoji="1" lang="en-US" altLang="ja-JP" dirty="0"/>
          </a:p>
          <a:p>
            <a:r>
              <a:rPr kumimoji="1" lang="ja-JP" altLang="en-US" dirty="0"/>
              <a:t>「</a:t>
            </a:r>
            <a:r>
              <a:rPr kumimoji="1" lang="en-US" altLang="ja-JP" dirty="0"/>
              <a:t>100</a:t>
            </a:r>
            <a:r>
              <a:rPr kumimoji="1" lang="ja-JP" altLang="en-US" dirty="0"/>
              <a:t>人を超えたため入れません」と言われた</a:t>
            </a:r>
            <a:r>
              <a:rPr kumimoji="1" lang="en-US" altLang="ja-JP" dirty="0">
                <a:solidFill>
                  <a:srgbClr val="C00000"/>
                </a:solidFill>
              </a:rPr>
              <a:t>(7)</a:t>
            </a:r>
          </a:p>
          <a:p>
            <a:pPr lvl="1"/>
            <a:r>
              <a:rPr kumimoji="1" lang="ja-JP" altLang="en-US" dirty="0">
                <a:solidFill>
                  <a:srgbClr val="7030A0"/>
                </a:solidFill>
              </a:rPr>
              <a:t>原因</a:t>
            </a:r>
            <a:r>
              <a:rPr kumimoji="1" lang="en-US" altLang="ja-JP" dirty="0">
                <a:solidFill>
                  <a:srgbClr val="7030A0"/>
                </a:solidFill>
              </a:rPr>
              <a:t>:</a:t>
            </a:r>
            <a:r>
              <a:rPr kumimoji="1" lang="en-US" altLang="ja-JP" dirty="0"/>
              <a:t> </a:t>
            </a:r>
            <a:r>
              <a:rPr kumimoji="1" lang="ja-JP" altLang="en-US" dirty="0"/>
              <a:t>大学のアカウントで</a:t>
            </a:r>
            <a:r>
              <a:rPr kumimoji="1" lang="en-US" altLang="ja-JP" dirty="0"/>
              <a:t>Zoom</a:t>
            </a:r>
            <a:r>
              <a:rPr lang="ja-JP" altLang="en-US" dirty="0"/>
              <a:t>会議を作っていない</a:t>
            </a:r>
            <a:endParaRPr kumimoji="1" lang="en-US" altLang="ja-JP" dirty="0"/>
          </a:p>
          <a:p>
            <a:pPr lvl="1"/>
            <a:r>
              <a:rPr kumimoji="1" lang="ja-JP" altLang="en-US" dirty="0">
                <a:solidFill>
                  <a:schemeClr val="accent4"/>
                </a:solidFill>
              </a:rPr>
              <a:t>対策</a:t>
            </a:r>
            <a:r>
              <a:rPr kumimoji="1" lang="en-US" altLang="ja-JP" dirty="0">
                <a:solidFill>
                  <a:schemeClr val="accent4"/>
                </a:solidFill>
              </a:rPr>
              <a:t>: </a:t>
            </a:r>
            <a:r>
              <a:rPr kumimoji="1" lang="ja-JP" altLang="en-US" dirty="0"/>
              <a:t>大学のアカウントでサインインして</a:t>
            </a:r>
            <a:r>
              <a:rPr kumimoji="1" lang="en-US" altLang="ja-JP" dirty="0"/>
              <a:t>Zoom</a:t>
            </a:r>
            <a:r>
              <a:rPr kumimoji="1" lang="ja-JP" altLang="en-US" dirty="0"/>
              <a:t>会議をスケジュール</a:t>
            </a:r>
            <a:endParaRPr kumimoji="1" lang="en-US" altLang="ja-JP" dirty="0"/>
          </a:p>
          <a:p>
            <a:r>
              <a:rPr kumimoji="1" lang="ja-JP" altLang="en-US" dirty="0"/>
              <a:t>「許可された人のみ参加できます」と言われた</a:t>
            </a:r>
            <a:r>
              <a:rPr kumimoji="1" lang="en-US" altLang="ja-JP" dirty="0">
                <a:solidFill>
                  <a:srgbClr val="C00000"/>
                </a:solidFill>
              </a:rPr>
              <a:t>(5)</a:t>
            </a:r>
          </a:p>
          <a:p>
            <a:pPr lvl="1"/>
            <a:r>
              <a:rPr lang="ja-JP" altLang="en-US" dirty="0">
                <a:solidFill>
                  <a:srgbClr val="7030A0"/>
                </a:solidFill>
              </a:rPr>
              <a:t>原因</a:t>
            </a:r>
            <a:r>
              <a:rPr lang="en-US" altLang="ja-JP" dirty="0">
                <a:solidFill>
                  <a:srgbClr val="7030A0"/>
                </a:solidFill>
              </a:rPr>
              <a:t>:</a:t>
            </a:r>
            <a:r>
              <a:rPr lang="en-US" altLang="ja-JP" dirty="0"/>
              <a:t> Zoom</a:t>
            </a:r>
            <a:r>
              <a:rPr lang="ja-JP" altLang="en-US" dirty="0"/>
              <a:t>会議スケジュールの際、</a:t>
            </a:r>
            <a:r>
              <a:rPr lang="en-US" altLang="ja-JP" dirty="0"/>
              <a:t>g.ecc.u-tokyo.ac.jp </a:t>
            </a:r>
            <a:r>
              <a:rPr lang="ja-JP" altLang="en-US" dirty="0"/>
              <a:t>でのサインインを必要とする設定をした </a:t>
            </a:r>
            <a:r>
              <a:rPr lang="en-US" altLang="ja-JP" dirty="0"/>
              <a:t>+ </a:t>
            </a:r>
            <a:r>
              <a:rPr lang="ja-JP" altLang="en-US" dirty="0"/>
              <a:t>学生が正しくサインインしていない</a:t>
            </a:r>
            <a:endParaRPr lang="en-US" altLang="ja-JP" dirty="0"/>
          </a:p>
          <a:p>
            <a:pPr lvl="1"/>
            <a:r>
              <a:rPr kumimoji="1" lang="ja-JP" altLang="en-US" dirty="0">
                <a:solidFill>
                  <a:schemeClr val="accent4"/>
                </a:solidFill>
              </a:rPr>
              <a:t>対策</a:t>
            </a:r>
            <a:r>
              <a:rPr kumimoji="1" lang="en-US" altLang="ja-JP" dirty="0">
                <a:solidFill>
                  <a:schemeClr val="accent4"/>
                </a:solidFill>
              </a:rPr>
              <a:t>:</a:t>
            </a:r>
            <a:r>
              <a:rPr kumimoji="1" lang="en-US" altLang="ja-JP" dirty="0"/>
              <a:t> </a:t>
            </a:r>
            <a:r>
              <a:rPr kumimoji="1" lang="ja-JP" altLang="en-US" dirty="0"/>
              <a:t>学生にしっかり伝える。学生が慣れるまでは上記設定を避ける</a:t>
            </a:r>
            <a:endParaRPr kumimoji="1" lang="en-US" altLang="ja-JP" dirty="0"/>
          </a:p>
          <a:p>
            <a:r>
              <a:rPr kumimoji="1" lang="ja-JP" altLang="en-US" dirty="0"/>
              <a:t>待機室でずっと待たされた</a:t>
            </a:r>
            <a:endParaRPr kumimoji="1" lang="en-US" altLang="ja-JP" dirty="0"/>
          </a:p>
          <a:p>
            <a:pPr lvl="1"/>
            <a:r>
              <a:rPr kumimoji="1" lang="ja-JP" altLang="en-US" dirty="0">
                <a:solidFill>
                  <a:srgbClr val="7030A0"/>
                </a:solidFill>
              </a:rPr>
              <a:t>原因</a:t>
            </a:r>
            <a:r>
              <a:rPr kumimoji="1" lang="en-US" altLang="ja-JP" dirty="0">
                <a:solidFill>
                  <a:srgbClr val="7030A0"/>
                </a:solidFill>
              </a:rPr>
              <a:t>: </a:t>
            </a:r>
            <a:r>
              <a:rPr kumimoji="1" lang="ja-JP" altLang="en-US" dirty="0"/>
              <a:t>おそらく見逃し</a:t>
            </a:r>
            <a:endParaRPr kumimoji="1" lang="en-US" altLang="ja-JP" dirty="0"/>
          </a:p>
          <a:p>
            <a:pPr lvl="1"/>
            <a:r>
              <a:rPr lang="ja-JP" altLang="en-US" dirty="0">
                <a:solidFill>
                  <a:schemeClr val="accent4"/>
                </a:solidFill>
              </a:rPr>
              <a:t>対策</a:t>
            </a:r>
            <a:r>
              <a:rPr lang="en-US" altLang="ja-JP" dirty="0">
                <a:solidFill>
                  <a:schemeClr val="accent4"/>
                </a:solidFill>
              </a:rPr>
              <a:t>: </a:t>
            </a:r>
            <a:r>
              <a:rPr lang="ja-JP" altLang="en-US" dirty="0"/>
              <a:t>参加者リストに注意する（閉じない）か待機室は使わない</a:t>
            </a:r>
            <a:endParaRPr kumimoji="1" lang="ja-JP" altLang="en-US" dirty="0"/>
          </a:p>
          <a:p>
            <a:r>
              <a:rPr kumimoji="1" lang="ja-JP" altLang="en-US" dirty="0"/>
              <a:t>「ミーティング</a:t>
            </a:r>
            <a:r>
              <a:rPr kumimoji="1" lang="en-US" altLang="ja-JP" dirty="0"/>
              <a:t>ID</a:t>
            </a:r>
            <a:r>
              <a:rPr kumimoji="1" lang="ja-JP" altLang="en-US" dirty="0"/>
              <a:t>が無効」と言われた</a:t>
            </a:r>
            <a:endParaRPr kumimoji="1" lang="en-US" altLang="ja-JP" dirty="0"/>
          </a:p>
          <a:p>
            <a:pPr lvl="1"/>
            <a:r>
              <a:rPr kumimoji="1" lang="ja-JP" altLang="en-US" dirty="0">
                <a:solidFill>
                  <a:srgbClr val="7030A0"/>
                </a:solidFill>
              </a:rPr>
              <a:t>原因</a:t>
            </a:r>
            <a:r>
              <a:rPr kumimoji="1" lang="en-US" altLang="ja-JP" dirty="0">
                <a:solidFill>
                  <a:srgbClr val="7030A0"/>
                </a:solidFill>
              </a:rPr>
              <a:t>:</a:t>
            </a:r>
            <a:r>
              <a:rPr kumimoji="1" lang="en-US" altLang="ja-JP" dirty="0"/>
              <a:t> </a:t>
            </a:r>
            <a:r>
              <a:rPr kumimoji="1" lang="ja-JP" altLang="en-US" dirty="0"/>
              <a:t>終了したミーティングは</a:t>
            </a:r>
            <a:r>
              <a:rPr lang="ja-JP" altLang="en-US" dirty="0"/>
              <a:t>ある規則に従って</a:t>
            </a:r>
            <a:r>
              <a:rPr lang="en-US" altLang="ja-JP" dirty="0"/>
              <a:t>ID</a:t>
            </a:r>
            <a:r>
              <a:rPr lang="ja-JP" altLang="en-US" dirty="0"/>
              <a:t>が無効化される</a:t>
            </a:r>
            <a:endParaRPr lang="en-US" altLang="ja-JP" dirty="0"/>
          </a:p>
          <a:p>
            <a:pPr lvl="1"/>
            <a:r>
              <a:rPr kumimoji="1" lang="ja-JP" altLang="en-US" dirty="0">
                <a:solidFill>
                  <a:schemeClr val="accent4"/>
                </a:solidFill>
              </a:rPr>
              <a:t>対策</a:t>
            </a:r>
            <a:r>
              <a:rPr kumimoji="1" lang="en-US" altLang="ja-JP" dirty="0">
                <a:solidFill>
                  <a:schemeClr val="accent4"/>
                </a:solidFill>
              </a:rPr>
              <a:t>: </a:t>
            </a:r>
            <a:r>
              <a:rPr kumimoji="1" lang="ja-JP" altLang="en-US" dirty="0"/>
              <a:t>大雑把には「スケジュールされたミーティング」しか使わない</a:t>
            </a:r>
          </a:p>
          <a:p>
            <a:r>
              <a:rPr kumimoji="1" lang="ja-JP" altLang="en-US" dirty="0"/>
              <a:t>「このミーティングをホストが開始するまで待機しています」と表示されたまま</a:t>
            </a:r>
            <a:endParaRPr kumimoji="1" lang="en-US" altLang="ja-JP" dirty="0"/>
          </a:p>
          <a:p>
            <a:pPr lvl="1"/>
            <a:r>
              <a:rPr lang="ja-JP" altLang="en-US" dirty="0">
                <a:solidFill>
                  <a:srgbClr val="7030A0"/>
                </a:solidFill>
              </a:rPr>
              <a:t>原因</a:t>
            </a:r>
            <a:r>
              <a:rPr lang="en-US" altLang="ja-JP" dirty="0">
                <a:solidFill>
                  <a:srgbClr val="7030A0"/>
                </a:solidFill>
              </a:rPr>
              <a:t>:</a:t>
            </a:r>
            <a:r>
              <a:rPr lang="en-US" altLang="ja-JP" dirty="0"/>
              <a:t> </a:t>
            </a:r>
            <a:r>
              <a:rPr lang="ja-JP" altLang="en-US" dirty="0"/>
              <a:t>おそらく</a:t>
            </a:r>
            <a:r>
              <a:rPr lang="en-US" altLang="ja-JP" dirty="0"/>
              <a:t>human error. </a:t>
            </a:r>
            <a:r>
              <a:rPr lang="ja-JP" altLang="en-US" dirty="0"/>
              <a:t>渡す</a:t>
            </a:r>
            <a:r>
              <a:rPr lang="en-US" altLang="ja-JP" dirty="0"/>
              <a:t>URL</a:t>
            </a:r>
            <a:r>
              <a:rPr lang="ja-JP" altLang="en-US" dirty="0"/>
              <a:t>を間違えたか先生が入り忘れた</a:t>
            </a:r>
            <a:r>
              <a:rPr lang="en-US" altLang="ja-JP" dirty="0"/>
              <a:t>?</a:t>
            </a:r>
            <a:endParaRPr kumimoji="1" lang="ja-JP" altLang="en-US" dirty="0"/>
          </a:p>
        </p:txBody>
      </p:sp>
      <p:sp>
        <p:nvSpPr>
          <p:cNvPr id="4" name="Date Placeholder 3">
            <a:extLst>
              <a:ext uri="{FF2B5EF4-FFF2-40B4-BE49-F238E27FC236}">
                <a16:creationId xmlns:a16="http://schemas.microsoft.com/office/drawing/2014/main" id="{F1466003-58A6-4FAE-A9A7-6F67EAFA5A28}"/>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B3D9D1AD-4BCD-4047-AD40-E17B3801FA48}"/>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FCED6FF5-7799-4959-81CD-0AC88BC8E559}"/>
              </a:ext>
            </a:extLst>
          </p:cNvPr>
          <p:cNvSpPr>
            <a:spLocks noGrp="1"/>
          </p:cNvSpPr>
          <p:nvPr>
            <p:ph type="sldNum" sz="quarter" idx="12"/>
          </p:nvPr>
        </p:nvSpPr>
        <p:spPr/>
        <p:txBody>
          <a:bodyPr/>
          <a:lstStyle/>
          <a:p>
            <a:fld id="{EDF77D8D-9987-453A-9A05-EB91CA595C68}" type="slidenum">
              <a:rPr kumimoji="1" lang="ja-JP" altLang="en-US" smtClean="0"/>
              <a:pPr/>
              <a:t>29</a:t>
            </a:fld>
            <a:endParaRPr kumimoji="1" lang="ja-JP" altLang="en-US"/>
          </a:p>
        </p:txBody>
      </p:sp>
    </p:spTree>
    <p:extLst>
      <p:ext uri="{BB962C8B-B14F-4D97-AF65-F5344CB8AC3E}">
        <p14:creationId xmlns:p14="http://schemas.microsoft.com/office/powerpoint/2010/main" val="2306900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5A700-E9B5-4F8E-87A5-1FD2B6C2FD1B}"/>
              </a:ext>
            </a:extLst>
          </p:cNvPr>
          <p:cNvSpPr>
            <a:spLocks noGrp="1"/>
          </p:cNvSpPr>
          <p:nvPr>
            <p:ph type="title"/>
          </p:nvPr>
        </p:nvSpPr>
        <p:spPr/>
        <p:txBody>
          <a:bodyPr/>
          <a:lstStyle/>
          <a:p>
            <a:r>
              <a:rPr kumimoji="1" lang="ja-JP" altLang="en-US" dirty="0"/>
              <a:t>内容</a:t>
            </a:r>
          </a:p>
        </p:txBody>
      </p:sp>
      <p:sp>
        <p:nvSpPr>
          <p:cNvPr id="3" name="コンテンツ プレースホルダー 2">
            <a:extLst>
              <a:ext uri="{FF2B5EF4-FFF2-40B4-BE49-F238E27FC236}">
                <a16:creationId xmlns:a16="http://schemas.microsoft.com/office/drawing/2014/main" id="{D1B3E368-B325-4CA4-B3F1-B2D83A006499}"/>
              </a:ext>
            </a:extLst>
          </p:cNvPr>
          <p:cNvSpPr>
            <a:spLocks noGrp="1"/>
          </p:cNvSpPr>
          <p:nvPr>
            <p:ph idx="1"/>
          </p:nvPr>
        </p:nvSpPr>
        <p:spPr>
          <a:xfrm>
            <a:off x="323528" y="1500174"/>
            <a:ext cx="8712968" cy="4525963"/>
          </a:xfrm>
        </p:spPr>
        <p:txBody>
          <a:bodyPr/>
          <a:lstStyle/>
          <a:p>
            <a:r>
              <a:rPr kumimoji="1" lang="ja-JP" altLang="en-US" dirty="0"/>
              <a:t>オンライン授業アンケート</a:t>
            </a:r>
            <a:endParaRPr kumimoji="1" lang="en-US" altLang="ja-JP" dirty="0"/>
          </a:p>
          <a:p>
            <a:pPr lvl="1"/>
            <a:r>
              <a:rPr lang="en-US" altLang="ja-JP" dirty="0"/>
              <a:t>S</a:t>
            </a:r>
            <a:r>
              <a:rPr lang="ja-JP" altLang="en-US" dirty="0"/>
              <a:t>セメスタのオンライン授業に対する評価</a:t>
            </a:r>
            <a:endParaRPr lang="en-US" altLang="ja-JP" dirty="0"/>
          </a:p>
          <a:p>
            <a:pPr lvl="1"/>
            <a:r>
              <a:rPr lang="ja-JP" altLang="en-US" dirty="0"/>
              <a:t>課題</a:t>
            </a:r>
            <a:r>
              <a:rPr kumimoji="1" lang="ja-JP" altLang="en-US" dirty="0"/>
              <a:t>抽出（</a:t>
            </a:r>
            <a:r>
              <a:rPr kumimoji="1" lang="en-US" altLang="ja-JP" dirty="0"/>
              <a:t>A</a:t>
            </a:r>
            <a:r>
              <a:rPr kumimoji="1" lang="ja-JP" altLang="en-US" dirty="0"/>
              <a:t>セメスタへ向け）</a:t>
            </a:r>
            <a:endParaRPr kumimoji="1" lang="en-US" altLang="ja-JP" dirty="0"/>
          </a:p>
          <a:p>
            <a:r>
              <a:rPr lang="ja-JP" altLang="en-US" dirty="0"/>
              <a:t>その他の学生の声、他大学の状況（情報源）</a:t>
            </a:r>
            <a:endParaRPr lang="en-US" altLang="ja-JP" dirty="0"/>
          </a:p>
          <a:p>
            <a:r>
              <a:rPr kumimoji="1" lang="ja-JP" altLang="en-US" dirty="0"/>
              <a:t>（以降時間があれば）</a:t>
            </a:r>
            <a:endParaRPr kumimoji="1" lang="en-US" altLang="ja-JP" dirty="0"/>
          </a:p>
          <a:p>
            <a:r>
              <a:rPr kumimoji="1" lang="ja-JP" altLang="en-US"/>
              <a:t>入室トラブル</a:t>
            </a:r>
            <a:r>
              <a:rPr lang="ja-JP" altLang="en-US" dirty="0"/>
              <a:t>、</a:t>
            </a:r>
            <a:r>
              <a:rPr lang="en-US" altLang="ja-JP"/>
              <a:t>Zoom</a:t>
            </a:r>
            <a:r>
              <a:rPr lang="ja-JP" altLang="en-US" dirty="0"/>
              <a:t>荒らし</a:t>
            </a:r>
            <a:endParaRPr kumimoji="1" lang="ja-JP" altLang="en-US" dirty="0"/>
          </a:p>
        </p:txBody>
      </p:sp>
      <p:sp>
        <p:nvSpPr>
          <p:cNvPr id="4" name="日付プレースホルダー 3">
            <a:extLst>
              <a:ext uri="{FF2B5EF4-FFF2-40B4-BE49-F238E27FC236}">
                <a16:creationId xmlns:a16="http://schemas.microsoft.com/office/drawing/2014/main" id="{5F7C7B8E-0B65-4370-883B-2AA5A0123EFE}"/>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620F5D1C-E9F9-400E-A6AC-86226FCD91CE}"/>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A3C00E5-4E74-4482-BAC7-462DB3F5C929}"/>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
        <p:nvSpPr>
          <p:cNvPr id="7" name="正方形/長方形 6">
            <a:extLst>
              <a:ext uri="{FF2B5EF4-FFF2-40B4-BE49-F238E27FC236}">
                <a16:creationId xmlns:a16="http://schemas.microsoft.com/office/drawing/2014/main" id="{716CCB58-6D90-4124-B507-C93D1254ABF0}"/>
              </a:ext>
            </a:extLst>
          </p:cNvPr>
          <p:cNvSpPr/>
          <p:nvPr/>
        </p:nvSpPr>
        <p:spPr>
          <a:xfrm>
            <a:off x="323528" y="1500174"/>
            <a:ext cx="7704856" cy="1568786"/>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602481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BAB04-76B8-4163-BA94-5F76CC948034}"/>
              </a:ext>
            </a:extLst>
          </p:cNvPr>
          <p:cNvSpPr>
            <a:spLocks noGrp="1"/>
          </p:cNvSpPr>
          <p:nvPr>
            <p:ph type="title"/>
          </p:nvPr>
        </p:nvSpPr>
        <p:spPr/>
        <p:txBody>
          <a:bodyPr/>
          <a:lstStyle/>
          <a:p>
            <a:r>
              <a:rPr lang="en-US" altLang="ja-JP" dirty="0"/>
              <a:t>Zoom</a:t>
            </a:r>
            <a:r>
              <a:rPr lang="ja-JP" altLang="en-US" dirty="0"/>
              <a:t>荒らしについて</a:t>
            </a:r>
            <a:endParaRPr kumimoji="1" lang="ja-JP" altLang="en-US" dirty="0"/>
          </a:p>
        </p:txBody>
      </p:sp>
      <p:sp>
        <p:nvSpPr>
          <p:cNvPr id="3" name="コンテンツ プレースホルダー 2">
            <a:extLst>
              <a:ext uri="{FF2B5EF4-FFF2-40B4-BE49-F238E27FC236}">
                <a16:creationId xmlns:a16="http://schemas.microsoft.com/office/drawing/2014/main" id="{61A1AEF3-D59C-43BF-9735-1283E9A7D85F}"/>
              </a:ext>
            </a:extLst>
          </p:cNvPr>
          <p:cNvSpPr>
            <a:spLocks noGrp="1"/>
          </p:cNvSpPr>
          <p:nvPr>
            <p:ph idx="1"/>
          </p:nvPr>
        </p:nvSpPr>
        <p:spPr/>
        <p:txBody>
          <a:bodyPr>
            <a:normAutofit fontScale="77500" lnSpcReduction="20000"/>
          </a:bodyPr>
          <a:lstStyle/>
          <a:p>
            <a:r>
              <a:rPr kumimoji="1" lang="en-US" altLang="ja-JP" dirty="0"/>
              <a:t>3</a:t>
            </a:r>
            <a:r>
              <a:rPr kumimoji="1" lang="ja-JP" altLang="en-US" dirty="0"/>
              <a:t>月に（主に米国で）多く発生していると報道された</a:t>
            </a:r>
            <a:endParaRPr kumimoji="1" lang="en-US" altLang="ja-JP" dirty="0"/>
          </a:p>
          <a:p>
            <a:pPr lvl="1"/>
            <a:r>
              <a:rPr lang="ja-JP" altLang="en-US" dirty="0"/>
              <a:t>当時の「荒らし」はパスワードをつけない（数字</a:t>
            </a:r>
            <a:r>
              <a:rPr lang="en-US" altLang="ja-JP" dirty="0"/>
              <a:t>9</a:t>
            </a:r>
            <a:r>
              <a:rPr lang="ja-JP" altLang="en-US" dirty="0"/>
              <a:t>桁だけの）会議に対するあてずっぽう（空き巣狙い的な）攻撃が中心だったと思われる</a:t>
            </a:r>
            <a:endParaRPr lang="en-US" altLang="ja-JP" dirty="0"/>
          </a:p>
          <a:p>
            <a:r>
              <a:rPr kumimoji="1" lang="en-US" altLang="ja-JP" dirty="0"/>
              <a:t>S</a:t>
            </a:r>
            <a:r>
              <a:rPr kumimoji="1" lang="ja-JP" altLang="en-US" dirty="0"/>
              <a:t>セメスターで我々に届いているのは</a:t>
            </a:r>
            <a:r>
              <a:rPr kumimoji="1" lang="en-US" altLang="ja-JP" dirty="0"/>
              <a:t>2</a:t>
            </a:r>
            <a:r>
              <a:rPr kumimoji="1" lang="ja-JP" altLang="en-US" dirty="0"/>
              <a:t>件程度</a:t>
            </a:r>
            <a:endParaRPr kumimoji="1" lang="en-US" altLang="ja-JP" dirty="0"/>
          </a:p>
          <a:p>
            <a:r>
              <a:rPr lang="ja-JP" altLang="en-US" dirty="0"/>
              <a:t>対応としてサイトデフォルト設定を見直し（例：参加者の画面共有をデフォルトで禁止）、当時続出していた各種脆弱性の調査を文書にまとめて発出（</a:t>
            </a:r>
            <a:r>
              <a:rPr lang="en-US" altLang="ja-JP" dirty="0"/>
              <a:t>4/6</a:t>
            </a:r>
            <a:r>
              <a:rPr lang="ja-JP" altLang="en-US" dirty="0"/>
              <a:t>）</a:t>
            </a:r>
            <a:endParaRPr kumimoji="1" lang="en-US" altLang="ja-JP" dirty="0"/>
          </a:p>
          <a:p>
            <a:pPr lvl="1"/>
            <a:r>
              <a:rPr lang="ja-JP" altLang="en-US" dirty="0"/>
              <a:t>学内文書のつもりであったが検索で見つかる</a:t>
            </a:r>
            <a:endParaRPr lang="en-US" altLang="ja-JP" dirty="0"/>
          </a:p>
          <a:p>
            <a:r>
              <a:rPr lang="ja-JP" altLang="en-US" dirty="0"/>
              <a:t>現在一番起きる可能性が高いのは授業</a:t>
            </a:r>
            <a:r>
              <a:rPr lang="en-US" altLang="ja-JP" dirty="0"/>
              <a:t>URL</a:t>
            </a:r>
            <a:r>
              <a:rPr lang="ja-JP" altLang="en-US" dirty="0"/>
              <a:t>が関係者から流出することだと思われる</a:t>
            </a:r>
            <a:endParaRPr lang="en-US" altLang="ja-JP" dirty="0"/>
          </a:p>
        </p:txBody>
      </p:sp>
      <p:sp>
        <p:nvSpPr>
          <p:cNvPr id="4" name="日付プレースホルダー 3">
            <a:extLst>
              <a:ext uri="{FF2B5EF4-FFF2-40B4-BE49-F238E27FC236}">
                <a16:creationId xmlns:a16="http://schemas.microsoft.com/office/drawing/2014/main" id="{5514B3CD-0C0B-43ED-ABCD-562C158A1FBE}"/>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6FE074CF-1F8F-4010-ABA2-8CEF53C2C9F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19EB234C-569D-4805-B852-047275FFDBF2}"/>
              </a:ext>
            </a:extLst>
          </p:cNvPr>
          <p:cNvSpPr>
            <a:spLocks noGrp="1"/>
          </p:cNvSpPr>
          <p:nvPr>
            <p:ph type="sldNum" sz="quarter" idx="12"/>
          </p:nvPr>
        </p:nvSpPr>
        <p:spPr/>
        <p:txBody>
          <a:bodyPr/>
          <a:lstStyle/>
          <a:p>
            <a:fld id="{EDF77D8D-9987-453A-9A05-EB91CA595C68}" type="slidenum">
              <a:rPr kumimoji="1" lang="ja-JP" altLang="en-US" smtClean="0"/>
              <a:pPr/>
              <a:t>30</a:t>
            </a:fld>
            <a:endParaRPr kumimoji="1" lang="ja-JP" altLang="en-US"/>
          </a:p>
        </p:txBody>
      </p:sp>
    </p:spTree>
    <p:extLst>
      <p:ext uri="{BB962C8B-B14F-4D97-AF65-F5344CB8AC3E}">
        <p14:creationId xmlns:p14="http://schemas.microsoft.com/office/powerpoint/2010/main" val="2820326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363272" cy="1143000"/>
          </a:xfrm>
        </p:spPr>
        <p:txBody>
          <a:bodyPr>
            <a:normAutofit/>
          </a:bodyPr>
          <a:lstStyle/>
          <a:p>
            <a:r>
              <a:rPr lang="ja-JP" altLang="en-US" dirty="0"/>
              <a:t>オンライン授業アンケート</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a:hlinkClick r:id="rId2"/>
              </a:rPr>
              <a:t>「オンライン授業・在宅研究に関するアンケート</a:t>
            </a:r>
            <a:r>
              <a:rPr lang="ja-JP" altLang="en-US" dirty="0">
                <a:hlinkClick r:id="rId2"/>
              </a:rPr>
              <a:t>（教員以外向け）</a:t>
            </a:r>
            <a:r>
              <a:rPr kumimoji="1" lang="ja-JP" altLang="en-US" dirty="0">
                <a:hlinkClick r:id="rId2"/>
              </a:rPr>
              <a:t>」</a:t>
            </a:r>
            <a:endParaRPr kumimoji="1" lang="en-US" altLang="ja-JP" dirty="0"/>
          </a:p>
          <a:p>
            <a:r>
              <a:rPr kumimoji="1" lang="en-US" altLang="ja-JP" dirty="0"/>
              <a:t>7/22 – 8/20</a:t>
            </a:r>
          </a:p>
          <a:p>
            <a:r>
              <a:rPr lang="ja-JP" altLang="en-US" dirty="0"/>
              <a:t>回答数</a:t>
            </a:r>
            <a:r>
              <a:rPr lang="ja-JP" altLang="en-US" dirty="0">
                <a:solidFill>
                  <a:srgbClr val="00B050"/>
                </a:solidFill>
              </a:rPr>
              <a:t> </a:t>
            </a:r>
            <a:r>
              <a:rPr lang="en-US" altLang="ja-JP" dirty="0">
                <a:solidFill>
                  <a:srgbClr val="00B050"/>
                </a:solidFill>
              </a:rPr>
              <a:t>5702</a:t>
            </a:r>
          </a:p>
          <a:p>
            <a:r>
              <a:rPr kumimoji="1" lang="ja-JP" altLang="en-US" dirty="0"/>
              <a:t>うち授業を</a:t>
            </a:r>
            <a:r>
              <a:rPr kumimoji="1" lang="en-US" altLang="ja-JP" dirty="0"/>
              <a:t>1</a:t>
            </a:r>
            <a:r>
              <a:rPr kumimoji="1" lang="ja-JP" altLang="en-US" dirty="0"/>
              <a:t>つでも受けた人の回答</a:t>
            </a:r>
            <a:r>
              <a:rPr kumimoji="1" lang="en-US" altLang="ja-JP" dirty="0">
                <a:solidFill>
                  <a:srgbClr val="00B050"/>
                </a:solidFill>
              </a:rPr>
              <a:t>4822</a:t>
            </a:r>
          </a:p>
          <a:p>
            <a:endParaRPr lang="en-US" altLang="ja-JP" dirty="0">
              <a:solidFill>
                <a:srgbClr val="00B050"/>
              </a:solidFill>
            </a:endParaRPr>
          </a:p>
          <a:p>
            <a:r>
              <a:rPr lang="ja-JP" altLang="en-US" dirty="0"/>
              <a:t>現在</a:t>
            </a:r>
            <a:r>
              <a:rPr lang="ja-JP" altLang="en-US" dirty="0">
                <a:hlinkClick r:id="rId3"/>
              </a:rPr>
              <a:t>教員向け</a:t>
            </a:r>
            <a:r>
              <a:rPr lang="ja-JP" altLang="en-US" dirty="0"/>
              <a:t>を実施中です</a:t>
            </a:r>
            <a:endParaRPr lang="en-US" altLang="ja-JP" dirty="0"/>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F2FE1-C52E-4A50-8EBE-302B7D9C486D}"/>
              </a:ext>
            </a:extLst>
          </p:cNvPr>
          <p:cNvSpPr>
            <a:spLocks noGrp="1"/>
          </p:cNvSpPr>
          <p:nvPr>
            <p:ph type="title"/>
          </p:nvPr>
        </p:nvSpPr>
        <p:spPr/>
        <p:txBody>
          <a:bodyPr/>
          <a:lstStyle/>
          <a:p>
            <a:r>
              <a:rPr lang="ja-JP" altLang="en-US" dirty="0"/>
              <a:t>回答数（学年別）</a:t>
            </a:r>
            <a:endParaRPr kumimoji="1" lang="ja-JP" altLang="en-US" dirty="0"/>
          </a:p>
        </p:txBody>
      </p:sp>
      <p:graphicFrame>
        <p:nvGraphicFramePr>
          <p:cNvPr id="15" name="Chart 1">
            <a:extLst>
              <a:ext uri="{FF2B5EF4-FFF2-40B4-BE49-F238E27FC236}">
                <a16:creationId xmlns:a16="http://schemas.microsoft.com/office/drawing/2014/main" id="{D8AA7229-C635-493E-A171-D5DEFF8E54F3}"/>
              </a:ext>
            </a:extLst>
          </p:cNvPr>
          <p:cNvGraphicFramePr>
            <a:graphicFrameLocks noGrp="1"/>
          </p:cNvGraphicFramePr>
          <p:nvPr>
            <p:ph idx="1"/>
          </p:nvPr>
        </p:nvGraphicFramePr>
        <p:xfrm>
          <a:off x="457200" y="1052736"/>
          <a:ext cx="8229600" cy="4752528"/>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074ADB90-8885-4D1C-956B-63C03C87C3A2}"/>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7C9EFBD0-7B9E-41FF-94EA-99EDB2C277F1}"/>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857B2601-6A95-4808-BE15-8B5E73B7CDD8}"/>
              </a:ext>
            </a:extLst>
          </p:cNvPr>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
        <p:nvSpPr>
          <p:cNvPr id="11" name="テキスト プレースホルダー 10">
            <a:extLst>
              <a:ext uri="{FF2B5EF4-FFF2-40B4-BE49-F238E27FC236}">
                <a16:creationId xmlns:a16="http://schemas.microsoft.com/office/drawing/2014/main" id="{C764A149-2F51-4618-9665-E47D7EAC44AB}"/>
              </a:ext>
            </a:extLst>
          </p:cNvPr>
          <p:cNvSpPr>
            <a:spLocks noGrp="1"/>
          </p:cNvSpPr>
          <p:nvPr>
            <p:ph type="body" idx="4294967295"/>
          </p:nvPr>
        </p:nvSpPr>
        <p:spPr>
          <a:xfrm>
            <a:off x="0" y="5805488"/>
            <a:ext cx="8229600" cy="652462"/>
          </a:xfrm>
        </p:spPr>
        <p:txBody>
          <a:bodyPr>
            <a:normAutofit fontScale="77500" lnSpcReduction="20000"/>
          </a:bodyPr>
          <a:lstStyle/>
          <a:p>
            <a:r>
              <a:rPr kumimoji="1" lang="ja-JP" altLang="en-US" dirty="0"/>
              <a:t>学部</a:t>
            </a:r>
            <a:r>
              <a:rPr kumimoji="1" lang="en-US" altLang="ja-JP" dirty="0"/>
              <a:t>1</a:t>
            </a:r>
            <a:r>
              <a:rPr kumimoji="1" lang="ja-JP" altLang="en-US" dirty="0"/>
              <a:t>学年</a:t>
            </a:r>
            <a:r>
              <a:rPr kumimoji="1" lang="en-US" altLang="ja-JP" dirty="0"/>
              <a:t>3000</a:t>
            </a:r>
            <a:r>
              <a:rPr kumimoji="1" lang="ja-JP" altLang="en-US" dirty="0"/>
              <a:t>名程度（学部生回答率</a:t>
            </a:r>
            <a:r>
              <a:rPr kumimoji="1" lang="en-US" altLang="ja-JP" dirty="0">
                <a:solidFill>
                  <a:schemeClr val="accent4"/>
                </a:solidFill>
              </a:rPr>
              <a:t>20-30%</a:t>
            </a:r>
            <a:r>
              <a:rPr kumimoji="1" lang="ja-JP" altLang="en-US" dirty="0"/>
              <a:t>程度）</a:t>
            </a:r>
            <a:endParaRPr kumimoji="1" lang="en-US" altLang="ja-JP" dirty="0"/>
          </a:p>
        </p:txBody>
      </p:sp>
    </p:spTree>
    <p:extLst>
      <p:ext uri="{BB962C8B-B14F-4D97-AF65-F5344CB8AC3E}">
        <p14:creationId xmlns:p14="http://schemas.microsoft.com/office/powerpoint/2010/main" val="4282162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E416A2-9796-485F-9A87-66E408B04B16}"/>
              </a:ext>
            </a:extLst>
          </p:cNvPr>
          <p:cNvSpPr>
            <a:spLocks noGrp="1"/>
          </p:cNvSpPr>
          <p:nvPr>
            <p:ph type="title"/>
          </p:nvPr>
        </p:nvSpPr>
        <p:spPr/>
        <p:txBody>
          <a:bodyPr>
            <a:normAutofit/>
          </a:bodyPr>
          <a:lstStyle/>
          <a:p>
            <a:r>
              <a:rPr kumimoji="1" lang="ja-JP" altLang="en-US" dirty="0"/>
              <a:t>オンライン授業に対する評価</a:t>
            </a:r>
          </a:p>
        </p:txBody>
      </p:sp>
      <p:sp>
        <p:nvSpPr>
          <p:cNvPr id="3" name="コンテンツ プレースホルダー 2">
            <a:extLst>
              <a:ext uri="{FF2B5EF4-FFF2-40B4-BE49-F238E27FC236}">
                <a16:creationId xmlns:a16="http://schemas.microsoft.com/office/drawing/2014/main" id="{D0BE0DCC-1F4F-41A5-BA75-1A2E23412875}"/>
              </a:ext>
            </a:extLst>
          </p:cNvPr>
          <p:cNvSpPr>
            <a:spLocks noGrp="1"/>
          </p:cNvSpPr>
          <p:nvPr>
            <p:ph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BDF60D90-23D4-4227-93C0-1302C952651A}"/>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FF6021A6-EFDD-472E-A192-763534CA3B16}"/>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13B4CEAC-560D-49E4-A8D4-44E92FB6F288}"/>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spTree>
    <p:extLst>
      <p:ext uri="{BB962C8B-B14F-4D97-AF65-F5344CB8AC3E}">
        <p14:creationId xmlns:p14="http://schemas.microsoft.com/office/powerpoint/2010/main" val="506117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092A0E-8E71-4C8E-9E39-CC82434C3F5F}"/>
              </a:ext>
            </a:extLst>
          </p:cNvPr>
          <p:cNvSpPr>
            <a:spLocks noGrp="1"/>
          </p:cNvSpPr>
          <p:nvPr>
            <p:ph type="title"/>
          </p:nvPr>
        </p:nvSpPr>
        <p:spPr/>
        <p:txBody>
          <a:bodyPr>
            <a:noAutofit/>
          </a:bodyPr>
          <a:lstStyle/>
          <a:p>
            <a:pPr algn="l"/>
            <a:r>
              <a:rPr lang="en-US" altLang="ja-JP" sz="2800" b="1" dirty="0">
                <a:solidFill>
                  <a:schemeClr val="tx2"/>
                </a:solidFill>
                <a:effectLst/>
              </a:rPr>
              <a:t>Q. </a:t>
            </a:r>
            <a:r>
              <a:rPr lang="ja-JP" altLang="ja-JP" sz="2800" b="1" dirty="0">
                <a:solidFill>
                  <a:schemeClr val="tx2"/>
                </a:solidFill>
                <a:effectLst/>
              </a:rPr>
              <a:t>この３か月間のオンライン授業に対する、あなたの総合的な評価を教えてください</a:t>
            </a:r>
            <a:r>
              <a:rPr lang="ja-JP" altLang="en-US" sz="2800" b="1" dirty="0">
                <a:solidFill>
                  <a:schemeClr val="tx2"/>
                </a:solidFill>
                <a:effectLst/>
              </a:rPr>
              <a:t>（</a:t>
            </a:r>
            <a:r>
              <a:rPr lang="en-US" altLang="ja-JP" sz="2800" b="1" dirty="0">
                <a:solidFill>
                  <a:schemeClr val="tx2"/>
                </a:solidFill>
                <a:effectLst/>
              </a:rPr>
              <a:t>0-10</a:t>
            </a:r>
            <a:r>
              <a:rPr lang="ja-JP" altLang="en-US" sz="2800" b="1" dirty="0">
                <a:solidFill>
                  <a:schemeClr val="tx2"/>
                </a:solidFill>
                <a:effectLst/>
              </a:rPr>
              <a:t>）</a:t>
            </a:r>
            <a:r>
              <a:rPr lang="ja-JP" altLang="ja-JP" sz="2800" b="1" dirty="0">
                <a:solidFill>
                  <a:schemeClr val="tx2"/>
                </a:solidFill>
                <a:effectLst/>
              </a:rPr>
              <a:t>。</a:t>
            </a:r>
            <a:endParaRPr kumimoji="1" lang="ja-JP" altLang="en-US" sz="2800" dirty="0"/>
          </a:p>
        </p:txBody>
      </p:sp>
      <p:graphicFrame>
        <p:nvGraphicFramePr>
          <p:cNvPr id="9" name="Chart 1">
            <a:extLst>
              <a:ext uri="{FF2B5EF4-FFF2-40B4-BE49-F238E27FC236}">
                <a16:creationId xmlns:a16="http://schemas.microsoft.com/office/drawing/2014/main" id="{AC00C3A5-F0B7-4E77-9385-374C0977FAF2}"/>
              </a:ext>
            </a:extLst>
          </p:cNvPr>
          <p:cNvGraphicFramePr>
            <a:graphicFrameLocks noGrp="1"/>
          </p:cNvGraphicFramePr>
          <p:nvPr>
            <p:ph idx="1"/>
          </p:nvPr>
        </p:nvGraphicFramePr>
        <p:xfrm>
          <a:off x="457200" y="1628800"/>
          <a:ext cx="8229600" cy="4680520"/>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1731A40C-E471-4636-AFD6-8D1CBABC010A}"/>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23E79E55-79A1-4744-889E-74ED9AD9609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CC108C83-10EE-40A4-88A1-D8681CBF621C}"/>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Tree>
    <p:extLst>
      <p:ext uri="{BB962C8B-B14F-4D97-AF65-F5344CB8AC3E}">
        <p14:creationId xmlns:p14="http://schemas.microsoft.com/office/powerpoint/2010/main" val="1757639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4D7D6-D1C5-4A90-84E0-BF98EE5E63C4}"/>
              </a:ext>
            </a:extLst>
          </p:cNvPr>
          <p:cNvSpPr>
            <a:spLocks noGrp="1"/>
          </p:cNvSpPr>
          <p:nvPr>
            <p:ph type="title"/>
          </p:nvPr>
        </p:nvSpPr>
        <p:spPr/>
        <p:txBody>
          <a:bodyPr>
            <a:noAutofit/>
          </a:bodyPr>
          <a:lstStyle/>
          <a:p>
            <a:pPr algn="l"/>
            <a:r>
              <a:rPr lang="en-US" altLang="ja-JP" sz="2800" b="1" dirty="0"/>
              <a:t>Q. </a:t>
            </a:r>
            <a:r>
              <a:rPr lang="ja-JP" altLang="en-US" sz="2800" b="1" dirty="0"/>
              <a:t>今後、オンライン授業を授業形態の</a:t>
            </a:r>
            <a:r>
              <a:rPr lang="en-US" altLang="ja-JP" sz="2800" b="1" dirty="0"/>
              <a:t>1</a:t>
            </a:r>
            <a:r>
              <a:rPr lang="ja-JP" altLang="en-US" sz="2800" b="1" dirty="0"/>
              <a:t>つとして取り入れてほしいですか？</a:t>
            </a:r>
            <a:endParaRPr kumimoji="1" lang="ja-JP" altLang="en-US" sz="2800" b="1" dirty="0"/>
          </a:p>
        </p:txBody>
      </p:sp>
      <p:graphicFrame>
        <p:nvGraphicFramePr>
          <p:cNvPr id="9" name="Chart 1">
            <a:extLst>
              <a:ext uri="{FF2B5EF4-FFF2-40B4-BE49-F238E27FC236}">
                <a16:creationId xmlns:a16="http://schemas.microsoft.com/office/drawing/2014/main" id="{A1B93139-498F-4E41-9384-AA7542EB53A4}"/>
              </a:ext>
            </a:extLst>
          </p:cNvPr>
          <p:cNvGraphicFramePr>
            <a:graphicFrameLocks noGrp="1"/>
          </p:cNvGraphicFramePr>
          <p:nvPr>
            <p:ph idx="1"/>
          </p:nvPr>
        </p:nvGraphicFramePr>
        <p:xfrm>
          <a:off x="457200" y="1628800"/>
          <a:ext cx="8229600" cy="4645014"/>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35449D14-03D3-4DF7-A508-739DD902E01B}"/>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F1337D0A-E05F-42B4-BB27-9B02521939AA}"/>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304F92C8-C9EB-48FC-9436-3F61BC2B6C9B}"/>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extLst>
      <p:ext uri="{BB962C8B-B14F-4D97-AF65-F5344CB8AC3E}">
        <p14:creationId xmlns:p14="http://schemas.microsoft.com/office/powerpoint/2010/main" val="3092396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847424-B549-4A69-BC09-DC9043F09954}"/>
              </a:ext>
            </a:extLst>
          </p:cNvPr>
          <p:cNvSpPr>
            <a:spLocks noGrp="1"/>
          </p:cNvSpPr>
          <p:nvPr>
            <p:ph type="title"/>
          </p:nvPr>
        </p:nvSpPr>
        <p:spPr/>
        <p:txBody>
          <a:bodyPr>
            <a:noAutofit/>
          </a:bodyPr>
          <a:lstStyle/>
          <a:p>
            <a:pPr algn="l"/>
            <a:r>
              <a:rPr lang="en-US" altLang="ja-JP" sz="3200" b="1" dirty="0"/>
              <a:t>Q. </a:t>
            </a:r>
            <a:r>
              <a:rPr lang="ja-JP" altLang="en-US" sz="3200" b="1" dirty="0"/>
              <a:t>オンライン授業の形式ごとの評価を教えてください</a:t>
            </a:r>
            <a:endParaRPr kumimoji="1" lang="ja-JP" altLang="en-US" sz="3200" b="1" dirty="0"/>
          </a:p>
        </p:txBody>
      </p:sp>
      <p:sp>
        <p:nvSpPr>
          <p:cNvPr id="3" name="コンテンツ プレースホルダー 2">
            <a:extLst>
              <a:ext uri="{FF2B5EF4-FFF2-40B4-BE49-F238E27FC236}">
                <a16:creationId xmlns:a16="http://schemas.microsoft.com/office/drawing/2014/main" id="{BCAB134E-56CD-45DE-A2D7-8F37CDA05072}"/>
              </a:ext>
            </a:extLst>
          </p:cNvPr>
          <p:cNvSpPr>
            <a:spLocks noGrp="1"/>
          </p:cNvSpPr>
          <p:nvPr>
            <p:ph idx="1"/>
          </p:nvPr>
        </p:nvSpPr>
        <p:spPr/>
        <p:txBody>
          <a:bodyPr/>
          <a:lstStyle/>
          <a:p>
            <a:r>
              <a:rPr kumimoji="1" lang="ja-JP" altLang="en-US" dirty="0"/>
              <a:t>選択肢：</a:t>
            </a:r>
            <a:endParaRPr kumimoji="1" lang="en-US" altLang="ja-JP" dirty="0"/>
          </a:p>
          <a:p>
            <a:pPr lvl="1"/>
            <a:r>
              <a:rPr lang="ja-JP" altLang="en-US" dirty="0"/>
              <a:t>全く良くなかった </a:t>
            </a:r>
            <a:r>
              <a:rPr lang="en-US" altLang="ja-JP" dirty="0"/>
              <a:t>(-2)</a:t>
            </a:r>
            <a:endParaRPr lang="ja-JP" altLang="en-US" dirty="0"/>
          </a:p>
          <a:p>
            <a:pPr lvl="1"/>
            <a:r>
              <a:rPr lang="ja-JP" altLang="en-US" dirty="0"/>
              <a:t>良くなかった </a:t>
            </a:r>
            <a:r>
              <a:rPr lang="en-US" altLang="ja-JP" dirty="0"/>
              <a:t>(-1)</a:t>
            </a:r>
            <a:endParaRPr lang="ja-JP" altLang="en-US" dirty="0"/>
          </a:p>
          <a:p>
            <a:pPr lvl="1"/>
            <a:r>
              <a:rPr lang="ja-JP" altLang="en-US" dirty="0"/>
              <a:t>どちらともいえない </a:t>
            </a:r>
            <a:r>
              <a:rPr lang="en-US" altLang="ja-JP" dirty="0"/>
              <a:t>(0)</a:t>
            </a:r>
            <a:endParaRPr lang="ja-JP" altLang="en-US" dirty="0"/>
          </a:p>
          <a:p>
            <a:pPr lvl="1"/>
            <a:r>
              <a:rPr lang="ja-JP" altLang="en-US" dirty="0"/>
              <a:t>良かった </a:t>
            </a:r>
            <a:r>
              <a:rPr lang="en-US" altLang="ja-JP" dirty="0"/>
              <a:t>(1)</a:t>
            </a:r>
            <a:endParaRPr lang="ja-JP" altLang="en-US" dirty="0"/>
          </a:p>
          <a:p>
            <a:pPr lvl="1"/>
            <a:r>
              <a:rPr lang="ja-JP" altLang="en-US" dirty="0"/>
              <a:t>大変良かった </a:t>
            </a:r>
            <a:r>
              <a:rPr lang="en-US" altLang="ja-JP" dirty="0"/>
              <a:t>(2)</a:t>
            </a:r>
            <a:endParaRPr kumimoji="1" lang="ja-JP" altLang="en-US" dirty="0"/>
          </a:p>
        </p:txBody>
      </p:sp>
      <p:sp>
        <p:nvSpPr>
          <p:cNvPr id="4" name="日付プレースホルダー 3">
            <a:extLst>
              <a:ext uri="{FF2B5EF4-FFF2-40B4-BE49-F238E27FC236}">
                <a16:creationId xmlns:a16="http://schemas.microsoft.com/office/drawing/2014/main" id="{D3E8B522-71F8-48C2-897F-82E219EDBFD3}"/>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7512F012-4B48-4E8A-B02B-0A4B24562878}"/>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63784360-85BC-455F-AF26-B95849D47CFD}"/>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Tree>
    <p:extLst>
      <p:ext uri="{BB962C8B-B14F-4D97-AF65-F5344CB8AC3E}">
        <p14:creationId xmlns:p14="http://schemas.microsoft.com/office/powerpoint/2010/main" val="32676659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8349</TotalTime>
  <Words>3166</Words>
  <Application>Microsoft Office PowerPoint</Application>
  <PresentationFormat>On-screen Show (4:3)</PresentationFormat>
  <Paragraphs>253</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Calibri</vt:lpstr>
      <vt:lpstr>Cambria</vt:lpstr>
      <vt:lpstr>Wingdings</vt:lpstr>
      <vt:lpstr>雪藤</vt:lpstr>
      <vt:lpstr>Sセメスタの振り返り</vt:lpstr>
      <vt:lpstr>内容</vt:lpstr>
      <vt:lpstr>内容</vt:lpstr>
      <vt:lpstr>オンライン授業アンケート</vt:lpstr>
      <vt:lpstr>回答数（学年別）</vt:lpstr>
      <vt:lpstr>オンライン授業に対する評価</vt:lpstr>
      <vt:lpstr>Q. この３か月間のオンライン授業に対する、あなたの総合的な評価を教えてください（0-10）。</vt:lpstr>
      <vt:lpstr>Q. 今後、オンライン授業を授業形態の1つとして取り入れてほしいですか？</vt:lpstr>
      <vt:lpstr>Q. オンライン授業の形式ごとの評価を教えてください</vt:lpstr>
      <vt:lpstr>形式・学年ごと評価値平均(-2～2)</vt:lpstr>
      <vt:lpstr>オンライン授業の良かった点</vt:lpstr>
      <vt:lpstr>悪い点</vt:lpstr>
      <vt:lpstr>Q.受講したオンライン授業で実際に経験し, 「やめてほしい」と思ったことがあればチェックしてください</vt:lpstr>
      <vt:lpstr>学習の負荷について</vt:lpstr>
      <vt:lpstr>Q. 週に受けているオンライン授業のコマ数(ほとんど出席していないものは除く)を, 形式ごとに教えてください。</vt:lpstr>
      <vt:lpstr>PowerPoint Presentation</vt:lpstr>
      <vt:lpstr>Q. ライブで行われている授業の出席率(実際にライブで聞いている割合)はどのくらいですか?</vt:lpstr>
      <vt:lpstr>学年ごとの平均出席率</vt:lpstr>
      <vt:lpstr>Q. 授業に参加している以外(予習, 復習, 課題など)で平均週何時間を大学の勉強に使いましたか?</vt:lpstr>
      <vt:lpstr>学年ごとの平均分布</vt:lpstr>
      <vt:lpstr>平均像</vt:lpstr>
      <vt:lpstr>過去との違い</vt:lpstr>
      <vt:lpstr>内容</vt:lpstr>
      <vt:lpstr>その他学生の声・状況を知るための参考情報</vt:lpstr>
      <vt:lpstr>4月からの大学等遠隔授業に関する取組状況共有サイバーシンポジウム</vt:lpstr>
      <vt:lpstr>以降は時間があれば</vt:lpstr>
      <vt:lpstr>内容</vt:lpstr>
      <vt:lpstr>授業入室トラブル</vt:lpstr>
      <vt:lpstr>報告されたトラブル</vt:lpstr>
      <vt:lpstr>Zoom荒らしについて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たうら けんじろう</cp:lastModifiedBy>
  <cp:revision>555</cp:revision>
  <dcterms:created xsi:type="dcterms:W3CDTF">2020-03-09T13:20:48Z</dcterms:created>
  <dcterms:modified xsi:type="dcterms:W3CDTF">2020-09-11T02:13:19Z</dcterms:modified>
</cp:coreProperties>
</file>