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321" r:id="rId4"/>
    <p:sldId id="327" r:id="rId5"/>
    <p:sldId id="328" r:id="rId6"/>
    <p:sldId id="329" r:id="rId7"/>
    <p:sldId id="330" r:id="rId8"/>
    <p:sldId id="331" r:id="rId9"/>
    <p:sldId id="335" r:id="rId10"/>
    <p:sldId id="340" r:id="rId11"/>
    <p:sldId id="332" r:id="rId12"/>
    <p:sldId id="341" r:id="rId13"/>
    <p:sldId id="333" r:id="rId14"/>
    <p:sldId id="322" r:id="rId15"/>
    <p:sldId id="349" r:id="rId16"/>
    <p:sldId id="342" r:id="rId17"/>
    <p:sldId id="323" r:id="rId18"/>
    <p:sldId id="343" r:id="rId19"/>
    <p:sldId id="324" r:id="rId20"/>
    <p:sldId id="337" r:id="rId21"/>
    <p:sldId id="325" r:id="rId22"/>
    <p:sldId id="336" r:id="rId23"/>
    <p:sldId id="344" r:id="rId24"/>
    <p:sldId id="326" r:id="rId25"/>
    <p:sldId id="346" r:id="rId26"/>
    <p:sldId id="347" r:id="rId27"/>
    <p:sldId id="348" r:id="rId28"/>
    <p:sldId id="338" r:id="rId29"/>
    <p:sldId id="339" r:id="rId30"/>
    <p:sldId id="34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484" y="-4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2020/3/26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D842DED-4B9B-4568-AC85-B50FA0785511}" type="slidenum">
              <a:rPr kumimoji="1" lang="ja-JP" altLang="en-US" smtClean="0"/>
              <a:pPr/>
              <a:t>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2020/3/26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2020/3/26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2020/3/26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2020/3/26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2020/3/26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rlHrutdrjb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J9dnXmFiIc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utelecon-questions-group@g.ecc.u-tokyo.ac.jp" TargetMode="External"/><Relationship Id="rId2" Type="http://schemas.openxmlformats.org/officeDocument/2006/relationships/hyperlink" Target="https://utelecon.github.io/" TargetMode="External"/><Relationship Id="rId1" Type="http://schemas.openxmlformats.org/officeDocument/2006/relationships/slideLayout" Target="../slideLayouts/slideLayout2.xml"/><Relationship Id="rId4" Type="http://schemas.openxmlformats.org/officeDocument/2006/relationships/hyperlink" Target="mailto:utelecon@googlegroup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github.io/o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a:bodyPr>
          <a:lstStyle/>
          <a:p>
            <a:r>
              <a:rPr lang="ja-JP" altLang="en-US" dirty="0" smtClean="0"/>
              <a:t>説明会：オンライン授業の学生への通知方法</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en-US" altLang="ja-JP"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a:t>
            </a:r>
            <a:r>
              <a:rPr kumimoji="1" lang="ja-JP" altLang="en-US" dirty="0" smtClean="0"/>
              <a:t>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正方形/長方形 6"/>
          <p:cNvSpPr/>
          <p:nvPr/>
        </p:nvSpPr>
        <p:spPr>
          <a:xfrm>
            <a:off x="899592" y="2060848"/>
            <a:ext cx="6264696"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教員</a:t>
            </a:r>
            <a:r>
              <a:rPr kumimoji="1" lang="ja-JP" altLang="en-US" sz="3600" dirty="0" smtClean="0"/>
              <a:t>（またはその代理）</a:t>
            </a:r>
            <a:r>
              <a:rPr kumimoji="1" lang="ja-JP" altLang="en-US" dirty="0" smtClean="0"/>
              <a:t>が行うこと</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担当講義のシラバス「詳細情報」の一番下「オンライン授業</a:t>
            </a:r>
            <a:r>
              <a:rPr lang="en-US" altLang="ja-JP" dirty="0" smtClean="0"/>
              <a:t>URL</a:t>
            </a:r>
            <a:r>
              <a:rPr lang="ja-JP" altLang="en-US" dirty="0" smtClean="0"/>
              <a:t>」に</a:t>
            </a:r>
            <a:r>
              <a:rPr lang="en-US" altLang="ja-JP" dirty="0" smtClean="0"/>
              <a:t>TV</a:t>
            </a:r>
            <a:r>
              <a:rPr lang="ja-JP" altLang="en-US" dirty="0" smtClean="0"/>
              <a:t>会議への</a:t>
            </a:r>
            <a:r>
              <a:rPr lang="en-US" altLang="ja-JP" dirty="0" smtClean="0"/>
              <a:t>URL</a:t>
            </a:r>
            <a:r>
              <a:rPr lang="ja-JP" altLang="en-US" dirty="0" smtClean="0"/>
              <a:t>を記入</a:t>
            </a:r>
            <a:endParaRPr lang="en-US" altLang="ja-JP" dirty="0" smtClean="0"/>
          </a:p>
          <a:p>
            <a:r>
              <a:rPr lang="ja-JP" altLang="en-US" dirty="0" smtClean="0"/>
              <a:t>動画 </a:t>
            </a:r>
            <a:r>
              <a:rPr lang="en-US" altLang="ja-JP" dirty="0" smtClean="0">
                <a:hlinkClick r:id="rId2"/>
              </a:rPr>
              <a:t>https://youtu.be/rlHrutdrjbo</a:t>
            </a:r>
            <a:endParaRPr lang="en-US" altLang="ja-JP" dirty="0" smtClean="0"/>
          </a:p>
          <a:p>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a:t>
            </a:r>
            <a:r>
              <a:rPr kumimoji="1" lang="ja-JP" altLang="en-US" dirty="0" smtClean="0"/>
              <a:t>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正方形/長方形 6"/>
          <p:cNvSpPr/>
          <p:nvPr/>
        </p:nvSpPr>
        <p:spPr>
          <a:xfrm>
            <a:off x="899592" y="2564904"/>
            <a:ext cx="309634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学生の授業参加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UTAS</a:t>
            </a:r>
            <a:r>
              <a:rPr kumimoji="1" lang="ja-JP" altLang="en-US" dirty="0" smtClean="0"/>
              <a:t>の「履修」</a:t>
            </a:r>
            <a:r>
              <a:rPr lang="ja-JP" altLang="en-US" dirty="0" smtClean="0"/>
              <a:t>：</a:t>
            </a:r>
            <a:r>
              <a:rPr kumimoji="1" lang="ja-JP" altLang="en-US" dirty="0" smtClean="0"/>
              <a:t>自分が履修またはお気に入り登録している講義の一覧表示</a:t>
            </a:r>
            <a:endParaRPr kumimoji="1" lang="en-US" altLang="ja-JP" dirty="0" smtClean="0"/>
          </a:p>
          <a:p>
            <a:r>
              <a:rPr lang="ja-JP" altLang="en-US" dirty="0" smtClean="0"/>
              <a:t>そこから各授業のシラバスへ行く</a:t>
            </a:r>
            <a:endParaRPr lang="en-US" altLang="ja-JP" dirty="0" smtClean="0"/>
          </a:p>
          <a:p>
            <a:r>
              <a:rPr lang="en-US" altLang="ja-JP" dirty="0" smtClean="0">
                <a:hlinkClick r:id="rId2"/>
              </a:rPr>
              <a:t>https://youtu.be/J9dnXmFiIcI</a:t>
            </a:r>
            <a:endParaRPr lang="en-US" altLang="ja-JP" dirty="0" smtClean="0"/>
          </a:p>
          <a:p>
            <a:r>
              <a:rPr kumimoji="1" lang="ja-JP" altLang="en-US" dirty="0" smtClean="0"/>
              <a:t>注意：オンライン授業の</a:t>
            </a:r>
            <a:r>
              <a:rPr kumimoji="1" lang="en-US" altLang="ja-JP" dirty="0" smtClean="0"/>
              <a:t>URL</a:t>
            </a:r>
            <a:r>
              <a:rPr kumimoji="1" lang="ja-JP" altLang="en-US" dirty="0" smtClean="0"/>
              <a:t>が学期途中でかわるかもしれません</a:t>
            </a:r>
            <a:r>
              <a:rPr kumimoji="1" lang="en-US" altLang="ja-JP" dirty="0" smtClean="0"/>
              <a:t>!!</a:t>
            </a:r>
          </a:p>
          <a:p>
            <a:pPr lvl="1"/>
            <a:r>
              <a:rPr lang="ja-JP" altLang="en-US" dirty="0" smtClean="0"/>
              <a:t>毎回</a:t>
            </a:r>
            <a:r>
              <a:rPr lang="en-US" altLang="ja-JP" dirty="0" smtClean="0"/>
              <a:t>UTAS</a:t>
            </a:r>
            <a:r>
              <a:rPr lang="ja-JP" altLang="en-US" dirty="0" smtClean="0"/>
              <a:t>へアクセスしてください</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本方式の成績</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aphicFrame>
        <p:nvGraphicFramePr>
          <p:cNvPr id="7" name="表 6"/>
          <p:cNvGraphicFramePr>
            <a:graphicFrameLocks noGrp="1"/>
          </p:cNvGraphicFramePr>
          <p:nvPr/>
        </p:nvGraphicFramePr>
        <p:xfrm>
          <a:off x="467544" y="2132856"/>
          <a:ext cx="8280920" cy="1483360"/>
        </p:xfrm>
        <a:graphic>
          <a:graphicData uri="http://schemas.openxmlformats.org/drawingml/2006/table">
            <a:tbl>
              <a:tblPr firstRow="1" bandRow="1">
                <a:tableStyleId>{5C22544A-7EE6-4342-B048-85BDC9FD1C3A}</a:tableStyleId>
              </a:tblPr>
              <a:tblGrid>
                <a:gridCol w="987633"/>
                <a:gridCol w="6645215"/>
                <a:gridCol w="648072"/>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基準</a:t>
                      </a:r>
                      <a:endParaRPr kumimoji="1" lang="ja-JP" altLang="en-US" dirty="0"/>
                    </a:p>
                  </a:txBody>
                  <a:tcPr/>
                </a:tc>
                <a:tc>
                  <a:txBody>
                    <a:bodyPr/>
                    <a:lstStyle/>
                    <a:p>
                      <a:r>
                        <a:rPr kumimoji="1" lang="ja-JP" altLang="en-US" dirty="0" smtClean="0"/>
                        <a:t>評価</a:t>
                      </a:r>
                      <a:endParaRPr kumimoji="1" lang="ja-JP" altLang="en-US" dirty="0"/>
                    </a:p>
                  </a:txBody>
                  <a:tcPr/>
                </a:tc>
              </a:tr>
              <a:tr h="370840">
                <a:tc>
                  <a:txBody>
                    <a:bodyPr/>
                    <a:lstStyle/>
                    <a:p>
                      <a:r>
                        <a:rPr lang="ja-JP" altLang="en-US" dirty="0" smtClean="0"/>
                        <a:t>低障壁</a:t>
                      </a:r>
                      <a:endParaRPr kumimoji="1" lang="ja-JP" altLang="en-US" dirty="0"/>
                    </a:p>
                  </a:txBody>
                  <a:tcPr/>
                </a:tc>
                <a:tc>
                  <a:txBody>
                    <a:bodyPr/>
                    <a:lstStyle/>
                    <a:p>
                      <a:r>
                        <a:rPr lang="ja-JP" altLang="en-US" dirty="0" smtClean="0"/>
                        <a:t>極力すでに知っている・使っている（はずの）仕組みを使う</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kumimoji="1" lang="ja-JP" altLang="en-US" dirty="0" smtClean="0"/>
                        <a:t>安全性</a:t>
                      </a:r>
                      <a:endParaRPr kumimoji="1" lang="ja-JP" altLang="en-US" dirty="0"/>
                    </a:p>
                  </a:txBody>
                  <a:tcPr/>
                </a:tc>
                <a:tc>
                  <a:txBody>
                    <a:bodyPr/>
                    <a:lstStyle/>
                    <a:p>
                      <a:r>
                        <a:rPr kumimoji="1" lang="ja-JP" altLang="en-US" dirty="0" smtClean="0"/>
                        <a:t>部外者がアクセスできない</a:t>
                      </a:r>
                      <a:endParaRPr kumimoji="1" lang="ja-JP" altLang="en-US" dirty="0"/>
                    </a:p>
                  </a:txBody>
                  <a:tcPr/>
                </a:tc>
                <a:tc>
                  <a:txBody>
                    <a:bodyPr/>
                    <a:lstStyle/>
                    <a:p>
                      <a:r>
                        <a:rPr kumimoji="1" lang="ja-JP" altLang="en-US" dirty="0" smtClean="0"/>
                        <a:t>優</a:t>
                      </a:r>
                      <a:endParaRPr kumimoji="1" lang="ja-JP" altLang="en-US" dirty="0"/>
                    </a:p>
                  </a:txBody>
                  <a:tcPr/>
                </a:tc>
              </a:tr>
              <a:tr h="370840">
                <a:tc>
                  <a:txBody>
                    <a:bodyPr/>
                    <a:lstStyle/>
                    <a:p>
                      <a:r>
                        <a:rPr lang="ja-JP" altLang="en-US" dirty="0" smtClean="0"/>
                        <a:t>利便性</a:t>
                      </a:r>
                      <a:endParaRPr kumimoji="1" lang="ja-JP" altLang="en-US" dirty="0"/>
                    </a:p>
                  </a:txBody>
                  <a:tcPr/>
                </a:tc>
                <a:tc>
                  <a:txBody>
                    <a:bodyPr/>
                    <a:lstStyle/>
                    <a:p>
                      <a:r>
                        <a:rPr lang="ja-JP" altLang="en-US" dirty="0" smtClean="0"/>
                        <a:t>登録も閲覧も便利にできる</a:t>
                      </a:r>
                      <a:endParaRPr kumimoji="1" lang="ja-JP" altLang="en-US" dirty="0"/>
                    </a:p>
                  </a:txBody>
                  <a:tcPr/>
                </a:tc>
                <a:tc>
                  <a:txBody>
                    <a:bodyPr/>
                    <a:lstStyle/>
                    <a:p>
                      <a:r>
                        <a:rPr kumimoji="1" lang="ja-JP" altLang="en-US" dirty="0" smtClean="0">
                          <a:solidFill>
                            <a:srgbClr val="FF0000"/>
                          </a:solidFill>
                        </a:rPr>
                        <a:t>可</a:t>
                      </a:r>
                      <a:endParaRPr kumimoji="1" lang="ja-JP" altLang="en-US" dirty="0">
                        <a:solidFill>
                          <a:srgbClr val="FF0000"/>
                        </a:solidFill>
                      </a:endParaRPr>
                    </a:p>
                  </a:txBody>
                  <a:tcPr/>
                </a:tc>
              </a:tr>
            </a:tbl>
          </a:graphicData>
        </a:graphic>
      </p:graphicFrame>
      <p:sp>
        <p:nvSpPr>
          <p:cNvPr id="9" name="テキスト ボックス 8"/>
          <p:cNvSpPr txBox="1"/>
          <p:nvPr/>
        </p:nvSpPr>
        <p:spPr>
          <a:xfrm>
            <a:off x="539552" y="4581128"/>
            <a:ext cx="8448147" cy="923330"/>
          </a:xfrm>
          <a:prstGeom prst="rect">
            <a:avLst/>
          </a:prstGeom>
          <a:noFill/>
        </p:spPr>
        <p:txBody>
          <a:bodyPr wrap="none" rtlCol="0">
            <a:spAutoFit/>
          </a:bodyPr>
          <a:lstStyle/>
          <a:p>
            <a:r>
              <a:rPr kumimoji="1" lang="ja-JP" altLang="en-US" dirty="0" smtClean="0">
                <a:solidFill>
                  <a:srgbClr val="FF0000"/>
                </a:solidFill>
              </a:rPr>
              <a:t>今回やむなくここに目をつぶっている</a:t>
            </a:r>
            <a:endParaRPr kumimoji="1" lang="en-US" altLang="ja-JP" dirty="0" smtClean="0">
              <a:solidFill>
                <a:srgbClr val="FF0000"/>
              </a:solidFill>
            </a:endParaRPr>
          </a:p>
          <a:p>
            <a:r>
              <a:rPr lang="ja-JP" altLang="en-US" dirty="0" smtClean="0">
                <a:solidFill>
                  <a:srgbClr val="FF0000"/>
                </a:solidFill>
              </a:rPr>
              <a:t>学生は毎回</a:t>
            </a:r>
            <a:r>
              <a:rPr lang="en-US" altLang="ja-JP" dirty="0" smtClean="0">
                <a:solidFill>
                  <a:srgbClr val="FF0000"/>
                </a:solidFill>
              </a:rPr>
              <a:t>UTAS</a:t>
            </a:r>
            <a:r>
              <a:rPr lang="ja-JP" altLang="en-US" dirty="0" smtClean="0">
                <a:solidFill>
                  <a:srgbClr val="FF0000"/>
                </a:solidFill>
              </a:rPr>
              <a:t>メニュー階層をたどり、</a:t>
            </a:r>
            <a:r>
              <a:rPr lang="en-US" altLang="ja-JP" dirty="0" smtClean="0">
                <a:solidFill>
                  <a:srgbClr val="FF0000"/>
                </a:solidFill>
              </a:rPr>
              <a:t>URL</a:t>
            </a:r>
            <a:r>
              <a:rPr lang="ja-JP" altLang="en-US" dirty="0" smtClean="0">
                <a:solidFill>
                  <a:srgbClr val="FF0000"/>
                </a:solidFill>
              </a:rPr>
              <a:t>を取得</a:t>
            </a:r>
            <a:endParaRPr lang="en-US" altLang="ja-JP" dirty="0" smtClean="0">
              <a:solidFill>
                <a:srgbClr val="FF0000"/>
              </a:solidFill>
            </a:endParaRPr>
          </a:p>
          <a:p>
            <a:r>
              <a:rPr kumimoji="1" lang="ja-JP" altLang="en-US" dirty="0" smtClean="0">
                <a:solidFill>
                  <a:srgbClr val="FF0000"/>
                </a:solidFill>
              </a:rPr>
              <a:t>最新の自分用</a:t>
            </a:r>
            <a:r>
              <a:rPr kumimoji="1" lang="en-US" altLang="ja-JP" dirty="0" smtClean="0">
                <a:solidFill>
                  <a:srgbClr val="FF0000"/>
                </a:solidFill>
              </a:rPr>
              <a:t>URL</a:t>
            </a:r>
            <a:r>
              <a:rPr kumimoji="1" lang="ja-JP" altLang="en-US" dirty="0" smtClean="0">
                <a:solidFill>
                  <a:srgbClr val="FF0000"/>
                </a:solidFill>
              </a:rPr>
              <a:t>一覧でもあれば便利なのだがそれを授業開始までに完成は困難</a:t>
            </a:r>
            <a:endParaRPr kumimoji="1" lang="ja-JP" altLang="en-US" dirty="0">
              <a:solidFill>
                <a:srgbClr val="FF0000"/>
              </a:solidFill>
            </a:endParaRPr>
          </a:p>
        </p:txBody>
      </p:sp>
      <p:cxnSp>
        <p:nvCxnSpPr>
          <p:cNvPr id="11" name="直線コネクタ 10"/>
          <p:cNvCxnSpPr>
            <a:endCxn id="9" idx="0"/>
          </p:cNvCxnSpPr>
          <p:nvPr/>
        </p:nvCxnSpPr>
        <p:spPr>
          <a:xfrm flipH="1">
            <a:off x="4763626" y="3573016"/>
            <a:ext cx="3480782" cy="10081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FAQ</a:t>
            </a:r>
            <a:r>
              <a:rPr kumimoji="1" lang="ja-JP" altLang="en-US" dirty="0" smtClean="0"/>
              <a:t>と思われる点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Q</a:t>
            </a:r>
            <a:r>
              <a:rPr kumimoji="1" lang="ja-JP" altLang="en-US" dirty="0" smtClean="0"/>
              <a:t>：教員は毎週</a:t>
            </a:r>
            <a:r>
              <a:rPr kumimoji="1" lang="en-US" altLang="ja-JP" dirty="0" smtClean="0"/>
              <a:t>URL</a:t>
            </a:r>
            <a:r>
              <a:rPr kumimoji="1" lang="ja-JP" altLang="en-US" dirty="0" smtClean="0"/>
              <a:t>を生成</a:t>
            </a:r>
            <a:r>
              <a:rPr kumimoji="1" lang="ja-JP" altLang="en-US" dirty="0" smtClean="0">
                <a:solidFill>
                  <a:schemeClr val="tx2">
                    <a:lumMod val="50000"/>
                    <a:lumOff val="50000"/>
                  </a:schemeClr>
                </a:solidFill>
              </a:rPr>
              <a:t>｛しないといけない・できる｝</a:t>
            </a:r>
            <a:r>
              <a:rPr kumimoji="1" lang="ja-JP" altLang="en-US" dirty="0" smtClean="0"/>
              <a:t>のか</a:t>
            </a:r>
            <a:r>
              <a:rPr kumimoji="1" lang="en-US" altLang="ja-JP" dirty="0" smtClean="0"/>
              <a:t>?</a:t>
            </a:r>
          </a:p>
          <a:p>
            <a:r>
              <a:rPr kumimoji="1" lang="en-US" altLang="ja-JP" dirty="0" smtClean="0"/>
              <a:t>A</a:t>
            </a:r>
            <a:r>
              <a:rPr kumimoji="1" lang="ja-JP" altLang="en-US" dirty="0" smtClean="0"/>
              <a:t>：</a:t>
            </a:r>
            <a:endParaRPr kumimoji="1" lang="en-US" altLang="ja-JP" dirty="0" smtClean="0"/>
          </a:p>
          <a:p>
            <a:pPr lvl="1"/>
            <a:r>
              <a:rPr kumimoji="1" lang="ja-JP" altLang="en-US" dirty="0" smtClean="0"/>
              <a:t>同じ</a:t>
            </a:r>
            <a:r>
              <a:rPr kumimoji="1" lang="en-US" altLang="ja-JP" dirty="0" smtClean="0"/>
              <a:t>URL</a:t>
            </a:r>
            <a:r>
              <a:rPr kumimoji="1" lang="ja-JP" altLang="en-US" dirty="0" smtClean="0"/>
              <a:t>を使いまわせます（カレンダー</a:t>
            </a:r>
            <a:r>
              <a:rPr kumimoji="1" lang="en-US" altLang="ja-JP" dirty="0" smtClean="0"/>
              <a:t>&amp;</a:t>
            </a:r>
            <a:r>
              <a:rPr kumimoji="1" lang="ja-JP" altLang="en-US" dirty="0" smtClean="0"/>
              <a:t>スケジュール機能）。やり方はポータルに掲載（この後）</a:t>
            </a:r>
            <a:endParaRPr kumimoji="1" lang="en-US" altLang="ja-JP" dirty="0" smtClean="0"/>
          </a:p>
          <a:p>
            <a:pPr lvl="1"/>
            <a:r>
              <a:rPr lang="ja-JP" altLang="en-US" dirty="0" smtClean="0"/>
              <a:t>毎週</a:t>
            </a:r>
            <a:r>
              <a:rPr lang="en-US" altLang="ja-JP" dirty="0" smtClean="0"/>
              <a:t>URL</a:t>
            </a:r>
            <a:r>
              <a:rPr lang="ja-JP" altLang="en-US" dirty="0" smtClean="0"/>
              <a:t>を生成（つまり更新）してもよい</a:t>
            </a:r>
            <a:endParaRPr lang="en-US" altLang="ja-JP" dirty="0" smtClean="0"/>
          </a:p>
          <a:p>
            <a:r>
              <a:rPr kumimoji="1" lang="ja-JP" altLang="en-US" dirty="0" smtClean="0"/>
              <a:t>学生</a:t>
            </a:r>
            <a:r>
              <a:rPr kumimoji="1" lang="ja-JP" altLang="en-US" dirty="0" smtClean="0"/>
              <a:t>は、</a:t>
            </a:r>
            <a:r>
              <a:rPr kumimoji="1" lang="ja-JP" altLang="en-US" dirty="0" smtClean="0">
                <a:solidFill>
                  <a:srgbClr val="FF0000"/>
                </a:solidFill>
              </a:rPr>
              <a:t>「</a:t>
            </a:r>
            <a:r>
              <a:rPr kumimoji="1" lang="en-US" altLang="ja-JP" dirty="0" smtClean="0">
                <a:solidFill>
                  <a:srgbClr val="FF0000"/>
                </a:solidFill>
              </a:rPr>
              <a:t>URL</a:t>
            </a:r>
            <a:r>
              <a:rPr kumimoji="1" lang="ja-JP" altLang="en-US" dirty="0" smtClean="0">
                <a:solidFill>
                  <a:srgbClr val="FF0000"/>
                </a:solidFill>
              </a:rPr>
              <a:t>が変わる場合に備え、毎回</a:t>
            </a:r>
            <a:r>
              <a:rPr kumimoji="1" lang="en-US" altLang="ja-JP" dirty="0" smtClean="0">
                <a:solidFill>
                  <a:srgbClr val="FF0000"/>
                </a:solidFill>
              </a:rPr>
              <a:t>UTAS</a:t>
            </a:r>
            <a:r>
              <a:rPr kumimoji="1" lang="ja-JP" altLang="en-US" dirty="0" smtClean="0">
                <a:solidFill>
                  <a:srgbClr val="FF0000"/>
                </a:solidFill>
              </a:rPr>
              <a:t>から</a:t>
            </a:r>
            <a:r>
              <a:rPr kumimoji="1" lang="en-US" altLang="ja-JP" dirty="0" smtClean="0">
                <a:solidFill>
                  <a:srgbClr val="FF0000"/>
                </a:solidFill>
              </a:rPr>
              <a:t>URL</a:t>
            </a:r>
            <a:r>
              <a:rPr kumimoji="1" lang="ja-JP" altLang="en-US" dirty="0" smtClean="0">
                <a:solidFill>
                  <a:srgbClr val="FF0000"/>
                </a:solidFill>
              </a:rPr>
              <a:t>を取得してください」</a:t>
            </a:r>
            <a:endParaRPr kumimoji="1" lang="ja-JP" altLang="en-US" dirty="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a:t>
            </a:r>
            <a:r>
              <a:rPr kumimoji="1" lang="ja-JP" altLang="en-US" dirty="0" smtClean="0"/>
              <a:t>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正方形/長方形 6"/>
          <p:cNvSpPr/>
          <p:nvPr/>
        </p:nvSpPr>
        <p:spPr>
          <a:xfrm>
            <a:off x="899592" y="3068960"/>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教員への周知のお願い</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ja-JP" altLang="en-US" dirty="0" smtClean="0"/>
              <a:t>主に教務担当教員や技術職員へのお願い</a:t>
            </a:r>
            <a:endParaRPr kumimoji="1" lang="en-US" altLang="ja-JP" dirty="0" smtClean="0"/>
          </a:p>
          <a:p>
            <a:r>
              <a:rPr kumimoji="1" lang="ja-JP" altLang="en-US" dirty="0" smtClean="0"/>
              <a:t>授業を担当する教員にやり方を周知、理解してもらってください</a:t>
            </a:r>
            <a:endParaRPr kumimoji="1" lang="en-US" altLang="ja-JP" dirty="0" smtClean="0"/>
          </a:p>
          <a:p>
            <a:r>
              <a:rPr lang="ja-JP" altLang="en-US" dirty="0" smtClean="0"/>
              <a:t>本スライドも適宜参照下さい</a:t>
            </a:r>
            <a:endParaRPr lang="en-US" altLang="ja-JP" dirty="0" smtClean="0"/>
          </a:p>
          <a:p>
            <a:r>
              <a:rPr lang="ja-JP" altLang="en-US" dirty="0" smtClean="0"/>
              <a:t>ポータル </a:t>
            </a:r>
            <a:r>
              <a:rPr lang="en-US" altLang="ja-JP" dirty="0" smtClean="0">
                <a:hlinkClick r:id="rId2"/>
              </a:rPr>
              <a:t>https://utelecon.github.io/</a:t>
            </a:r>
            <a:r>
              <a:rPr lang="ja-JP" altLang="en-US" dirty="0" smtClean="0"/>
              <a:t>　も参照ください</a:t>
            </a:r>
            <a:endParaRPr lang="en-US" altLang="ja-JP" dirty="0" smtClean="0"/>
          </a:p>
          <a:p>
            <a:r>
              <a:rPr kumimoji="1" lang="ja-JP" altLang="en-US" dirty="0" smtClean="0"/>
              <a:t>質問：</a:t>
            </a:r>
            <a:r>
              <a:rPr lang="en-US" altLang="ja-JP" dirty="0" smtClean="0"/>
              <a:t> </a:t>
            </a:r>
            <a:r>
              <a:rPr lang="en-US" altLang="ja-JP" dirty="0" smtClean="0">
                <a:hlinkClick r:id="rId3"/>
              </a:rPr>
              <a:t>utelecon-questions-group@g.ecc.u-tokyo.ac.jp</a:t>
            </a:r>
            <a:r>
              <a:rPr kumimoji="1" lang="ja-JP" altLang="en-US" dirty="0" smtClean="0"/>
              <a:t>（</a:t>
            </a:r>
            <a:r>
              <a:rPr kumimoji="1" lang="en-US" altLang="ja-JP" dirty="0" smtClean="0"/>
              <a:t>QA</a:t>
            </a:r>
            <a:r>
              <a:rPr kumimoji="1" lang="ja-JP" altLang="en-US" dirty="0" smtClean="0"/>
              <a:t>フォーラム）</a:t>
            </a:r>
            <a:endParaRPr kumimoji="1" lang="en-US" altLang="ja-JP" dirty="0" smtClean="0"/>
          </a:p>
          <a:p>
            <a:r>
              <a:rPr kumimoji="1" lang="ja-JP" altLang="en-US" dirty="0" smtClean="0"/>
              <a:t>内輪の質問： </a:t>
            </a:r>
            <a:r>
              <a:rPr lang="en-US" altLang="ja-JP" dirty="0" smtClean="0">
                <a:hlinkClick r:id="rId4"/>
              </a:rPr>
              <a:t>utelecon@googlegroups.com</a:t>
            </a:r>
            <a:r>
              <a:rPr lang="en-US" altLang="ja-JP" dirty="0" smtClean="0"/>
              <a:t> </a:t>
            </a:r>
            <a:r>
              <a:rPr lang="ja-JP" altLang="en-US" dirty="0" smtClean="0"/>
              <a:t>（コアメンバー）</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a:t>
            </a:r>
            <a:r>
              <a:rPr kumimoji="1" lang="ja-JP" altLang="en-US" dirty="0" smtClean="0"/>
              <a:t>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正方形/長方形 6"/>
          <p:cNvSpPr/>
          <p:nvPr/>
        </p:nvSpPr>
        <p:spPr>
          <a:xfrm>
            <a:off x="899592" y="3573016"/>
            <a:ext cx="7272808"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学生への周知のお願い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まず「内容」に関して</a:t>
            </a:r>
            <a:endParaRPr kumimoji="1" lang="en-US" altLang="ja-JP" dirty="0" smtClean="0"/>
          </a:p>
          <a:p>
            <a:pPr lvl="1"/>
            <a:r>
              <a:rPr lang="en-US" altLang="ja-JP" dirty="0" smtClean="0">
                <a:hlinkClick r:id="rId2"/>
              </a:rPr>
              <a:t>https://utelecon.github.io/oc/</a:t>
            </a:r>
            <a:r>
              <a:rPr lang="ja-JP" altLang="en-US" dirty="0" smtClean="0"/>
              <a:t> </a:t>
            </a:r>
            <a:r>
              <a:rPr lang="ja-JP" altLang="en-US" dirty="0" smtClean="0"/>
              <a:t>に準備に必要な情報</a:t>
            </a:r>
            <a:r>
              <a:rPr lang="ja-JP" altLang="en-US" dirty="0" smtClean="0"/>
              <a:t>をまとめていることを周知して</a:t>
            </a:r>
            <a:r>
              <a:rPr lang="ja-JP" altLang="en-US" dirty="0" smtClean="0"/>
              <a:t>ください</a:t>
            </a:r>
            <a:endParaRPr lang="en-US" altLang="ja-JP" dirty="0" smtClean="0"/>
          </a:p>
          <a:p>
            <a:pPr lvl="1"/>
            <a:r>
              <a:rPr lang="ja-JP" altLang="en-US" dirty="0" smtClean="0"/>
              <a:t>今日</a:t>
            </a:r>
            <a:r>
              <a:rPr lang="ja-JP" altLang="en-US" dirty="0" smtClean="0"/>
              <a:t>の</a:t>
            </a:r>
            <a:r>
              <a:rPr lang="en-US" altLang="ja-JP" dirty="0" smtClean="0"/>
              <a:t>URL</a:t>
            </a:r>
            <a:r>
              <a:rPr lang="ja-JP" altLang="en-US" dirty="0" smtClean="0"/>
              <a:t>通知方法もこの後早急にアップします</a:t>
            </a:r>
            <a:endParaRPr lang="en-US" altLang="ja-JP" dirty="0" smtClean="0"/>
          </a:p>
          <a:p>
            <a:pPr lvl="1"/>
            <a:r>
              <a:rPr lang="ja-JP" altLang="en-US" dirty="0" smtClean="0"/>
              <a:t>学科・専攻ごとに掲示板など作成済みがあればリンクを張ります（フォームを作ります</a:t>
            </a:r>
            <a:r>
              <a:rPr lang="ja-JP" altLang="en-US" dirty="0" smtClean="0"/>
              <a:t>）</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学生へのオンライン授業情報の周知の仕方</a:t>
            </a:r>
            <a:endParaRPr lang="en-US" altLang="ja-JP" dirty="0" smtClean="0"/>
          </a:p>
          <a:p>
            <a:r>
              <a:rPr lang="ja-JP" altLang="en-US" dirty="0" smtClean="0">
                <a:solidFill>
                  <a:schemeClr val="bg2">
                    <a:lumMod val="50000"/>
                  </a:schemeClr>
                </a:solidFill>
              </a:rPr>
              <a:t>第二部：質疑・課題共有・検討編</a:t>
            </a:r>
            <a:endParaRPr lang="en-US" altLang="ja-JP" dirty="0" smtClean="0">
              <a:solidFill>
                <a:schemeClr val="bg2">
                  <a:lumMod val="50000"/>
                </a:schemeClr>
              </a:solidFill>
            </a:endParaRPr>
          </a:p>
          <a:p>
            <a:r>
              <a:rPr lang="ja-JP" altLang="en-US" dirty="0" smtClean="0"/>
              <a:t>（学内向けに配信するため）説明会の内容を</a:t>
            </a:r>
            <a:r>
              <a:rPr lang="ja-JP" altLang="en-US" dirty="0" smtClean="0">
                <a:solidFill>
                  <a:srgbClr val="FF0000"/>
                </a:solidFill>
              </a:rPr>
              <a:t>録画</a:t>
            </a:r>
            <a:r>
              <a:rPr lang="ja-JP" altLang="en-US" dirty="0" smtClean="0"/>
              <a:t>させて</a:t>
            </a:r>
            <a:r>
              <a:rPr lang="ja-JP" altLang="en-US" dirty="0" smtClean="0"/>
              <a:t>いただきます</a:t>
            </a:r>
            <a:endParaRPr lang="en-US" altLang="ja-JP" dirty="0" smtClean="0"/>
          </a:p>
          <a:p>
            <a:r>
              <a:rPr lang="ja-JP" altLang="en-US" dirty="0" smtClean="0"/>
              <a:t>前</a:t>
            </a:r>
            <a:r>
              <a:rPr lang="en-US" altLang="ja-JP" dirty="0" smtClean="0"/>
              <a:t>2</a:t>
            </a:r>
            <a:r>
              <a:rPr lang="ja-JP" altLang="en-US" dirty="0" smtClean="0"/>
              <a:t>回の説明会も配信します</a:t>
            </a:r>
            <a:endParaRPr lang="en-US" altLang="ja-JP" dirty="0" smtClean="0"/>
          </a:p>
          <a:p>
            <a:pPr lvl="1"/>
            <a:r>
              <a:rPr kumimoji="1" lang="en-US" altLang="ja-JP" smtClean="0"/>
              <a:t>3/13 </a:t>
            </a:r>
            <a:r>
              <a:rPr lang="ja-JP" altLang="en-US" smtClean="0"/>
              <a:t>授業</a:t>
            </a:r>
            <a:r>
              <a:rPr lang="ja-JP" altLang="en-US" dirty="0" smtClean="0"/>
              <a:t>のオンライン化を念頭に置いた</a:t>
            </a:r>
            <a:r>
              <a:rPr lang="en-US" altLang="ja-JP" dirty="0" smtClean="0"/>
              <a:t>TV</a:t>
            </a:r>
            <a:r>
              <a:rPr lang="ja-JP" altLang="en-US" dirty="0" smtClean="0"/>
              <a:t>会議ツールと使い方説明会</a:t>
            </a:r>
            <a:endParaRPr kumimoji="1" lang="en-US" altLang="ja-JP" dirty="0" smtClean="0"/>
          </a:p>
          <a:p>
            <a:pPr lvl="1"/>
            <a:r>
              <a:rPr lang="en-US" altLang="ja-JP" dirty="0" smtClean="0"/>
              <a:t>3/19</a:t>
            </a:r>
            <a:r>
              <a:rPr lang="ja-JP" altLang="en-US" dirty="0" smtClean="0"/>
              <a:t>オンライン基礎講座 </a:t>
            </a:r>
            <a:r>
              <a:rPr lang="en-US" altLang="ja-JP" dirty="0" smtClean="0"/>
              <a:t>Zoom </a:t>
            </a:r>
            <a:r>
              <a:rPr lang="ja-JP" altLang="en-US" dirty="0" smtClean="0"/>
              <a:t>の使い方</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2020/3/26</a:t>
            </a: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kumimoji="1" lang="ja-JP" altLang="en-US" dirty="0" smtClean="0"/>
              <a:t>内容要約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err="1" smtClean="0"/>
              <a:t>UTokyo</a:t>
            </a:r>
            <a:r>
              <a:rPr kumimoji="1" lang="en-US" altLang="ja-JP" dirty="0" smtClean="0"/>
              <a:t> Account</a:t>
            </a:r>
          </a:p>
          <a:p>
            <a:r>
              <a:rPr lang="en-US" altLang="ja-JP" dirty="0" smtClean="0"/>
              <a:t>UTAS, </a:t>
            </a:r>
            <a:r>
              <a:rPr kumimoji="1" lang="en-US" altLang="ja-JP" dirty="0" smtClean="0"/>
              <a:t>ITC-LMS</a:t>
            </a:r>
          </a:p>
          <a:p>
            <a:r>
              <a:rPr lang="en-US" altLang="ja-JP" dirty="0" smtClean="0"/>
              <a:t>Office 365, </a:t>
            </a:r>
            <a:r>
              <a:rPr kumimoji="1" lang="en-US" altLang="ja-JP" dirty="0" smtClean="0"/>
              <a:t>G Suite for Education </a:t>
            </a:r>
            <a:r>
              <a:rPr kumimoji="1" lang="ja-JP" altLang="en-US" dirty="0" smtClean="0"/>
              <a:t>（</a:t>
            </a:r>
            <a:r>
              <a:rPr kumimoji="1" lang="en-US" altLang="ja-JP" dirty="0" smtClean="0"/>
              <a:t>ECCS</a:t>
            </a:r>
            <a:r>
              <a:rPr kumimoji="1" lang="ja-JP" altLang="en-US" dirty="0" smtClean="0"/>
              <a:t>クラウドメール）</a:t>
            </a:r>
            <a:endParaRPr kumimoji="1" lang="en-US" altLang="ja-JP" dirty="0" smtClean="0"/>
          </a:p>
          <a:p>
            <a:r>
              <a:rPr lang="en-US" altLang="ja-JP" dirty="0" smtClean="0"/>
              <a:t>TV</a:t>
            </a:r>
            <a:r>
              <a:rPr lang="ja-JP" altLang="en-US" dirty="0" smtClean="0"/>
              <a:t>会議</a:t>
            </a:r>
            <a:endParaRPr lang="en-US" altLang="ja-JP" dirty="0" smtClean="0"/>
          </a:p>
          <a:p>
            <a:r>
              <a:rPr kumimoji="1" lang="ja-JP" altLang="en-US" dirty="0" smtClean="0">
                <a:solidFill>
                  <a:srgbClr val="FF0000"/>
                </a:solidFill>
              </a:rPr>
              <a:t>それら</a:t>
            </a:r>
            <a:r>
              <a:rPr kumimoji="1" lang="ja-JP" altLang="en-US" dirty="0" smtClean="0">
                <a:solidFill>
                  <a:srgbClr val="FF0000"/>
                </a:solidFill>
              </a:rPr>
              <a:t>がちゃんと動いているかのチェック環境</a:t>
            </a:r>
            <a:r>
              <a:rPr lang="ja-JP" altLang="en-US" dirty="0" smtClean="0">
                <a:solidFill>
                  <a:srgbClr val="FF0000"/>
                </a:solidFill>
              </a:rPr>
              <a:t>（後述）</a:t>
            </a:r>
            <a:endParaRPr kumimoji="1" lang="en-US" altLang="ja-JP" dirty="0" smtClean="0">
              <a:solidFill>
                <a:srgbClr val="FF0000"/>
              </a:solidFill>
            </a:endParaRPr>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学生への周知</a:t>
            </a:r>
            <a:r>
              <a:rPr lang="ja-JP" altLang="en-US" sz="6600" dirty="0" smtClean="0">
                <a:solidFill>
                  <a:srgbClr val="FF0000"/>
                </a:solidFill>
              </a:rPr>
              <a:t>（重大事項）</a:t>
            </a:r>
            <a:endParaRPr kumimoji="1" lang="ja-JP" altLang="en-US" dirty="0">
              <a:solidFill>
                <a:srgbClr val="FF0000"/>
              </a:solidFill>
            </a:endParaRPr>
          </a:p>
        </p:txBody>
      </p:sp>
      <p:sp>
        <p:nvSpPr>
          <p:cNvPr id="3" name="コンテンツ プレースホルダ 2"/>
          <p:cNvSpPr>
            <a:spLocks noGrp="1"/>
          </p:cNvSpPr>
          <p:nvPr>
            <p:ph idx="1"/>
          </p:nvPr>
        </p:nvSpPr>
        <p:spPr/>
        <p:txBody>
          <a:bodyPr>
            <a:normAutofit lnSpcReduction="10000"/>
          </a:bodyPr>
          <a:lstStyle/>
          <a:p>
            <a:r>
              <a:rPr lang="en-US" altLang="ja-JP" dirty="0" smtClean="0"/>
              <a:t>4</a:t>
            </a:r>
            <a:r>
              <a:rPr lang="ja-JP" altLang="en-US" dirty="0" smtClean="0"/>
              <a:t>月から本学の学生になるすべての学生に</a:t>
            </a:r>
            <a:r>
              <a:rPr lang="ja-JP" altLang="en-US" dirty="0" smtClean="0">
                <a:solidFill>
                  <a:srgbClr val="FF0000"/>
                </a:solidFill>
              </a:rPr>
              <a:t>漏らさず</a:t>
            </a:r>
            <a:r>
              <a:rPr lang="ja-JP" altLang="en-US" dirty="0" smtClean="0"/>
              <a:t>周知して下さい</a:t>
            </a:r>
            <a:endParaRPr lang="en-US" altLang="ja-JP" dirty="0" smtClean="0"/>
          </a:p>
          <a:p>
            <a:pPr lvl="1"/>
            <a:r>
              <a:rPr lang="ja-JP" altLang="en-US" dirty="0" smtClean="0"/>
              <a:t>新 大学</a:t>
            </a:r>
            <a:r>
              <a:rPr lang="en-US" altLang="ja-JP" dirty="0" smtClean="0"/>
              <a:t>1</a:t>
            </a:r>
            <a:r>
              <a:rPr lang="ja-JP" altLang="en-US" dirty="0" smtClean="0"/>
              <a:t>年生</a:t>
            </a:r>
            <a:endParaRPr lang="en-US" altLang="ja-JP" dirty="0" smtClean="0"/>
          </a:p>
          <a:p>
            <a:pPr lvl="1"/>
            <a:r>
              <a:rPr lang="ja-JP" altLang="en-US" dirty="0" smtClean="0"/>
              <a:t>新 大学院生（修士・博士）</a:t>
            </a:r>
            <a:endParaRPr lang="en-US" altLang="ja-JP" dirty="0" smtClean="0"/>
          </a:p>
          <a:p>
            <a:pPr lvl="1"/>
            <a:r>
              <a:rPr lang="ja-JP" altLang="en-US" dirty="0" smtClean="0">
                <a:solidFill>
                  <a:schemeClr val="tx1"/>
                </a:solidFill>
              </a:rPr>
              <a:t>ともかく</a:t>
            </a:r>
            <a:r>
              <a:rPr lang="en-US" altLang="ja-JP" dirty="0" smtClean="0">
                <a:solidFill>
                  <a:schemeClr val="tx1"/>
                </a:solidFill>
              </a:rPr>
              <a:t>4</a:t>
            </a:r>
            <a:r>
              <a:rPr lang="ja-JP" altLang="en-US" dirty="0" smtClean="0">
                <a:solidFill>
                  <a:schemeClr val="tx1"/>
                </a:solidFill>
              </a:rPr>
              <a:t>月から貴学科や専攻の</a:t>
            </a:r>
            <a:r>
              <a:rPr lang="ja-JP" altLang="en-US" dirty="0" smtClean="0">
                <a:solidFill>
                  <a:schemeClr val="tx1"/>
                </a:solidFill>
              </a:rPr>
              <a:t>学生</a:t>
            </a:r>
            <a:r>
              <a:rPr lang="ja-JP" altLang="en-US" sz="4400" dirty="0" smtClean="0">
                <a:solidFill>
                  <a:srgbClr val="FF0000"/>
                </a:solidFill>
              </a:rPr>
              <a:t>全員</a:t>
            </a:r>
            <a:r>
              <a:rPr lang="ja-JP" altLang="en-US" dirty="0" smtClean="0"/>
              <a:t>に</a:t>
            </a:r>
            <a:r>
              <a:rPr lang="ja-JP" altLang="en-US" dirty="0" smtClean="0"/>
              <a:t>どう連絡を取れるのかを注意</a:t>
            </a:r>
            <a:r>
              <a:rPr lang="ja-JP" altLang="en-US" dirty="0" smtClean="0"/>
              <a:t>深く</a:t>
            </a:r>
            <a:r>
              <a:rPr lang="ja-JP" altLang="en-US" dirty="0" smtClean="0"/>
              <a:t>確認</a:t>
            </a:r>
            <a:r>
              <a:rPr lang="ja-JP" altLang="en-US" dirty="0" smtClean="0"/>
              <a:t>してください</a:t>
            </a:r>
            <a:endParaRPr lang="en-US" altLang="ja-JP" dirty="0" smtClean="0"/>
          </a:p>
          <a:p>
            <a:pPr lvl="1"/>
            <a:r>
              <a:rPr lang="ja-JP" altLang="en-US" dirty="0" smtClean="0"/>
              <a:t>学科・専攻</a:t>
            </a:r>
            <a:r>
              <a:rPr lang="ja-JP" altLang="en-US" dirty="0" smtClean="0"/>
              <a:t>ごと</a:t>
            </a:r>
            <a:r>
              <a:rPr lang="ja-JP" altLang="en-US" dirty="0" smtClean="0"/>
              <a:t>に微妙に違う仕組みがあると予想</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en-US" altLang="ja-JP" dirty="0" smtClean="0"/>
              <a:t>UTAS</a:t>
            </a:r>
            <a:r>
              <a:rPr lang="ja-JP" altLang="en-US" dirty="0" smtClean="0"/>
              <a:t>で連絡取れるのでは </a:t>
            </a:r>
            <a:r>
              <a:rPr lang="en-US" altLang="ja-JP" dirty="0" smtClean="0"/>
              <a:t>? -&gt; </a:t>
            </a:r>
            <a:r>
              <a:rPr lang="ja-JP" altLang="en-US" dirty="0" smtClean="0">
                <a:solidFill>
                  <a:srgbClr val="FF0000"/>
                </a:solidFill>
              </a:rPr>
              <a:t>取れません</a:t>
            </a:r>
            <a:endParaRPr lang="en-US" altLang="ja-JP" dirty="0" smtClean="0">
              <a:solidFill>
                <a:srgbClr val="FF0000"/>
              </a:solidFill>
            </a:endParaRPr>
          </a:p>
          <a:p>
            <a:pPr lvl="1"/>
            <a:r>
              <a:rPr lang="ja-JP" altLang="en-US" dirty="0" smtClean="0"/>
              <a:t>登録メールアドレスが</a:t>
            </a:r>
            <a:r>
              <a:rPr lang="ja-JP" altLang="en-US" dirty="0" smtClean="0"/>
              <a:t>古い</a:t>
            </a:r>
            <a:r>
              <a:rPr lang="ja-JP" altLang="en-US" dirty="0" smtClean="0"/>
              <a:t>人</a:t>
            </a:r>
            <a:endParaRPr lang="en-US" altLang="ja-JP" dirty="0" smtClean="0"/>
          </a:p>
          <a:p>
            <a:pPr lvl="1"/>
            <a:r>
              <a:rPr lang="ja-JP" altLang="en-US" dirty="0" smtClean="0"/>
              <a:t>まだ</a:t>
            </a:r>
            <a:r>
              <a:rPr lang="ja-JP" altLang="en-US" dirty="0" smtClean="0"/>
              <a:t>東大に</a:t>
            </a:r>
            <a:r>
              <a:rPr lang="ja-JP" altLang="en-US" dirty="0" smtClean="0"/>
              <a:t>いない人（新大学院生など）</a:t>
            </a:r>
            <a:endParaRPr lang="en-US" altLang="ja-JP" dirty="0" smtClean="0"/>
          </a:p>
          <a:p>
            <a:pPr lvl="1"/>
            <a:r>
              <a:rPr lang="ja-JP" altLang="en-US" dirty="0" smtClean="0"/>
              <a:t>なお、新大学１年生には通知済み</a:t>
            </a:r>
            <a:endParaRPr lang="en-US" altLang="ja-JP" dirty="0" smtClean="0"/>
          </a:p>
          <a:p>
            <a:r>
              <a:rPr lang="ja-JP" altLang="en-US" dirty="0" smtClean="0"/>
              <a:t>一度集めてガイダンスで</a:t>
            </a:r>
            <a:r>
              <a:rPr lang="ja-JP" altLang="en-US" dirty="0" smtClean="0"/>
              <a:t>言えば</a:t>
            </a:r>
            <a:r>
              <a:rPr lang="ja-JP" altLang="en-US" dirty="0" smtClean="0"/>
              <a:t>いいのでは？</a:t>
            </a:r>
            <a:endParaRPr lang="en-US" altLang="ja-JP" dirty="0" smtClean="0"/>
          </a:p>
          <a:p>
            <a:pPr lvl="1"/>
            <a:r>
              <a:rPr lang="ja-JP" altLang="en-US" dirty="0" smtClean="0">
                <a:solidFill>
                  <a:srgbClr val="FF0000"/>
                </a:solidFill>
              </a:rPr>
              <a:t>それも不可能</a:t>
            </a:r>
            <a:r>
              <a:rPr lang="ja-JP" altLang="en-US" dirty="0" smtClean="0"/>
              <a:t>になることに供える必要がある</a:t>
            </a:r>
            <a:endParaRPr lang="en-US" altLang="ja-JP" dirty="0" smtClean="0"/>
          </a:p>
          <a:p>
            <a:pPr lvl="1"/>
            <a:r>
              <a:rPr lang="ja-JP" altLang="en-US" dirty="0" smtClean="0"/>
              <a:t>準備をさせるタイミング</a:t>
            </a:r>
            <a:r>
              <a:rPr lang="ja-JP" altLang="en-US" dirty="0" smtClean="0"/>
              <a:t>として</a:t>
            </a:r>
            <a:r>
              <a:rPr lang="ja-JP" altLang="en-US" dirty="0" smtClean="0"/>
              <a:t>は</a:t>
            </a:r>
            <a:r>
              <a:rPr lang="ja-JP" altLang="en-US" dirty="0" smtClean="0">
                <a:solidFill>
                  <a:srgbClr val="FF0000"/>
                </a:solidFill>
              </a:rPr>
              <a:t>遅い</a:t>
            </a:r>
            <a:endParaRPr lang="en-US" altLang="ja-JP" dirty="0" smtClean="0">
              <a:solidFill>
                <a:srgbClr val="FF0000"/>
              </a:solidFill>
            </a:endParaRPr>
          </a:p>
          <a:p>
            <a:pPr lvl="1"/>
            <a:r>
              <a:rPr lang="ja-JP" altLang="en-US" dirty="0" smtClean="0"/>
              <a:t>それでもどうやって連絡するのか？</a:t>
            </a:r>
            <a:endParaRPr lang="en-US" altLang="ja-JP" dirty="0" smtClean="0"/>
          </a:p>
          <a:p>
            <a:pPr lvl="1"/>
            <a:r>
              <a:rPr lang="ja-JP" altLang="en-US" dirty="0" smtClean="0"/>
              <a:t>これ</a:t>
            </a:r>
            <a:r>
              <a:rPr lang="ja-JP" altLang="en-US" dirty="0" smtClean="0"/>
              <a:t>までなぜ初日のガイダンスに彼らはちゃんとやってきたのだろうかと振り返って考えてみてください（つまり連絡チャネルはあるはず）</a:t>
            </a:r>
            <a:endParaRPr lang="ja-JP" altLang="en-US"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現状について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すでに学生は動いて</a:t>
            </a:r>
            <a:r>
              <a:rPr lang="ja-JP" altLang="en-US" dirty="0" smtClean="0"/>
              <a:t>いる</a:t>
            </a:r>
            <a:endParaRPr lang="en-US" altLang="ja-JP" dirty="0" smtClean="0"/>
          </a:p>
          <a:p>
            <a:r>
              <a:rPr lang="ja-JP" altLang="en-US" dirty="0" smtClean="0"/>
              <a:t>協力の輪が広がって</a:t>
            </a:r>
            <a:r>
              <a:rPr lang="ja-JP" altLang="en-US" dirty="0" smtClean="0"/>
              <a:t>いる</a:t>
            </a:r>
            <a:endParaRPr lang="en-US" altLang="ja-JP" dirty="0" smtClean="0"/>
          </a:p>
          <a:p>
            <a:r>
              <a:rPr lang="ja-JP" altLang="en-US" dirty="0" smtClean="0"/>
              <a:t>学生</a:t>
            </a:r>
            <a:r>
              <a:rPr lang="ja-JP" altLang="en-US" dirty="0" smtClean="0"/>
              <a:t>からの自発的協力が始まっている</a:t>
            </a:r>
            <a:endParaRPr lang="en-US" altLang="ja-JP" dirty="0" smtClean="0"/>
          </a:p>
          <a:p>
            <a:r>
              <a:rPr kumimoji="1" lang="ja-JP" altLang="en-US" dirty="0" smtClean="0"/>
              <a:t>大学間協力・連携も始まって</a:t>
            </a:r>
            <a:r>
              <a:rPr kumimoji="1" lang="ja-JP" altLang="en-US" dirty="0" smtClean="0"/>
              <a:t>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すでに学生は動いている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新大学一年生には</a:t>
            </a:r>
            <a:r>
              <a:rPr kumimoji="1" lang="en-US" altLang="ja-JP" dirty="0" smtClean="0"/>
              <a:t>3/19 </a:t>
            </a:r>
            <a:r>
              <a:rPr kumimoji="1" lang="ja-JP" altLang="en-US" dirty="0" smtClean="0"/>
              <a:t>の合格者に対する通知に </a:t>
            </a:r>
            <a:r>
              <a:rPr kumimoji="1" lang="en-US" altLang="ja-JP" dirty="0" smtClean="0"/>
              <a:t>URL </a:t>
            </a:r>
            <a:r>
              <a:rPr kumimoji="1" lang="en-US" altLang="ja-JP" dirty="0" smtClean="0">
                <a:hlinkClick r:id="rId2"/>
              </a:rPr>
              <a:t>https://utelecon.github.io/oc/</a:t>
            </a:r>
            <a:r>
              <a:rPr lang="en-US" altLang="ja-JP" dirty="0" smtClean="0"/>
              <a:t> </a:t>
            </a:r>
            <a:r>
              <a:rPr kumimoji="1" lang="en-US" altLang="ja-JP" dirty="0" smtClean="0"/>
              <a:t> </a:t>
            </a:r>
            <a:r>
              <a:rPr kumimoji="1" lang="ja-JP" altLang="en-US" dirty="0" smtClean="0"/>
              <a:t>を含めている</a:t>
            </a:r>
            <a:endParaRPr kumimoji="1" lang="en-US" altLang="ja-JP" dirty="0" smtClean="0"/>
          </a:p>
          <a:p>
            <a:r>
              <a:rPr lang="en-US" altLang="ja-JP" dirty="0" smtClean="0"/>
              <a:t>Google Spreadsheet, Excel Online</a:t>
            </a:r>
            <a:r>
              <a:rPr lang="ja-JP" altLang="en-US" dirty="0" smtClean="0"/>
              <a:t>へたどり着く学生の数が心の支え</a:t>
            </a:r>
            <a:endParaRPr lang="en-US" altLang="ja-JP" dirty="0" smtClean="0"/>
          </a:p>
          <a:p>
            <a:r>
              <a:rPr kumimoji="1" lang="ja-JP" altLang="en-US" dirty="0" smtClean="0"/>
              <a:t>昨日「</a:t>
            </a:r>
            <a:r>
              <a:rPr lang="ja-JP" altLang="en-US" dirty="0" smtClean="0"/>
              <a:t>常時入室可能</a:t>
            </a:r>
            <a:r>
              <a:rPr lang="en-US" altLang="ja-JP" dirty="0" smtClean="0"/>
              <a:t>Zoom</a:t>
            </a:r>
            <a:r>
              <a:rPr lang="ja-JP" altLang="en-US" dirty="0" smtClean="0"/>
              <a:t>会議」を開設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現状（訪問者数）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pic>
        <p:nvPicPr>
          <p:cNvPr id="7" name="図 6" descr="pv.png"/>
          <p:cNvPicPr>
            <a:picLocks noChangeAspect="1"/>
          </p:cNvPicPr>
          <p:nvPr/>
        </p:nvPicPr>
        <p:blipFill>
          <a:blip r:embed="rId2" cstate="print"/>
          <a:stretch>
            <a:fillRect/>
          </a:stretch>
        </p:blipFill>
        <p:spPr>
          <a:xfrm>
            <a:off x="683568" y="1628800"/>
            <a:ext cx="6120680" cy="471457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ページごとの訪問数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pic>
        <p:nvPicPr>
          <p:cNvPr id="8" name="図 7" descr="page_views.png"/>
          <p:cNvPicPr>
            <a:picLocks noChangeAspect="1"/>
          </p:cNvPicPr>
          <p:nvPr/>
        </p:nvPicPr>
        <p:blipFill>
          <a:blip r:embed="rId2" cstate="print"/>
          <a:stretch>
            <a:fillRect/>
          </a:stretch>
        </p:blipFill>
        <p:spPr>
          <a:xfrm>
            <a:off x="467544" y="1556791"/>
            <a:ext cx="5472608" cy="48988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Google Spreadsheet</a:t>
            </a:r>
            <a:r>
              <a:rPr lang="ja-JP" altLang="en-US" dirty="0" smtClean="0"/>
              <a:t>到達数</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pic>
        <p:nvPicPr>
          <p:cNvPr id="7" name="図 6" descr="google-spreadsheet-reach.png"/>
          <p:cNvPicPr>
            <a:picLocks noChangeAspect="1"/>
          </p:cNvPicPr>
          <p:nvPr/>
        </p:nvPicPr>
        <p:blipFill>
          <a:blip r:embed="rId2" cstate="print"/>
          <a:stretch>
            <a:fillRect/>
          </a:stretch>
        </p:blipFill>
        <p:spPr>
          <a:xfrm>
            <a:off x="179512" y="1196752"/>
            <a:ext cx="6768752" cy="4652139"/>
          </a:xfrm>
          <a:prstGeom prst="rect">
            <a:avLst/>
          </a:prstGeom>
        </p:spPr>
      </p:pic>
      <p:sp>
        <p:nvSpPr>
          <p:cNvPr id="8" name="テキスト ボックス 7"/>
          <p:cNvSpPr txBox="1"/>
          <p:nvPr/>
        </p:nvSpPr>
        <p:spPr>
          <a:xfrm>
            <a:off x="7452320" y="3356992"/>
            <a:ext cx="1220206" cy="369332"/>
          </a:xfrm>
          <a:prstGeom prst="rect">
            <a:avLst/>
          </a:prstGeom>
          <a:noFill/>
        </p:spPr>
        <p:txBody>
          <a:bodyPr wrap="none" rtlCol="0">
            <a:spAutoFit/>
          </a:bodyPr>
          <a:lstStyle/>
          <a:p>
            <a:r>
              <a:rPr kumimoji="1" lang="ja-JP" altLang="en-US" dirty="0" smtClean="0"/>
              <a:t>本日</a:t>
            </a:r>
            <a:r>
              <a:rPr kumimoji="1" lang="en-US" altLang="ja-JP" dirty="0" smtClean="0"/>
              <a:t>14:00</a:t>
            </a:r>
            <a:endParaRPr kumimoji="1" lang="ja-JP" altLang="en-US" dirty="0"/>
          </a:p>
        </p:txBody>
      </p:sp>
      <p:cxnSp>
        <p:nvCxnSpPr>
          <p:cNvPr id="10" name="直線コネクタ 9"/>
          <p:cNvCxnSpPr>
            <a:endCxn id="8" idx="1"/>
          </p:cNvCxnSpPr>
          <p:nvPr/>
        </p:nvCxnSpPr>
        <p:spPr>
          <a:xfrm flipV="1">
            <a:off x="6372200" y="3541658"/>
            <a:ext cx="1080120" cy="9674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協力の輪が広がっている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初期メンバー：基盤センター、大総センター、教養学部（初年次部門）</a:t>
            </a:r>
            <a:endParaRPr kumimoji="1" lang="en-US" altLang="ja-JP" dirty="0" smtClean="0"/>
          </a:p>
          <a:p>
            <a:r>
              <a:rPr lang="ja-JP" altLang="en-US" dirty="0" smtClean="0"/>
              <a:t>工学</a:t>
            </a:r>
            <a:r>
              <a:rPr lang="ja-JP" altLang="en-US" dirty="0" smtClean="0"/>
              <a:t>系（教員執筆資料提供）</a:t>
            </a:r>
            <a:endParaRPr kumimoji="1" lang="en-US" altLang="ja-JP" dirty="0" smtClean="0"/>
          </a:p>
          <a:p>
            <a:r>
              <a:rPr lang="ja-JP" altLang="en-US" dirty="0" smtClean="0"/>
              <a:t>経営企画部国際</a:t>
            </a:r>
            <a:r>
              <a:rPr lang="ja-JP" altLang="en-US" dirty="0" smtClean="0"/>
              <a:t>戦略課（英訳提）</a:t>
            </a:r>
            <a:endParaRPr lang="en-US" altLang="ja-JP" dirty="0" smtClean="0"/>
          </a:p>
          <a:p>
            <a:r>
              <a:rPr kumimoji="1" lang="ja-JP" altLang="en-US" dirty="0" smtClean="0"/>
              <a:t>学生</a:t>
            </a:r>
            <a:r>
              <a:rPr lang="ja-JP" altLang="en-US" dirty="0" smtClean="0"/>
              <a:t>（次ページ）</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学生からの協力</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marL="342900" lvl="1" indent="-342900">
              <a:buClr>
                <a:schemeClr val="accent1">
                  <a:shade val="75000"/>
                </a:schemeClr>
              </a:buClr>
              <a:buSzPct val="60000"/>
            </a:pPr>
            <a:r>
              <a:rPr lang="ja-JP" altLang="en-US" dirty="0" smtClean="0">
                <a:solidFill>
                  <a:schemeClr val="tx2">
                    <a:lumMod val="50000"/>
                    <a:lumOff val="50000"/>
                  </a:schemeClr>
                </a:solidFill>
              </a:rPr>
              <a:t>ポータルページ執筆に協力したいと言ってきてくれた学生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en-US" altLang="ja-JP" dirty="0" smtClean="0">
                <a:solidFill>
                  <a:schemeClr val="tx2">
                    <a:lumMod val="50000"/>
                    <a:lumOff val="50000"/>
                  </a:schemeClr>
                </a:solidFill>
              </a:rPr>
              <a:t>QA</a:t>
            </a:r>
            <a:r>
              <a:rPr lang="ja-JP" altLang="en-US" dirty="0" smtClean="0">
                <a:solidFill>
                  <a:schemeClr val="tx2">
                    <a:lumMod val="50000"/>
                    <a:lumOff val="50000"/>
                  </a:schemeClr>
                </a:solidFill>
              </a:rPr>
              <a:t>フォーラムへの技術的質問への</a:t>
            </a:r>
            <a:r>
              <a:rPr lang="ja-JP" altLang="en-US" dirty="0" smtClean="0">
                <a:solidFill>
                  <a:schemeClr val="tx2">
                    <a:lumMod val="50000"/>
                    <a:lumOff val="50000"/>
                  </a:schemeClr>
                </a:solidFill>
              </a:rPr>
              <a:t>返答をしてくれる学生</a:t>
            </a:r>
            <a:endParaRPr lang="en-US" altLang="ja-JP" dirty="0" smtClean="0">
              <a:solidFill>
                <a:schemeClr val="tx2">
                  <a:lumMod val="50000"/>
                  <a:lumOff val="50000"/>
                </a:schemeClr>
              </a:solidFill>
            </a:endParaRPr>
          </a:p>
          <a:p>
            <a:pPr marL="342900" lvl="1" indent="-342900">
              <a:buClr>
                <a:schemeClr val="accent1">
                  <a:shade val="75000"/>
                </a:schemeClr>
              </a:buClr>
              <a:buSzPct val="60000"/>
            </a:pPr>
            <a:r>
              <a:rPr lang="ja-JP" altLang="en-US" dirty="0" smtClean="0"/>
              <a:t>現在はひとえに「受け入れ側」「組織化」の準備ができていない（指示なしで動いてくれることは非常にありがたい）</a:t>
            </a:r>
            <a:endParaRPr lang="en-US" altLang="ja-JP" dirty="0" smtClean="0"/>
          </a:p>
          <a:p>
            <a:pPr marL="342900" lvl="1" indent="-342900">
              <a:buClr>
                <a:schemeClr val="accent1">
                  <a:shade val="75000"/>
                </a:schemeClr>
              </a:buClr>
              <a:buSzPct val="60000"/>
            </a:pPr>
            <a:r>
              <a:rPr lang="ja-JP" altLang="en-US" dirty="0" smtClean="0"/>
              <a:t>部局で</a:t>
            </a:r>
            <a:r>
              <a:rPr lang="en-US" altLang="ja-JP" dirty="0" smtClean="0"/>
              <a:t>TA</a:t>
            </a:r>
            <a:r>
              <a:rPr lang="ja-JP" altLang="en-US" dirty="0" smtClean="0"/>
              <a:t>を組織化しているところは進めていただくのでよい（私見）</a:t>
            </a:r>
            <a:endParaRPr lang="en-US" altLang="ja-JP" dirty="0" smtClean="0"/>
          </a:p>
          <a:p>
            <a:pPr marL="342900" lvl="1" indent="-342900">
              <a:buClr>
                <a:schemeClr val="accent1">
                  <a:shade val="75000"/>
                </a:schemeClr>
              </a:buClr>
              <a:buSzPct val="60000"/>
            </a:pPr>
            <a:r>
              <a:rPr lang="ja-JP" altLang="en-US" dirty="0" smtClean="0"/>
              <a:t>「他部局のヘルプ」も可能な形を作る必要がある</a:t>
            </a:r>
            <a:endParaRPr lang="en-US" altLang="ja-JP" dirty="0" smtClean="0"/>
          </a:p>
          <a:p>
            <a:pPr marL="342900" lvl="1" indent="-342900">
              <a:buClr>
                <a:schemeClr val="accent1">
                  <a:shade val="75000"/>
                </a:schemeClr>
              </a:buClr>
              <a:buSzPct val="60000"/>
            </a:pPr>
            <a:r>
              <a:rPr lang="ja-JP" altLang="en-US" dirty="0" smtClean="0"/>
              <a:t>難しい撮影や接続トラブルの「現場対応」を学生に丸投げしてはならない（私見）</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大学間連携も始まっている</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3/24 7</a:t>
            </a:r>
            <a:r>
              <a:rPr kumimoji="1" lang="ja-JP" altLang="en-US" dirty="0" smtClean="0"/>
              <a:t>大学</a:t>
            </a:r>
            <a:r>
              <a:rPr kumimoji="1" lang="en-US" altLang="ja-JP" dirty="0" smtClean="0"/>
              <a:t>+NII </a:t>
            </a:r>
            <a:r>
              <a:rPr kumimoji="1" lang="ja-JP" altLang="en-US" dirty="0" smtClean="0"/>
              <a:t>「大学の情報環境の在り方検討会」</a:t>
            </a:r>
            <a:endParaRPr kumimoji="1" lang="en-US" altLang="ja-JP" dirty="0" smtClean="0"/>
          </a:p>
          <a:p>
            <a:r>
              <a:rPr lang="en-US" altLang="ja-JP" dirty="0" smtClean="0"/>
              <a:t>3/26 </a:t>
            </a:r>
            <a:r>
              <a:rPr lang="ja-JP" altLang="en-US" dirty="0" smtClean="0"/>
              <a:t>「</a:t>
            </a:r>
            <a:r>
              <a:rPr lang="en-US" altLang="ja-JP" dirty="0" smtClean="0"/>
              <a:t>4</a:t>
            </a:r>
            <a:r>
              <a:rPr lang="ja-JP" altLang="en-US" dirty="0" smtClean="0"/>
              <a:t>月</a:t>
            </a:r>
            <a:r>
              <a:rPr lang="ja-JP" altLang="en-US" dirty="0" smtClean="0"/>
              <a:t>からの大学等遠隔授業に関する取組状況共有</a:t>
            </a:r>
            <a:r>
              <a:rPr lang="ja-JP" altLang="en-US" dirty="0" smtClean="0"/>
              <a:t>サイバーシンポジウム」</a:t>
            </a:r>
            <a:endParaRPr lang="en-US" altLang="ja-JP" dirty="0" smtClean="0"/>
          </a:p>
          <a:p>
            <a:pPr lvl="1"/>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TV</a:t>
            </a:r>
            <a:r>
              <a:rPr lang="ja-JP" altLang="en-US" dirty="0" smtClean="0"/>
              <a:t>会議の復習</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solidFill>
                  <a:schemeClr val="bg2">
                    <a:lumMod val="50000"/>
                  </a:schemeClr>
                </a:solidFill>
              </a:rPr>
              <a:t>開催者</a:t>
            </a:r>
            <a:r>
              <a:rPr kumimoji="1" lang="ja-JP" altLang="en-US" dirty="0" smtClean="0"/>
              <a:t>が会議を作ると 以下のような文字列（</a:t>
            </a:r>
            <a:r>
              <a:rPr kumimoji="1" lang="en-US" altLang="ja-JP" dirty="0" smtClean="0"/>
              <a:t>URL</a:t>
            </a:r>
            <a:r>
              <a:rPr kumimoji="1" lang="ja-JP" altLang="en-US" dirty="0" smtClean="0"/>
              <a:t>）</a:t>
            </a:r>
            <a:r>
              <a:rPr kumimoji="1" lang="en-US" altLang="ja-JP" dirty="0" smtClean="0"/>
              <a:t> </a:t>
            </a:r>
            <a:r>
              <a:rPr kumimoji="1" lang="ja-JP" altLang="en-US" dirty="0" smtClean="0"/>
              <a:t>が</a:t>
            </a:r>
            <a:r>
              <a:rPr lang="ja-JP" altLang="en-US" dirty="0" smtClean="0"/>
              <a:t>作られる</a:t>
            </a:r>
            <a:endParaRPr kumimoji="1" lang="en-US" altLang="ja-JP" dirty="0" smtClean="0"/>
          </a:p>
          <a:p>
            <a:pPr lvl="1"/>
            <a:r>
              <a:rPr kumimoji="1" lang="ja-JP" altLang="en-US" dirty="0" smtClean="0"/>
              <a:t>例</a:t>
            </a:r>
            <a:r>
              <a:rPr lang="en-US" altLang="ja-JP" dirty="0" smtClean="0"/>
              <a:t>: https://zoom.us/j/631442133</a:t>
            </a:r>
            <a:endParaRPr kumimoji="1" lang="en-US" altLang="ja-JP" dirty="0" smtClean="0"/>
          </a:p>
          <a:p>
            <a:r>
              <a:rPr lang="ja-JP" altLang="en-US" dirty="0" smtClean="0"/>
              <a:t>それを「なんとかして」</a:t>
            </a:r>
            <a:r>
              <a:rPr lang="ja-JP" altLang="en-US" dirty="0" smtClean="0">
                <a:solidFill>
                  <a:schemeClr val="bg2">
                    <a:lumMod val="50000"/>
                  </a:schemeClr>
                </a:solidFill>
              </a:rPr>
              <a:t>参加者</a:t>
            </a:r>
            <a:r>
              <a:rPr lang="ja-JP" altLang="en-US" dirty="0" smtClean="0"/>
              <a:t>に知らせる（手段はなんでもよい）</a:t>
            </a:r>
            <a:endParaRPr lang="en-US" altLang="ja-JP" dirty="0" smtClean="0"/>
          </a:p>
          <a:p>
            <a:pPr lvl="1"/>
            <a:r>
              <a:rPr kumimoji="1" lang="ja-JP" altLang="en-US" dirty="0" smtClean="0"/>
              <a:t>メール、</a:t>
            </a:r>
            <a:r>
              <a:rPr kumimoji="1" lang="en-US" altLang="ja-JP" dirty="0" smtClean="0"/>
              <a:t>LINE</a:t>
            </a:r>
          </a:p>
          <a:p>
            <a:pPr lvl="1"/>
            <a:r>
              <a:rPr lang="ja-JP" altLang="en-US" dirty="0" smtClean="0"/>
              <a:t>郵便（そんな人はいませんが）</a:t>
            </a:r>
            <a:endParaRPr kumimoji="1" lang="en-US" altLang="ja-JP" dirty="0" smtClean="0"/>
          </a:p>
          <a:p>
            <a:pPr lvl="1"/>
            <a:r>
              <a:rPr lang="ja-JP" altLang="en-US" dirty="0" smtClean="0"/>
              <a:t>電話で読み上げ（そんな人はいませんが）</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例えば</a:t>
            </a:r>
            <a:r>
              <a:rPr kumimoji="1" lang="ja-JP" altLang="en-US" dirty="0" smtClean="0">
                <a:solidFill>
                  <a:schemeClr val="bg2">
                    <a:lumMod val="50000"/>
                  </a:schemeClr>
                </a:solidFill>
              </a:rPr>
              <a:t>知り合い</a:t>
            </a:r>
            <a:r>
              <a:rPr kumimoji="1" lang="ja-JP" altLang="en-US" dirty="0" smtClean="0"/>
              <a:t>との会議なら</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0" name="テキスト プレースホルダ 9"/>
          <p:cNvSpPr>
            <a:spLocks noGrp="1"/>
          </p:cNvSpPr>
          <p:nvPr>
            <p:ph type="body" idx="4294967295"/>
          </p:nvPr>
        </p:nvSpPr>
        <p:spPr/>
        <p:txBody>
          <a:bodyPr/>
          <a:lstStyle/>
          <a:p>
            <a:r>
              <a:rPr kumimoji="1" lang="ja-JP" altLang="en-US" dirty="0" smtClean="0"/>
              <a:t>メールで送ればよい</a:t>
            </a:r>
            <a:endParaRPr kumimoji="1" lang="en-US" altLang="ja-JP" dirty="0" smtClean="0"/>
          </a:p>
          <a:p>
            <a:r>
              <a:rPr kumimoji="1" lang="ja-JP" altLang="en-US" dirty="0" smtClean="0"/>
              <a:t>知り合い：メールアドレスを知っている</a:t>
            </a:r>
            <a:endParaRPr kumimoji="1" lang="en-US" altLang="ja-JP" dirty="0" smtClean="0"/>
          </a:p>
        </p:txBody>
      </p:sp>
      <p:pic>
        <p:nvPicPr>
          <p:cNvPr id="9" name="コンテンツ プレースホルダ 8" descr="mail.png"/>
          <p:cNvPicPr>
            <a:picLocks noGrp="1" noChangeAspect="1"/>
          </p:cNvPicPr>
          <p:nvPr>
            <p:ph idx="1"/>
          </p:nvPr>
        </p:nvPicPr>
        <p:blipFill>
          <a:blip r:embed="rId3" cstate="print"/>
          <a:stretch>
            <a:fillRect/>
          </a:stretch>
        </p:blipFill>
        <p:spPr>
          <a:xfrm>
            <a:off x="827584" y="2564904"/>
            <a:ext cx="7749712" cy="3744416"/>
          </a:xfrm>
        </p:spPr>
      </p:pic>
      <p:sp>
        <p:nvSpPr>
          <p:cNvPr id="11" name="テキスト ボックス 10"/>
          <p:cNvSpPr txBox="1"/>
          <p:nvPr/>
        </p:nvSpPr>
        <p:spPr>
          <a:xfrm>
            <a:off x="6372200" y="3717032"/>
            <a:ext cx="2395207" cy="523220"/>
          </a:xfrm>
          <a:prstGeom prst="rect">
            <a:avLst/>
          </a:prstGeom>
          <a:noFill/>
        </p:spPr>
        <p:txBody>
          <a:bodyPr wrap="none" rtlCol="0">
            <a:spAutoFit/>
          </a:bodyPr>
          <a:lstStyle/>
          <a:p>
            <a:r>
              <a:rPr kumimoji="1" lang="en-US" altLang="ja-JP" sz="2800" b="1" u="sng" dirty="0" smtClean="0">
                <a:solidFill>
                  <a:schemeClr val="bg2">
                    <a:lumMod val="50000"/>
                  </a:schemeClr>
                </a:solidFill>
              </a:rPr>
              <a:t>TV</a:t>
            </a:r>
            <a:r>
              <a:rPr kumimoji="1" lang="ja-JP" altLang="en-US" sz="2800" b="1" u="sng" dirty="0" smtClean="0">
                <a:solidFill>
                  <a:schemeClr val="bg2">
                    <a:lumMod val="50000"/>
                  </a:schemeClr>
                </a:solidFill>
              </a:rPr>
              <a:t>会議の</a:t>
            </a:r>
            <a:r>
              <a:rPr kumimoji="1" lang="en-US" altLang="ja-JP" sz="2800" b="1" u="sng" dirty="0" smtClean="0">
                <a:solidFill>
                  <a:schemeClr val="bg2">
                    <a:lumMod val="50000"/>
                  </a:schemeClr>
                </a:solidFill>
              </a:rPr>
              <a:t>URL</a:t>
            </a:r>
            <a:endParaRPr kumimoji="1" lang="ja-JP" altLang="en-US" sz="2800" b="1" u="sng" dirty="0">
              <a:solidFill>
                <a:schemeClr val="bg2">
                  <a:lumMod val="50000"/>
                </a:schemeClr>
              </a:solidFill>
            </a:endParaRPr>
          </a:p>
        </p:txBody>
      </p:sp>
      <p:cxnSp>
        <p:nvCxnSpPr>
          <p:cNvPr id="13" name="直線コネクタ 12"/>
          <p:cNvCxnSpPr>
            <a:stCxn id="11" idx="1"/>
          </p:cNvCxnSpPr>
          <p:nvPr/>
        </p:nvCxnSpPr>
        <p:spPr>
          <a:xfrm flipH="1">
            <a:off x="5868144" y="3978642"/>
            <a:ext cx="504056" cy="602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C00000"/>
                </a:solidFill>
              </a:rPr>
              <a:t>授業</a:t>
            </a:r>
            <a:r>
              <a:rPr lang="ja-JP" altLang="en-US" dirty="0" smtClean="0"/>
              <a:t>の場合</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問題「誰に送ればいいかもわからない」</a:t>
            </a:r>
            <a:endParaRPr kumimoji="1" lang="en-US" altLang="ja-JP" dirty="0" smtClean="0"/>
          </a:p>
          <a:p>
            <a:r>
              <a:rPr lang="ja-JP" altLang="en-US" dirty="0" smtClean="0"/>
              <a:t>解</a:t>
            </a:r>
            <a:endParaRPr lang="en-US" altLang="ja-JP" dirty="0" smtClean="0"/>
          </a:p>
          <a:p>
            <a:pPr lvl="1"/>
            <a:r>
              <a:rPr lang="ja-JP" altLang="en-US" dirty="0" smtClean="0"/>
              <a:t>教員が「約束の場所」に</a:t>
            </a:r>
            <a:r>
              <a:rPr lang="en-US" altLang="ja-JP" dirty="0" smtClean="0"/>
              <a:t>URL</a:t>
            </a:r>
            <a:r>
              <a:rPr lang="ja-JP" altLang="en-US" dirty="0" smtClean="0"/>
              <a:t>を書く</a:t>
            </a:r>
            <a:endParaRPr lang="en-US" altLang="ja-JP" dirty="0" smtClean="0"/>
          </a:p>
          <a:p>
            <a:pPr lvl="1"/>
            <a:r>
              <a:rPr kumimoji="1" lang="ja-JP" altLang="en-US" dirty="0" smtClean="0"/>
              <a:t>学生も「約束の場所」から</a:t>
            </a:r>
            <a:r>
              <a:rPr kumimoji="1" lang="en-US" altLang="ja-JP" dirty="0" smtClean="0"/>
              <a:t>URL</a:t>
            </a:r>
            <a:r>
              <a:rPr kumimoji="1" lang="ja-JP" altLang="en-US" dirty="0" smtClean="0"/>
              <a:t>を読む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dirty="0"/>
          </a:p>
        </p:txBody>
      </p:sp>
      <p:sp>
        <p:nvSpPr>
          <p:cNvPr id="7" name="正方形/長方形 6"/>
          <p:cNvSpPr/>
          <p:nvPr/>
        </p:nvSpPr>
        <p:spPr>
          <a:xfrm>
            <a:off x="3635896" y="5229200"/>
            <a:ext cx="3384376"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a:t>
            </a:r>
            <a:r>
              <a:rPr lang="en-US" altLang="ja-JP" dirty="0" smtClean="0">
                <a:solidFill>
                  <a:schemeClr val="tx1"/>
                </a:solidFill>
              </a:rPr>
              <a:t>TV</a:t>
            </a:r>
            <a:r>
              <a:rPr kumimoji="1" lang="ja-JP" altLang="en-US" dirty="0" smtClean="0">
                <a:solidFill>
                  <a:schemeClr val="tx1"/>
                </a:solidFill>
              </a:rPr>
              <a:t>会議 特論」</a:t>
            </a:r>
            <a:endParaRPr kumimoji="1" lang="en-US" altLang="ja-JP" dirty="0" smtClean="0">
              <a:solidFill>
                <a:schemeClr val="tx1"/>
              </a:solidFill>
            </a:endParaRPr>
          </a:p>
          <a:p>
            <a:pPr algn="ctr"/>
            <a:endParaRPr kumimoji="1" lang="en-US" altLang="ja-JP" dirty="0" smtClean="0">
              <a:solidFill>
                <a:schemeClr val="tx1"/>
              </a:solidFill>
            </a:endParaRPr>
          </a:p>
          <a:p>
            <a:pPr algn="ctr"/>
            <a:r>
              <a:rPr kumimoji="1" lang="ja-JP" altLang="en-US" dirty="0" smtClean="0">
                <a:solidFill>
                  <a:schemeClr val="tx1"/>
                </a:solidFill>
              </a:rPr>
              <a:t>約束の場所</a:t>
            </a:r>
            <a:endParaRPr kumimoji="1" lang="ja-JP" altLang="en-US" dirty="0">
              <a:solidFill>
                <a:schemeClr val="tx1"/>
              </a:solidFill>
            </a:endParaRPr>
          </a:p>
        </p:txBody>
      </p:sp>
      <p:pic>
        <p:nvPicPr>
          <p:cNvPr id="8" name="図 7" descr="computer_side_man.png"/>
          <p:cNvPicPr>
            <a:picLocks noChangeAspect="1"/>
          </p:cNvPicPr>
          <p:nvPr/>
        </p:nvPicPr>
        <p:blipFill>
          <a:blip r:embed="rId2" cstate="print"/>
          <a:stretch>
            <a:fillRect/>
          </a:stretch>
        </p:blipFill>
        <p:spPr>
          <a:xfrm>
            <a:off x="7164288" y="3645024"/>
            <a:ext cx="1502097" cy="1397521"/>
          </a:xfrm>
          <a:prstGeom prst="rect">
            <a:avLst/>
          </a:prstGeom>
        </p:spPr>
      </p:pic>
      <p:grpSp>
        <p:nvGrpSpPr>
          <p:cNvPr id="9" name="グループ化 8"/>
          <p:cNvGrpSpPr/>
          <p:nvPr/>
        </p:nvGrpSpPr>
        <p:grpSpPr>
          <a:xfrm>
            <a:off x="2915816" y="3645024"/>
            <a:ext cx="1183531" cy="1152128"/>
            <a:chOff x="1187624" y="3573016"/>
            <a:chExt cx="2016224" cy="1962726"/>
          </a:xfrm>
        </p:grpSpPr>
        <p:pic>
          <p:nvPicPr>
            <p:cNvPr id="10" name="図 9"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11" name="図 10"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2" name="図 11"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3" name="グループ化 12"/>
          <p:cNvGrpSpPr/>
          <p:nvPr/>
        </p:nvGrpSpPr>
        <p:grpSpPr>
          <a:xfrm>
            <a:off x="323528" y="3573016"/>
            <a:ext cx="1353431" cy="936104"/>
            <a:chOff x="1187624" y="2276872"/>
            <a:chExt cx="1967835" cy="1361058"/>
          </a:xfrm>
        </p:grpSpPr>
        <p:pic>
          <p:nvPicPr>
            <p:cNvPr id="14" name="図 13"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15" name="図 14"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6" name="グループ化 15"/>
          <p:cNvGrpSpPr/>
          <p:nvPr/>
        </p:nvGrpSpPr>
        <p:grpSpPr>
          <a:xfrm>
            <a:off x="179512" y="4797152"/>
            <a:ext cx="1249321" cy="864096"/>
            <a:chOff x="2843808" y="3645024"/>
            <a:chExt cx="1967835" cy="1361058"/>
          </a:xfrm>
        </p:grpSpPr>
        <p:pic>
          <p:nvPicPr>
            <p:cNvPr id="17" name="図 16"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18" name="図 17"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19" name="グループ化 18"/>
          <p:cNvGrpSpPr/>
          <p:nvPr/>
        </p:nvGrpSpPr>
        <p:grpSpPr>
          <a:xfrm>
            <a:off x="1763688" y="4077072"/>
            <a:ext cx="1109089" cy="1440160"/>
            <a:chOff x="2627784" y="4365104"/>
            <a:chExt cx="1626493" cy="2112013"/>
          </a:xfrm>
        </p:grpSpPr>
        <p:pic>
          <p:nvPicPr>
            <p:cNvPr id="20" name="図 19"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21" name="図 20"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grpSp>
        <p:nvGrpSpPr>
          <p:cNvPr id="32" name="グループ化 31"/>
          <p:cNvGrpSpPr/>
          <p:nvPr/>
        </p:nvGrpSpPr>
        <p:grpSpPr>
          <a:xfrm>
            <a:off x="3707904" y="4437112"/>
            <a:ext cx="4392488" cy="1800200"/>
            <a:chOff x="3707904" y="4437112"/>
            <a:chExt cx="4392488" cy="1800200"/>
          </a:xfrm>
        </p:grpSpPr>
        <p:grpSp>
          <p:nvGrpSpPr>
            <p:cNvPr id="24" name="グループ化 23"/>
            <p:cNvGrpSpPr/>
            <p:nvPr/>
          </p:nvGrpSpPr>
          <p:grpSpPr>
            <a:xfrm>
              <a:off x="3707904" y="5589240"/>
              <a:ext cx="3243196" cy="369332"/>
              <a:chOff x="3635896" y="4859868"/>
              <a:chExt cx="3243196" cy="369332"/>
            </a:xfrm>
          </p:grpSpPr>
          <p:sp>
            <p:nvSpPr>
              <p:cNvPr id="23" name="正方形/長方形 22"/>
              <p:cNvSpPr/>
              <p:nvPr/>
            </p:nvSpPr>
            <p:spPr>
              <a:xfrm>
                <a:off x="3635896" y="4869160"/>
                <a:ext cx="324036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3635896" y="4859868"/>
                <a:ext cx="3243196" cy="369332"/>
              </a:xfrm>
              <a:prstGeom prst="rect">
                <a:avLst/>
              </a:prstGeom>
            </p:spPr>
            <p:txBody>
              <a:bodyPr wrap="none">
                <a:spAutoFit/>
              </a:bodyPr>
              <a:lstStyle/>
              <a:p>
                <a:r>
                  <a:rPr lang="en-US" altLang="ja-JP" dirty="0" smtClean="0"/>
                  <a:t>https://zoom.us/j/631442133</a:t>
                </a:r>
                <a:endParaRPr lang="ja-JP" altLang="en-US" dirty="0"/>
              </a:p>
            </p:txBody>
          </p:sp>
        </p:grpSp>
        <p:sp>
          <p:nvSpPr>
            <p:cNvPr id="25" name="円弧 24"/>
            <p:cNvSpPr/>
            <p:nvPr/>
          </p:nvSpPr>
          <p:spPr>
            <a:xfrm>
              <a:off x="5868144" y="4437112"/>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0" name="グループ化 29"/>
          <p:cNvGrpSpPr/>
          <p:nvPr/>
        </p:nvGrpSpPr>
        <p:grpSpPr>
          <a:xfrm>
            <a:off x="-2556792" y="4077072"/>
            <a:ext cx="7848872" cy="2592288"/>
            <a:chOff x="-2556792" y="4077072"/>
            <a:chExt cx="7848872" cy="2592288"/>
          </a:xfrm>
        </p:grpSpPr>
        <p:sp>
          <p:nvSpPr>
            <p:cNvPr id="27" name="円弧 26"/>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円弧 27"/>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円弧 28"/>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「約束の場所」とは</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テキスト ボックス 53"/>
            <p:cNvSpPr txBox="1"/>
            <p:nvPr/>
          </p:nvSpPr>
          <p:spPr>
            <a:xfrm>
              <a:off x="1115616" y="4725144"/>
              <a:ext cx="2592376" cy="769441"/>
            </a:xfrm>
            <a:prstGeom prst="rect">
              <a:avLst/>
            </a:prstGeom>
            <a:noFill/>
          </p:spPr>
          <p:txBody>
            <a:bodyPr wrap="none" rtlCol="0">
              <a:spAutoFit/>
            </a:bodyPr>
            <a:lstStyle/>
            <a:p>
              <a:r>
                <a:rPr kumimoji="1" lang="en-US" altLang="ja-JP" sz="4400" dirty="0" smtClean="0">
                  <a:solidFill>
                    <a:schemeClr val="bg2">
                      <a:lumMod val="50000"/>
                    </a:schemeClr>
                  </a:solidFill>
                </a:rPr>
                <a:t>UTAS</a:t>
              </a:r>
              <a:r>
                <a:rPr kumimoji="1" lang="ja-JP" altLang="en-US" sz="4400" dirty="0" err="1" smtClean="0">
                  <a:solidFill>
                    <a:schemeClr val="bg2">
                      <a:lumMod val="50000"/>
                    </a:schemeClr>
                  </a:solidFill>
                </a:rPr>
                <a:t>です</a:t>
              </a:r>
              <a:endParaRPr kumimoji="1" lang="ja-JP" altLang="en-US" sz="4400" dirty="0">
                <a:solidFill>
                  <a:schemeClr val="bg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学務</a:t>
            </a:r>
            <a:r>
              <a:rPr kumimoji="1" lang="ja-JP" altLang="en-US" dirty="0" smtClean="0"/>
              <a:t>システム</a:t>
            </a:r>
            <a:endParaRPr kumimoji="1" lang="en-US" altLang="ja-JP" dirty="0" smtClean="0"/>
          </a:p>
          <a:p>
            <a:pPr lvl="1"/>
            <a:r>
              <a:rPr kumimoji="1" lang="ja-JP" altLang="en-US" dirty="0" smtClean="0"/>
              <a:t>多くの教員にとっては</a:t>
            </a:r>
            <a:r>
              <a:rPr kumimoji="1" lang="ja-JP" altLang="en-US" dirty="0" smtClean="0">
                <a:solidFill>
                  <a:schemeClr val="tx1"/>
                </a:solidFill>
              </a:rPr>
              <a:t>「シラバス登録」「成績入力」</a:t>
            </a:r>
            <a:endParaRPr kumimoji="1" lang="en-US" altLang="ja-JP" dirty="0" smtClean="0">
              <a:solidFill>
                <a:schemeClr val="tx1"/>
              </a:solidFill>
            </a:endParaRPr>
          </a:p>
          <a:p>
            <a:pPr lvl="1"/>
            <a:r>
              <a:rPr lang="ja-JP" altLang="en-US" dirty="0" smtClean="0"/>
              <a:t>学生にとっては</a:t>
            </a:r>
            <a:r>
              <a:rPr lang="ja-JP" altLang="en-US" dirty="0" smtClean="0">
                <a:solidFill>
                  <a:schemeClr val="tx1"/>
                </a:solidFill>
              </a:rPr>
              <a:t>「履修科目の選択、登録、成績確認」</a:t>
            </a:r>
            <a:endParaRPr lang="en-US" altLang="ja-JP" dirty="0" smtClean="0">
              <a:solidFill>
                <a:schemeClr val="tx1"/>
              </a:solidFill>
            </a:endParaRPr>
          </a:p>
          <a:p>
            <a:r>
              <a:rPr lang="ja-JP" altLang="en-US" dirty="0" smtClean="0"/>
              <a:t>このたび、科目のシラバスページに</a:t>
            </a:r>
            <a:r>
              <a:rPr lang="ja-JP" altLang="en-US" dirty="0" smtClean="0">
                <a:solidFill>
                  <a:schemeClr val="bg2">
                    <a:lumMod val="50000"/>
                  </a:schemeClr>
                </a:solidFill>
              </a:rPr>
              <a:t>「オンライン授業</a:t>
            </a:r>
            <a:r>
              <a:rPr lang="en-US" altLang="ja-JP" dirty="0" smtClean="0">
                <a:solidFill>
                  <a:schemeClr val="bg2">
                    <a:lumMod val="50000"/>
                  </a:schemeClr>
                </a:solidFill>
              </a:rPr>
              <a:t>URL</a:t>
            </a:r>
            <a:r>
              <a:rPr lang="ja-JP" altLang="en-US" dirty="0" smtClean="0">
                <a:solidFill>
                  <a:schemeClr val="bg2">
                    <a:lumMod val="50000"/>
                  </a:schemeClr>
                </a:solidFill>
              </a:rPr>
              <a:t>」</a:t>
            </a:r>
            <a:r>
              <a:rPr lang="ja-JP" altLang="en-US" dirty="0" smtClean="0"/>
              <a:t>を追加</a:t>
            </a:r>
            <a:endParaRPr lang="en-US" altLang="ja-JP" dirty="0" smtClean="0"/>
          </a:p>
          <a:p>
            <a:r>
              <a:rPr lang="en-US" altLang="ja-JP" dirty="0" smtClean="0"/>
              <a:t>2020</a:t>
            </a:r>
            <a:r>
              <a:rPr lang="ja-JP" altLang="en-US" dirty="0" smtClean="0"/>
              <a:t>年度向け緊急措置として</a:t>
            </a:r>
            <a:r>
              <a:rPr lang="ja-JP" altLang="en-US" dirty="0" smtClean="0">
                <a:solidFill>
                  <a:schemeClr val="bg2">
                    <a:lumMod val="50000"/>
                  </a:schemeClr>
                </a:solidFill>
              </a:rPr>
              <a:t>学期中の更新も可能</a:t>
            </a:r>
            <a:r>
              <a:rPr lang="ja-JP" altLang="en-US" dirty="0" smtClean="0"/>
              <a:t>にした</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以降の流れ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基本編</a:t>
            </a:r>
            <a:endParaRPr kumimoji="1" lang="en-US" altLang="ja-JP" dirty="0" smtClean="0"/>
          </a:p>
          <a:p>
            <a:pPr lvl="1"/>
            <a:r>
              <a:rPr kumimoji="1" lang="ja-JP" altLang="en-US" dirty="0" smtClean="0">
                <a:solidFill>
                  <a:schemeClr val="bg2">
                    <a:lumMod val="50000"/>
                  </a:schemeClr>
                </a:solidFill>
              </a:rPr>
              <a:t>教員</a:t>
            </a:r>
            <a:r>
              <a:rPr kumimoji="1" lang="ja-JP" altLang="en-US" dirty="0" smtClean="0"/>
              <a:t>（またはその代理）が行うこと</a:t>
            </a:r>
            <a:endParaRPr kumimoji="1" lang="en-US" altLang="ja-JP" dirty="0" smtClean="0"/>
          </a:p>
          <a:p>
            <a:pPr lvl="1"/>
            <a:r>
              <a:rPr lang="ja-JP" altLang="en-US" dirty="0" smtClean="0">
                <a:solidFill>
                  <a:schemeClr val="bg2">
                    <a:lumMod val="50000"/>
                  </a:schemeClr>
                </a:solidFill>
              </a:rPr>
              <a:t>学生</a:t>
            </a:r>
            <a:r>
              <a:rPr lang="ja-JP" altLang="en-US" dirty="0" smtClean="0"/>
              <a:t>が行うこと</a:t>
            </a:r>
            <a:endParaRPr lang="en-US" altLang="ja-JP" dirty="0" smtClean="0"/>
          </a:p>
          <a:p>
            <a:pPr lvl="1"/>
            <a:r>
              <a:rPr lang="ja-JP" altLang="en-US" dirty="0" smtClean="0"/>
              <a:t>部局、学科・専攻：</a:t>
            </a:r>
            <a:r>
              <a:rPr lang="ja-JP" altLang="en-US" dirty="0" smtClean="0">
                <a:solidFill>
                  <a:schemeClr val="bg2">
                    <a:lumMod val="50000"/>
                  </a:schemeClr>
                </a:solidFill>
              </a:rPr>
              <a:t>教員への周知</a:t>
            </a:r>
            <a:r>
              <a:rPr lang="ja-JP" altLang="en-US" dirty="0" smtClean="0"/>
              <a:t>のお願い</a:t>
            </a:r>
            <a:endParaRPr lang="en-US" altLang="ja-JP" dirty="0" smtClean="0"/>
          </a:p>
          <a:p>
            <a:pPr lvl="1"/>
            <a:r>
              <a:rPr kumimoji="1" lang="ja-JP" altLang="en-US" dirty="0" smtClean="0"/>
              <a:t>部局、学科・専攻：</a:t>
            </a:r>
            <a:r>
              <a:rPr kumimoji="1" lang="ja-JP" altLang="en-US" dirty="0" smtClean="0">
                <a:solidFill>
                  <a:schemeClr val="bg2">
                    <a:lumMod val="50000"/>
                  </a:schemeClr>
                </a:solidFill>
              </a:rPr>
              <a:t>学生への周知</a:t>
            </a:r>
            <a:r>
              <a:rPr kumimoji="1" lang="ja-JP" altLang="en-US" dirty="0" smtClean="0"/>
              <a:t>の</a:t>
            </a:r>
            <a:r>
              <a:rPr kumimoji="1" lang="ja-JP" altLang="en-US" dirty="0" smtClean="0"/>
              <a:t>お願い</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2020/3/26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1905</TotalTime>
  <Words>1439</Words>
  <Application>Microsoft Office PowerPoint</Application>
  <PresentationFormat>画面に合わせる (4:3)</PresentationFormat>
  <Paragraphs>251</Paragraphs>
  <Slides>30</Slides>
  <Notes>1</Notes>
  <HiddenSlides>0</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雪藤</vt:lpstr>
      <vt:lpstr>説明会：オンライン授業の学生への通知方法</vt:lpstr>
      <vt:lpstr>本日の会議</vt:lpstr>
      <vt:lpstr>今日の目的</vt:lpstr>
      <vt:lpstr>TV会議の復習</vt:lpstr>
      <vt:lpstr>例えば知り合いとの会議なら</vt:lpstr>
      <vt:lpstr>授業の場合</vt:lpstr>
      <vt:lpstr>「約束の場所」とは…</vt:lpstr>
      <vt:lpstr>UTAS</vt:lpstr>
      <vt:lpstr>以降の流れ</vt:lpstr>
      <vt:lpstr>以降の流れ</vt:lpstr>
      <vt:lpstr>教員（またはその代理）が行うこと</vt:lpstr>
      <vt:lpstr>以降の流れ</vt:lpstr>
      <vt:lpstr>学生の授業参加</vt:lpstr>
      <vt:lpstr>本方式の成績</vt:lpstr>
      <vt:lpstr>FAQと思われる点</vt:lpstr>
      <vt:lpstr>以降の流れ</vt:lpstr>
      <vt:lpstr>教員への周知のお願い</vt:lpstr>
      <vt:lpstr>以降の流れ</vt:lpstr>
      <vt:lpstr>学生への周知のお願い</vt:lpstr>
      <vt:lpstr>通知内容要約</vt:lpstr>
      <vt:lpstr>学生への周知（重大事項）</vt:lpstr>
      <vt:lpstr>注意</vt:lpstr>
      <vt:lpstr>現状について</vt:lpstr>
      <vt:lpstr>すでに学生は動いている</vt:lpstr>
      <vt:lpstr>現状（訪問者数）</vt:lpstr>
      <vt:lpstr>ページごとの訪問数</vt:lpstr>
      <vt:lpstr>Google Spreadsheet到達数</vt:lpstr>
      <vt:lpstr>協力の輪が広がっている</vt:lpstr>
      <vt:lpstr>学生からの協力</vt:lpstr>
      <vt:lpstr>大学間連携も始まっている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359</cp:revision>
  <dcterms:created xsi:type="dcterms:W3CDTF">2020-03-09T13:20:48Z</dcterms:created>
  <dcterms:modified xsi:type="dcterms:W3CDTF">2020-03-26T05:12:22Z</dcterms:modified>
</cp:coreProperties>
</file>