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1224" r:id="rId3"/>
    <p:sldId id="1216" r:id="rId4"/>
    <p:sldId id="1231" r:id="rId5"/>
    <p:sldId id="1196" r:id="rId6"/>
    <p:sldId id="365" r:id="rId7"/>
    <p:sldId id="386" r:id="rId8"/>
    <p:sldId id="1229" r:id="rId9"/>
    <p:sldId id="387" r:id="rId10"/>
    <p:sldId id="374" r:id="rId11"/>
    <p:sldId id="1209" r:id="rId12"/>
    <p:sldId id="1197" r:id="rId13"/>
    <p:sldId id="1210" r:id="rId14"/>
    <p:sldId id="1198" r:id="rId15"/>
    <p:sldId id="1202" r:id="rId16"/>
    <p:sldId id="1201" r:id="rId17"/>
    <p:sldId id="1241" r:id="rId18"/>
    <p:sldId id="1242" r:id="rId19"/>
    <p:sldId id="1243" r:id="rId20"/>
    <p:sldId id="1251" r:id="rId21"/>
    <p:sldId id="1244" r:id="rId22"/>
    <p:sldId id="1245" r:id="rId23"/>
    <p:sldId id="1246" r:id="rId24"/>
    <p:sldId id="1247" r:id="rId25"/>
    <p:sldId id="1248" r:id="rId26"/>
    <p:sldId id="1249" r:id="rId27"/>
    <p:sldId id="1250" r:id="rId28"/>
    <p:sldId id="1258" r:id="rId29"/>
    <p:sldId id="1213" r:id="rId30"/>
    <p:sldId id="1252" r:id="rId31"/>
    <p:sldId id="1253" r:id="rId32"/>
    <p:sldId id="1233" r:id="rId33"/>
    <p:sldId id="1255" r:id="rId34"/>
    <p:sldId id="1236" r:id="rId35"/>
    <p:sldId id="1257" r:id="rId36"/>
    <p:sldId id="1234" r:id="rId37"/>
    <p:sldId id="1264" r:id="rId38"/>
    <p:sldId id="1265" r:id="rId39"/>
    <p:sldId id="1267" r:id="rId40"/>
    <p:sldId id="1268" r:id="rId41"/>
    <p:sldId id="1269" r:id="rId42"/>
    <p:sldId id="1206" r:id="rId43"/>
    <p:sldId id="1208" r:id="rId44"/>
    <p:sldId id="1218" r:id="rId45"/>
    <p:sldId id="382" r:id="rId46"/>
    <p:sldId id="1271" r:id="rId47"/>
    <p:sldId id="1272" r:id="rId48"/>
    <p:sldId id="385" r:id="rId49"/>
    <p:sldId id="1273" r:id="rId50"/>
    <p:sldId id="1274"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3" autoAdjust="0"/>
    <p:restoredTop sz="86381" autoAdjust="0"/>
  </p:normalViewPr>
  <p:slideViewPr>
    <p:cSldViewPr>
      <p:cViewPr varScale="1">
        <p:scale>
          <a:sx n="74" d="100"/>
          <a:sy n="74" d="100"/>
        </p:scale>
        <p:origin x="78" y="468"/>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8-31T01:49:39.752" idx="1">
    <p:pos x="4189" y="1951"/>
    <p:text>不要?</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2021/8/31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ut-portal.u-tokyo.ac.jp/wiki/index.php/%E5%9C%A8%E5%AE%85%E5%8B%A4%E5%8B%99%E3%81%AEPC%E5%88%A9%E7%94%A8%E3%82%AC%E3%82%A4%E3%83%8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u-tokyo-ac-jp.zoom.us/"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ut-portal.u-tokyo.ac.jp/notice/index.php?category=0#notice21" TargetMode="External"/><Relationship Id="rId2" Type="http://schemas.openxmlformats.org/officeDocument/2006/relationships/hyperlink" Target="https://utelecon.adm.u-tokyo.ac.jp/change2021s/zoom" TargetMode="External"/><Relationship Id="rId1" Type="http://schemas.openxmlformats.org/officeDocument/2006/relationships/slideLayout" Target="../slideLayouts/slideLayout2.xml"/><Relationship Id="rId4" Type="http://schemas.openxmlformats.org/officeDocument/2006/relationships/hyperlink" Target="mailto:&#20491;&#21029;&#12513;&#12540;&#12523;@g.ecc"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utelecon.webex.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support.google.com/a/answer/10037875"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a:t>
            </a:r>
            <a:r>
              <a:rPr kumimoji="1" lang="ja-JP" altLang="en-US" dirty="0"/>
              <a:t>をお願いします</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dirty="0"/>
          </a:p>
          <a:p>
            <a:r>
              <a:rPr kumimoji="1" lang="ja-JP" altLang="en-US" dirty="0"/>
              <a:t>新学部</a:t>
            </a:r>
            <a:r>
              <a:rPr kumimoji="1" lang="en-US" altLang="ja-JP" dirty="0"/>
              <a:t>1</a:t>
            </a:r>
            <a:r>
              <a:rPr kumimoji="1" lang="ja-JP" altLang="en-US" dirty="0"/>
              <a:t>年生には</a:t>
            </a:r>
            <a:r>
              <a:rPr kumimoji="1" lang="en-US" altLang="ja-JP" dirty="0"/>
              <a:t>3/19</a:t>
            </a:r>
            <a:r>
              <a:rPr kumimoji="1" lang="ja-JP" altLang="en-US" dirty="0"/>
              <a:t>あてに発出予定</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2</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rgbClr val="00B050"/>
                </a:solidFill>
              </a:rPr>
              <a:t>ITC-LMS</a:t>
            </a:r>
            <a:r>
              <a:rPr lang="ja-JP" altLang="en-US" dirty="0">
                <a:solidFill>
                  <a:srgbClr val="00B050"/>
                </a:solidFill>
              </a:rPr>
              <a:t>ではクラスのメンバーの登録も、教員がやる必要がない </a:t>
            </a:r>
            <a:r>
              <a:rPr lang="en-US" altLang="ja-JP" dirty="0">
                <a:solidFill>
                  <a:srgbClr val="00B050"/>
                </a:solidFill>
              </a:rPr>
              <a:t>(</a:t>
            </a:r>
            <a:r>
              <a:rPr lang="ja-JP" altLang="en-US" dirty="0">
                <a:solidFill>
                  <a:srgbClr val="00B050"/>
                </a:solidFill>
              </a:rPr>
              <a:t>履修学生を登録してくれる</a:t>
            </a:r>
            <a:r>
              <a:rPr lang="en-US" altLang="ja-JP" dirty="0">
                <a:solidFill>
                  <a:srgbClr val="00B050"/>
                </a:solidFill>
              </a:rPr>
              <a:t>)</a:t>
            </a:r>
            <a:endParaRPr kumimoji="1" lang="ja-JP" altLang="en-US" dirty="0">
              <a:solidFill>
                <a:srgbClr val="00B050"/>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r>
              <a:rPr lang="ja-JP" altLang="en-US" sz="1900" dirty="0"/>
              <a:t>（以前必要だった有効化は不要）</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授業関連</a:t>
            </a:r>
            <a:r>
              <a:rPr lang="en-US" altLang="ja-JP" dirty="0"/>
              <a:t>ICT</a:t>
            </a:r>
            <a:r>
              <a:rPr lang="ja-JP" altLang="en-US" dirty="0"/>
              <a:t>システム概要</a:t>
            </a:r>
            <a:endParaRPr kumimoji="1" lang="ja-JP" altLang="en-US" dirty="0"/>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学が契約している</a:t>
            </a:r>
            <a:r>
              <a:rPr kumimoji="1" lang="en-US" altLang="ja-JP" dirty="0"/>
              <a:t>Google Workspace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t>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22</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4107730" y="350153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r>
              <a:rPr lang="en-US" altLang="ja-JP" dirty="0"/>
              <a:t>(1)</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a:t>
            </a:r>
            <a:r>
              <a:rPr kumimoji="1" lang="ja-JP" altLang="en-US" dirty="0">
                <a:highlight>
                  <a:srgbClr val="FFFF00"/>
                </a:highlight>
              </a:rPr>
              <a:t>がある人は</a:t>
            </a:r>
            <a:r>
              <a:rPr kumimoji="1" lang="en-US" altLang="ja-JP" dirty="0">
                <a:highlight>
                  <a:srgbClr val="FFFF00"/>
                </a:highlight>
              </a:rPr>
              <a:t>: </a:t>
            </a:r>
            <a:r>
              <a:rPr kumimoji="1" lang="en-US" altLang="ja-JP" dirty="0">
                <a:solidFill>
                  <a:srgbClr val="00B050"/>
                </a:solidFill>
                <a:highlight>
                  <a:srgbClr val="FFFF00"/>
                </a:highlight>
              </a:rPr>
              <a:t>2</a:t>
            </a:r>
            <a:r>
              <a:rPr kumimoji="1" lang="ja-JP" altLang="en-US" dirty="0">
                <a:solidFill>
                  <a:srgbClr val="00B050"/>
                </a:solidFill>
                <a:highlight>
                  <a:srgbClr val="FFFF00"/>
                </a:highlight>
              </a:rPr>
              <a:t>要素認証</a:t>
            </a:r>
            <a:r>
              <a:rPr kumimoji="1" lang="ja-JP" altLang="en-US" dirty="0">
                <a:highlight>
                  <a:srgbClr val="FFFF00"/>
                </a:highlight>
              </a:rPr>
              <a:t>設定</a:t>
            </a:r>
            <a:endParaRPr kumimoji="1" lang="en-US" altLang="ja-JP" dirty="0">
              <a:highlight>
                <a:srgbClr val="FFFF00"/>
              </a:highlight>
            </a:endParaRPr>
          </a:p>
          <a:p>
            <a:pPr lvl="1"/>
            <a:r>
              <a:rPr kumimoji="1" lang="en-US" altLang="ja-JP" dirty="0">
                <a:highlight>
                  <a:srgbClr val="FFFF00"/>
                </a:highlight>
              </a:rPr>
              <a:t>Google</a:t>
            </a:r>
            <a:r>
              <a:rPr kumimoji="1" lang="ja-JP" altLang="en-US" dirty="0">
                <a:highlight>
                  <a:srgbClr val="FFFF00"/>
                </a:highlight>
              </a:rPr>
              <a:t>にサインイン</a:t>
            </a:r>
            <a:r>
              <a:rPr lang="ja-JP" altLang="en-US" dirty="0">
                <a:highlight>
                  <a:srgbClr val="FFFF00"/>
                </a:highlight>
                <a:sym typeface="Symbol" panose="05050102010706020507" pitchFamily="18" charset="2"/>
              </a:rPr>
              <a:t> </a:t>
            </a:r>
            <a:r>
              <a:rPr kumimoji="1" lang="en-US" altLang="ja-JP" dirty="0">
                <a:highlight>
                  <a:srgbClr val="FFFF00"/>
                </a:highlight>
              </a:rPr>
              <a:t>Google</a:t>
            </a:r>
            <a:r>
              <a:rPr kumimoji="1" lang="ja-JP" altLang="en-US" dirty="0">
                <a:highlight>
                  <a:srgbClr val="FFFF00"/>
                </a:highlight>
              </a:rPr>
              <a:t>アカウントを管理</a:t>
            </a:r>
            <a:r>
              <a:rPr lang="ja-JP" altLang="en-US" dirty="0">
                <a:highlight>
                  <a:srgbClr val="FFFF00"/>
                </a:highlight>
                <a:sym typeface="Symbol" panose="05050102010706020507" pitchFamily="18" charset="2"/>
              </a:rPr>
              <a:t></a:t>
            </a:r>
            <a:r>
              <a:rPr kumimoji="1" lang="ja-JP" altLang="en-US" dirty="0">
                <a:highlight>
                  <a:srgbClr val="FFFF00"/>
                </a:highlight>
              </a:rPr>
              <a:t>セキュリティ</a:t>
            </a:r>
            <a:endParaRPr kumimoji="1" lang="en-US" altLang="ja-JP" dirty="0">
              <a:highlight>
                <a:srgbClr val="FFFF00"/>
              </a:highlight>
            </a:endParaRPr>
          </a:p>
          <a:p>
            <a:pPr lvl="1"/>
            <a:r>
              <a:rPr lang="en-US" altLang="ja-JP" dirty="0">
                <a:highlight>
                  <a:srgbClr val="FFFF00"/>
                </a:highlight>
              </a:rPr>
              <a:t>Microsoft, UTokyo Account</a:t>
            </a:r>
            <a:r>
              <a:rPr lang="ja-JP" altLang="en-US" dirty="0">
                <a:highlight>
                  <a:srgbClr val="FFFF00"/>
                </a:highlight>
              </a:rPr>
              <a:t>は現在できませんができるように準備中</a:t>
            </a:r>
            <a:r>
              <a:rPr lang="ja-JP" altLang="en-US" dirty="0"/>
              <a:t>です</a:t>
            </a:r>
            <a:endParaRPr lang="en-US" altLang="ja-JP" dirty="0"/>
          </a:p>
          <a:p>
            <a:r>
              <a:rPr lang="ja-JP" altLang="en-US" dirty="0"/>
              <a:t>常に「</a:t>
            </a:r>
            <a:r>
              <a:rPr kumimoji="1" lang="ja-JP" altLang="en-US" dirty="0"/>
              <a:t>リンクを共有」ではなく「特定の人とのみ共有」が使える場面では使う </a:t>
            </a:r>
            <a:r>
              <a:rPr kumimoji="1" lang="en-US" altLang="ja-JP" dirty="0"/>
              <a:t>(</a:t>
            </a:r>
            <a:r>
              <a:rPr kumimoji="1" lang="ja-JP" altLang="en-US" dirty="0"/>
              <a:t>少人数</a:t>
            </a:r>
            <a:r>
              <a:rPr kumimoji="1" lang="en-US" altLang="ja-JP" dirty="0"/>
              <a:t>)</a:t>
            </a:r>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extLst>
      <p:ext uri="{BB962C8B-B14F-4D97-AF65-F5344CB8AC3E}">
        <p14:creationId xmlns:p14="http://schemas.microsoft.com/office/powerpoint/2010/main" val="2655033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8E189-F62B-4E6E-8C3B-B4F26D1E48F5}"/>
              </a:ext>
            </a:extLst>
          </p:cNvPr>
          <p:cNvSpPr>
            <a:spLocks noGrp="1"/>
          </p:cNvSpPr>
          <p:nvPr>
            <p:ph type="title"/>
          </p:nvPr>
        </p:nvSpPr>
        <p:spPr/>
        <p:txBody>
          <a:bodyPr>
            <a:normAutofit/>
          </a:bodyPr>
          <a:lstStyle/>
          <a:p>
            <a:r>
              <a:rPr kumimoji="1" lang="ja-JP" altLang="en-US" dirty="0"/>
              <a:t>安全な情報共有のために</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49DFE39F-FF56-4273-9226-40CE1E49BC2D}"/>
              </a:ext>
            </a:extLst>
          </p:cNvPr>
          <p:cNvSpPr>
            <a:spLocks noGrp="1"/>
          </p:cNvSpPr>
          <p:nvPr>
            <p:ph idx="1"/>
          </p:nvPr>
        </p:nvSpPr>
        <p:spPr/>
        <p:txBody>
          <a:bodyPr/>
          <a:lstStyle/>
          <a:p>
            <a:r>
              <a:rPr kumimoji="1" lang="ja-JP" altLang="en-US" dirty="0">
                <a:hlinkClick r:id="rId2"/>
              </a:rPr>
              <a:t>在宅勤務の</a:t>
            </a:r>
            <a:r>
              <a:rPr kumimoji="1" lang="en-US" altLang="ja-JP" dirty="0">
                <a:hlinkClick r:id="rId2"/>
              </a:rPr>
              <a:t>PC</a:t>
            </a:r>
            <a:r>
              <a:rPr kumimoji="1" lang="ja-JP" altLang="en-US" dirty="0">
                <a:hlinkClick r:id="rId2"/>
              </a:rPr>
              <a:t>利用ガイド</a:t>
            </a:r>
            <a:endParaRPr kumimoji="1" lang="en-US" altLang="ja-JP" dirty="0"/>
          </a:p>
          <a:p>
            <a:pPr lvl="1"/>
            <a:r>
              <a:rPr kumimoji="1" lang="ja-JP" altLang="en-US" dirty="0"/>
              <a:t>新しいサインイン方式など一部の情報が更新されていないので今後更新します</a:t>
            </a:r>
          </a:p>
        </p:txBody>
      </p:sp>
      <p:sp>
        <p:nvSpPr>
          <p:cNvPr id="4" name="日付プレースホルダー 3">
            <a:extLst>
              <a:ext uri="{FF2B5EF4-FFF2-40B4-BE49-F238E27FC236}">
                <a16:creationId xmlns:a16="http://schemas.microsoft.com/office/drawing/2014/main" id="{AE30925D-58DD-4228-BE65-2D8E95AEA95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D9C77C8-77F1-4D7E-91B5-01B0938D74A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C2563CF-0167-4001-962D-4FAB99448270}"/>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318208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pPr lvl="1"/>
            <a:r>
              <a:rPr lang="ja-JP" altLang="en-US" dirty="0"/>
              <a:t>注</a:t>
            </a:r>
            <a:r>
              <a:rPr lang="en-US" altLang="ja-JP" dirty="0"/>
              <a:t>: utelecon.github.io</a:t>
            </a:r>
            <a:r>
              <a:rPr lang="ja-JP" altLang="en-US" dirty="0"/>
              <a:t>（なお有効）</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lang="en-US" altLang="ja-JP" dirty="0"/>
          </a:p>
          <a:p>
            <a:r>
              <a:rPr lang="ja-JP" altLang="en-US" dirty="0"/>
              <a:t>初めての先生必見</a:t>
            </a:r>
            <a:endParaRPr lang="en-US" altLang="ja-JP" dirty="0"/>
          </a:p>
          <a:p>
            <a:r>
              <a:rPr lang="en-US" altLang="ja-JP" dirty="0"/>
              <a:t>2021</a:t>
            </a:r>
            <a:r>
              <a:rPr lang="ja-JP" altLang="en-US" dirty="0"/>
              <a:t>春の変更点</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936951" y="454213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97B6343-234A-4351-85AB-5FDFC6AE2E5D}"/>
              </a:ext>
            </a:extLst>
          </p:cNvPr>
          <p:cNvSpPr/>
          <p:nvPr/>
        </p:nvSpPr>
        <p:spPr>
          <a:xfrm>
            <a:off x="6936950" y="482611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148876" y="3888399"/>
            <a:ext cx="2786295" cy="7813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98826E-2DDE-4599-8FC0-02C624B362E8}"/>
              </a:ext>
            </a:extLst>
          </p:cNvPr>
          <p:cNvCxnSpPr>
            <a:cxnSpLocks/>
          </p:cNvCxnSpPr>
          <p:nvPr/>
        </p:nvCxnSpPr>
        <p:spPr>
          <a:xfrm>
            <a:off x="3822468" y="4495900"/>
            <a:ext cx="3085322" cy="457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461711"/>
            <a:ext cx="4898354" cy="2847608"/>
            <a:chOff x="3490070" y="3461711"/>
            <a:chExt cx="4898354" cy="2847608"/>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461711"/>
              <a:ext cx="4132" cy="80548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3"/>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7424C875-16A4-44B3-8782-2EBB2F38B118}"/>
              </a:ext>
            </a:extLst>
          </p:cNvPr>
          <p:cNvGrpSpPr/>
          <p:nvPr/>
        </p:nvGrpSpPr>
        <p:grpSpPr>
          <a:xfrm>
            <a:off x="3121010" y="1268760"/>
            <a:ext cx="5267413" cy="2343212"/>
            <a:chOff x="3121010" y="1268760"/>
            <a:chExt cx="5267413" cy="2343212"/>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4067944" y="2440649"/>
              <a:ext cx="2130636"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882704"/>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DB1FD9E5-D3BF-45E0-A88B-4079FE7AF7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6540" y="1340768"/>
              <a:ext cx="2261883" cy="2271204"/>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6"/>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9446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fontScale="92500" lnSpcReduction="20000"/>
          </a:bodyPr>
          <a:lstStyle/>
          <a:p>
            <a:r>
              <a:rPr lang="ja-JP" altLang="en-US" dirty="0"/>
              <a:t>どのやり方も</a:t>
            </a:r>
            <a:r>
              <a:rPr lang="ja-JP" altLang="en-US" dirty="0">
                <a:solidFill>
                  <a:srgbClr val="00B050"/>
                </a:solidFill>
              </a:rPr>
              <a:t>「東大のアカウントを使う」</a:t>
            </a:r>
            <a:r>
              <a:rPr lang="ja-JP" altLang="en-US" dirty="0"/>
              <a:t>ことをどこかで示したうえで</a:t>
            </a:r>
            <a:r>
              <a:rPr lang="en-US" altLang="ja-JP" dirty="0"/>
              <a:t>UTokyo Account</a:t>
            </a:r>
            <a:r>
              <a:rPr lang="ja-JP" altLang="en-US" dirty="0"/>
              <a:t>を入力</a:t>
            </a:r>
            <a:endParaRPr lang="en-US" altLang="ja-JP" dirty="0"/>
          </a:p>
          <a:p>
            <a:r>
              <a:rPr lang="ja-JP" altLang="en-US" dirty="0"/>
              <a:t>結局以下のどれかは覚え・打つ羽目に</a:t>
            </a:r>
            <a:endParaRPr lang="en-US" altLang="ja-JP" dirty="0"/>
          </a:p>
          <a:p>
            <a:pPr lvl="1"/>
            <a:r>
              <a:rPr lang="ja-JP" altLang="en-US" dirty="0"/>
              <a:t>方法</a:t>
            </a:r>
            <a:r>
              <a:rPr lang="en-US" altLang="ja-JP" dirty="0"/>
              <a:t>1: </a:t>
            </a:r>
            <a:r>
              <a:rPr kumimoji="1" lang="en-US" altLang="ja-JP" dirty="0"/>
              <a:t>URL</a:t>
            </a:r>
            <a:r>
              <a:rPr lang="en-US" altLang="ja-JP" dirty="0"/>
              <a:t> =</a:t>
            </a:r>
            <a:r>
              <a:rPr kumimoji="1" lang="en-US" altLang="ja-JP" dirty="0"/>
              <a:t> </a:t>
            </a:r>
            <a:r>
              <a:rPr kumimoji="1" lang="en-US" altLang="ja-JP" dirty="0">
                <a:solidFill>
                  <a:srgbClr val="00B050"/>
                </a:solidFill>
              </a:rPr>
              <a:t>u-tokyo-ac-jp.zoom.us</a:t>
            </a:r>
          </a:p>
          <a:p>
            <a:pPr lvl="1"/>
            <a:r>
              <a:rPr kumimoji="1" lang="ja-JP" altLang="en-US" dirty="0"/>
              <a:t>方法</a:t>
            </a:r>
            <a:r>
              <a:rPr kumimoji="1" lang="en-US" altLang="ja-JP" dirty="0"/>
              <a:t>2: </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a:p>
            <a:r>
              <a:rPr lang="ja-JP" altLang="en-US" dirty="0"/>
              <a:t>概念的には方法</a:t>
            </a:r>
            <a:r>
              <a:rPr lang="en-US" altLang="ja-JP" dirty="0"/>
              <a:t>3</a:t>
            </a:r>
            <a:r>
              <a:rPr lang="ja-JP" altLang="en-US" dirty="0"/>
              <a:t>が簡単</a:t>
            </a:r>
            <a:endParaRPr lang="en-US" altLang="ja-JP" dirty="0"/>
          </a:p>
          <a:p>
            <a:pPr lvl="1"/>
            <a:r>
              <a:rPr lang="en-US" altLang="ja-JP" dirty="0"/>
              <a:t>UTokyo Account</a:t>
            </a:r>
            <a:r>
              <a:rPr lang="ja-JP" altLang="en-US" dirty="0"/>
              <a:t>はどのみち覚えるので</a:t>
            </a:r>
            <a:endParaRPr lang="en-US" altLang="ja-JP" dirty="0"/>
          </a:p>
          <a:p>
            <a:r>
              <a:rPr lang="ja-JP" altLang="en-US" dirty="0"/>
              <a:t>実践的には方法</a:t>
            </a:r>
            <a:r>
              <a:rPr lang="en-US" altLang="ja-JP" dirty="0"/>
              <a:t>1</a:t>
            </a:r>
            <a:r>
              <a:rPr lang="ja-JP" altLang="en-US" dirty="0"/>
              <a:t>が推奨</a:t>
            </a:r>
            <a:endParaRPr lang="en-US" altLang="ja-JP" dirty="0"/>
          </a:p>
          <a:p>
            <a:pPr lvl="1"/>
            <a:r>
              <a:rPr lang="en-US" altLang="ja-JP" dirty="0"/>
              <a:t>URL</a:t>
            </a:r>
            <a:r>
              <a:rPr lang="ja-JP" altLang="en-US" dirty="0"/>
              <a:t>を</a:t>
            </a:r>
            <a:r>
              <a:rPr lang="en-US" altLang="ja-JP" dirty="0"/>
              <a:t>bookmark</a:t>
            </a:r>
            <a:r>
              <a:rPr lang="ja-JP" altLang="en-US" dirty="0"/>
              <a:t>する</a:t>
            </a:r>
            <a:endParaRPr lang="en-US" altLang="ja-JP" dirty="0"/>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2BCE8-232C-4BA1-9F86-56E687A9854B}"/>
              </a:ext>
            </a:extLst>
          </p:cNvPr>
          <p:cNvSpPr>
            <a:spLocks noGrp="1"/>
          </p:cNvSpPr>
          <p:nvPr>
            <p:ph type="title"/>
          </p:nvPr>
        </p:nvSpPr>
        <p:spPr>
          <a:xfrm>
            <a:off x="323528" y="274638"/>
            <a:ext cx="8363272" cy="1143000"/>
          </a:xfrm>
        </p:spPr>
        <p:txBody>
          <a:bodyPr>
            <a:normAutofit/>
          </a:bodyPr>
          <a:lstStyle/>
          <a:p>
            <a:r>
              <a:rPr lang="en-US" altLang="ja-JP" dirty="0"/>
              <a:t>Zoom</a:t>
            </a:r>
            <a:r>
              <a:rPr lang="ja-JP" altLang="en-US" dirty="0">
                <a:highlight>
                  <a:srgbClr val="FFFF00"/>
                </a:highlight>
              </a:rPr>
              <a:t>の</a:t>
            </a:r>
            <a:r>
              <a:rPr kumimoji="1" lang="en-US" altLang="ja-JP" dirty="0">
                <a:highlight>
                  <a:srgbClr val="FFFF00"/>
                </a:highlight>
              </a:rPr>
              <a:t>SSO</a:t>
            </a:r>
            <a:r>
              <a:rPr kumimoji="1" lang="ja-JP" altLang="en-US" dirty="0">
                <a:highlight>
                  <a:srgbClr val="FFFF00"/>
                </a:highlight>
              </a:rPr>
              <a:t>への移行に</a:t>
            </a:r>
            <a:r>
              <a:rPr kumimoji="1" lang="ja-JP" altLang="en-US" dirty="0"/>
              <a:t>ついて</a:t>
            </a:r>
          </a:p>
        </p:txBody>
      </p:sp>
      <p:sp>
        <p:nvSpPr>
          <p:cNvPr id="3" name="コンテンツ プレースホルダー 2">
            <a:extLst>
              <a:ext uri="{FF2B5EF4-FFF2-40B4-BE49-F238E27FC236}">
                <a16:creationId xmlns:a16="http://schemas.microsoft.com/office/drawing/2014/main" id="{0C6963D1-5131-4CD7-AE89-133F35A0F8FC}"/>
              </a:ext>
            </a:extLst>
          </p:cNvPr>
          <p:cNvSpPr>
            <a:spLocks noGrp="1"/>
          </p:cNvSpPr>
          <p:nvPr>
            <p:ph idx="1"/>
          </p:nvPr>
        </p:nvSpPr>
        <p:spPr/>
        <p:txBody>
          <a:bodyPr/>
          <a:lstStyle/>
          <a:p>
            <a:r>
              <a:rPr kumimoji="1" lang="en-US" altLang="ja-JP" dirty="0"/>
              <a:t>Zoom SSO</a:t>
            </a:r>
            <a:r>
              <a:rPr kumimoji="1" lang="ja-JP" altLang="en-US" dirty="0"/>
              <a:t>の有効化は</a:t>
            </a:r>
            <a:r>
              <a:rPr kumimoji="1" lang="en-US" altLang="ja-JP" dirty="0"/>
              <a:t>3/14</a:t>
            </a:r>
            <a:r>
              <a:rPr lang="ja-JP" altLang="en-US" dirty="0"/>
              <a:t>（日）に行われました（</a:t>
            </a:r>
            <a:r>
              <a:rPr lang="en-US" altLang="ja-JP" dirty="0" err="1">
                <a:hlinkClick r:id="rId2"/>
              </a:rPr>
              <a:t>utelecon</a:t>
            </a:r>
            <a:r>
              <a:rPr lang="en-US" altLang="ja-JP" dirty="0"/>
              <a:t>, </a:t>
            </a:r>
            <a:r>
              <a:rPr lang="en-US" altLang="ja-JP" dirty="0" err="1">
                <a:hlinkClick r:id="rId3"/>
              </a:rPr>
              <a:t>ut</a:t>
            </a:r>
            <a:r>
              <a:rPr lang="en-US" altLang="ja-JP" dirty="0">
                <a:hlinkClick r:id="rId3"/>
              </a:rPr>
              <a:t>-portal</a:t>
            </a:r>
            <a:r>
              <a:rPr lang="en-US" altLang="ja-JP" dirty="0"/>
              <a:t>, </a:t>
            </a:r>
            <a:r>
              <a:rPr lang="ja-JP" altLang="en-US" dirty="0">
                <a:hlinkClick r:id="rId4"/>
              </a:rPr>
              <a:t>個別メール</a:t>
            </a:r>
            <a:r>
              <a:rPr lang="en-US" altLang="ja-JP" dirty="0">
                <a:hlinkClick r:id="rId4"/>
              </a:rPr>
              <a:t>@g.ecc</a:t>
            </a:r>
            <a:r>
              <a:rPr lang="ja-JP" altLang="en-US" dirty="0"/>
              <a:t>宛で通知）</a:t>
            </a:r>
            <a:endParaRPr lang="en-US" altLang="ja-JP" dirty="0"/>
          </a:p>
          <a:p>
            <a:r>
              <a:rPr kumimoji="1" lang="ja-JP" altLang="en-US" dirty="0"/>
              <a:t>新規ユーザには明らかな改善ですが既存ユーザにやや混乱を招いています</a:t>
            </a:r>
            <a:endParaRPr kumimoji="1" lang="en-US" altLang="ja-JP" dirty="0"/>
          </a:p>
          <a:p>
            <a:pPr lvl="1"/>
            <a:r>
              <a:rPr kumimoji="1" lang="ja-JP" altLang="en-US" dirty="0"/>
              <a:t>説明が届いていないことによるもの</a:t>
            </a:r>
          </a:p>
          <a:p>
            <a:pPr lvl="1"/>
            <a:r>
              <a:rPr lang="ja-JP" altLang="en-US" dirty="0"/>
              <a:t>説明不足によるもの</a:t>
            </a:r>
            <a:endParaRPr lang="en-US" altLang="ja-JP" dirty="0"/>
          </a:p>
          <a:p>
            <a:r>
              <a:rPr lang="ja-JP" altLang="en-US" dirty="0"/>
              <a:t>以下に説明します</a:t>
            </a:r>
            <a:endParaRPr lang="en-US" altLang="ja-JP" dirty="0"/>
          </a:p>
        </p:txBody>
      </p:sp>
      <p:sp>
        <p:nvSpPr>
          <p:cNvPr id="4" name="日付プレースホルダー 3">
            <a:extLst>
              <a:ext uri="{FF2B5EF4-FFF2-40B4-BE49-F238E27FC236}">
                <a16:creationId xmlns:a16="http://schemas.microsoft.com/office/drawing/2014/main" id="{03FC5EEB-12C4-456F-B48A-0907CD89431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F1F180E-1C19-4289-9E8C-35D352A75C3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92205570-E139-4DAF-A4A6-7BB9C8A6E020}"/>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
        <p:nvSpPr>
          <p:cNvPr id="7" name="正方形/長方形 6">
            <a:extLst>
              <a:ext uri="{FF2B5EF4-FFF2-40B4-BE49-F238E27FC236}">
                <a16:creationId xmlns:a16="http://schemas.microsoft.com/office/drawing/2014/main" id="{440FF99F-D400-418C-896D-558AC1FE0F05}"/>
              </a:ext>
            </a:extLst>
          </p:cNvPr>
          <p:cNvSpPr/>
          <p:nvPr/>
        </p:nvSpPr>
        <p:spPr>
          <a:xfrm>
            <a:off x="6974514" y="3450907"/>
            <a:ext cx="129097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549992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kumimoji="1" lang="en-US" altLang="ja-JP" dirty="0"/>
              <a:t>3/14</a:t>
            </a:r>
            <a:r>
              <a:rPr kumimoji="1" lang="ja-JP" altLang="en-US" dirty="0"/>
              <a:t>におきたこと</a:t>
            </a:r>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
        <p:nvSpPr>
          <p:cNvPr id="19" name="テキスト ボックス 18">
            <a:extLst>
              <a:ext uri="{FF2B5EF4-FFF2-40B4-BE49-F238E27FC236}">
                <a16:creationId xmlns:a16="http://schemas.microsoft.com/office/drawing/2014/main" id="{255B6D19-7740-4EAE-820F-B65784B73B07}"/>
              </a:ext>
            </a:extLst>
          </p:cNvPr>
          <p:cNvSpPr txBox="1"/>
          <p:nvPr/>
        </p:nvSpPr>
        <p:spPr>
          <a:xfrm>
            <a:off x="5818246" y="1797090"/>
            <a:ext cx="1490058" cy="369332"/>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以降</a:t>
            </a:r>
            <a:endParaRPr lang="ja-JP" altLang="en-US" dirty="0"/>
          </a:p>
        </p:txBody>
      </p:sp>
      <p:grpSp>
        <p:nvGrpSpPr>
          <p:cNvPr id="44" name="グループ化 43">
            <a:extLst>
              <a:ext uri="{FF2B5EF4-FFF2-40B4-BE49-F238E27FC236}">
                <a16:creationId xmlns:a16="http://schemas.microsoft.com/office/drawing/2014/main" id="{FB3CE18C-A4C7-463C-862D-6B76005E147E}"/>
              </a:ext>
            </a:extLst>
          </p:cNvPr>
          <p:cNvGrpSpPr/>
          <p:nvPr/>
        </p:nvGrpSpPr>
        <p:grpSpPr>
          <a:xfrm>
            <a:off x="4458544" y="2636912"/>
            <a:ext cx="4471326" cy="720080"/>
            <a:chOff x="4458544" y="2636912"/>
            <a:chExt cx="4471326" cy="720080"/>
          </a:xfrm>
        </p:grpSpPr>
        <p:cxnSp>
          <p:nvCxnSpPr>
            <p:cNvPr id="15" name="直線矢印コネクタ 14">
              <a:extLst>
                <a:ext uri="{FF2B5EF4-FFF2-40B4-BE49-F238E27FC236}">
                  <a16:creationId xmlns:a16="http://schemas.microsoft.com/office/drawing/2014/main" id="{E79F7705-25B9-4492-9D43-9BB909B126B5}"/>
                </a:ext>
              </a:extLst>
            </p:cNvPr>
            <p:cNvCxnSpPr>
              <a:cxnSpLocks/>
              <a:stCxn id="23" idx="3"/>
              <a:endCxn id="24" idx="1"/>
            </p:cNvCxnSpPr>
            <p:nvPr/>
          </p:nvCxnSpPr>
          <p:spPr>
            <a:xfrm>
              <a:off x="4458544" y="2888940"/>
              <a:ext cx="135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FD5CD329-09C0-4EC3-862E-00EBE0740A51}"/>
                </a:ext>
              </a:extLst>
            </p:cNvPr>
            <p:cNvSpPr/>
            <p:nvPr/>
          </p:nvSpPr>
          <p:spPr>
            <a:xfrm>
              <a:off x="5818246"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F42B0E2-542B-473F-A2D8-5B946044FB0E}"/>
                </a:ext>
              </a:extLst>
            </p:cNvPr>
            <p:cNvSpPr/>
            <p:nvPr/>
          </p:nvSpPr>
          <p:spPr>
            <a:xfrm>
              <a:off x="7773416" y="3066722"/>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37" name="グループ化 36">
              <a:extLst>
                <a:ext uri="{FF2B5EF4-FFF2-40B4-BE49-F238E27FC236}">
                  <a16:creationId xmlns:a16="http://schemas.microsoft.com/office/drawing/2014/main" id="{C43FBF66-170C-47AD-A3A9-2B36B7298F7A}"/>
                </a:ext>
              </a:extLst>
            </p:cNvPr>
            <p:cNvGrpSpPr/>
            <p:nvPr/>
          </p:nvGrpSpPr>
          <p:grpSpPr>
            <a:xfrm>
              <a:off x="6379572" y="3062569"/>
              <a:ext cx="1321836" cy="294423"/>
              <a:chOff x="5770444" y="3062569"/>
              <a:chExt cx="1321836" cy="294423"/>
            </a:xfrm>
          </p:grpSpPr>
          <p:sp>
            <p:nvSpPr>
              <p:cNvPr id="36" name="正方形/長方形 35">
                <a:extLst>
                  <a:ext uri="{FF2B5EF4-FFF2-40B4-BE49-F238E27FC236}">
                    <a16:creationId xmlns:a16="http://schemas.microsoft.com/office/drawing/2014/main" id="{3A8C7DED-BD54-4C02-AD80-5DE2304C48A5}"/>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35" name="図 34" descr="文字が書かれている&#10;&#10;低い精度で自動的に生成された説明">
                <a:extLst>
                  <a:ext uri="{FF2B5EF4-FFF2-40B4-BE49-F238E27FC236}">
                    <a16:creationId xmlns:a16="http://schemas.microsoft.com/office/drawing/2014/main" id="{0119B60A-E162-4404-A565-0676E64D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grpSp>
        <p:nvGrpSpPr>
          <p:cNvPr id="43" name="グループ化 42">
            <a:extLst>
              <a:ext uri="{FF2B5EF4-FFF2-40B4-BE49-F238E27FC236}">
                <a16:creationId xmlns:a16="http://schemas.microsoft.com/office/drawing/2014/main" id="{5401C33D-16DB-4A32-87C1-7D3A738EC9DB}"/>
              </a:ext>
            </a:extLst>
          </p:cNvPr>
          <p:cNvGrpSpPr/>
          <p:nvPr/>
        </p:nvGrpSpPr>
        <p:grpSpPr>
          <a:xfrm>
            <a:off x="1346920" y="1799380"/>
            <a:ext cx="3153072" cy="2808588"/>
            <a:chOff x="971600" y="1799380"/>
            <a:chExt cx="3153072" cy="2808588"/>
          </a:xfrm>
        </p:grpSpPr>
        <p:sp>
          <p:nvSpPr>
            <p:cNvPr id="11" name="テキスト ボックス 10">
              <a:extLst>
                <a:ext uri="{FF2B5EF4-FFF2-40B4-BE49-F238E27FC236}">
                  <a16:creationId xmlns:a16="http://schemas.microsoft.com/office/drawing/2014/main" id="{813097AB-3C1E-4386-A750-C55F9886AB69}"/>
                </a:ext>
              </a:extLst>
            </p:cNvPr>
            <p:cNvSpPr txBox="1"/>
            <p:nvPr/>
          </p:nvSpPr>
          <p:spPr>
            <a:xfrm>
              <a:off x="971600" y="1799380"/>
              <a:ext cx="3153072" cy="646331"/>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以前のあなたの</a:t>
              </a:r>
              <a:r>
                <a:rPr lang="en-US" altLang="ja-JP" dirty="0">
                  <a:solidFill>
                    <a:schemeClr val="tx1"/>
                  </a:solidFill>
                </a:rPr>
                <a:t>Zoom</a:t>
              </a:r>
              <a:r>
                <a:rPr lang="ja-JP" altLang="en-US" dirty="0">
                  <a:solidFill>
                    <a:schemeClr val="tx1"/>
                  </a:solidFill>
                </a:rPr>
                <a:t>のユーザ名（</a:t>
              </a:r>
              <a:r>
                <a:rPr lang="en-US" altLang="ja-JP" dirty="0">
                  <a:solidFill>
                    <a:schemeClr val="tx1"/>
                  </a:solidFill>
                </a:rPr>
                <a:t>Sign In Email</a:t>
              </a:r>
              <a:r>
                <a:rPr lang="ja-JP" altLang="en-US" dirty="0">
                  <a:solidFill>
                    <a:schemeClr val="tx1"/>
                  </a:solidFill>
                </a:rPr>
                <a:t>）</a:t>
              </a:r>
              <a:endParaRPr lang="ja-JP" altLang="en-US" dirty="0"/>
            </a:p>
          </p:txBody>
        </p:sp>
        <p:sp>
          <p:nvSpPr>
            <p:cNvPr id="23" name="四角形: 角を丸くする 22">
              <a:extLst>
                <a:ext uri="{FF2B5EF4-FFF2-40B4-BE49-F238E27FC236}">
                  <a16:creationId xmlns:a16="http://schemas.microsoft.com/office/drawing/2014/main" id="{89F57806-3C96-4EC4-8335-3FD801425F19}"/>
                </a:ext>
              </a:extLst>
            </p:cNvPr>
            <p:cNvSpPr/>
            <p:nvPr/>
          </p:nvSpPr>
          <p:spPr>
            <a:xfrm>
              <a:off x="971600"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F0"/>
                  </a:solidFill>
                </a:rPr>
                <a:t>g.ecc</a:t>
              </a:r>
              <a:r>
                <a:rPr lang="en-US" altLang="ja-JP" dirty="0">
                  <a:solidFill>
                    <a:schemeClr val="tx1"/>
                  </a:solidFill>
                </a:rPr>
                <a:t>.u-tokyo.ac.jp</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22BAE8AF-1B0D-44A1-8F89-C1BF84A3BF6C}"/>
                </a:ext>
              </a:extLst>
            </p:cNvPr>
            <p:cNvSpPr/>
            <p:nvPr/>
          </p:nvSpPr>
          <p:spPr>
            <a:xfrm>
              <a:off x="971600" y="3965435"/>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それ以外</a:t>
              </a:r>
            </a:p>
          </p:txBody>
        </p:sp>
        <p:sp>
          <p:nvSpPr>
            <p:cNvPr id="34" name="正方形/長方形 33">
              <a:extLst>
                <a:ext uri="{FF2B5EF4-FFF2-40B4-BE49-F238E27FC236}">
                  <a16:creationId xmlns:a16="http://schemas.microsoft.com/office/drawing/2014/main" id="{1C83A442-C53A-409E-A566-A40C6157DA8E}"/>
                </a:ext>
              </a:extLst>
            </p:cNvPr>
            <p:cNvSpPr/>
            <p:nvPr/>
          </p:nvSpPr>
          <p:spPr>
            <a:xfrm>
              <a:off x="2954222" y="3062569"/>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sp>
          <p:nvSpPr>
            <p:cNvPr id="41" name="正方形/長方形 40">
              <a:extLst>
                <a:ext uri="{FF2B5EF4-FFF2-40B4-BE49-F238E27FC236}">
                  <a16:creationId xmlns:a16="http://schemas.microsoft.com/office/drawing/2014/main" id="{AA898CF5-9991-453A-AEAF-A82D1ABF3EFB}"/>
                </a:ext>
              </a:extLst>
            </p:cNvPr>
            <p:cNvSpPr/>
            <p:nvPr/>
          </p:nvSpPr>
          <p:spPr>
            <a:xfrm>
              <a:off x="2954222" y="4321554"/>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46" name="グループ化 45">
            <a:extLst>
              <a:ext uri="{FF2B5EF4-FFF2-40B4-BE49-F238E27FC236}">
                <a16:creationId xmlns:a16="http://schemas.microsoft.com/office/drawing/2014/main" id="{0DD1EF15-35A1-47FE-8751-8C13C7A248F0}"/>
              </a:ext>
            </a:extLst>
          </p:cNvPr>
          <p:cNvGrpSpPr/>
          <p:nvPr/>
        </p:nvGrpSpPr>
        <p:grpSpPr>
          <a:xfrm>
            <a:off x="5818246" y="3965435"/>
            <a:ext cx="3111624" cy="629037"/>
            <a:chOff x="5818246" y="3965435"/>
            <a:chExt cx="3111624" cy="629037"/>
          </a:xfrm>
        </p:grpSpPr>
        <p:sp>
          <p:nvSpPr>
            <p:cNvPr id="30" name="四角形: 角を丸くする 29">
              <a:extLst>
                <a:ext uri="{FF2B5EF4-FFF2-40B4-BE49-F238E27FC236}">
                  <a16:creationId xmlns:a16="http://schemas.microsoft.com/office/drawing/2014/main" id="{1D24CC5D-D17C-49DB-84ED-1558CCE5F899}"/>
                </a:ext>
              </a:extLst>
            </p:cNvPr>
            <p:cNvSpPr/>
            <p:nvPr/>
          </p:nvSpPr>
          <p:spPr>
            <a:xfrm>
              <a:off x="5818246" y="3965435"/>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そのまま</a:t>
              </a:r>
            </a:p>
          </p:txBody>
        </p:sp>
        <p:sp>
          <p:nvSpPr>
            <p:cNvPr id="42" name="正方形/長方形 41">
              <a:extLst>
                <a:ext uri="{FF2B5EF4-FFF2-40B4-BE49-F238E27FC236}">
                  <a16:creationId xmlns:a16="http://schemas.microsoft.com/office/drawing/2014/main" id="{EDF5954F-59F7-40BA-B01E-688EF15EF15D}"/>
                </a:ext>
              </a:extLst>
            </p:cNvPr>
            <p:cNvSpPr/>
            <p:nvPr/>
          </p:nvSpPr>
          <p:spPr>
            <a:xfrm>
              <a:off x="7773416" y="4308058"/>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51" name="グループ化 50">
            <a:extLst>
              <a:ext uri="{FF2B5EF4-FFF2-40B4-BE49-F238E27FC236}">
                <a16:creationId xmlns:a16="http://schemas.microsoft.com/office/drawing/2014/main" id="{60625323-6554-4FEA-9A3A-FB2251D96ED7}"/>
              </a:ext>
            </a:extLst>
          </p:cNvPr>
          <p:cNvGrpSpPr/>
          <p:nvPr/>
        </p:nvGrpSpPr>
        <p:grpSpPr>
          <a:xfrm>
            <a:off x="1619672" y="4793957"/>
            <a:ext cx="7310198" cy="1571976"/>
            <a:chOff x="1619672" y="4793957"/>
            <a:chExt cx="7310198" cy="1571976"/>
          </a:xfrm>
        </p:grpSpPr>
        <p:sp>
          <p:nvSpPr>
            <p:cNvPr id="31" name="四角形: 角を丸くする 30">
              <a:extLst>
                <a:ext uri="{FF2B5EF4-FFF2-40B4-BE49-F238E27FC236}">
                  <a16:creationId xmlns:a16="http://schemas.microsoft.com/office/drawing/2014/main" id="{817BAAE5-A412-4006-B87E-0992212AC925}"/>
                </a:ext>
              </a:extLst>
            </p:cNvPr>
            <p:cNvSpPr/>
            <p:nvPr/>
          </p:nvSpPr>
          <p:spPr>
            <a:xfrm>
              <a:off x="5818246" y="4793957"/>
              <a:ext cx="311162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434D84FC-5AA8-48E4-A50B-49FBE8D53725}"/>
                </a:ext>
              </a:extLst>
            </p:cNvPr>
            <p:cNvGrpSpPr/>
            <p:nvPr/>
          </p:nvGrpSpPr>
          <p:grpSpPr>
            <a:xfrm>
              <a:off x="6379572" y="5150801"/>
              <a:ext cx="1321836" cy="294423"/>
              <a:chOff x="5770444" y="3062569"/>
              <a:chExt cx="1321836" cy="294423"/>
            </a:xfrm>
          </p:grpSpPr>
          <p:sp>
            <p:nvSpPr>
              <p:cNvPr id="39" name="正方形/長方形 38">
                <a:extLst>
                  <a:ext uri="{FF2B5EF4-FFF2-40B4-BE49-F238E27FC236}">
                    <a16:creationId xmlns:a16="http://schemas.microsoft.com/office/drawing/2014/main" id="{483BF743-0AE4-4063-97DA-0461E2C46AE7}"/>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40" name="図 39" descr="文字が書かれている&#10;&#10;低い精度で自動的に生成された説明">
                <a:extLst>
                  <a:ext uri="{FF2B5EF4-FFF2-40B4-BE49-F238E27FC236}">
                    <a16:creationId xmlns:a16="http://schemas.microsoft.com/office/drawing/2014/main" id="{DDE00527-7D9E-4D60-824C-BA4D8C329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sp>
          <p:nvSpPr>
            <p:cNvPr id="48" name="テキスト ボックス 47">
              <a:extLst>
                <a:ext uri="{FF2B5EF4-FFF2-40B4-BE49-F238E27FC236}">
                  <a16:creationId xmlns:a16="http://schemas.microsoft.com/office/drawing/2014/main" id="{B815691F-8067-473E-8B21-3CFC74CFA323}"/>
                </a:ext>
              </a:extLst>
            </p:cNvPr>
            <p:cNvSpPr txBox="1"/>
            <p:nvPr/>
          </p:nvSpPr>
          <p:spPr>
            <a:xfrm>
              <a:off x="1619672" y="5842713"/>
              <a:ext cx="6713276" cy="523220"/>
            </a:xfrm>
            <a:prstGeom prst="rect">
              <a:avLst/>
            </a:prstGeom>
            <a:noFill/>
          </p:spPr>
          <p:txBody>
            <a:bodyPr wrap="square">
              <a:spAutoFit/>
            </a:bodyPr>
            <a:lstStyle/>
            <a:p>
              <a:r>
                <a:rPr lang="en-US" altLang="ja-JP" sz="1400" dirty="0">
                  <a:solidFill>
                    <a:schemeClr val="tx1"/>
                  </a:solidFill>
                </a:rPr>
                <a:t>SSO</a:t>
              </a:r>
              <a:r>
                <a:rPr lang="ja-JP" altLang="en-US" sz="1400" dirty="0">
                  <a:solidFill>
                    <a:schemeClr val="tx1"/>
                  </a:solidFill>
                </a:rPr>
                <a:t>であるがゆえに（特段のサインアップ処理をしなくても）ひとりでにできる。</a:t>
              </a:r>
              <a:endParaRPr lang="en-US" altLang="ja-JP" sz="1400" dirty="0">
                <a:solidFill>
                  <a:schemeClr val="tx1"/>
                </a:solidFill>
              </a:endParaRPr>
            </a:p>
            <a:p>
              <a:r>
                <a:rPr lang="ja-JP" altLang="en-US" sz="1400" dirty="0"/>
                <a:t>ミーティング（過去・未来）や録画など、内容は引き継がれていない</a:t>
              </a:r>
            </a:p>
          </p:txBody>
        </p:sp>
        <p:cxnSp>
          <p:nvCxnSpPr>
            <p:cNvPr id="50" name="直線コネクタ 49">
              <a:extLst>
                <a:ext uri="{FF2B5EF4-FFF2-40B4-BE49-F238E27FC236}">
                  <a16:creationId xmlns:a16="http://schemas.microsoft.com/office/drawing/2014/main" id="{636ABE8F-F384-4BE0-923C-7AF247DCB024}"/>
                </a:ext>
              </a:extLst>
            </p:cNvPr>
            <p:cNvCxnSpPr>
              <a:cxnSpLocks/>
              <a:stCxn id="48" idx="0"/>
              <a:endCxn id="31" idx="1"/>
            </p:cNvCxnSpPr>
            <p:nvPr/>
          </p:nvCxnSpPr>
          <p:spPr>
            <a:xfrm flipV="1">
              <a:off x="4976310" y="5045985"/>
              <a:ext cx="841936" cy="79672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テキスト ボックス 57">
            <a:extLst>
              <a:ext uri="{FF2B5EF4-FFF2-40B4-BE49-F238E27FC236}">
                <a16:creationId xmlns:a16="http://schemas.microsoft.com/office/drawing/2014/main" id="{4717A55B-3352-4F73-865B-724B1A26FDFD}"/>
              </a:ext>
            </a:extLst>
          </p:cNvPr>
          <p:cNvSpPr txBox="1"/>
          <p:nvPr/>
        </p:nvSpPr>
        <p:spPr>
          <a:xfrm>
            <a:off x="251520" y="2704274"/>
            <a:ext cx="1053494" cy="369332"/>
          </a:xfrm>
          <a:prstGeom prst="rect">
            <a:avLst/>
          </a:prstGeom>
          <a:noFill/>
        </p:spPr>
        <p:txBody>
          <a:bodyPr wrap="none" rtlCol="0">
            <a:spAutoFit/>
          </a:bodyPr>
          <a:lstStyle/>
          <a:p>
            <a:r>
              <a:rPr lang="en-US" altLang="ja-JP" dirty="0"/>
              <a:t>(</a:t>
            </a:r>
            <a:r>
              <a:rPr lang="ja-JP" altLang="en-US" dirty="0"/>
              <a:t>壱の型</a:t>
            </a:r>
            <a:r>
              <a:rPr lang="en-US" altLang="ja-JP" dirty="0"/>
              <a:t>)</a:t>
            </a:r>
            <a:endParaRPr kumimoji="1" lang="ja-JP" altLang="en-US" dirty="0"/>
          </a:p>
        </p:txBody>
      </p:sp>
      <p:sp>
        <p:nvSpPr>
          <p:cNvPr id="60" name="テキスト ボックス 59">
            <a:extLst>
              <a:ext uri="{FF2B5EF4-FFF2-40B4-BE49-F238E27FC236}">
                <a16:creationId xmlns:a16="http://schemas.microsoft.com/office/drawing/2014/main" id="{6DCA7758-570F-4275-9AD8-17D812658F6B}"/>
              </a:ext>
            </a:extLst>
          </p:cNvPr>
          <p:cNvSpPr txBox="1"/>
          <p:nvPr/>
        </p:nvSpPr>
        <p:spPr>
          <a:xfrm>
            <a:off x="251520" y="4027674"/>
            <a:ext cx="1053494" cy="369332"/>
          </a:xfrm>
          <a:prstGeom prst="rect">
            <a:avLst/>
          </a:prstGeom>
          <a:noFill/>
        </p:spPr>
        <p:txBody>
          <a:bodyPr wrap="none" rtlCol="0">
            <a:spAutoFit/>
          </a:bodyPr>
          <a:lstStyle/>
          <a:p>
            <a:r>
              <a:rPr lang="en-US" altLang="ja-JP" dirty="0"/>
              <a:t>(</a:t>
            </a:r>
            <a:r>
              <a:rPr lang="ja-JP" altLang="en-US" dirty="0"/>
              <a:t>弐の型</a:t>
            </a:r>
            <a:r>
              <a:rPr lang="en-US" altLang="ja-JP" dirty="0"/>
              <a:t>)</a:t>
            </a:r>
            <a:endParaRPr kumimoji="1" lang="ja-JP" altLang="en-US" dirty="0"/>
          </a:p>
        </p:txBody>
      </p:sp>
    </p:spTree>
    <p:extLst>
      <p:ext uri="{BB962C8B-B14F-4D97-AF65-F5344CB8AC3E}">
        <p14:creationId xmlns:p14="http://schemas.microsoft.com/office/powerpoint/2010/main" val="318940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kumimoji="1" lang="ja-JP" altLang="en-US" dirty="0"/>
              <a:t>生じうるトラブル（</a:t>
            </a:r>
            <a:r>
              <a:rPr lang="ja-JP" altLang="en-US" dirty="0"/>
              <a:t>壱</a:t>
            </a:r>
            <a:r>
              <a:rPr kumimoji="1" lang="ja-JP" altLang="en-US" dirty="0"/>
              <a:t>の型）</a:t>
            </a:r>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
        <p:nvSpPr>
          <p:cNvPr id="19" name="テキスト ボックス 18">
            <a:extLst>
              <a:ext uri="{FF2B5EF4-FFF2-40B4-BE49-F238E27FC236}">
                <a16:creationId xmlns:a16="http://schemas.microsoft.com/office/drawing/2014/main" id="{255B6D19-7740-4EAE-820F-B65784B73B07}"/>
              </a:ext>
            </a:extLst>
          </p:cNvPr>
          <p:cNvSpPr txBox="1"/>
          <p:nvPr/>
        </p:nvSpPr>
        <p:spPr>
          <a:xfrm>
            <a:off x="5818246" y="1221026"/>
            <a:ext cx="1490058" cy="369332"/>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以降</a:t>
            </a:r>
            <a:endParaRPr lang="ja-JP" altLang="en-US" dirty="0"/>
          </a:p>
        </p:txBody>
      </p:sp>
      <p:grpSp>
        <p:nvGrpSpPr>
          <p:cNvPr id="44" name="グループ化 43">
            <a:extLst>
              <a:ext uri="{FF2B5EF4-FFF2-40B4-BE49-F238E27FC236}">
                <a16:creationId xmlns:a16="http://schemas.microsoft.com/office/drawing/2014/main" id="{FB3CE18C-A4C7-463C-862D-6B76005E147E}"/>
              </a:ext>
            </a:extLst>
          </p:cNvPr>
          <p:cNvGrpSpPr/>
          <p:nvPr/>
        </p:nvGrpSpPr>
        <p:grpSpPr>
          <a:xfrm>
            <a:off x="4458544" y="2060848"/>
            <a:ext cx="4471326" cy="720080"/>
            <a:chOff x="4458544" y="2636912"/>
            <a:chExt cx="4471326" cy="720080"/>
          </a:xfrm>
        </p:grpSpPr>
        <p:cxnSp>
          <p:nvCxnSpPr>
            <p:cNvPr id="15" name="直線矢印コネクタ 14">
              <a:extLst>
                <a:ext uri="{FF2B5EF4-FFF2-40B4-BE49-F238E27FC236}">
                  <a16:creationId xmlns:a16="http://schemas.microsoft.com/office/drawing/2014/main" id="{E79F7705-25B9-4492-9D43-9BB909B126B5}"/>
                </a:ext>
              </a:extLst>
            </p:cNvPr>
            <p:cNvCxnSpPr>
              <a:cxnSpLocks/>
              <a:stCxn id="23" idx="3"/>
              <a:endCxn id="24" idx="1"/>
            </p:cNvCxnSpPr>
            <p:nvPr/>
          </p:nvCxnSpPr>
          <p:spPr>
            <a:xfrm>
              <a:off x="4458544" y="2888940"/>
              <a:ext cx="13597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FD5CD329-09C0-4EC3-862E-00EBE0740A51}"/>
                </a:ext>
              </a:extLst>
            </p:cNvPr>
            <p:cNvSpPr/>
            <p:nvPr/>
          </p:nvSpPr>
          <p:spPr>
            <a:xfrm>
              <a:off x="5818246" y="2636912"/>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0F42B0E2-542B-473F-A2D8-5B946044FB0E}"/>
                </a:ext>
              </a:extLst>
            </p:cNvPr>
            <p:cNvSpPr/>
            <p:nvPr/>
          </p:nvSpPr>
          <p:spPr>
            <a:xfrm>
              <a:off x="7773416" y="3066722"/>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37" name="グループ化 36">
              <a:extLst>
                <a:ext uri="{FF2B5EF4-FFF2-40B4-BE49-F238E27FC236}">
                  <a16:creationId xmlns:a16="http://schemas.microsoft.com/office/drawing/2014/main" id="{C43FBF66-170C-47AD-A3A9-2B36B7298F7A}"/>
                </a:ext>
              </a:extLst>
            </p:cNvPr>
            <p:cNvGrpSpPr/>
            <p:nvPr/>
          </p:nvGrpSpPr>
          <p:grpSpPr>
            <a:xfrm>
              <a:off x="6379572" y="3062569"/>
              <a:ext cx="1321836" cy="294423"/>
              <a:chOff x="5770444" y="3062569"/>
              <a:chExt cx="1321836" cy="294423"/>
            </a:xfrm>
          </p:grpSpPr>
          <p:sp>
            <p:nvSpPr>
              <p:cNvPr id="36" name="正方形/長方形 35">
                <a:extLst>
                  <a:ext uri="{FF2B5EF4-FFF2-40B4-BE49-F238E27FC236}">
                    <a16:creationId xmlns:a16="http://schemas.microsoft.com/office/drawing/2014/main" id="{3A8C7DED-BD54-4C02-AD80-5DE2304C48A5}"/>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35" name="図 34" descr="文字が書かれている&#10;&#10;低い精度で自動的に生成された説明">
                <a:extLst>
                  <a:ext uri="{FF2B5EF4-FFF2-40B4-BE49-F238E27FC236}">
                    <a16:creationId xmlns:a16="http://schemas.microsoft.com/office/drawing/2014/main" id="{0119B60A-E162-4404-A565-0676E64D7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sp>
        <p:nvSpPr>
          <p:cNvPr id="11" name="テキスト ボックス 10">
            <a:extLst>
              <a:ext uri="{FF2B5EF4-FFF2-40B4-BE49-F238E27FC236}">
                <a16:creationId xmlns:a16="http://schemas.microsoft.com/office/drawing/2014/main" id="{813097AB-3C1E-4386-A750-C55F9886AB69}"/>
              </a:ext>
            </a:extLst>
          </p:cNvPr>
          <p:cNvSpPr txBox="1"/>
          <p:nvPr/>
        </p:nvSpPr>
        <p:spPr>
          <a:xfrm>
            <a:off x="1346920" y="1223316"/>
            <a:ext cx="3153072" cy="646331"/>
          </a:xfrm>
          <a:prstGeom prst="rect">
            <a:avLst/>
          </a:prstGeom>
          <a:noFill/>
        </p:spPr>
        <p:txBody>
          <a:bodyPr wrap="square">
            <a:spAutoFit/>
          </a:bodyPr>
          <a:lstStyle/>
          <a:p>
            <a:r>
              <a:rPr lang="en-US" altLang="ja-JP" dirty="0">
                <a:solidFill>
                  <a:schemeClr val="tx1"/>
                </a:solidFill>
              </a:rPr>
              <a:t>3/14</a:t>
            </a:r>
            <a:r>
              <a:rPr lang="ja-JP" altLang="en-US" dirty="0">
                <a:solidFill>
                  <a:schemeClr val="tx1"/>
                </a:solidFill>
              </a:rPr>
              <a:t>以前のあなたの</a:t>
            </a:r>
            <a:r>
              <a:rPr lang="en-US" altLang="ja-JP" dirty="0">
                <a:solidFill>
                  <a:schemeClr val="tx1"/>
                </a:solidFill>
              </a:rPr>
              <a:t>Zoom</a:t>
            </a:r>
            <a:r>
              <a:rPr lang="ja-JP" altLang="en-US" dirty="0">
                <a:solidFill>
                  <a:schemeClr val="tx1"/>
                </a:solidFill>
              </a:rPr>
              <a:t>のユーザ名（</a:t>
            </a:r>
            <a:r>
              <a:rPr lang="en-US" altLang="ja-JP" dirty="0">
                <a:solidFill>
                  <a:schemeClr val="tx1"/>
                </a:solidFill>
              </a:rPr>
              <a:t>Sign In Email</a:t>
            </a:r>
            <a:r>
              <a:rPr lang="ja-JP" altLang="en-US" dirty="0">
                <a:solidFill>
                  <a:schemeClr val="tx1"/>
                </a:solidFill>
              </a:rPr>
              <a:t>）</a:t>
            </a:r>
            <a:endParaRPr lang="ja-JP" altLang="en-US" dirty="0"/>
          </a:p>
        </p:txBody>
      </p:sp>
      <p:sp>
        <p:nvSpPr>
          <p:cNvPr id="23" name="四角形: 角を丸くする 22">
            <a:extLst>
              <a:ext uri="{FF2B5EF4-FFF2-40B4-BE49-F238E27FC236}">
                <a16:creationId xmlns:a16="http://schemas.microsoft.com/office/drawing/2014/main" id="{89F57806-3C96-4EC4-8335-3FD801425F19}"/>
              </a:ext>
            </a:extLst>
          </p:cNvPr>
          <p:cNvSpPr/>
          <p:nvPr/>
        </p:nvSpPr>
        <p:spPr>
          <a:xfrm>
            <a:off x="1346920" y="2060848"/>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F0"/>
                </a:solidFill>
              </a:rPr>
              <a:t>g.ecc</a:t>
            </a:r>
            <a:r>
              <a:rPr lang="en-US" altLang="ja-JP" dirty="0">
                <a:solidFill>
                  <a:schemeClr val="tx1"/>
                </a:solidFill>
              </a:rPr>
              <a:t>.u-tokyo.ac.jp</a:t>
            </a: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1C83A442-C53A-409E-A566-A40C6157DA8E}"/>
              </a:ext>
            </a:extLst>
          </p:cNvPr>
          <p:cNvSpPr/>
          <p:nvPr/>
        </p:nvSpPr>
        <p:spPr>
          <a:xfrm>
            <a:off x="3329542" y="2486505"/>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sp>
        <p:nvSpPr>
          <p:cNvPr id="3" name="コンテンツ プレースホルダー 2">
            <a:extLst>
              <a:ext uri="{FF2B5EF4-FFF2-40B4-BE49-F238E27FC236}">
                <a16:creationId xmlns:a16="http://schemas.microsoft.com/office/drawing/2014/main" id="{FFE5FA9E-54B2-48E8-A9BA-624502950E30}"/>
              </a:ext>
            </a:extLst>
          </p:cNvPr>
          <p:cNvSpPr>
            <a:spLocks noGrp="1"/>
          </p:cNvSpPr>
          <p:nvPr>
            <p:ph idx="1"/>
          </p:nvPr>
        </p:nvSpPr>
        <p:spPr>
          <a:xfrm>
            <a:off x="457200" y="2990561"/>
            <a:ext cx="8229600" cy="3035576"/>
          </a:xfrm>
        </p:spPr>
        <p:txBody>
          <a:bodyPr/>
          <a:lstStyle/>
          <a:p>
            <a:r>
              <a:rPr lang="ja-JP" altLang="en-US" dirty="0"/>
              <a:t>移行したことを知らずに</a:t>
            </a:r>
            <a:r>
              <a:rPr lang="en-US" altLang="ja-JP" dirty="0"/>
              <a:t>10</a:t>
            </a:r>
            <a:r>
              <a:rPr lang="ja-JP" altLang="en-US" dirty="0"/>
              <a:t>桁</a:t>
            </a:r>
            <a:r>
              <a:rPr lang="en-US" altLang="ja-JP" dirty="0"/>
              <a:t>@</a:t>
            </a:r>
            <a:r>
              <a:rPr lang="en-US" altLang="ja-JP" dirty="0">
                <a:solidFill>
                  <a:schemeClr val="accent5"/>
                </a:solidFill>
              </a:rPr>
              <a:t>g.ecc </a:t>
            </a:r>
            <a:r>
              <a:rPr lang="ja-JP" altLang="en-US" dirty="0"/>
              <a:t>で</a:t>
            </a:r>
            <a:r>
              <a:rPr lang="en-US" altLang="ja-JP" dirty="0"/>
              <a:t>sign in </a:t>
            </a:r>
            <a:r>
              <a:rPr lang="ja-JP" altLang="en-US" dirty="0"/>
              <a:t>できない</a:t>
            </a:r>
            <a:endParaRPr lang="en-US" altLang="ja-JP" dirty="0"/>
          </a:p>
          <a:p>
            <a:r>
              <a:rPr kumimoji="1" lang="ja-JP" altLang="en-US" dirty="0"/>
              <a:t>解決策</a:t>
            </a:r>
            <a:r>
              <a:rPr kumimoji="1" lang="en-US" altLang="ja-JP" dirty="0"/>
              <a:t>: 10</a:t>
            </a:r>
            <a:r>
              <a:rPr kumimoji="1" lang="ja-JP" altLang="en-US" dirty="0"/>
              <a:t>桁</a:t>
            </a:r>
            <a:r>
              <a:rPr kumimoji="1" lang="en-US" altLang="ja-JP" dirty="0"/>
              <a:t>@</a:t>
            </a:r>
            <a:r>
              <a:rPr kumimoji="1" lang="en-US" altLang="ja-JP" dirty="0">
                <a:solidFill>
                  <a:srgbClr val="00B050"/>
                </a:solidFill>
              </a:rPr>
              <a:t>utac</a:t>
            </a:r>
            <a:r>
              <a:rPr kumimoji="1" lang="ja-JP" altLang="en-US" dirty="0"/>
              <a:t>でサインイン（</a:t>
            </a:r>
            <a:r>
              <a:rPr kumimoji="1" lang="en-US" altLang="ja-JP" dirty="0"/>
              <a:t>SSO</a:t>
            </a:r>
            <a:r>
              <a:rPr kumimoji="1" lang="ja-JP" altLang="en-US" dirty="0"/>
              <a:t>）</a:t>
            </a:r>
          </a:p>
        </p:txBody>
      </p:sp>
    </p:spTree>
    <p:extLst>
      <p:ext uri="{BB962C8B-B14F-4D97-AF65-F5344CB8AC3E}">
        <p14:creationId xmlns:p14="http://schemas.microsoft.com/office/powerpoint/2010/main" val="39912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fontScale="85000" lnSpcReduction="10000"/>
          </a:bodyPr>
          <a:lstStyle/>
          <a:p>
            <a:r>
              <a:rPr kumimoji="1" lang="ja-JP" altLang="en-US" dirty="0">
                <a:solidFill>
                  <a:srgbClr val="00B050"/>
                </a:solidFill>
              </a:rPr>
              <a:t>チャット</a:t>
            </a:r>
            <a:r>
              <a:rPr kumimoji="1" lang="en-US" altLang="ja-JP" dirty="0">
                <a:solidFill>
                  <a:srgbClr val="00B050"/>
                </a:solidFill>
              </a:rPr>
              <a:t>, </a:t>
            </a:r>
            <a:r>
              <a:rPr kumimoji="1" lang="ja-JP" altLang="en-US" dirty="0">
                <a:solidFill>
                  <a:srgbClr val="00B050"/>
                </a:solidFill>
              </a:rPr>
              <a:t>フォーム</a:t>
            </a:r>
            <a:r>
              <a:rPr kumimoji="1" lang="en-US" altLang="ja-JP" dirty="0">
                <a:solidFill>
                  <a:srgbClr val="00B050"/>
                </a:solidFill>
              </a:rPr>
              <a:t>, </a:t>
            </a:r>
            <a:r>
              <a:rPr kumimoji="1" lang="ja-JP" altLang="en-US" dirty="0">
                <a:solidFill>
                  <a:srgbClr val="00B050"/>
                </a:solidFill>
              </a:rPr>
              <a:t>フォーラム</a:t>
            </a:r>
            <a:r>
              <a:rPr lang="ja-JP" altLang="en-US" dirty="0"/>
              <a:t>で質問できます</a:t>
            </a:r>
            <a:endParaRPr kumimoji="1" lang="en-US" altLang="ja-JP" dirty="0"/>
          </a:p>
          <a:p>
            <a:r>
              <a:rPr kumimoji="1" lang="ja-JP" altLang="en-US" dirty="0"/>
              <a:t>学生サポータの協力を得ています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r>
              <a:rPr lang="en-US" altLang="ja-JP" dirty="0"/>
              <a:t>※</a:t>
            </a:r>
            <a:r>
              <a:rPr lang="ja-JP" altLang="en-US" dirty="0"/>
              <a:t>）</a:t>
            </a:r>
            <a:endParaRPr lang="en-US" altLang="ja-JP" dirty="0"/>
          </a:p>
          <a:p>
            <a:r>
              <a:rPr kumimoji="1" lang="ja-JP" altLang="en-US" dirty="0">
                <a:solidFill>
                  <a:srgbClr val="00B050"/>
                </a:solidFill>
              </a:rPr>
              <a:t>従来の</a:t>
            </a:r>
            <a:r>
              <a:rPr kumimoji="1" lang="ja-JP" altLang="en-US" dirty="0">
                <a:solidFill>
                  <a:schemeClr val="bg2">
                    <a:lumMod val="75000"/>
                  </a:schemeClr>
                </a:solidFill>
              </a:rPr>
              <a:t>メール窓口（</a:t>
            </a:r>
            <a:r>
              <a:rPr kumimoji="1" lang="en-US" altLang="ja-JP" dirty="0" err="1">
                <a:solidFill>
                  <a:schemeClr val="bg2">
                    <a:lumMod val="75000"/>
                  </a:schemeClr>
                </a:solidFill>
              </a:rPr>
              <a:t>utelecon</a:t>
            </a:r>
            <a:r>
              <a:rPr kumimoji="1" lang="en-US" altLang="ja-JP" dirty="0">
                <a:solidFill>
                  <a:schemeClr val="bg2">
                    <a:lumMod val="75000"/>
                  </a:schemeClr>
                </a:solidFill>
              </a:rPr>
              <a:t>-inquiries</a:t>
            </a:r>
            <a:r>
              <a:rPr kumimoji="1" lang="ja-JP" altLang="en-US" dirty="0">
                <a:solidFill>
                  <a:schemeClr val="bg2">
                    <a:lumMod val="75000"/>
                  </a:schemeClr>
                </a:solidFill>
              </a:rPr>
              <a:t>）</a:t>
            </a:r>
            <a:r>
              <a:rPr lang="ja-JP" altLang="en-US" dirty="0">
                <a:solidFill>
                  <a:schemeClr val="bg2">
                    <a:lumMod val="75000"/>
                  </a:schemeClr>
                </a:solidFill>
              </a:rPr>
              <a:t>は徐々に不要になることを狙っていますが対応は続けます</a:t>
            </a:r>
            <a:endParaRPr lang="en-US" altLang="ja-JP" dirty="0">
              <a:solidFill>
                <a:schemeClr val="bg2">
                  <a:lumMod val="75000"/>
                </a:schemeClr>
              </a:solidFill>
            </a:endParaRPr>
          </a:p>
          <a:p>
            <a:pPr lvl="1"/>
            <a:r>
              <a:rPr kumimoji="1" lang="ja-JP" altLang="en-US" dirty="0">
                <a:solidFill>
                  <a:schemeClr val="bg2">
                    <a:lumMod val="75000"/>
                  </a:schemeClr>
                </a:solidFill>
              </a:rPr>
              <a:t>これまで教職員のみの対応でした</a:t>
            </a:r>
            <a:endParaRPr kumimoji="1" lang="en-US" altLang="ja-JP" dirty="0">
              <a:solidFill>
                <a:schemeClr val="bg2">
                  <a:lumMod val="75000"/>
                </a:schemeClr>
              </a:solidFill>
            </a:endParaRPr>
          </a:p>
          <a:p>
            <a:pPr lvl="1"/>
            <a:r>
              <a:rPr lang="ja-JP" altLang="en-US" dirty="0">
                <a:solidFill>
                  <a:schemeClr val="bg2">
                    <a:lumMod val="75000"/>
                  </a:schemeClr>
                </a:solidFill>
              </a:rPr>
              <a:t>以降は</a:t>
            </a:r>
            <a:r>
              <a:rPr lang="ja-JP" altLang="en-US" u="sng" dirty="0">
                <a:solidFill>
                  <a:schemeClr val="bg2">
                    <a:lumMod val="75000"/>
                  </a:schemeClr>
                </a:solidFill>
              </a:rPr>
              <a:t>内容から見て適切と判断した場合</a:t>
            </a:r>
            <a:r>
              <a:rPr lang="ja-JP" altLang="en-US" dirty="0">
                <a:solidFill>
                  <a:schemeClr val="bg2">
                    <a:lumMod val="75000"/>
                  </a:schemeClr>
                </a:solidFill>
              </a:rPr>
              <a:t>学生サポータへ転送します</a:t>
            </a:r>
            <a:endParaRPr lang="en-US" altLang="ja-JP" dirty="0">
              <a:solidFill>
                <a:schemeClr val="bg2">
                  <a:lumMod val="75000"/>
                </a:schemeClr>
              </a:solidFill>
            </a:endParaRPr>
          </a:p>
          <a:p>
            <a:pPr lvl="1"/>
            <a:r>
              <a:rPr kumimoji="1" lang="ja-JP" altLang="en-US" dirty="0">
                <a:solidFill>
                  <a:schemeClr val="bg2">
                    <a:lumMod val="75000"/>
                  </a:schemeClr>
                </a:solidFill>
              </a:rPr>
              <a:t>教職員のみ対応を希望の場合は</a:t>
            </a:r>
            <a:r>
              <a:rPr lang="ja-JP" altLang="en-US" dirty="0">
                <a:solidFill>
                  <a:schemeClr val="bg2">
                    <a:lumMod val="75000"/>
                  </a:schemeClr>
                </a:solidFill>
              </a:rPr>
              <a:t>フォーム</a:t>
            </a:r>
            <a:r>
              <a:rPr lang="ja-JP" altLang="en-US" dirty="0"/>
              <a:t>（</a:t>
            </a:r>
            <a:r>
              <a:rPr lang="en-US" altLang="ja-JP" dirty="0"/>
              <a:t>※</a:t>
            </a:r>
            <a:r>
              <a:rPr lang="ja-JP" altLang="en-US" dirty="0"/>
              <a:t>）をご利用ください</a:t>
            </a:r>
            <a:endParaRPr kumimoji="1" lang="ja-JP" altLang="en-US"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B40AD-50F2-4AB5-950A-3ECE557BEE2C}"/>
              </a:ext>
            </a:extLst>
          </p:cNvPr>
          <p:cNvSpPr>
            <a:spLocks noGrp="1"/>
          </p:cNvSpPr>
          <p:nvPr>
            <p:ph type="title"/>
          </p:nvPr>
        </p:nvSpPr>
        <p:spPr/>
        <p:txBody>
          <a:bodyPr/>
          <a:lstStyle/>
          <a:p>
            <a:r>
              <a:rPr lang="ja-JP" altLang="en-US" dirty="0"/>
              <a:t>生じうるトラブル（弐の型）</a:t>
            </a:r>
            <a:endParaRPr kumimoji="1" lang="ja-JP" altLang="en-US" dirty="0"/>
          </a:p>
        </p:txBody>
      </p:sp>
      <p:sp>
        <p:nvSpPr>
          <p:cNvPr id="4" name="日付プレースホルダー 3">
            <a:extLst>
              <a:ext uri="{FF2B5EF4-FFF2-40B4-BE49-F238E27FC236}">
                <a16:creationId xmlns:a16="http://schemas.microsoft.com/office/drawing/2014/main" id="{0D5B21B8-0A1B-47A7-9A26-FD822300849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FFD2A0E-FE81-4647-8B82-5D4F4215FA3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0D62D9B6-0B26-4721-BB25-027E10B5A0C0}"/>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
        <p:nvSpPr>
          <p:cNvPr id="29" name="四角形: 角を丸くする 28">
            <a:extLst>
              <a:ext uri="{FF2B5EF4-FFF2-40B4-BE49-F238E27FC236}">
                <a16:creationId xmlns:a16="http://schemas.microsoft.com/office/drawing/2014/main" id="{22BAE8AF-1B0D-44A1-8F89-C1BF84A3BF6C}"/>
              </a:ext>
            </a:extLst>
          </p:cNvPr>
          <p:cNvSpPr/>
          <p:nvPr/>
        </p:nvSpPr>
        <p:spPr>
          <a:xfrm>
            <a:off x="1346920" y="1268760"/>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それ以外</a:t>
            </a:r>
          </a:p>
        </p:txBody>
      </p:sp>
      <p:sp>
        <p:nvSpPr>
          <p:cNvPr id="41" name="正方形/長方形 40">
            <a:extLst>
              <a:ext uri="{FF2B5EF4-FFF2-40B4-BE49-F238E27FC236}">
                <a16:creationId xmlns:a16="http://schemas.microsoft.com/office/drawing/2014/main" id="{AA898CF5-9991-453A-AEAF-A82D1ABF3EFB}"/>
              </a:ext>
            </a:extLst>
          </p:cNvPr>
          <p:cNvSpPr/>
          <p:nvPr/>
        </p:nvSpPr>
        <p:spPr>
          <a:xfrm>
            <a:off x="3329542" y="1600645"/>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nvGrpSpPr>
          <p:cNvPr id="46" name="グループ化 45">
            <a:extLst>
              <a:ext uri="{FF2B5EF4-FFF2-40B4-BE49-F238E27FC236}">
                <a16:creationId xmlns:a16="http://schemas.microsoft.com/office/drawing/2014/main" id="{0DD1EF15-35A1-47FE-8751-8C13C7A248F0}"/>
              </a:ext>
            </a:extLst>
          </p:cNvPr>
          <p:cNvGrpSpPr/>
          <p:nvPr/>
        </p:nvGrpSpPr>
        <p:grpSpPr>
          <a:xfrm>
            <a:off x="5818246" y="1268760"/>
            <a:ext cx="3111624" cy="604803"/>
            <a:chOff x="5818246" y="3989669"/>
            <a:chExt cx="3111624" cy="604803"/>
          </a:xfrm>
        </p:grpSpPr>
        <p:sp>
          <p:nvSpPr>
            <p:cNvPr id="30" name="四角形: 角を丸くする 29">
              <a:extLst>
                <a:ext uri="{FF2B5EF4-FFF2-40B4-BE49-F238E27FC236}">
                  <a16:creationId xmlns:a16="http://schemas.microsoft.com/office/drawing/2014/main" id="{1D24CC5D-D17C-49DB-84ED-1558CCE5F899}"/>
                </a:ext>
              </a:extLst>
            </p:cNvPr>
            <p:cNvSpPr/>
            <p:nvPr/>
          </p:nvSpPr>
          <p:spPr>
            <a:xfrm>
              <a:off x="5818246" y="3989669"/>
              <a:ext cx="3111624" cy="5040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そのまま</a:t>
              </a:r>
            </a:p>
          </p:txBody>
        </p:sp>
        <p:sp>
          <p:nvSpPr>
            <p:cNvPr id="42" name="正方形/長方形 41">
              <a:extLst>
                <a:ext uri="{FF2B5EF4-FFF2-40B4-BE49-F238E27FC236}">
                  <a16:creationId xmlns:a16="http://schemas.microsoft.com/office/drawing/2014/main" id="{EDF5954F-59F7-40BA-B01E-688EF15EF15D}"/>
                </a:ext>
              </a:extLst>
            </p:cNvPr>
            <p:cNvSpPr/>
            <p:nvPr/>
          </p:nvSpPr>
          <p:spPr>
            <a:xfrm>
              <a:off x="7773416" y="4308058"/>
              <a:ext cx="1119064"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Zoom</a:t>
              </a:r>
              <a:r>
                <a:rPr kumimoji="1" lang="ja-JP" altLang="en-US" sz="1400" dirty="0"/>
                <a:t>用</a:t>
              </a:r>
              <a:r>
                <a:rPr kumimoji="1" lang="en-US" altLang="ja-JP" sz="1400" dirty="0"/>
                <a:t>PW</a:t>
              </a:r>
              <a:endParaRPr kumimoji="1" lang="ja-JP" altLang="en-US" sz="1400" dirty="0"/>
            </a:p>
          </p:txBody>
        </p:sp>
      </p:grpSp>
      <p:grpSp>
        <p:nvGrpSpPr>
          <p:cNvPr id="7" name="グループ化 6">
            <a:extLst>
              <a:ext uri="{FF2B5EF4-FFF2-40B4-BE49-F238E27FC236}">
                <a16:creationId xmlns:a16="http://schemas.microsoft.com/office/drawing/2014/main" id="{8876C8FF-73F2-4B25-974D-2A9CEB4874F6}"/>
              </a:ext>
            </a:extLst>
          </p:cNvPr>
          <p:cNvGrpSpPr/>
          <p:nvPr/>
        </p:nvGrpSpPr>
        <p:grpSpPr>
          <a:xfrm>
            <a:off x="5818246" y="2073048"/>
            <a:ext cx="3111624" cy="651267"/>
            <a:chOff x="5818246" y="2073048"/>
            <a:chExt cx="3111624" cy="651267"/>
          </a:xfrm>
        </p:grpSpPr>
        <p:sp>
          <p:nvSpPr>
            <p:cNvPr id="31" name="四角形: 角を丸くする 30">
              <a:extLst>
                <a:ext uri="{FF2B5EF4-FFF2-40B4-BE49-F238E27FC236}">
                  <a16:creationId xmlns:a16="http://schemas.microsoft.com/office/drawing/2014/main" id="{817BAAE5-A412-4006-B87E-0992212AC925}"/>
                </a:ext>
              </a:extLst>
            </p:cNvPr>
            <p:cNvSpPr/>
            <p:nvPr/>
          </p:nvSpPr>
          <p:spPr>
            <a:xfrm>
              <a:off x="5818246" y="2073048"/>
              <a:ext cx="3111624"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10</a:t>
              </a:r>
              <a:r>
                <a:rPr kumimoji="1" lang="ja-JP" altLang="en-US" dirty="0">
                  <a:solidFill>
                    <a:schemeClr val="tx1"/>
                  </a:solidFill>
                </a:rPr>
                <a:t>桁</a:t>
              </a:r>
              <a:r>
                <a:rPr lang="en-US" altLang="ja-JP" dirty="0">
                  <a:solidFill>
                    <a:schemeClr val="tx1"/>
                  </a:solidFill>
                </a:rPr>
                <a:t>@</a:t>
              </a:r>
              <a:r>
                <a:rPr lang="en-US" altLang="ja-JP" dirty="0">
                  <a:solidFill>
                    <a:srgbClr val="00B050"/>
                  </a:solidFill>
                </a:rPr>
                <a:t>utac</a:t>
              </a:r>
              <a:r>
                <a:rPr lang="en-US" altLang="ja-JP" dirty="0">
                  <a:solidFill>
                    <a:schemeClr val="tx1"/>
                  </a:solidFill>
                </a:rPr>
                <a:t>.u-tokyo.ac.jp</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434D84FC-5AA8-48E4-A50B-49FBE8D53725}"/>
                </a:ext>
              </a:extLst>
            </p:cNvPr>
            <p:cNvGrpSpPr/>
            <p:nvPr/>
          </p:nvGrpSpPr>
          <p:grpSpPr>
            <a:xfrm>
              <a:off x="6379572" y="2429892"/>
              <a:ext cx="1321836" cy="294423"/>
              <a:chOff x="5770444" y="3062569"/>
              <a:chExt cx="1321836" cy="294423"/>
            </a:xfrm>
          </p:grpSpPr>
          <p:sp>
            <p:nvSpPr>
              <p:cNvPr id="39" name="正方形/長方形 38">
                <a:extLst>
                  <a:ext uri="{FF2B5EF4-FFF2-40B4-BE49-F238E27FC236}">
                    <a16:creationId xmlns:a16="http://schemas.microsoft.com/office/drawing/2014/main" id="{483BF743-0AE4-4063-97DA-0461E2C46AE7}"/>
                  </a:ext>
                </a:extLst>
              </p:cNvPr>
              <p:cNvSpPr/>
              <p:nvPr/>
            </p:nvSpPr>
            <p:spPr>
              <a:xfrm>
                <a:off x="5770444" y="3062569"/>
                <a:ext cx="1321836" cy="286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SSO</a:t>
                </a:r>
                <a:endParaRPr kumimoji="1" lang="ja-JP" altLang="en-US" sz="1400" dirty="0"/>
              </a:p>
            </p:txBody>
          </p:sp>
          <p:pic>
            <p:nvPicPr>
              <p:cNvPr id="40" name="図 39" descr="文字が書かれている&#10;&#10;低い精度で自動的に生成された説明">
                <a:extLst>
                  <a:ext uri="{FF2B5EF4-FFF2-40B4-BE49-F238E27FC236}">
                    <a16:creationId xmlns:a16="http://schemas.microsoft.com/office/drawing/2014/main" id="{DDE00527-7D9E-4D60-824C-BA4D8C3292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4954" y="3118070"/>
                <a:ext cx="775927" cy="238922"/>
              </a:xfrm>
              <a:prstGeom prst="rect">
                <a:avLst/>
              </a:prstGeom>
            </p:spPr>
          </p:pic>
        </p:grpSp>
      </p:grpSp>
      <p:sp>
        <p:nvSpPr>
          <p:cNvPr id="60" name="テキスト ボックス 59">
            <a:extLst>
              <a:ext uri="{FF2B5EF4-FFF2-40B4-BE49-F238E27FC236}">
                <a16:creationId xmlns:a16="http://schemas.microsoft.com/office/drawing/2014/main" id="{6DCA7758-570F-4275-9AD8-17D812658F6B}"/>
              </a:ext>
            </a:extLst>
          </p:cNvPr>
          <p:cNvSpPr txBox="1"/>
          <p:nvPr/>
        </p:nvSpPr>
        <p:spPr>
          <a:xfrm>
            <a:off x="251520" y="1306765"/>
            <a:ext cx="1053494" cy="369332"/>
          </a:xfrm>
          <a:prstGeom prst="rect">
            <a:avLst/>
          </a:prstGeom>
          <a:noFill/>
        </p:spPr>
        <p:txBody>
          <a:bodyPr wrap="none" rtlCol="0">
            <a:spAutoFit/>
          </a:bodyPr>
          <a:lstStyle/>
          <a:p>
            <a:r>
              <a:rPr lang="en-US" altLang="ja-JP" dirty="0"/>
              <a:t>(</a:t>
            </a:r>
            <a:r>
              <a:rPr lang="ja-JP" altLang="en-US" dirty="0"/>
              <a:t>弐の型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D3F48BB-FEC1-4D0B-AAF5-ACA848929BA7}"/>
              </a:ext>
            </a:extLst>
          </p:cNvPr>
          <p:cNvSpPr>
            <a:spLocks noGrp="1"/>
          </p:cNvSpPr>
          <p:nvPr>
            <p:ph idx="1"/>
          </p:nvPr>
        </p:nvSpPr>
        <p:spPr>
          <a:xfrm>
            <a:off x="457200" y="2933948"/>
            <a:ext cx="8229600" cy="3092189"/>
          </a:xfrm>
        </p:spPr>
        <p:txBody>
          <a:bodyPr>
            <a:normAutofit fontScale="92500"/>
          </a:bodyPr>
          <a:lstStyle/>
          <a:p>
            <a:r>
              <a:rPr kumimoji="1" lang="ja-JP" altLang="en-US" dirty="0"/>
              <a:t>アナウンスに従い </a:t>
            </a:r>
            <a:r>
              <a:rPr lang="en-US" altLang="ja-JP" dirty="0"/>
              <a:t>SSO </a:t>
            </a:r>
            <a:r>
              <a:rPr lang="ja-JP" altLang="en-US" dirty="0"/>
              <a:t>でサインイン。成功するもこれまでの内容が引き継がれていない</a:t>
            </a:r>
            <a:endParaRPr lang="en-US" altLang="ja-JP" dirty="0"/>
          </a:p>
          <a:p>
            <a:pPr lvl="1"/>
            <a:r>
              <a:rPr lang="ja-JP" altLang="en-US" dirty="0"/>
              <a:t>それでも問題なければそのままで良し</a:t>
            </a:r>
            <a:endParaRPr lang="en-US" altLang="ja-JP" dirty="0"/>
          </a:p>
          <a:p>
            <a:r>
              <a:rPr lang="ja-JP" altLang="en-US" dirty="0"/>
              <a:t>解決法（</a:t>
            </a:r>
            <a:r>
              <a:rPr kumimoji="1" lang="ja-JP" altLang="en-US" dirty="0"/>
              <a:t>引き継ぎ策）</a:t>
            </a:r>
            <a:endParaRPr kumimoji="1" lang="en-US" altLang="ja-JP" dirty="0"/>
          </a:p>
          <a:p>
            <a:pPr lvl="1"/>
            <a:r>
              <a:rPr lang="ja-JP" altLang="en-US" dirty="0"/>
              <a:t>切りの良いタイミングで現在の</a:t>
            </a:r>
            <a:r>
              <a:rPr lang="en-US" altLang="ja-JP" dirty="0"/>
              <a:t>Zoom</a:t>
            </a:r>
            <a:r>
              <a:rPr lang="ja-JP" altLang="en-US" dirty="0"/>
              <a:t>ユーザ名を</a:t>
            </a:r>
            <a:r>
              <a:rPr lang="en-US" altLang="ja-JP" dirty="0"/>
              <a:t>10</a:t>
            </a:r>
            <a:r>
              <a:rPr lang="ja-JP" altLang="en-US" dirty="0"/>
              <a:t>桁</a:t>
            </a:r>
            <a:r>
              <a:rPr lang="en-US" altLang="ja-JP" dirty="0"/>
              <a:t>@utac</a:t>
            </a:r>
            <a:r>
              <a:rPr lang="ja-JP" altLang="en-US" dirty="0"/>
              <a:t>に切り替え</a:t>
            </a:r>
            <a:endParaRPr kumimoji="1" lang="ja-JP" altLang="en-US" dirty="0"/>
          </a:p>
        </p:txBody>
      </p:sp>
      <p:sp>
        <p:nvSpPr>
          <p:cNvPr id="13" name="フリーフォーム: 図形 12">
            <a:extLst>
              <a:ext uri="{FF2B5EF4-FFF2-40B4-BE49-F238E27FC236}">
                <a16:creationId xmlns:a16="http://schemas.microsoft.com/office/drawing/2014/main" id="{413C82B6-E8EE-4B43-AD6C-182D465D6CB1}"/>
              </a:ext>
            </a:extLst>
          </p:cNvPr>
          <p:cNvSpPr/>
          <p:nvPr/>
        </p:nvSpPr>
        <p:spPr>
          <a:xfrm>
            <a:off x="5075519" y="1510748"/>
            <a:ext cx="755437" cy="821635"/>
          </a:xfrm>
          <a:custGeom>
            <a:avLst/>
            <a:gdLst>
              <a:gd name="connsiteX0" fmla="*/ 728869 w 755374"/>
              <a:gd name="connsiteY0" fmla="*/ 0 h 821635"/>
              <a:gd name="connsiteX1" fmla="*/ 0 w 755374"/>
              <a:gd name="connsiteY1" fmla="*/ 357809 h 821635"/>
              <a:gd name="connsiteX2" fmla="*/ 755374 w 755374"/>
              <a:gd name="connsiteY2" fmla="*/ 821635 h 821635"/>
              <a:gd name="connsiteX0" fmla="*/ 728898 w 755403"/>
              <a:gd name="connsiteY0" fmla="*/ 0 h 821635"/>
              <a:gd name="connsiteX1" fmla="*/ 29 w 755403"/>
              <a:gd name="connsiteY1" fmla="*/ 357809 h 821635"/>
              <a:gd name="connsiteX2" fmla="*/ 755403 w 755403"/>
              <a:gd name="connsiteY2" fmla="*/ 821635 h 821635"/>
              <a:gd name="connsiteX0" fmla="*/ 728898 w 755403"/>
              <a:gd name="connsiteY0" fmla="*/ 0 h 821635"/>
              <a:gd name="connsiteX1" fmla="*/ 29 w 755403"/>
              <a:gd name="connsiteY1" fmla="*/ 357809 h 821635"/>
              <a:gd name="connsiteX2" fmla="*/ 755403 w 755403"/>
              <a:gd name="connsiteY2" fmla="*/ 821635 h 821635"/>
              <a:gd name="connsiteX0" fmla="*/ 728932 w 755437"/>
              <a:gd name="connsiteY0" fmla="*/ 0 h 821635"/>
              <a:gd name="connsiteX1" fmla="*/ 63 w 755437"/>
              <a:gd name="connsiteY1" fmla="*/ 357809 h 821635"/>
              <a:gd name="connsiteX2" fmla="*/ 755437 w 755437"/>
              <a:gd name="connsiteY2" fmla="*/ 821635 h 821635"/>
            </a:gdLst>
            <a:ahLst/>
            <a:cxnLst>
              <a:cxn ang="0">
                <a:pos x="connsiteX0" y="connsiteY0"/>
              </a:cxn>
              <a:cxn ang="0">
                <a:pos x="connsiteX1" y="connsiteY1"/>
              </a:cxn>
              <a:cxn ang="0">
                <a:pos x="connsiteX2" y="connsiteY2"/>
              </a:cxn>
            </a:cxnLst>
            <a:rect l="l" t="t" r="r" b="b"/>
            <a:pathLst>
              <a:path w="755437" h="821635">
                <a:moveTo>
                  <a:pt x="728932" y="0"/>
                </a:moveTo>
                <a:cubicBezTo>
                  <a:pt x="220932" y="1"/>
                  <a:pt x="-4354" y="220870"/>
                  <a:pt x="63" y="357809"/>
                </a:cubicBezTo>
                <a:cubicBezTo>
                  <a:pt x="4480" y="494748"/>
                  <a:pt x="318116" y="812800"/>
                  <a:pt x="755437" y="821635"/>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部屋 が含まれている画像&#10;&#10;自動的に生成された説明">
            <a:extLst>
              <a:ext uri="{FF2B5EF4-FFF2-40B4-BE49-F238E27FC236}">
                <a16:creationId xmlns:a16="http://schemas.microsoft.com/office/drawing/2014/main" id="{C7717E3B-102F-46A3-8577-E6D0BCDBF1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878" y="3223126"/>
            <a:ext cx="1166122" cy="1080120"/>
          </a:xfrm>
          <a:prstGeom prst="rect">
            <a:avLst/>
          </a:prstGeom>
        </p:spPr>
      </p:pic>
    </p:spTree>
    <p:extLst>
      <p:ext uri="{BB962C8B-B14F-4D97-AF65-F5344CB8AC3E}">
        <p14:creationId xmlns:p14="http://schemas.microsoft.com/office/powerpoint/2010/main" val="42601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56818-DE4A-4EB7-AA4C-64D527390AD1}"/>
              </a:ext>
            </a:extLst>
          </p:cNvPr>
          <p:cNvSpPr>
            <a:spLocks noGrp="1"/>
          </p:cNvSpPr>
          <p:nvPr>
            <p:ph type="title"/>
          </p:nvPr>
        </p:nvSpPr>
        <p:spPr/>
        <p:txBody>
          <a:bodyPr/>
          <a:lstStyle/>
          <a:p>
            <a:r>
              <a:rPr kumimoji="1" lang="ja-JP" altLang="en-US" dirty="0"/>
              <a:t>弐の型のトラブル修正</a:t>
            </a:r>
          </a:p>
        </p:txBody>
      </p:sp>
      <p:sp>
        <p:nvSpPr>
          <p:cNvPr id="3" name="コンテンツ プレースホルダー 2">
            <a:extLst>
              <a:ext uri="{FF2B5EF4-FFF2-40B4-BE49-F238E27FC236}">
                <a16:creationId xmlns:a16="http://schemas.microsoft.com/office/drawing/2014/main" id="{2FAB98E1-42A2-463F-BEEE-8362457BE4AC}"/>
              </a:ext>
            </a:extLst>
          </p:cNvPr>
          <p:cNvSpPr>
            <a:spLocks noGrp="1"/>
          </p:cNvSpPr>
          <p:nvPr>
            <p:ph idx="1"/>
          </p:nvPr>
        </p:nvSpPr>
        <p:spPr>
          <a:xfrm>
            <a:off x="457200" y="1500174"/>
            <a:ext cx="8686800" cy="4525963"/>
          </a:xfrm>
        </p:spPr>
        <p:txBody>
          <a:bodyPr>
            <a:normAutofit fontScale="92500"/>
          </a:bodyPr>
          <a:lstStyle/>
          <a:p>
            <a:r>
              <a:rPr lang="ja-JP" altLang="en-US" dirty="0"/>
              <a:t>試しにこれまでの</a:t>
            </a:r>
            <a:r>
              <a:rPr lang="en-US" altLang="ja-JP" dirty="0"/>
              <a:t>Zoom</a:t>
            </a:r>
            <a:r>
              <a:rPr lang="ja-JP" altLang="en-US" dirty="0"/>
              <a:t>ユーザ名でサインインし、「</a:t>
            </a:r>
            <a:r>
              <a:rPr lang="en-US" altLang="ja-JP" dirty="0"/>
              <a:t>Sign-In Email</a:t>
            </a:r>
            <a:r>
              <a:rPr lang="ja-JP" altLang="en-US" dirty="0"/>
              <a:t>アドレス」を</a:t>
            </a:r>
            <a:r>
              <a:rPr lang="en-US" altLang="ja-JP" dirty="0"/>
              <a:t>10</a:t>
            </a:r>
            <a:r>
              <a:rPr lang="ja-JP" altLang="en-US" dirty="0"/>
              <a:t>桁</a:t>
            </a:r>
            <a:r>
              <a:rPr lang="en-US" altLang="ja-JP" dirty="0"/>
              <a:t>@</a:t>
            </a:r>
            <a:r>
              <a:rPr lang="en-US" altLang="ja-JP" dirty="0">
                <a:solidFill>
                  <a:srgbClr val="00B050"/>
                </a:solidFill>
              </a:rPr>
              <a:t>utac</a:t>
            </a:r>
            <a:r>
              <a:rPr lang="en-US" altLang="ja-JP" dirty="0"/>
              <a:t> </a:t>
            </a:r>
            <a:r>
              <a:rPr lang="ja-JP" altLang="en-US" dirty="0"/>
              <a:t>に変更</a:t>
            </a:r>
            <a:endParaRPr lang="en-US" altLang="ja-JP" dirty="0"/>
          </a:p>
          <a:p>
            <a:pPr lvl="1"/>
            <a:r>
              <a:rPr kumimoji="1" lang="ja-JP" altLang="en-US" dirty="0"/>
              <a:t>成功したら引継ぎ終了</a:t>
            </a:r>
            <a:endParaRPr kumimoji="1" lang="en-US" altLang="ja-JP" dirty="0"/>
          </a:p>
          <a:p>
            <a:pPr lvl="1"/>
            <a:r>
              <a:rPr lang="ja-JP" altLang="en-US" dirty="0"/>
              <a:t>「すでに</a:t>
            </a:r>
            <a:r>
              <a:rPr lang="en-US" altLang="ja-JP" dirty="0"/>
              <a:t>10</a:t>
            </a:r>
            <a:r>
              <a:rPr lang="ja-JP" altLang="en-US" dirty="0"/>
              <a:t>桁</a:t>
            </a:r>
            <a:r>
              <a:rPr lang="en-US" altLang="ja-JP" dirty="0"/>
              <a:t>@utac.u-tokyo.ac.jp</a:t>
            </a:r>
            <a:r>
              <a:rPr lang="ja-JP" altLang="en-US" dirty="0"/>
              <a:t>が存在している」というエラーが出た場合</a:t>
            </a:r>
            <a:endParaRPr lang="en-US" altLang="ja-JP" dirty="0"/>
          </a:p>
          <a:p>
            <a:pPr lvl="1"/>
            <a:r>
              <a:rPr lang="ja-JP" altLang="en-US" dirty="0"/>
              <a:t>それを削除の上、これまでの</a:t>
            </a:r>
            <a:r>
              <a:rPr lang="en-US" altLang="ja-JP" dirty="0"/>
              <a:t>Zoom</a:t>
            </a:r>
            <a:r>
              <a:rPr lang="ja-JP" altLang="en-US" dirty="0"/>
              <a:t>ユーザ名の</a:t>
            </a:r>
            <a:r>
              <a:rPr lang="en-US" altLang="ja-JP" dirty="0"/>
              <a:t>Sign In Email</a:t>
            </a:r>
            <a:r>
              <a:rPr lang="ja-JP" altLang="en-US" dirty="0"/>
              <a:t>アドレス</a:t>
            </a:r>
            <a:r>
              <a:rPr lang="en-US" altLang="ja-JP" dirty="0"/>
              <a:t>10</a:t>
            </a:r>
            <a:r>
              <a:rPr lang="ja-JP" altLang="en-US" dirty="0"/>
              <a:t>桁</a:t>
            </a:r>
            <a:r>
              <a:rPr lang="en-US" altLang="ja-JP" dirty="0"/>
              <a:t>@</a:t>
            </a:r>
            <a:r>
              <a:rPr lang="en-US" altLang="ja-JP" dirty="0">
                <a:solidFill>
                  <a:srgbClr val="00B050"/>
                </a:solidFill>
              </a:rPr>
              <a:t>utac</a:t>
            </a:r>
            <a:r>
              <a:rPr lang="ja-JP" altLang="en-US" dirty="0"/>
              <a:t>に変更</a:t>
            </a:r>
            <a:endParaRPr lang="en-US" altLang="ja-JP" dirty="0"/>
          </a:p>
          <a:p>
            <a:r>
              <a:rPr kumimoji="1" lang="ja-JP" altLang="en-US" dirty="0"/>
              <a:t>以上を行うためのフォームを早急に準備します</a:t>
            </a:r>
          </a:p>
        </p:txBody>
      </p:sp>
      <p:sp>
        <p:nvSpPr>
          <p:cNvPr id="4" name="日付プレースホルダー 3">
            <a:extLst>
              <a:ext uri="{FF2B5EF4-FFF2-40B4-BE49-F238E27FC236}">
                <a16:creationId xmlns:a16="http://schemas.microsoft.com/office/drawing/2014/main" id="{5E047FC9-08A1-4A8C-AE7C-5B1057610AA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1E9792A-B6A8-4D86-8449-3D8C0E00A68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CF44968-F463-48E1-82D3-297F85B73B6A}"/>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extLst>
      <p:ext uri="{BB962C8B-B14F-4D97-AF65-F5344CB8AC3E}">
        <p14:creationId xmlns:p14="http://schemas.microsoft.com/office/powerpoint/2010/main" val="2741070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a:t>
            </a:r>
            <a:r>
              <a:rPr kumimoji="1" lang="en-US" altLang="ja-JP" dirty="0"/>
              <a:t>300</a:t>
            </a:r>
            <a:r>
              <a:rPr kumimoji="1" lang="ja-JP" altLang="en-US" dirty="0"/>
              <a:t>人超え）：授業に必要な先生のアカウントには常時割り当てる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err="1">
                <a:solidFill>
                  <a:srgbClr val="00B050"/>
                </a:solidFill>
              </a:rPr>
              <a:t>Webex</a:t>
            </a:r>
            <a:r>
              <a:rPr lang="ja-JP" altLang="en-US" dirty="0">
                <a:solidFill>
                  <a:srgbClr val="00B050"/>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26F02-61AE-418C-9A0D-182858CDF4E2}"/>
              </a:ext>
            </a:extLst>
          </p:cNvPr>
          <p:cNvSpPr>
            <a:spLocks noGrp="1"/>
          </p:cNvSpPr>
          <p:nvPr>
            <p:ph type="title"/>
          </p:nvPr>
        </p:nvSpPr>
        <p:spPr/>
        <p:txBody>
          <a:bodyPr/>
          <a:lstStyle/>
          <a:p>
            <a:r>
              <a:rPr kumimoji="1" lang="en-US" altLang="ja-JP" dirty="0" err="1"/>
              <a:t>Webex</a:t>
            </a:r>
            <a:r>
              <a:rPr kumimoji="1" lang="ja-JP" altLang="en-US" dirty="0"/>
              <a:t>も</a:t>
            </a:r>
            <a:r>
              <a:rPr lang="en-US" altLang="ja-JP" dirty="0">
                <a:highlight>
                  <a:srgbClr val="FFFF00"/>
                </a:highlight>
              </a:rPr>
              <a:t>3/14</a:t>
            </a:r>
            <a:r>
              <a:rPr lang="ja-JP" altLang="en-US" dirty="0">
                <a:highlight>
                  <a:srgbClr val="FFFF00"/>
                </a:highlight>
              </a:rPr>
              <a:t>に移</a:t>
            </a:r>
            <a:r>
              <a:rPr lang="ja-JP" altLang="en-US" dirty="0"/>
              <a:t>行しています</a:t>
            </a:r>
            <a:endParaRPr kumimoji="1" lang="ja-JP" altLang="en-US" dirty="0"/>
          </a:p>
        </p:txBody>
      </p:sp>
      <p:sp>
        <p:nvSpPr>
          <p:cNvPr id="3" name="コンテンツ プレースホルダー 2">
            <a:extLst>
              <a:ext uri="{FF2B5EF4-FFF2-40B4-BE49-F238E27FC236}">
                <a16:creationId xmlns:a16="http://schemas.microsoft.com/office/drawing/2014/main" id="{B5A16A0E-4FDF-489A-8FB1-80C864616672}"/>
              </a:ext>
            </a:extLst>
          </p:cNvPr>
          <p:cNvSpPr>
            <a:spLocks noGrp="1"/>
          </p:cNvSpPr>
          <p:nvPr>
            <p:ph idx="1"/>
          </p:nvPr>
        </p:nvSpPr>
        <p:spPr/>
        <p:txBody>
          <a:bodyPr/>
          <a:lstStyle/>
          <a:p>
            <a:r>
              <a:rPr kumimoji="1" lang="ja-JP" altLang="en-US" dirty="0"/>
              <a:t>つまりこれまで</a:t>
            </a:r>
            <a:r>
              <a:rPr lang="en-US" altLang="ja-JP" dirty="0" err="1"/>
              <a:t>Webex</a:t>
            </a:r>
            <a:r>
              <a:rPr lang="ja-JP" altLang="en-US" dirty="0"/>
              <a:t>を</a:t>
            </a:r>
            <a:r>
              <a:rPr lang="en-US" altLang="ja-JP" dirty="0"/>
              <a:t>10</a:t>
            </a:r>
            <a:r>
              <a:rPr lang="ja-JP" altLang="en-US" dirty="0"/>
              <a:t>桁</a:t>
            </a:r>
            <a:r>
              <a:rPr lang="en-US" altLang="ja-JP" dirty="0"/>
              <a:t>@</a:t>
            </a:r>
            <a:r>
              <a:rPr lang="en-US" altLang="ja-JP" dirty="0">
                <a:solidFill>
                  <a:srgbClr val="00B0F0"/>
                </a:solidFill>
              </a:rPr>
              <a:t>g.ecc</a:t>
            </a:r>
            <a:r>
              <a:rPr lang="en-US" altLang="ja-JP" dirty="0"/>
              <a:t>.u-tokyo.ac.jp </a:t>
            </a:r>
            <a:r>
              <a:rPr lang="ja-JP" altLang="en-US" dirty="0"/>
              <a:t>で利用されていた方は今後、</a:t>
            </a:r>
            <a:r>
              <a:rPr lang="en-US" altLang="ja-JP" dirty="0"/>
              <a:t>10</a:t>
            </a:r>
            <a:r>
              <a:rPr lang="ja-JP" altLang="en-US" dirty="0"/>
              <a:t>桁</a:t>
            </a:r>
            <a:r>
              <a:rPr lang="en-US" altLang="ja-JP" dirty="0"/>
              <a:t>@</a:t>
            </a:r>
            <a:r>
              <a:rPr lang="en-US" altLang="ja-JP" dirty="0">
                <a:solidFill>
                  <a:srgbClr val="00B050"/>
                </a:solidFill>
              </a:rPr>
              <a:t>utac</a:t>
            </a:r>
            <a:r>
              <a:rPr lang="en-US" altLang="ja-JP" dirty="0"/>
              <a:t>.u-tokyo.ac.jp</a:t>
            </a:r>
            <a:r>
              <a:rPr lang="ja-JP" altLang="en-US" dirty="0"/>
              <a:t>になります</a:t>
            </a:r>
            <a:endParaRPr lang="en-US" altLang="ja-JP" dirty="0"/>
          </a:p>
        </p:txBody>
      </p:sp>
      <p:sp>
        <p:nvSpPr>
          <p:cNvPr id="4" name="日付プレースホルダー 3">
            <a:extLst>
              <a:ext uri="{FF2B5EF4-FFF2-40B4-BE49-F238E27FC236}">
                <a16:creationId xmlns:a16="http://schemas.microsoft.com/office/drawing/2014/main" id="{6B20BB69-C827-4646-BCBF-42A5CEC65DBE}"/>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92459D1B-ECD5-4F8A-B10F-48A258335298}"/>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C450261-2F70-488F-B590-AB876E096CDF}"/>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spTree>
    <p:extLst>
      <p:ext uri="{BB962C8B-B14F-4D97-AF65-F5344CB8AC3E}">
        <p14:creationId xmlns:p14="http://schemas.microsoft.com/office/powerpoint/2010/main" val="2119535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48</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rgbClr val="00B050"/>
                </a:solidFill>
              </a:rPr>
              <a:t>人数の大きい会議には</a:t>
            </a:r>
            <a:r>
              <a:rPr lang="en-US" altLang="ja-JP" dirty="0">
                <a:solidFill>
                  <a:srgbClr val="00B050"/>
                </a:solidFill>
              </a:rPr>
              <a:t>WebEx</a:t>
            </a:r>
            <a:r>
              <a:rPr lang="ja-JP" altLang="en-US" dirty="0">
                <a:solidFill>
                  <a:srgbClr val="00B050"/>
                </a:solidFill>
              </a:rPr>
              <a:t>も</a:t>
            </a:r>
            <a:r>
              <a:rPr lang="ja-JP" altLang="en-US" dirty="0"/>
              <a:t>お考え下さい</a:t>
            </a:r>
            <a:endParaRPr lang="en-US" altLang="ja-JP" dirty="0"/>
          </a:p>
          <a:p>
            <a:r>
              <a:rPr lang="ja-JP" altLang="en-US" dirty="0">
                <a:solidFill>
                  <a:srgbClr val="00B050"/>
                </a:solidFill>
              </a:rPr>
              <a:t>機密性が重要な会議</a:t>
            </a:r>
            <a:r>
              <a:rPr lang="ja-JP" altLang="en-US" dirty="0"/>
              <a:t>にも</a:t>
            </a:r>
            <a:r>
              <a:rPr lang="en-US" altLang="ja-JP" dirty="0"/>
              <a:t>WebEx</a:t>
            </a:r>
            <a:r>
              <a:rPr lang="ja-JP" altLang="en-US" dirty="0"/>
              <a:t>（</a:t>
            </a:r>
            <a:r>
              <a:rPr lang="en-US" altLang="ja-JP" dirty="0"/>
              <a:t>Encrypted Meeting</a:t>
            </a:r>
            <a:r>
              <a:rPr lang="ja-JP" altLang="en-US" dirty="0"/>
              <a:t>）をお考え下さい</a:t>
            </a:r>
            <a:endParaRPr lang="en-US" altLang="ja-JP" dirty="0"/>
          </a:p>
          <a:p>
            <a:r>
              <a:rPr lang="en-US" altLang="ja-JP" dirty="0"/>
              <a:t>Google Meet</a:t>
            </a:r>
            <a:r>
              <a:rPr lang="ja-JP" altLang="en-US" dirty="0"/>
              <a:t>は多数同時参加できるなどの特徴がありますが</a:t>
            </a:r>
            <a:r>
              <a:rPr lang="en-US" altLang="ja-JP" dirty="0"/>
              <a:t>, </a:t>
            </a:r>
            <a:r>
              <a:rPr lang="ja-JP" altLang="en-US" dirty="0"/>
              <a:t>近々録画のダウンロードなどができなくなる予定です </a:t>
            </a:r>
            <a:r>
              <a:rPr lang="en-US" altLang="ja-JP" sz="1600" dirty="0">
                <a:hlinkClick r:id="rId2"/>
              </a:rPr>
              <a:t>https://support.google.com/a/answer/10037875</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3795732353"/>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fontScale="92500" lnSpcReduction="10000"/>
          </a:bodyPr>
          <a:lstStyle/>
          <a:p>
            <a:r>
              <a:rPr kumimoji="1" lang="ja-JP" altLang="en-US" dirty="0"/>
              <a:t>多くの</a:t>
            </a:r>
            <a:r>
              <a:rPr kumimoji="1" lang="ja-JP" altLang="en-US" dirty="0">
                <a:highlight>
                  <a:srgbClr val="FFFF00"/>
                </a:highlight>
              </a:rPr>
              <a:t>システムが</a:t>
            </a:r>
            <a:r>
              <a:rPr kumimoji="1" lang="en-US" altLang="ja-JP" dirty="0">
                <a:highlight>
                  <a:srgbClr val="FFFF00"/>
                </a:highlight>
              </a:rPr>
              <a:t>UTokyo Account</a:t>
            </a:r>
            <a:r>
              <a:rPr kumimoji="1" lang="ja-JP" altLang="en-US" dirty="0">
                <a:highlight>
                  <a:srgbClr val="FFFF00"/>
                </a:highlight>
              </a:rPr>
              <a:t>だけでつかるように</a:t>
            </a:r>
            <a:r>
              <a:rPr kumimoji="1" lang="ja-JP" altLang="en-US" dirty="0"/>
              <a:t>なった</a:t>
            </a:r>
            <a:endParaRPr kumimoji="1" lang="en-US" altLang="ja-JP" dirty="0"/>
          </a:p>
          <a:p>
            <a:r>
              <a:rPr lang="ja-JP" altLang="en-US" dirty="0"/>
              <a:t>新入生には明らかな朗報</a:t>
            </a:r>
            <a:endParaRPr lang="en-US" altLang="ja-JP" dirty="0"/>
          </a:p>
          <a:p>
            <a:r>
              <a:rPr kumimoji="1" lang="ja-JP" altLang="en-US" dirty="0"/>
              <a:t>これまで</a:t>
            </a:r>
            <a:r>
              <a:rPr lang="ja-JP" altLang="en-US" dirty="0"/>
              <a:t>すでにアカウントをお持ちの先生には移行期のわかりにくさで迷惑をかけます</a:t>
            </a:r>
            <a:endParaRPr lang="en-US" altLang="ja-JP" dirty="0"/>
          </a:p>
          <a:p>
            <a:r>
              <a:rPr kumimoji="1" lang="ja-JP" altLang="en-US" dirty="0"/>
              <a:t>重要なことは個別の</a:t>
            </a:r>
            <a:r>
              <a:rPr kumimoji="1" lang="en-US" altLang="ja-JP" dirty="0"/>
              <a:t>PW</a:t>
            </a:r>
            <a:r>
              <a:rPr kumimoji="1" lang="ja-JP" altLang="en-US" dirty="0"/>
              <a:t>やシステムごとに異なる</a:t>
            </a:r>
            <a:r>
              <a:rPr lang="ja-JP" altLang="en-US" dirty="0"/>
              <a:t>名前が必要なくなることです</a:t>
            </a:r>
            <a:endParaRPr lang="en-US" altLang="ja-JP" dirty="0"/>
          </a:p>
          <a:p>
            <a:pPr lvl="1"/>
            <a:r>
              <a:rPr lang="ja-JP" altLang="en-US" dirty="0"/>
              <a:t>そのために</a:t>
            </a:r>
            <a:r>
              <a:rPr lang="en-US" altLang="ja-JP" dirty="0"/>
              <a:t> @utac.u-tokyo.ac.jp </a:t>
            </a:r>
            <a:r>
              <a:rPr lang="ja-JP" altLang="en-US" dirty="0"/>
              <a:t>を覚えろと言われるのでうれしさ半減なのはその通り</a:t>
            </a:r>
            <a:endParaRPr lang="en-US" altLang="ja-JP" dirty="0"/>
          </a:p>
          <a:p>
            <a:pPr lvl="1"/>
            <a:r>
              <a:rPr kumimoji="1" lang="ja-JP" altLang="en-US" dirty="0"/>
              <a:t>使うシステムが多くなればメリット大</a:t>
            </a:r>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49</a:t>
            </a:fld>
            <a:endParaRPr kumimoji="1" lang="ja-JP" altLang="en-US"/>
          </a:p>
        </p:txBody>
      </p:sp>
      <p:sp>
        <p:nvSpPr>
          <p:cNvPr id="7" name="正方形/長方形 6">
            <a:extLst>
              <a:ext uri="{FF2B5EF4-FFF2-40B4-BE49-F238E27FC236}">
                <a16:creationId xmlns:a16="http://schemas.microsoft.com/office/drawing/2014/main" id="{97541633-4C49-4734-82A5-F793FF42F483}"/>
              </a:ext>
            </a:extLst>
          </p:cNvPr>
          <p:cNvSpPr/>
          <p:nvPr/>
        </p:nvSpPr>
        <p:spPr>
          <a:xfrm>
            <a:off x="8041314" y="3039880"/>
            <a:ext cx="1290972"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8642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solidFill>
                  <a:schemeClr val="bg2">
                    <a:lumMod val="75000"/>
                  </a:schemeClr>
                </a:solidFill>
              </a:rPr>
              <a:t>WebEx</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EE10C-9E35-4F3A-8AF6-EE419A1A138D}"/>
              </a:ext>
            </a:extLst>
          </p:cNvPr>
          <p:cNvSpPr>
            <a:spLocks noGrp="1"/>
          </p:cNvSpPr>
          <p:nvPr>
            <p:ph type="title"/>
          </p:nvPr>
        </p:nvSpPr>
        <p:spPr/>
        <p:txBody>
          <a:bodyPr>
            <a:normAutofit fontScale="90000"/>
          </a:bodyPr>
          <a:lstStyle/>
          <a:p>
            <a:r>
              <a:rPr kumimoji="1" lang="ja-JP" altLang="en-US" dirty="0"/>
              <a:t>ただしセキュリティが死活的に重要になります</a:t>
            </a:r>
          </a:p>
        </p:txBody>
      </p:sp>
      <p:sp>
        <p:nvSpPr>
          <p:cNvPr id="3" name="コンテンツ プレースホルダー 2">
            <a:extLst>
              <a:ext uri="{FF2B5EF4-FFF2-40B4-BE49-F238E27FC236}">
                <a16:creationId xmlns:a16="http://schemas.microsoft.com/office/drawing/2014/main" id="{7578FE37-7C59-4FAB-B99E-B13174A03223}"/>
              </a:ext>
            </a:extLst>
          </p:cNvPr>
          <p:cNvSpPr>
            <a:spLocks noGrp="1"/>
          </p:cNvSpPr>
          <p:nvPr>
            <p:ph idx="1"/>
          </p:nvPr>
        </p:nvSpPr>
        <p:spPr/>
        <p:txBody>
          <a:bodyPr/>
          <a:lstStyle/>
          <a:p>
            <a:r>
              <a:rPr kumimoji="1" lang="en-US" altLang="ja-JP" dirty="0"/>
              <a:t>UTokyo Account</a:t>
            </a:r>
            <a:r>
              <a:rPr kumimoji="1" lang="ja-JP" altLang="en-US" dirty="0"/>
              <a:t>を破られたら一貫の終わりに近いことになります</a:t>
            </a:r>
            <a:endParaRPr kumimoji="1" lang="en-US" altLang="ja-JP" dirty="0"/>
          </a:p>
          <a:p>
            <a:r>
              <a:rPr lang="ja-JP" altLang="en-US" dirty="0"/>
              <a:t>決して安易な</a:t>
            </a:r>
            <a:r>
              <a:rPr lang="en-US" altLang="ja-JP" dirty="0"/>
              <a:t>PW</a:t>
            </a:r>
            <a:r>
              <a:rPr lang="ja-JP" altLang="en-US" dirty="0"/>
              <a:t>を使わない</a:t>
            </a:r>
            <a:endParaRPr lang="en-US" altLang="ja-JP" dirty="0"/>
          </a:p>
          <a:p>
            <a:r>
              <a:rPr kumimoji="1" lang="ja-JP" altLang="en-US" dirty="0"/>
              <a:t>今後</a:t>
            </a:r>
            <a:r>
              <a:rPr kumimoji="1" lang="ja-JP" altLang="en-US" dirty="0">
                <a:highlight>
                  <a:srgbClr val="FFFF00"/>
                </a:highlight>
              </a:rPr>
              <a:t>導入予定の</a:t>
            </a:r>
            <a:r>
              <a:rPr kumimoji="1" lang="en-US" altLang="ja-JP" dirty="0">
                <a:solidFill>
                  <a:srgbClr val="00B050"/>
                </a:solidFill>
                <a:highlight>
                  <a:srgbClr val="FFFF00"/>
                </a:highlight>
              </a:rPr>
              <a:t>2</a:t>
            </a:r>
            <a:r>
              <a:rPr kumimoji="1" lang="ja-JP" altLang="en-US" dirty="0">
                <a:solidFill>
                  <a:srgbClr val="00B050"/>
                </a:solidFill>
                <a:highlight>
                  <a:srgbClr val="FFFF00"/>
                </a:highlight>
              </a:rPr>
              <a:t>要素認証</a:t>
            </a:r>
            <a:r>
              <a:rPr kumimoji="1" lang="ja-JP" altLang="en-US" dirty="0">
                <a:highlight>
                  <a:srgbClr val="FFFF00"/>
                </a:highlight>
              </a:rPr>
              <a:t>を極力</a:t>
            </a:r>
            <a:r>
              <a:rPr kumimoji="1" lang="ja-JP" altLang="en-US" dirty="0"/>
              <a:t>使ってください</a:t>
            </a:r>
          </a:p>
        </p:txBody>
      </p:sp>
      <p:sp>
        <p:nvSpPr>
          <p:cNvPr id="4" name="日付プレースホルダー 3">
            <a:extLst>
              <a:ext uri="{FF2B5EF4-FFF2-40B4-BE49-F238E27FC236}">
                <a16:creationId xmlns:a16="http://schemas.microsoft.com/office/drawing/2014/main" id="{5011D4B0-3132-4316-A91A-75B0FD414CD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012A2FB-B7CB-448F-9CC2-E38C30F4683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D72AF2E-676C-44C5-848B-0F2942359613}"/>
              </a:ext>
            </a:extLst>
          </p:cNvPr>
          <p:cNvSpPr>
            <a:spLocks noGrp="1"/>
          </p:cNvSpPr>
          <p:nvPr>
            <p:ph type="sldNum" sz="quarter" idx="12"/>
          </p:nvPr>
        </p:nvSpPr>
        <p:spPr/>
        <p:txBody>
          <a:bodyPr/>
          <a:lstStyle/>
          <a:p>
            <a:fld id="{EDF77D8D-9987-453A-9A05-EB91CA595C68}" type="slidenum">
              <a:rPr kumimoji="1" lang="ja-JP" altLang="en-US" smtClean="0"/>
              <a:pPr/>
              <a:t>50</a:t>
            </a:fld>
            <a:endParaRPr kumimoji="1" lang="ja-JP" altLang="en-US"/>
          </a:p>
        </p:txBody>
      </p:sp>
    </p:spTree>
    <p:extLst>
      <p:ext uri="{BB962C8B-B14F-4D97-AF65-F5344CB8AC3E}">
        <p14:creationId xmlns:p14="http://schemas.microsoft.com/office/powerpoint/2010/main" val="26259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6</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5132</TotalTime>
  <Words>3578</Words>
  <Application>Microsoft Office PowerPoint</Application>
  <PresentationFormat>画面に合わせる (4:3)</PresentationFormat>
  <Paragraphs>582</Paragraphs>
  <Slides>50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Meiryo UI</vt:lpstr>
      <vt:lpstr>Calibri</vt:lpstr>
      <vt:lpstr>Cambria</vt:lpstr>
      <vt:lpstr>Wingdings</vt:lpstr>
      <vt:lpstr>雪藤</vt:lpstr>
      <vt:lpstr>授業に必要なICTシステムの概要</vt:lpstr>
      <vt:lpstr>授業関連ICTシステム概要</vt:lpstr>
      <vt:lpstr>疑問?  まずはuteleconをご覧ください</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安全な情報共有のために(1)</vt:lpstr>
      <vt:lpstr>安全な情報共有のために(2)</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ZoomのSSOへの移行について</vt:lpstr>
      <vt:lpstr>3/14におきたこと</vt:lpstr>
      <vt:lpstr>生じうるトラブル（壱の型）</vt:lpstr>
      <vt:lpstr>生じうるトラブル（弐の型）</vt:lpstr>
      <vt:lpstr>弐の型のトラブル修正</vt:lpstr>
      <vt:lpstr>大規模会議、ウェビナーの運用（割り当てポリシー）</vt:lpstr>
      <vt:lpstr>FAQ</vt:lpstr>
      <vt:lpstr>Webex</vt:lpstr>
      <vt:lpstr>Webex</vt:lpstr>
      <vt:lpstr>サインイン: 流れ</vt:lpstr>
      <vt:lpstr>Webexも3/14に移行しています</vt:lpstr>
      <vt:lpstr>Web会議比較</vt:lpstr>
      <vt:lpstr>まとめ</vt:lpstr>
      <vt:lpstr>ただしセキュリティが死活的に重要になります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328</cp:revision>
  <dcterms:created xsi:type="dcterms:W3CDTF">2020-09-08T15:01:11Z</dcterms:created>
  <dcterms:modified xsi:type="dcterms:W3CDTF">2021-08-30T16:54:30Z</dcterms:modified>
</cp:coreProperties>
</file>