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71" r:id="rId8"/>
    <p:sldId id="272" r:id="rId9"/>
    <p:sldId id="273" r:id="rId10"/>
    <p:sldId id="265" r:id="rId11"/>
    <p:sldId id="270" r:id="rId12"/>
    <p:sldId id="266" r:id="rId13"/>
    <p:sldId id="268" r:id="rId14"/>
    <p:sldId id="267" r:id="rId15"/>
    <p:sldId id="269" r:id="rId16"/>
    <p:sldId id="262" r:id="rId17"/>
    <p:sldId id="274" r:id="rId18"/>
    <p:sldId id="263" r:id="rId19"/>
    <p:sldId id="26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A647E-25F8-8E4D-A035-49F39DD2B79C}" v="13" dt="2023-03-10T09:35:09.885"/>
    <p1510:client id="{BD58F777-CBDC-A980-1F03-31207638A0B8}" v="424" dt="2023-03-09T11:34:44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uxxxxxx@wifi.u-tokyo.ac.j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ja-JP" altLang="en-US" sz="7200">
                <a:ea typeface="ＭＳ Ｐゴシック"/>
                <a:cs typeface="Calibri Light"/>
              </a:rPr>
              <a:t>新しいUTokyo Wi-Fi </a:t>
            </a:r>
            <a:endParaRPr kumimoji="1" lang="ja-JP" altLang="en-US" sz="72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情報システム本部　玉造　潤史</a:t>
            </a:r>
            <a:endParaRPr kumimoji="1" lang="ja-JP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トラブルシューティング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89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A2F5-AB5A-F168-B5C3-F73C1FB6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トラブルに遭遇したら</a:t>
            </a:r>
            <a:endParaRPr kumimoji="1"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B227-1F5D-8095-B0AB-3F121F0B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1700">
                <a:ea typeface="ＭＳ Ｐゴシック"/>
                <a:cs typeface="Calibri"/>
              </a:rPr>
              <a:t>（変わるところ）</a:t>
            </a:r>
          </a:p>
          <a:p>
            <a:r>
              <a:rPr lang="ja-JP" altLang="en-US" sz="1700">
                <a:ea typeface="ＭＳ Ｐゴシック"/>
                <a:cs typeface="Calibri"/>
              </a:rPr>
              <a:t>機器の異常の場合</a:t>
            </a:r>
            <a:endParaRPr lang="en-US" sz="1700">
              <a:cs typeface="Calibri"/>
            </a:endParaRPr>
          </a:p>
          <a:p>
            <a:pPr lvl="1"/>
            <a:r>
              <a:rPr lang="ja-JP" altLang="en-US" sz="1700">
                <a:ea typeface="ＭＳ Ｐゴシック"/>
                <a:cs typeface="Calibri"/>
              </a:rPr>
              <a:t>APが壊れている（LEDが変な点滅をしていたり、消えている）など</a:t>
            </a:r>
          </a:p>
          <a:p>
            <a:pPr lvl="2"/>
            <a:r>
              <a:rPr lang="ja-JP" altLang="en-US" sz="1700">
                <a:ea typeface="ＭＳ Ｐゴシック"/>
                <a:cs typeface="Calibri"/>
              </a:rPr>
              <a:t>部局のWi-Fi担当が居ますので、その方に連絡してください。</a:t>
            </a:r>
          </a:p>
          <a:p>
            <a:r>
              <a:rPr lang="ja-JP" altLang="en-US" sz="1700">
                <a:ea typeface="ＭＳ Ｐゴシック"/>
                <a:cs typeface="Calibri"/>
              </a:rPr>
              <a:t>個別の機器が接続できないなど</a:t>
            </a:r>
          </a:p>
          <a:p>
            <a:pPr lvl="1"/>
            <a:r>
              <a:rPr lang="ja-JP" altLang="en-US" sz="1700" b="1">
                <a:ea typeface="ＭＳ Ｐゴシック"/>
                <a:cs typeface="Calibri"/>
              </a:rPr>
              <a:t>Uteleconのサポート窓口</a:t>
            </a:r>
          </a:p>
          <a:p>
            <a:pPr lvl="2"/>
            <a:r>
              <a:rPr lang="ja-JP" altLang="en-US" sz="1700" b="1">
                <a:ea typeface="ＭＳ Ｐゴシック"/>
                <a:cs typeface="Calibri"/>
              </a:rPr>
              <a:t>オンラインでのサポート</a:t>
            </a:r>
          </a:p>
          <a:p>
            <a:pPr lvl="1"/>
            <a:r>
              <a:rPr lang="ja-JP" altLang="en-US" sz="1700" b="1">
                <a:ea typeface="ＭＳ Ｐゴシック"/>
                <a:cs typeface="Calibri"/>
              </a:rPr>
              <a:t>ECCS相談員</a:t>
            </a:r>
          </a:p>
          <a:p>
            <a:pPr lvl="2"/>
            <a:r>
              <a:rPr lang="ja-JP" altLang="en-US" sz="1700" b="1">
                <a:ea typeface="ＭＳ Ｐゴシック"/>
                <a:cs typeface="Calibri"/>
              </a:rPr>
              <a:t>対面でのサポート</a:t>
            </a:r>
          </a:p>
          <a:p>
            <a:pPr lvl="1"/>
            <a:r>
              <a:rPr lang="ja-JP" sz="1700" b="1">
                <a:ea typeface="+mn-lt"/>
                <a:cs typeface="+mn-lt"/>
              </a:rPr>
              <a:t>部局のWi-Fi担当</a:t>
            </a:r>
            <a:endParaRPr lang="ja-JP" altLang="en-US" sz="1700" b="1">
              <a:ea typeface="ＭＳ Ｐゴシック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7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セキュリティインシデント対応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29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EEE77-FE6A-C03B-C1B2-2CE3E4E5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セキュリティ対応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C38A-A1B1-226D-35E8-5312A1EF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1700" b="1">
                <a:ea typeface="ＭＳ Ｐゴシック"/>
                <a:cs typeface="Calibri"/>
              </a:rPr>
              <a:t>（変わること）</a:t>
            </a:r>
          </a:p>
          <a:p>
            <a:r>
              <a:rPr lang="ja-JP" altLang="en-US" sz="1700" b="1">
                <a:ea typeface="ＭＳ Ｐゴシック"/>
                <a:cs typeface="Calibri"/>
              </a:rPr>
              <a:t>セキュリティ上の問題が検出された場合はユーザにUTokyo Wi-Fi CERT から、利用者本人と部局担当者にメール連絡します。</a:t>
            </a:r>
            <a:endParaRPr lang="en-US" sz="1700" b="1" dirty="0">
              <a:ea typeface="ＭＳ Ｐゴシック"/>
              <a:cs typeface="Calibri"/>
            </a:endParaRPr>
          </a:p>
          <a:p>
            <a:pPr lvl="1"/>
            <a:r>
              <a:rPr lang="ja-JP" altLang="en-US" sz="1700" b="1">
                <a:ea typeface="ＭＳ Ｐゴシック"/>
                <a:cs typeface="Calibri"/>
              </a:rPr>
              <a:t>全学FWでの危険な通信の検出</a:t>
            </a:r>
            <a:endParaRPr lang="en-US" sz="1700" b="1" dirty="0">
              <a:ea typeface="ＭＳ Ｐゴシック"/>
              <a:cs typeface="Calibri"/>
            </a:endParaRPr>
          </a:p>
          <a:p>
            <a:pPr lvl="1"/>
            <a:r>
              <a:rPr lang="ja-JP" altLang="en-US" sz="1700" b="1">
                <a:ea typeface="ＭＳ Ｐゴシック"/>
                <a:cs typeface="Calibri"/>
              </a:rPr>
              <a:t>学内サービスへの異常なアクセス検出</a:t>
            </a:r>
            <a:endParaRPr lang="en-US" sz="1700" b="1" dirty="0">
              <a:ea typeface="ＭＳ Ｐゴシック"/>
              <a:cs typeface="Calibri"/>
            </a:endParaRPr>
          </a:p>
          <a:p>
            <a:pPr lvl="1"/>
            <a:r>
              <a:rPr lang="ja-JP" altLang="en-US" sz="1700" b="1">
                <a:ea typeface="ＭＳ Ｐゴシック"/>
                <a:cs typeface="Calibri"/>
              </a:rPr>
              <a:t>学外から攻撃アクセスなどの通報があった場合</a:t>
            </a:r>
          </a:p>
          <a:p>
            <a:r>
              <a:rPr lang="ja-JP" altLang="en-US" sz="1700" b="1">
                <a:ea typeface="ＭＳ Ｐゴシック"/>
                <a:cs typeface="Calibri"/>
              </a:rPr>
              <a:t>期限（48時間以内）内に返答がない場合、Wi-Fiアカウントを停止します。</a:t>
            </a:r>
          </a:p>
          <a:p>
            <a:pPr marL="0" indent="0">
              <a:buNone/>
            </a:pPr>
            <a:r>
              <a:rPr lang="ja-JP" sz="1700">
                <a:ea typeface="ＭＳ Ｐゴシック"/>
                <a:cs typeface="Calibri"/>
              </a:rPr>
              <a:t>（変わらないこと）</a:t>
            </a:r>
            <a:endParaRPr lang="en-US" altLang="ja-JP" sz="1700" dirty="0">
              <a:ea typeface="+mn-lt"/>
              <a:cs typeface="+mn-lt"/>
            </a:endParaRPr>
          </a:p>
          <a:p>
            <a:r>
              <a:rPr lang="ja-JP" sz="1700">
                <a:ea typeface="ＭＳ Ｐゴシック"/>
                <a:cs typeface="Calibri"/>
              </a:rPr>
              <a:t>セキュリティ対策（ウイルス対策ソフトウェアのインストール、OSの更新など）は適切に実施してご利用ください</a:t>
            </a:r>
            <a:endParaRPr lang="ja-JP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7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情報セキュリティ教育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11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EF14-3781-F130-9929-F97C16E9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情報セキュリティ教育</a:t>
            </a:r>
            <a:endParaRPr kumimoji="1"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25F34-AC80-FA3F-AD73-7F2366C3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sz="1900" b="1">
                <a:ea typeface="ＭＳ Ｐゴシック"/>
                <a:cs typeface="Calibri"/>
              </a:rPr>
              <a:t>（変わること）</a:t>
            </a:r>
            <a:endParaRPr lang="ja-JP" sz="19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ja-JP" sz="1900" b="1">
                <a:ea typeface="ＭＳ Ｐゴシック"/>
                <a:cs typeface="Calibri"/>
              </a:rPr>
              <a:t>2023年度からは、休学、休職などの場合でも情報システムを利用する（UTokyo Accountを利用する）場合には例外なく受講することが求められる予定です。復帰時に受講してから利用してください。</a:t>
            </a:r>
            <a:endParaRPr lang="ja-JP" sz="19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altLang="en-US" sz="1900">
                <a:ea typeface="ＭＳ Ｐゴシック"/>
                <a:cs typeface="Calibri"/>
              </a:rPr>
              <a:t>（変わらないこと）</a:t>
            </a:r>
          </a:p>
          <a:p>
            <a:r>
              <a:rPr lang="ja-JP" altLang="en-US" sz="1900">
                <a:ea typeface="ＭＳ Ｐゴシック"/>
                <a:cs typeface="Calibri"/>
              </a:rPr>
              <a:t>毎年、情報セキュリティ教育を受講することはUTokyo Wi-Fi だけでなく大学の情報サービスを利用するために</a:t>
            </a:r>
            <a:r>
              <a:rPr lang="ja-JP" altLang="en-US" sz="1900" b="1">
                <a:ea typeface="ＭＳ Ｐゴシック"/>
                <a:cs typeface="Calibri"/>
              </a:rPr>
              <a:t>必須の義務</a:t>
            </a:r>
            <a:r>
              <a:rPr lang="ja-JP" altLang="en-US" sz="1900">
                <a:ea typeface="ＭＳ Ｐゴシック"/>
                <a:cs typeface="Calibri"/>
              </a:rPr>
              <a:t>です。</a:t>
            </a:r>
            <a:endParaRPr lang="en-US" sz="1900">
              <a:ea typeface="ＭＳ Ｐゴシック"/>
              <a:cs typeface="Calibri"/>
            </a:endParaRPr>
          </a:p>
          <a:p>
            <a:r>
              <a:rPr lang="ja-JP" altLang="en-US" sz="1900">
                <a:ea typeface="ＭＳ Ｐゴシック"/>
                <a:cs typeface="Calibri"/>
              </a:rPr>
              <a:t>4月以降2023年度の受講について連絡があります。</a:t>
            </a:r>
          </a:p>
          <a:p>
            <a:r>
              <a:rPr lang="ja-JP" altLang="en-US" sz="1900" b="1">
                <a:ea typeface="ＭＳ Ｐゴシック"/>
                <a:cs typeface="Calibri"/>
              </a:rPr>
              <a:t>期限までに合格しないと利用が停止</a:t>
            </a:r>
            <a:r>
              <a:rPr lang="ja-JP" altLang="en-US" sz="1900">
                <a:ea typeface="ＭＳ Ｐゴシック"/>
                <a:cs typeface="Calibri"/>
              </a:rPr>
              <a:t>されます。必ず期限内に受講をお願いします。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9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利用方法・接続方法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51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4CA17-5BA9-F43F-650F-948332D2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使い方はuteleconを</a:t>
            </a:r>
            <a:endParaRPr kumimoji="1"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3A9D-9052-4C68-83A2-62E396FF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  <a:cs typeface="Calibri" panose="020F0502020204030204"/>
              </a:rPr>
              <a:t>（変わること）</a:t>
            </a:r>
          </a:p>
          <a:p>
            <a:pPr marL="457200" indent="-457200"/>
            <a:r>
              <a:rPr lang="ja-JP" altLang="en-US" sz="2400">
                <a:ea typeface="ＭＳ Ｐゴシック"/>
                <a:cs typeface="Calibri" panose="020F0502020204030204"/>
              </a:rPr>
              <a:t>使い方はuteleconに書いてあります。</a:t>
            </a:r>
          </a:p>
          <a:p>
            <a:pPr marL="914400" lvl="1" indent="-457200"/>
            <a:r>
              <a:rPr lang="ja-JP" altLang="en-US" dirty="0">
                <a:ea typeface="ＭＳ Ｐゴシック"/>
                <a:cs typeface="Calibri" panose="020F0502020204030204"/>
              </a:rPr>
              <a:t>https://utelecon.adm.u-tokyo.ac.jp/utokyo_wifi/</a:t>
            </a:r>
          </a:p>
          <a:p>
            <a:pPr marL="457200" indent="-457200"/>
            <a:r>
              <a:rPr lang="ja-JP" altLang="en-US" sz="2400">
                <a:ea typeface="ＭＳ Ｐゴシック"/>
                <a:cs typeface="Calibri" panose="020F0502020204030204"/>
              </a:rPr>
              <a:t>アカウントは </a:t>
            </a:r>
            <a:r>
              <a:rPr lang="ja-JP" altLang="en-US" sz="2400" b="1">
                <a:ea typeface="ＭＳ Ｐゴシック"/>
                <a:cs typeface="Calibri" panose="020F0502020204030204"/>
                <a:hlinkClick r:id="rId2"/>
              </a:rPr>
              <a:t>uxxxxxx@wifi.u-tokyo.ac.jp</a:t>
            </a:r>
            <a:r>
              <a:rPr lang="ja-JP" altLang="en-US" sz="2400">
                <a:ea typeface="ＭＳ Ｐゴシック"/>
                <a:cs typeface="Calibri" panose="020F0502020204030204"/>
              </a:rPr>
              <a:t> です。</a:t>
            </a:r>
          </a:p>
          <a:p>
            <a:pPr marL="0" indent="0">
              <a:buNone/>
            </a:pPr>
            <a:endParaRPr lang="ja-JP" altLang="en-US" sz="2400">
              <a:ea typeface="ＭＳ Ｐゴシック"/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5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まとめ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8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新たな大学の教育・研究インフラ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400">
                <a:ea typeface="ＭＳ Ｐゴシック"/>
                <a:cs typeface="Calibri"/>
              </a:rPr>
              <a:t>大学債により整備されたインフラです。</a:t>
            </a:r>
            <a:endParaRPr lang="en-US" sz="240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  <a:cs typeface="Calibri"/>
              </a:rPr>
              <a:t>ポストコロナの大学活動に活用ください。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2023年度も整備を進めます。ご協力お願いします。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2AEF6-20CF-18B6-63B3-6EF97488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cs typeface="Calibri Light"/>
              </a:rPr>
              <a:t>アジェンダ</a:t>
            </a:r>
            <a:endParaRPr kumimoji="1"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9E27-341C-E59A-EF55-ED60C63E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400">
                <a:ea typeface="ＭＳ Ｐゴシック"/>
                <a:cs typeface="Calibri"/>
              </a:rPr>
              <a:t>全学無線LAN整備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新しいサービス内容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利用方法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アカウントの取得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端末の設定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トラブルシューティング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セキュリティ対策について</a:t>
            </a:r>
          </a:p>
          <a:p>
            <a:endParaRPr lang="ja-JP" altLang="en-US" sz="2400">
              <a:ea typeface="ＭＳ Ｐゴシック"/>
              <a:cs typeface="Calibri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5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全学無線</a:t>
            </a:r>
            <a:r>
              <a:rPr lang="en-US" altLang="ja-JP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</a:t>
            </a:r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整備</a:t>
            </a:r>
            <a:endParaRPr kumimoji="1"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4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5DC71-0709-E800-42E4-9E7F15BC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全学無線LAN整備</a:t>
            </a:r>
            <a:endParaRPr kumimoji="1"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EF14-E646-5C66-121E-ED6A81B4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大学債によりオンライン化に対応できるようキャンパス全体でWi-Fiを利用できるようインフラ整備を行っています</a:t>
            </a:r>
          </a:p>
          <a:p>
            <a:pPr lvl="1"/>
            <a:r>
              <a:rPr lang="ja-JP" altLang="en-US" sz="2000" b="1">
                <a:ea typeface="ＭＳ Ｐゴシック"/>
                <a:cs typeface="Calibri"/>
              </a:rPr>
              <a:t>2022年度　全学共通機能</a:t>
            </a:r>
            <a:r>
              <a:rPr lang="ja-JP" altLang="en-US" sz="2000">
                <a:ea typeface="ＭＳ Ｐゴシック"/>
                <a:cs typeface="Calibri"/>
              </a:rPr>
              <a:t>　約3600台</a:t>
            </a:r>
          </a:p>
          <a:p>
            <a:pPr lvl="1"/>
            <a:r>
              <a:rPr lang="ja-JP" altLang="en-US" sz="2000" b="1">
                <a:ea typeface="ＭＳ Ｐゴシック"/>
                <a:cs typeface="Calibri"/>
              </a:rPr>
              <a:t>2023年度　全学共通機能＋部局管理機能</a:t>
            </a:r>
            <a:r>
              <a:rPr lang="ja-JP" altLang="en-US" sz="2000">
                <a:ea typeface="ＭＳ Ｐゴシック"/>
                <a:cs typeface="Calibri"/>
              </a:rPr>
              <a:t>　約3600台</a:t>
            </a:r>
          </a:p>
          <a:p>
            <a:pPr lvl="1"/>
            <a:r>
              <a:rPr lang="ja-JP" altLang="en-US" sz="2000" b="1">
                <a:ea typeface="ＭＳ Ｐゴシック"/>
                <a:cs typeface="Calibri"/>
              </a:rPr>
              <a:t>部局整備　工学系研究科、情報理工学系研究科、附属病院</a:t>
            </a:r>
            <a:r>
              <a:rPr lang="ja-JP" altLang="en-US" sz="2000">
                <a:ea typeface="ＭＳ Ｐゴシック"/>
                <a:cs typeface="Calibri"/>
              </a:rPr>
              <a:t>　約3500台</a:t>
            </a:r>
          </a:p>
          <a:p>
            <a:r>
              <a:rPr lang="ja-JP" altLang="en-US" sz="2000">
                <a:ea typeface="ＭＳ Ｐゴシック"/>
                <a:cs typeface="Calibri"/>
              </a:rPr>
              <a:t>広い意味で大学全体をカバーするWi-Fiサービスを実現します</a:t>
            </a:r>
          </a:p>
          <a:p>
            <a:pPr lvl="1"/>
            <a:r>
              <a:rPr lang="ja-JP" altLang="en-US" sz="2000">
                <a:ea typeface="ＭＳ Ｐゴシック"/>
                <a:cs typeface="Calibri"/>
              </a:rPr>
              <a:t>UTokyo Wi-Fi TF (情報基盤センター、情報システム本部、教養学部など）と部局担当が協力して全学的なサービスを提供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非常に広範なサービスのため部局担当中心で運用します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0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20F90-C09F-C351-7464-27C4BBC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新しいサービス内容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8FA-458A-F393-89F8-5A7EF25F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1604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kumimoji="1"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47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3EE68-6225-4077-782B-908949BE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新しいサービス内容</a:t>
            </a:r>
            <a:endParaRPr kumimoji="1"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E7CB-D2EC-DCA1-A634-F5252811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400">
                <a:ea typeface="ＭＳ Ｐゴシック"/>
                <a:cs typeface="Calibri"/>
              </a:rPr>
              <a:t>新しいSSID　0000UTokyo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新しいUTokyo Wi-Fi アカウント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発行ルール見直し</a:t>
            </a:r>
          </a:p>
          <a:p>
            <a:r>
              <a:rPr lang="en-US" altLang="ja-JP" sz="2400" dirty="0">
                <a:ea typeface="ＭＳ Ｐゴシック"/>
                <a:cs typeface="Calibri"/>
              </a:rPr>
              <a:t>e</a:t>
            </a:r>
            <a:r>
              <a:rPr lang="ja-JP" altLang="en-US" sz="2400">
                <a:ea typeface="ＭＳ Ｐゴシック"/>
                <a:cs typeface="Calibri"/>
              </a:rPr>
              <a:t>duroamサービスの統合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全学的な運用体制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セキュリティ対応の見直し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情報セキュリティ教育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1F154-CE94-6D9F-8EAA-7B1885A4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新しいWi-Fiサービス</a:t>
            </a:r>
            <a:endParaRPr kumimoji="1"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A023-A438-696F-25F4-CE0C4E4B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1700" b="1">
                <a:ea typeface="ＭＳ Ｐゴシック"/>
                <a:cs typeface="Calibri"/>
              </a:rPr>
              <a:t>（変わるところ）</a:t>
            </a:r>
          </a:p>
          <a:p>
            <a:r>
              <a:rPr lang="en-US" sz="1700" b="1" dirty="0">
                <a:cs typeface="Calibri"/>
              </a:rPr>
              <a:t>SSID：0000UTokyo　（</a:t>
            </a:r>
            <a:r>
              <a:rPr lang="ja-JP" altLang="en-US" sz="1700" b="1">
                <a:ea typeface="ＭＳ Ｐゴシック"/>
                <a:cs typeface="Calibri"/>
              </a:rPr>
              <a:t>旧</a:t>
            </a:r>
            <a:r>
              <a:rPr lang="en-US" sz="1700" b="1" dirty="0">
                <a:cs typeface="Calibri"/>
              </a:rPr>
              <a:t> </a:t>
            </a:r>
            <a:r>
              <a:rPr lang="en-US" sz="1700" b="1" dirty="0" err="1">
                <a:cs typeface="Calibri"/>
              </a:rPr>
              <a:t>UTokyo-WiFi</a:t>
            </a:r>
            <a:r>
              <a:rPr lang="en-US" sz="1700" b="1" dirty="0">
                <a:cs typeface="Calibri"/>
              </a:rPr>
              <a:t>）</a:t>
            </a:r>
            <a:endParaRPr lang="en-US" sz="1700" b="1" dirty="0">
              <a:ea typeface="ＭＳ Ｐゴシック"/>
              <a:cs typeface="Calibri"/>
            </a:endParaRPr>
          </a:p>
          <a:p>
            <a:pPr lvl="1"/>
            <a:r>
              <a:rPr lang="ja-JP" altLang="en-US" sz="1700" b="1">
                <a:ea typeface="ＭＳ Ｐゴシック"/>
                <a:cs typeface="Calibri"/>
              </a:rPr>
              <a:t>大学構成員がすべての学内サービスを利用できる</a:t>
            </a:r>
          </a:p>
          <a:p>
            <a:pPr marL="0" indent="0">
              <a:buNone/>
            </a:pPr>
            <a:r>
              <a:rPr lang="ja-JP" altLang="en-US" sz="1700">
                <a:ea typeface="ＭＳ Ｐゴシック"/>
                <a:cs typeface="Calibri"/>
              </a:rPr>
              <a:t>（変わらないところ）</a:t>
            </a:r>
          </a:p>
          <a:p>
            <a:r>
              <a:rPr lang="ja-JP" altLang="en-US" sz="1700">
                <a:ea typeface="ＭＳ Ｐゴシック"/>
                <a:cs typeface="Calibri"/>
              </a:rPr>
              <a:t>SSID：eduroam</a:t>
            </a:r>
          </a:p>
          <a:p>
            <a:pPr lvl="1"/>
            <a:r>
              <a:rPr lang="ja-JP" altLang="en-US" sz="1700">
                <a:ea typeface="ＭＳ Ｐゴシック"/>
                <a:cs typeface="Calibri"/>
              </a:rPr>
              <a:t>他大学などの滞在者が利用できるWi-Fiサービス</a:t>
            </a:r>
          </a:p>
          <a:p>
            <a:pPr lvl="1"/>
            <a:r>
              <a:rPr lang="ja-JP" altLang="en-US" sz="1700">
                <a:ea typeface="ＭＳ Ｐゴシック"/>
                <a:cs typeface="Calibri"/>
              </a:rPr>
              <a:t>大学構成員向けのサービスは利用できません</a:t>
            </a:r>
          </a:p>
          <a:p>
            <a:r>
              <a:rPr lang="en-US" sz="1700" dirty="0" err="1">
                <a:cs typeface="Calibri"/>
              </a:rPr>
              <a:t>SSID：UTokyo-Guest</a:t>
            </a:r>
          </a:p>
          <a:p>
            <a:pPr lvl="1"/>
            <a:r>
              <a:rPr lang="ja-JP" altLang="en-US" sz="1700">
                <a:ea typeface="ＭＳ Ｐゴシック"/>
                <a:cs typeface="Calibri"/>
              </a:rPr>
              <a:t>一般のゲストが利用できるWi-Fiサービス</a:t>
            </a:r>
            <a:endParaRPr lang="en-US" sz="170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6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50C2A-BFC2-C95F-9C00-98D43BE9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新しいWi-Fiアカウント</a:t>
            </a:r>
            <a:endParaRPr kumimoji="1"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B297-B13C-A629-ABDB-89005C1C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2000" b="1">
                <a:ea typeface="ＭＳ Ｐゴシック"/>
                <a:cs typeface="Calibri" panose="020F0502020204030204"/>
              </a:rPr>
              <a:t>（変わるところ）</a:t>
            </a:r>
          </a:p>
          <a:p>
            <a:r>
              <a:rPr lang="ja-JP" altLang="en-US" sz="2000" b="1">
                <a:ea typeface="ＭＳ Ｐゴシック"/>
                <a:cs typeface="Calibri" panose="020F0502020204030204"/>
              </a:rPr>
              <a:t>アカウント申請時に画面にパスワードが表示されます。</a:t>
            </a:r>
          </a:p>
          <a:p>
            <a:r>
              <a:rPr lang="ja-JP" altLang="en-US" sz="2000" b="1">
                <a:ea typeface="ＭＳ Ｐゴシック"/>
                <a:cs typeface="Calibri" panose="020F0502020204030204"/>
              </a:rPr>
              <a:t>ECCSクラウドメールにもアカウント情報が送られます。</a:t>
            </a:r>
          </a:p>
          <a:p>
            <a:r>
              <a:rPr lang="ja-JP" altLang="en-US" sz="2000" b="1">
                <a:ea typeface="ＭＳ Ｐゴシック"/>
                <a:cs typeface="Calibri" panose="020F0502020204030204"/>
              </a:rPr>
              <a:t>有効期限は1年です。（半年から伸びました。）</a:t>
            </a:r>
          </a:p>
          <a:p>
            <a:pPr marL="0" indent="0">
              <a:buNone/>
            </a:pPr>
            <a:r>
              <a:rPr lang="ja-JP" sz="2000">
                <a:ea typeface="ＭＳ Ｐゴシック"/>
                <a:cs typeface="Calibri" panose="020F0502020204030204"/>
              </a:rPr>
              <a:t>（変わらないところ）</a:t>
            </a:r>
            <a:endParaRPr lang="en-US" altLang="ja-JP" sz="2000">
              <a:ea typeface="+mn-lt"/>
              <a:cs typeface="+mn-lt"/>
            </a:endParaRPr>
          </a:p>
          <a:p>
            <a:r>
              <a:rPr lang="ja-JP" sz="2000">
                <a:ea typeface="ＭＳ Ｐゴシック"/>
                <a:cs typeface="Calibri" panose="020F0502020204030204"/>
              </a:rPr>
              <a:t>Wi-Fiアカウントの発行にはUTokyo Account が必要です。</a:t>
            </a:r>
            <a:endParaRPr lang="en-US" altLang="ja-JP" sz="2000">
              <a:ea typeface="+mn-lt"/>
              <a:cs typeface="+mn-lt"/>
            </a:endParaRPr>
          </a:p>
          <a:p>
            <a:r>
              <a:rPr lang="ja-JP" sz="2000">
                <a:ea typeface="ＭＳ Ｐゴシック"/>
                <a:cs typeface="Calibri" panose="020F0502020204030204"/>
              </a:rPr>
              <a:t>大学に登録された連絡先メールアドレス</a:t>
            </a:r>
            <a:r>
              <a:rPr lang="ja-JP" altLang="en-US" sz="2000">
                <a:ea typeface="ＭＳ Ｐゴシック"/>
                <a:cs typeface="Calibri" panose="020F0502020204030204"/>
              </a:rPr>
              <a:t>（学生はUTAS、教職員は人事情報システム）</a:t>
            </a:r>
            <a:r>
              <a:rPr lang="ja-JP" sz="2000">
                <a:ea typeface="ＭＳ Ｐゴシック"/>
                <a:cs typeface="Calibri" panose="020F0502020204030204"/>
              </a:rPr>
              <a:t>にアカウント情報が送られます。</a:t>
            </a:r>
            <a:endParaRPr lang="ja-JP" sz="2000"/>
          </a:p>
          <a:p>
            <a:endParaRPr lang="ja-JP" altLang="en-US" sz="2000">
              <a:ea typeface="ＭＳ Ｐゴシック"/>
              <a:cs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7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DD1BF-E73B-302F-D975-CA535B57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eduroam</a:t>
            </a:r>
            <a:r>
              <a:rPr lang="ja-JP" altLang="en-US" sz="4800">
                <a:ea typeface="ＭＳ Ｐゴシック"/>
                <a:cs typeface="Calibri Light"/>
              </a:rPr>
              <a:t>の統合・全学的な運用体制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3E07-3E73-F43B-CC46-42DEA556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  <a:cs typeface="Calibri"/>
              </a:rPr>
              <a:t>（変わるところ）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新しいUTokyo Wi-Fiアカウントはeduroamでも利用可能です。</a:t>
            </a:r>
            <a:endParaRPr lang="en-US" sz="240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他大学（海外の大学）や研究機関などでWi-Fiが利用できます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  <a:cs typeface="Calibri"/>
              </a:rPr>
              <a:t>新しいUTokyo Wi-Fi は大学全体で運用します。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ＡＰなどの故障などは建物を管理している部署に連絡してください。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ＡＰ状態などの管理機能を部局にも提供します。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7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808</Words>
  <Application>Microsoft Macintosh PowerPoint</Application>
  <PresentationFormat>ワイド画面</PresentationFormat>
  <Paragraphs>94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テーマ</vt:lpstr>
      <vt:lpstr>新しいUTokyo Wi-Fi </vt:lpstr>
      <vt:lpstr>アジェンダ</vt:lpstr>
      <vt:lpstr>全学無線LAN整備</vt:lpstr>
      <vt:lpstr>全学無線LAN整備</vt:lpstr>
      <vt:lpstr>新しいサービス内容</vt:lpstr>
      <vt:lpstr>新しいサービス内容</vt:lpstr>
      <vt:lpstr>新しいWi-Fiサービス</vt:lpstr>
      <vt:lpstr>新しいWi-Fiアカウント</vt:lpstr>
      <vt:lpstr>eduroamの統合・全学的な運用体制</vt:lpstr>
      <vt:lpstr>トラブルシューティング</vt:lpstr>
      <vt:lpstr>トラブルに遭遇したら</vt:lpstr>
      <vt:lpstr>セキュリティインシデント対応</vt:lpstr>
      <vt:lpstr>セキュリティ対応</vt:lpstr>
      <vt:lpstr>情報セキュリティ教育</vt:lpstr>
      <vt:lpstr>情報セキュリティ教育</vt:lpstr>
      <vt:lpstr>利用方法・接続方法</vt:lpstr>
      <vt:lpstr>使い方はuteleconを</vt:lpstr>
      <vt:lpstr>まとめ</vt:lpstr>
      <vt:lpstr>新たな大学の教育・研究インフラ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竹内　朗</cp:lastModifiedBy>
  <cp:revision>478</cp:revision>
  <dcterms:created xsi:type="dcterms:W3CDTF">2023-03-06T14:23:15Z</dcterms:created>
  <dcterms:modified xsi:type="dcterms:W3CDTF">2023-03-10T09:35:09Z</dcterms:modified>
</cp:coreProperties>
</file>