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78" r:id="rId3"/>
    <p:sldId id="258" r:id="rId4"/>
    <p:sldId id="257" r:id="rId5"/>
    <p:sldId id="259" r:id="rId6"/>
    <p:sldId id="260" r:id="rId7"/>
    <p:sldId id="266" r:id="rId8"/>
    <p:sldId id="261" r:id="rId9"/>
    <p:sldId id="267" r:id="rId10"/>
    <p:sldId id="262" r:id="rId11"/>
    <p:sldId id="263" r:id="rId12"/>
    <p:sldId id="268" r:id="rId13"/>
    <p:sldId id="265" r:id="rId14"/>
    <p:sldId id="272" r:id="rId15"/>
    <p:sldId id="273" r:id="rId16"/>
    <p:sldId id="274" r:id="rId17"/>
    <p:sldId id="275" r:id="rId18"/>
    <p:sldId id="270" r:id="rId19"/>
    <p:sldId id="271" r:id="rId20"/>
    <p:sldId id="277" r:id="rId21"/>
    <p:sldId id="276" r:id="rId22"/>
    <p:sldId id="264" r:id="rId23"/>
    <p:sldId id="269"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620" y="-1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xxxx@g.ecc.u-tokyo.ac.jp"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cc.u-tokyo.ac.jp/announcement/2016/04/01_2159.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lang="ja-JP" altLang="en-US" dirty="0" smtClean="0"/>
              <a:t>お知らせ機能</a:t>
            </a:r>
            <a:endParaRPr kumimoji="1" lang="en-US" altLang="ja-JP" dirty="0" smtClean="0"/>
          </a:p>
          <a:p>
            <a:pPr lvl="1"/>
            <a:r>
              <a:rPr kumimoji="1" lang="ja-JP" altLang="en-US" dirty="0" smtClean="0"/>
              <a:t>意義：クラスの学生に（非公開）情報を送る</a:t>
            </a:r>
            <a:endParaRPr kumimoji="1" lang="en-US" altLang="ja-JP" dirty="0" smtClean="0"/>
          </a:p>
          <a:p>
            <a:pPr lvl="1"/>
            <a:r>
              <a:rPr lang="ja-JP" altLang="en-US" dirty="0" smtClean="0"/>
              <a:t>例：</a:t>
            </a:r>
            <a:r>
              <a:rPr lang="ja-JP" altLang="en-US" dirty="0" smtClean="0">
                <a:solidFill>
                  <a:srgbClr val="FF0000"/>
                </a:solidFill>
              </a:rPr>
              <a:t>オンライン授業の</a:t>
            </a:r>
            <a:r>
              <a:rPr lang="en-US" altLang="ja-JP" dirty="0" smtClean="0">
                <a:solidFill>
                  <a:srgbClr val="FF0000"/>
                </a:solidFill>
              </a:rPr>
              <a:t>URL</a:t>
            </a:r>
            <a:r>
              <a:rPr lang="ja-JP" altLang="en-US" dirty="0" err="1" smtClean="0"/>
              <a:t>、</a:t>
            </a:r>
            <a:r>
              <a:rPr kumimoji="1" lang="ja-JP" altLang="en-US" dirty="0" smtClean="0"/>
              <a:t>（非公開）講義資料</a:t>
            </a:r>
            <a:endParaRPr kumimoji="1"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もともとは文字通り課題のコメント・評価を返す機能</a:t>
            </a:r>
            <a:endParaRPr lang="en-US" altLang="ja-JP" dirty="0" smtClean="0"/>
          </a:p>
          <a:p>
            <a:pPr lvl="1"/>
            <a:r>
              <a:rPr lang="ja-JP" altLang="en-US" dirty="0" smtClean="0"/>
              <a:t>意義：個々の学生に秘密情報を送る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t>それでも「クラスのメンバーを管理・認証してくれている」ことから生ずる意義がある</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endParaRPr kumimoji="1" lang="ja-JP" altLang="en-US" dirty="0"/>
          </a:p>
        </p:txBody>
      </p:sp>
      <p:sp>
        <p:nvSpPr>
          <p:cNvPr id="5" name="コンテンツ プレースホルダ 4"/>
          <p:cNvSpPr>
            <a:spLocks noGrp="1"/>
          </p:cNvSpPr>
          <p:nvPr>
            <p:ph idx="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初期設定（アドレス</a:t>
            </a:r>
            <a:r>
              <a:rPr lang="en-US" altLang="ja-JP" dirty="0" smtClean="0"/>
              <a:t>xxxx@g.ecc.u-tokyo.ac.jp</a:t>
            </a:r>
            <a:r>
              <a:rPr lang="ja-JP" altLang="en-US" dirty="0" smtClean="0"/>
              <a:t>とパスワード設定）が一度だけ必要です</a:t>
            </a:r>
            <a:endParaRPr lang="en-US" altLang="ja-JP" dirty="0" smtClean="0">
              <a:hlinkClick r:id="rId2"/>
            </a:endParaRPr>
          </a:p>
          <a:p>
            <a:pPr lvl="1"/>
            <a:r>
              <a:rPr lang="en-US" altLang="ja-JP" sz="1800" dirty="0" smtClean="0">
                <a:hlinkClick r:id="rId2"/>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オンライン手続きで完結（紙の書類不要）ですが、設定後実際に使えるまで時間差（最大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t>では</a:t>
            </a:r>
            <a:r>
              <a:rPr kumimoji="1" lang="ja-JP" altLang="en-US" dirty="0" smtClean="0"/>
              <a:t>ないです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5004048"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3995936" y="2859583"/>
            <a:ext cx="3456384" cy="3881785"/>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a:t>
            </a:r>
            <a:r>
              <a:rPr lang="ja-JP" altLang="en-US" dirty="0" smtClean="0"/>
              <a:t>以下に</a:t>
            </a:r>
            <a:r>
              <a:rPr lang="ja-JP" altLang="en-US" dirty="0" smtClean="0"/>
              <a:t>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テキスト ボックス 6"/>
          <p:cNvSpPr txBox="1"/>
          <p:nvPr/>
        </p:nvSpPr>
        <p:spPr>
          <a:xfrm>
            <a:off x="1475656" y="2607295"/>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327375"/>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a:t>
            </a:r>
            <a:r>
              <a:rPr lang="ja-JP" altLang="en-US" sz="3200" kern="0" smtClean="0">
                <a:solidFill>
                  <a:schemeClr val="tx2"/>
                </a:solidFill>
              </a:rPr>
              <a:t>得られるサイトを目指して以降も拡充します</a:t>
            </a:r>
            <a:endParaRPr kumimoji="1" lang="ja-JP" alt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ビデオ会議</a:t>
            </a:r>
            <a:endParaRPr kumimoji="1" lang="en-US" altLang="ja-JP" dirty="0" smtClean="0"/>
          </a:p>
          <a:p>
            <a:pPr lvl="1"/>
            <a:r>
              <a:rPr lang="ja-JP" altLang="en-US" dirty="0" smtClean="0"/>
              <a:t>双方向（開催者と複数の参加者）</a:t>
            </a:r>
            <a:endParaRPr lang="en-US" altLang="ja-JP" dirty="0" smtClean="0"/>
          </a:p>
          <a:p>
            <a:pPr lvl="1"/>
            <a:r>
              <a:rPr kumimoji="1" lang="ja-JP" altLang="en-US" dirty="0" smtClean="0"/>
              <a:t>最大接続数</a:t>
            </a:r>
            <a:r>
              <a:rPr kumimoji="1" lang="en-US" altLang="ja-JP" dirty="0" smtClean="0"/>
              <a:t>100</a:t>
            </a:r>
            <a:r>
              <a:rPr kumimoji="1" lang="ja-JP" altLang="en-US" dirty="0" smtClean="0"/>
              <a:t>（現在コロナ対策で</a:t>
            </a:r>
            <a:r>
              <a:rPr kumimoji="1" lang="en-US" altLang="ja-JP" dirty="0" smtClean="0"/>
              <a:t>250</a:t>
            </a:r>
            <a:r>
              <a:rPr kumimoji="1" lang="ja-JP" altLang="en-US" dirty="0" smtClean="0"/>
              <a:t>）</a:t>
            </a:r>
            <a:endParaRPr kumimoji="1" lang="en-US" altLang="ja-JP" dirty="0" smtClean="0"/>
          </a:p>
          <a:p>
            <a:r>
              <a:rPr lang="ja-JP" altLang="en-US" dirty="0" smtClean="0"/>
              <a:t>ライブ配信</a:t>
            </a:r>
            <a:endParaRPr lang="en-US" altLang="ja-JP" dirty="0" smtClean="0"/>
          </a:p>
          <a:p>
            <a:pPr lvl="1"/>
            <a:r>
              <a:rPr kumimoji="1" lang="ja-JP" altLang="en-US" dirty="0" smtClean="0"/>
              <a:t>一方向（開催者と多数の視聴者）</a:t>
            </a:r>
            <a:endParaRPr kumimoji="1" lang="en-US" altLang="ja-JP" dirty="0" smtClean="0"/>
          </a:p>
          <a:p>
            <a:pPr lvl="1"/>
            <a:r>
              <a:rPr lang="ja-JP" altLang="en-US" dirty="0" smtClean="0"/>
              <a:t>最大接続数</a:t>
            </a:r>
            <a:r>
              <a:rPr lang="en-US" altLang="ja-JP" dirty="0" smtClean="0"/>
              <a:t>100,000</a:t>
            </a:r>
          </a:p>
          <a:p>
            <a:r>
              <a:rPr kumimoji="1" lang="ja-JP" altLang="en-US" dirty="0" smtClean="0"/>
              <a:t>録画（ビデオ会議、ライブ配信ともに）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に自動的に保存され、あとからの配信も容易</a:t>
            </a:r>
            <a:endParaRPr lang="en-US" altLang="ja-JP" dirty="0" smtClean="0"/>
          </a:p>
          <a:p>
            <a:r>
              <a:rPr kumimoji="1" lang="ja-JP" altLang="en-US" dirty="0" smtClean="0"/>
              <a:t>詳細な手順はすべて、</a:t>
            </a:r>
            <a:r>
              <a:rPr kumimoji="1" lang="en-US" altLang="ja-JP" dirty="0" err="1" smtClean="0"/>
              <a:t>UTokyo</a:t>
            </a:r>
            <a:r>
              <a:rPr kumimoji="1" lang="en-US" altLang="ja-JP" dirty="0" smtClean="0"/>
              <a:t> TV</a:t>
            </a:r>
            <a:r>
              <a:rPr kumimoji="1" lang="ja-JP" altLang="en-US" smtClean="0"/>
              <a:t>会議ツールワンストップポータル</a:t>
            </a:r>
            <a:r>
              <a:rPr kumimoji="1" lang="ja-JP" altLang="en-US" dirty="0" smtClean="0"/>
              <a:t>で案内しています（画像入りページ、動画）</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ワンストップポータル</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以降</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en-US" altLang="ja-JP" dirty="0" smtClean="0"/>
          </a:p>
          <a:p>
            <a:r>
              <a:rPr lang="en-US" altLang="ja-JP" dirty="0" smtClean="0"/>
              <a:t>Meet</a:t>
            </a:r>
          </a:p>
          <a:p>
            <a:r>
              <a:rPr kumimoji="1" lang="en-US" altLang="ja-JP" dirty="0" smtClean="0"/>
              <a:t>Zoom</a:t>
            </a:r>
          </a:p>
          <a:p>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03847" y="4509120"/>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293096"/>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7/1</a:t>
            </a:r>
            <a:r>
              <a:rPr lang="ja-JP" altLang="en-US" dirty="0" smtClean="0"/>
              <a:t>）</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会議」で、講義のオンライン化の基本ツールになる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kumimoji="1" lang="ja-JP" altLang="en-US" dirty="0" smtClean="0"/>
              <a:t>（素直にオンライン化できる形式の講義を想定した）オンライン化「テンプレート」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ツールに関する質問、要望</a:t>
            </a:r>
            <a:endParaRPr kumimoji="1" lang="en-US" altLang="ja-JP" dirty="0" smtClean="0"/>
          </a:p>
          <a:p>
            <a:pPr lvl="1"/>
            <a:r>
              <a:rPr lang="ja-JP" altLang="en-US" dirty="0" smtClean="0"/>
              <a:t>オンライン化しにくい形式：課題共有・解決策議論（黒板、板書での演習、実験、</a:t>
            </a:r>
            <a:r>
              <a:rPr lang="en-US" altLang="ja-JP" dirty="0" smtClean="0"/>
              <a:t>etc.</a:t>
            </a:r>
            <a:r>
              <a:rPr lang="ja-JP" altLang="en-US" dirty="0" smtClean="0"/>
              <a:t>）</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smtClean="0"/>
              <a:t>WebEx</a:t>
            </a:r>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endParaRPr kumimoji="1" lang="ja-JP" altLang="en-US" dirty="0"/>
          </a:p>
        </p:txBody>
      </p:sp>
      <p:sp>
        <p:nvSpPr>
          <p:cNvPr id="3" name="コンテンツ プレースホルダ 2"/>
          <p:cNvSpPr>
            <a:spLocks noGrp="1"/>
          </p:cNvSpPr>
          <p:nvPr>
            <p:ph idx="1"/>
          </p:nvPr>
        </p:nvSpPr>
        <p:spPr/>
        <p:txBody>
          <a:bodyPr>
            <a:normAutofit/>
          </a:bodyPr>
          <a:lstStyle/>
          <a:p>
            <a:endParaRPr kumimoji="1" lang="ja-JP" altLang="en-US" dirty="0"/>
          </a:p>
        </p:txBody>
      </p:sp>
      <p:pic>
        <p:nvPicPr>
          <p:cNvPr id="4" name="図 3" descr="utokyo-account.png"/>
          <p:cNvPicPr>
            <a:picLocks noChangeAspect="1"/>
          </p:cNvPicPr>
          <p:nvPr/>
        </p:nvPicPr>
        <p:blipFill>
          <a:blip r:embed="rId2" cstate="print"/>
          <a:stretch>
            <a:fillRect/>
          </a:stretch>
        </p:blipFill>
        <p:spPr>
          <a:xfrm>
            <a:off x="1403648" y="1340768"/>
            <a:ext cx="6444938" cy="525658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a:p>
            <a:endParaRPr kumimoji="1" lang="ja-JP" altLang="en-US" dirty="0"/>
          </a:p>
        </p:txBody>
      </p:sp>
      <p:pic>
        <p:nvPicPr>
          <p:cNvPr id="5" name="図 4" descr="itc-lms-login.png"/>
          <p:cNvPicPr>
            <a:picLocks noChangeAspect="1"/>
          </p:cNvPicPr>
          <p:nvPr/>
        </p:nvPicPr>
        <p:blipFill>
          <a:blip r:embed="rId2" cstate="print"/>
          <a:stretch>
            <a:fillRect/>
          </a:stretch>
        </p:blipFill>
        <p:spPr>
          <a:xfrm>
            <a:off x="1691680" y="1340768"/>
            <a:ext cx="6124152" cy="5296564"/>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t>Learning Management System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359</TotalTime>
  <Words>994</Words>
  <Application>Microsoft Office PowerPoint</Application>
  <PresentationFormat>画面に合わせる (4:3)</PresentationFormat>
  <Paragraphs>179</Paragraphs>
  <Slides>23</Slides>
  <Notes>0</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雪藤</vt:lpstr>
      <vt:lpstr>授業のオンライン化を念頭に置いたTV会議ツールと使い方説明会</vt:lpstr>
      <vt:lpstr>はじめに</vt:lpstr>
      <vt:lpstr>Executive Summary</vt:lpstr>
      <vt:lpstr>本日の会議</vt:lpstr>
      <vt:lpstr>以降の説明内容</vt:lpstr>
      <vt:lpstr>UTokyo Account</vt:lpstr>
      <vt:lpstr>UTokyo Accountとは</vt:lpstr>
      <vt:lpstr>ITC-LMS</vt:lpstr>
      <vt:lpstr>ITC-LMSとは</vt:lpstr>
      <vt:lpstr>ITC-LMSでできること</vt:lpstr>
      <vt:lpstr>ITC-LMSの存在意義</vt:lpstr>
      <vt:lpstr>G Suite for Education</vt:lpstr>
      <vt:lpstr>G Suite for Educationとは</vt:lpstr>
      <vt:lpstr>余談：名称について</vt:lpstr>
      <vt:lpstr>ECCSクラウドメールを使うには?</vt:lpstr>
      <vt:lpstr>無事有効化されると…</vt:lpstr>
      <vt:lpstr>注意</vt:lpstr>
      <vt:lpstr>3つのTV会議</vt:lpstr>
      <vt:lpstr>GoogleハングアウトMeet</vt:lpstr>
      <vt:lpstr>Meetでできること</vt:lpstr>
      <vt:lpstr>ワンストップポータル</vt:lpstr>
      <vt:lpstr>3つのTV会議</vt:lpstr>
      <vt:lpstr>スライド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59</cp:revision>
  <dcterms:created xsi:type="dcterms:W3CDTF">2020-03-09T13:20:48Z</dcterms:created>
  <dcterms:modified xsi:type="dcterms:W3CDTF">2020-03-10T17:33:48Z</dcterms:modified>
</cp:coreProperties>
</file>