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430" r:id="rId2"/>
    <p:sldId id="1285" r:id="rId3"/>
    <p:sldId id="1216" r:id="rId4"/>
    <p:sldId id="1231" r:id="rId5"/>
    <p:sldId id="1224" r:id="rId6"/>
    <p:sldId id="365" r:id="rId7"/>
    <p:sldId id="1232" r:id="rId8"/>
    <p:sldId id="387" r:id="rId9"/>
    <p:sldId id="1209" r:id="rId10"/>
    <p:sldId id="1197" r:id="rId11"/>
    <p:sldId id="1233" r:id="rId12"/>
    <p:sldId id="1213" r:id="rId13"/>
    <p:sldId id="1252" r:id="rId14"/>
    <p:sldId id="1283" r:id="rId15"/>
    <p:sldId id="1284" r:id="rId16"/>
    <p:sldId id="1286" r:id="rId17"/>
    <p:sldId id="445" r:id="rId18"/>
    <p:sldId id="457" r:id="rId19"/>
    <p:sldId id="433" r:id="rId20"/>
    <p:sldId id="451" r:id="rId21"/>
    <p:sldId id="434" r:id="rId22"/>
    <p:sldId id="435" r:id="rId23"/>
    <p:sldId id="436" r:id="rId24"/>
    <p:sldId id="437" r:id="rId25"/>
    <p:sldId id="438" r:id="rId26"/>
    <p:sldId id="460" r:id="rId27"/>
    <p:sldId id="439" r:id="rId28"/>
    <p:sldId id="440" r:id="rId29"/>
    <p:sldId id="441" r:id="rId30"/>
    <p:sldId id="442" r:id="rId31"/>
    <p:sldId id="446" r:id="rId32"/>
    <p:sldId id="447" r:id="rId33"/>
    <p:sldId id="458" r:id="rId34"/>
    <p:sldId id="459" r:id="rId35"/>
    <p:sldId id="448" r:id="rId36"/>
    <p:sldId id="454" r:id="rId37"/>
    <p:sldId id="455" r:id="rId38"/>
    <p:sldId id="456" r:id="rId39"/>
    <p:sldId id="461" r:id="rId40"/>
    <p:sldId id="418" r:id="rId41"/>
    <p:sldId id="462"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柴山　悦哉" initials="柴山　悦哉" lastIdx="1" clrIdx="0">
    <p:extLst>
      <p:ext uri="{19B8F6BF-5375-455C-9EA6-DF929625EA0E}">
        <p15:presenceInfo xmlns:p15="http://schemas.microsoft.com/office/powerpoint/2012/main" userId="S::8986925994@utac.u-tokyo.ac.jp::f982c00d-0fc2-48ca-bd84-6ed4a7ed6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1" autoAdjust="0"/>
    <p:restoredTop sz="94694" autoAdjust="0"/>
  </p:normalViewPr>
  <p:slideViewPr>
    <p:cSldViewPr>
      <p:cViewPr varScale="1">
        <p:scale>
          <a:sx n="121" d="100"/>
          <a:sy n="121" d="100"/>
        </p:scale>
        <p:origin x="1040" y="176"/>
      </p:cViewPr>
      <p:guideLst>
        <p:guide orient="horz" pos="2160"/>
        <p:guide pos="2880"/>
      </p:guideLst>
    </p:cSldViewPr>
  </p:slideViewPr>
  <p:outlineViewPr>
    <p:cViewPr>
      <p:scale>
        <a:sx n="33" d="100"/>
        <a:sy n="33" d="100"/>
      </p:scale>
      <p:origin x="0" y="-3544"/>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2021年</c:v>
                </c:pt>
              </c:strCache>
            </c:strRef>
          </c:tx>
          <c:spPr>
            <a:solidFill>
              <a:schemeClr val="accent1">
                <a:shade val="65000"/>
                <a:tint val="100000"/>
              </a:schemeClr>
            </a:solidFill>
            <a:ln>
              <a:noFill/>
            </a:ln>
            <a:effectLst/>
          </c:spPr>
          <c:invertIfNegative val="0"/>
          <c:cat>
            <c:strRef>
              <c:f>Sheet1!$A$2:$A$8</c:f>
              <c:strCache>
                <c:ptCount val="7"/>
                <c:pt idx="0">
                  <c:v>テスト</c:v>
                </c:pt>
                <c:pt idx="1">
                  <c:v>課題</c:v>
                </c:pt>
                <c:pt idx="2">
                  <c:v>教材</c:v>
                </c:pt>
                <c:pt idx="3">
                  <c:v>アンケート</c:v>
                </c:pt>
                <c:pt idx="4">
                  <c:v>掲示板</c:v>
                </c:pt>
                <c:pt idx="5">
                  <c:v>メッセージ</c:v>
                </c:pt>
                <c:pt idx="6">
                  <c:v>お知らせ</c:v>
                </c:pt>
              </c:strCache>
            </c:strRef>
          </c:cat>
          <c:val>
            <c:numRef>
              <c:f>Sheet1!$B$2:$B$8</c:f>
              <c:numCache>
                <c:formatCode>0.00%</c:formatCode>
                <c:ptCount val="7"/>
                <c:pt idx="0">
                  <c:v>7.4999999999999997E-2</c:v>
                </c:pt>
                <c:pt idx="1">
                  <c:v>0.59099999999999997</c:v>
                </c:pt>
                <c:pt idx="2">
                  <c:v>0.80300000000000005</c:v>
                </c:pt>
                <c:pt idx="3">
                  <c:v>0.378</c:v>
                </c:pt>
                <c:pt idx="4">
                  <c:v>0.13100000000000001</c:v>
                </c:pt>
                <c:pt idx="5">
                  <c:v>0.16900000000000001</c:v>
                </c:pt>
                <c:pt idx="6">
                  <c:v>0.77100000000000002</c:v>
                </c:pt>
              </c:numCache>
            </c:numRef>
          </c:val>
          <c:extLst>
            <c:ext xmlns:c16="http://schemas.microsoft.com/office/drawing/2014/chart" uri="{C3380CC4-5D6E-409C-BE32-E72D297353CC}">
              <c16:uniqueId val="{00000000-9A92-1F42-82F4-7DC3C0736031}"/>
            </c:ext>
          </c:extLst>
        </c:ser>
        <c:ser>
          <c:idx val="1"/>
          <c:order val="1"/>
          <c:tx>
            <c:strRef>
              <c:f>Sheet1!$C$1</c:f>
              <c:strCache>
                <c:ptCount val="1"/>
                <c:pt idx="0">
                  <c:v>2020年</c:v>
                </c:pt>
              </c:strCache>
            </c:strRef>
          </c:tx>
          <c:spPr>
            <a:solidFill>
              <a:schemeClr val="accent1">
                <a:tint val="100000"/>
              </a:schemeClr>
            </a:solidFill>
            <a:ln>
              <a:noFill/>
            </a:ln>
            <a:effectLst/>
          </c:spPr>
          <c:invertIfNegative val="0"/>
          <c:cat>
            <c:strRef>
              <c:f>Sheet1!$A$2:$A$8</c:f>
              <c:strCache>
                <c:ptCount val="7"/>
                <c:pt idx="0">
                  <c:v>テスト</c:v>
                </c:pt>
                <c:pt idx="1">
                  <c:v>課題</c:v>
                </c:pt>
                <c:pt idx="2">
                  <c:v>教材</c:v>
                </c:pt>
                <c:pt idx="3">
                  <c:v>アンケート</c:v>
                </c:pt>
                <c:pt idx="4">
                  <c:v>掲示板</c:v>
                </c:pt>
                <c:pt idx="5">
                  <c:v>メッセージ</c:v>
                </c:pt>
                <c:pt idx="6">
                  <c:v>お知らせ</c:v>
                </c:pt>
              </c:strCache>
            </c:strRef>
          </c:cat>
          <c:val>
            <c:numRef>
              <c:f>Sheet1!$C$2:$C$8</c:f>
              <c:numCache>
                <c:formatCode>0.00%</c:formatCode>
                <c:ptCount val="7"/>
                <c:pt idx="0">
                  <c:v>8.6999999999999994E-2</c:v>
                </c:pt>
                <c:pt idx="1">
                  <c:v>0.6</c:v>
                </c:pt>
                <c:pt idx="2">
                  <c:v>0.82399999999999995</c:v>
                </c:pt>
                <c:pt idx="3">
                  <c:v>0.10199999999999999</c:v>
                </c:pt>
                <c:pt idx="4">
                  <c:v>0.20399999999999999</c:v>
                </c:pt>
                <c:pt idx="5">
                  <c:v>0.219</c:v>
                </c:pt>
                <c:pt idx="6">
                  <c:v>0.84899999999999998</c:v>
                </c:pt>
              </c:numCache>
            </c:numRef>
          </c:val>
          <c:extLst>
            <c:ext xmlns:c16="http://schemas.microsoft.com/office/drawing/2014/chart" uri="{C3380CC4-5D6E-409C-BE32-E72D297353CC}">
              <c16:uniqueId val="{00000001-9A92-1F42-82F4-7DC3C0736031}"/>
            </c:ext>
          </c:extLst>
        </c:ser>
        <c:ser>
          <c:idx val="2"/>
          <c:order val="2"/>
          <c:tx>
            <c:strRef>
              <c:f>Sheet1!$D$1</c:f>
              <c:strCache>
                <c:ptCount val="1"/>
                <c:pt idx="0">
                  <c:v>2019年</c:v>
                </c:pt>
              </c:strCache>
            </c:strRef>
          </c:tx>
          <c:spPr>
            <a:solidFill>
              <a:schemeClr val="accent1">
                <a:tint val="65000"/>
                <a:tint val="100000"/>
              </a:schemeClr>
            </a:solidFill>
            <a:ln>
              <a:noFill/>
            </a:ln>
            <a:effectLst/>
          </c:spPr>
          <c:invertIfNegative val="0"/>
          <c:cat>
            <c:strRef>
              <c:f>Sheet1!$A$2:$A$8</c:f>
              <c:strCache>
                <c:ptCount val="7"/>
                <c:pt idx="0">
                  <c:v>テスト</c:v>
                </c:pt>
                <c:pt idx="1">
                  <c:v>課題</c:v>
                </c:pt>
                <c:pt idx="2">
                  <c:v>教材</c:v>
                </c:pt>
                <c:pt idx="3">
                  <c:v>アンケート</c:v>
                </c:pt>
                <c:pt idx="4">
                  <c:v>掲示板</c:v>
                </c:pt>
                <c:pt idx="5">
                  <c:v>メッセージ</c:v>
                </c:pt>
                <c:pt idx="6">
                  <c:v>お知らせ</c:v>
                </c:pt>
              </c:strCache>
            </c:strRef>
          </c:cat>
          <c:val>
            <c:numRef>
              <c:f>Sheet1!$D$2:$D$8</c:f>
              <c:numCache>
                <c:formatCode>0.00%</c:formatCode>
                <c:ptCount val="7"/>
                <c:pt idx="0">
                  <c:v>0.104</c:v>
                </c:pt>
                <c:pt idx="1">
                  <c:v>0.51</c:v>
                </c:pt>
                <c:pt idx="2">
                  <c:v>0.82199999999999995</c:v>
                </c:pt>
                <c:pt idx="3">
                  <c:v>0.13500000000000001</c:v>
                </c:pt>
                <c:pt idx="4">
                  <c:v>0.17499999999999999</c:v>
                </c:pt>
                <c:pt idx="5">
                  <c:v>9.2999999999999999E-2</c:v>
                </c:pt>
                <c:pt idx="6">
                  <c:v>0.45800000000000002</c:v>
                </c:pt>
              </c:numCache>
            </c:numRef>
          </c:val>
          <c:extLst>
            <c:ext xmlns:c16="http://schemas.microsoft.com/office/drawing/2014/chart" uri="{C3380CC4-5D6E-409C-BE32-E72D297353CC}">
              <c16:uniqueId val="{00000002-9A92-1F42-82F4-7DC3C0736031}"/>
            </c:ext>
          </c:extLst>
        </c:ser>
        <c:dLbls>
          <c:showLegendKey val="0"/>
          <c:showVal val="0"/>
          <c:showCatName val="0"/>
          <c:showSerName val="0"/>
          <c:showPercent val="0"/>
          <c:showBubbleSize val="0"/>
        </c:dLbls>
        <c:gapWidth val="182"/>
        <c:axId val="803747104"/>
        <c:axId val="1521639904"/>
      </c:barChart>
      <c:catAx>
        <c:axId val="8037471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21639904"/>
        <c:crosses val="autoZero"/>
        <c:auto val="1"/>
        <c:lblAlgn val="ctr"/>
        <c:lblOffset val="100"/>
        <c:noMultiLvlLbl val="0"/>
      </c:catAx>
      <c:valAx>
        <c:axId val="152163990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803747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tint val="100000"/>
              </a:schemeClr>
            </a:solidFill>
            <a:ln>
              <a:noFill/>
            </a:ln>
            <a:effectLst/>
          </c:spPr>
          <c:invertIfNegative val="0"/>
          <c:cat>
            <c:strRef>
              <c:f>Sheet1!$A$2:$A$12</c:f>
              <c:strCache>
                <c:ptCount val="11"/>
                <c:pt idx="0">
                  <c:v>A</c:v>
                </c:pt>
                <c:pt idx="1">
                  <c:v>B</c:v>
                </c:pt>
                <c:pt idx="2">
                  <c:v>C</c:v>
                </c:pt>
                <c:pt idx="3">
                  <c:v>D</c:v>
                </c:pt>
                <c:pt idx="4">
                  <c:v>F</c:v>
                </c:pt>
                <c:pt idx="5">
                  <c:v>G</c:v>
                </c:pt>
                <c:pt idx="6">
                  <c:v>H</c:v>
                </c:pt>
                <c:pt idx="7">
                  <c:v>I</c:v>
                </c:pt>
                <c:pt idx="8">
                  <c:v>J</c:v>
                </c:pt>
                <c:pt idx="9">
                  <c:v>K</c:v>
                </c:pt>
                <c:pt idx="10">
                  <c:v>L</c:v>
                </c:pt>
              </c:strCache>
            </c:strRef>
          </c:cat>
          <c:val>
            <c:numRef>
              <c:f>Sheet1!$B$2:$B$12</c:f>
              <c:numCache>
                <c:formatCode>0.00%</c:formatCode>
                <c:ptCount val="11"/>
                <c:pt idx="0">
                  <c:v>0</c:v>
                </c:pt>
                <c:pt idx="1">
                  <c:v>2.47E-2</c:v>
                </c:pt>
                <c:pt idx="2">
                  <c:v>4.2200000000000001E-2</c:v>
                </c:pt>
                <c:pt idx="3">
                  <c:v>6.54E-2</c:v>
                </c:pt>
                <c:pt idx="4">
                  <c:v>8.7300000000000003E-2</c:v>
                </c:pt>
                <c:pt idx="5">
                  <c:v>0.1007</c:v>
                </c:pt>
                <c:pt idx="6">
                  <c:v>0.1094</c:v>
                </c:pt>
                <c:pt idx="7">
                  <c:v>0.14929999999999999</c:v>
                </c:pt>
                <c:pt idx="8">
                  <c:v>0.1769</c:v>
                </c:pt>
                <c:pt idx="9">
                  <c:v>0.18179999999999999</c:v>
                </c:pt>
                <c:pt idx="10">
                  <c:v>0.32579999999999998</c:v>
                </c:pt>
              </c:numCache>
            </c:numRef>
          </c:val>
          <c:extLst>
            <c:ext xmlns:c16="http://schemas.microsoft.com/office/drawing/2014/chart" uri="{C3380CC4-5D6E-409C-BE32-E72D297353CC}">
              <c16:uniqueId val="{00000000-4786-7342-B982-F803D6BA8748}"/>
            </c:ext>
          </c:extLst>
        </c:ser>
        <c:dLbls>
          <c:showLegendKey val="0"/>
          <c:showVal val="0"/>
          <c:showCatName val="0"/>
          <c:showSerName val="0"/>
          <c:showPercent val="0"/>
          <c:showBubbleSize val="0"/>
        </c:dLbls>
        <c:gapWidth val="219"/>
        <c:overlap val="-27"/>
        <c:axId val="1206661375"/>
        <c:axId val="1206451311"/>
      </c:barChart>
      <c:catAx>
        <c:axId val="120666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06451311"/>
        <c:crosses val="autoZero"/>
        <c:auto val="1"/>
        <c:lblAlgn val="ctr"/>
        <c:lblOffset val="100"/>
        <c:noMultiLvlLbl val="0"/>
      </c:catAx>
      <c:valAx>
        <c:axId val="12064513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20666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利用したコースの割合</c:v>
                </c:pt>
              </c:strCache>
            </c:strRef>
          </c:tx>
          <c:spPr>
            <a:solidFill>
              <a:schemeClr val="accent1"/>
            </a:solidFill>
            <a:ln>
              <a:noFill/>
            </a:ln>
            <a:effectLst/>
          </c:spPr>
          <c:invertIfNegative val="0"/>
          <c:cat>
            <c:strRef>
              <c:f>Sheet1!$A$2:$A$4</c:f>
              <c:strCache>
                <c:ptCount val="3"/>
                <c:pt idx="0">
                  <c:v>メッセージ</c:v>
                </c:pt>
                <c:pt idx="1">
                  <c:v>掲示板</c:v>
                </c:pt>
                <c:pt idx="2">
                  <c:v>お知らせ</c:v>
                </c:pt>
              </c:strCache>
            </c:strRef>
          </c:cat>
          <c:val>
            <c:numRef>
              <c:f>Sheet1!$B$2:$B$4</c:f>
              <c:numCache>
                <c:formatCode>0.00%</c:formatCode>
                <c:ptCount val="3"/>
                <c:pt idx="0">
                  <c:v>0.16900000000000001</c:v>
                </c:pt>
                <c:pt idx="1">
                  <c:v>0.13100000000000001</c:v>
                </c:pt>
                <c:pt idx="2">
                  <c:v>0.77100000000000002</c:v>
                </c:pt>
              </c:numCache>
            </c:numRef>
          </c:val>
          <c:extLst>
            <c:ext xmlns:c16="http://schemas.microsoft.com/office/drawing/2014/chart" uri="{C3380CC4-5D6E-409C-BE32-E72D297353CC}">
              <c16:uniqueId val="{00000000-5287-A949-9B35-056D455648F9}"/>
            </c:ext>
          </c:extLst>
        </c:ser>
        <c:dLbls>
          <c:showLegendKey val="0"/>
          <c:showVal val="0"/>
          <c:showCatName val="0"/>
          <c:showSerName val="0"/>
          <c:showPercent val="0"/>
          <c:showBubbleSize val="0"/>
        </c:dLbls>
        <c:gapWidth val="219"/>
        <c:axId val="919161567"/>
        <c:axId val="919163199"/>
      </c:barChart>
      <c:catAx>
        <c:axId val="9191615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919163199"/>
        <c:crosses val="autoZero"/>
        <c:auto val="1"/>
        <c:lblAlgn val="ctr"/>
        <c:lblOffset val="100"/>
        <c:noMultiLvlLbl val="0"/>
      </c:catAx>
      <c:valAx>
        <c:axId val="919163199"/>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919161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0.59055</cdr:x>
      <cdr:y>0.27808</cdr:y>
    </cdr:from>
    <cdr:to>
      <cdr:x>0.93315</cdr:x>
      <cdr:y>0.56913</cdr:y>
    </cdr:to>
    <cdr:sp macro="" textlink="">
      <cdr:nvSpPr>
        <cdr:cNvPr id="3" name="円形吹き出し 2">
          <a:extLst xmlns:a="http://schemas.openxmlformats.org/drawingml/2006/main">
            <a:ext uri="{FF2B5EF4-FFF2-40B4-BE49-F238E27FC236}">
              <a16:creationId xmlns:a16="http://schemas.microsoft.com/office/drawing/2014/main" id="{B4214CC6-325D-F94E-B581-EB807BFF257C}"/>
            </a:ext>
          </a:extLst>
        </cdr:cNvPr>
        <cdr:cNvSpPr/>
      </cdr:nvSpPr>
      <cdr:spPr>
        <a:xfrm xmlns:a="http://schemas.openxmlformats.org/drawingml/2006/main">
          <a:off x="5088944" y="1041247"/>
          <a:ext cx="2952288" cy="1089818"/>
        </a:xfrm>
        <a:prstGeom xmlns:a="http://schemas.openxmlformats.org/drawingml/2006/main" prst="wedgeEllipseCallout">
          <a:avLst>
            <a:gd name="adj1" fmla="val -34484"/>
            <a:gd name="adj2" fmla="val -69706"/>
          </a:avLst>
        </a:prstGeom>
        <a:ln xmlns:a="http://schemas.openxmlformats.org/drawingml/2006/main" w="38100">
          <a:solidFill>
            <a:srgbClr val="00B050"/>
          </a:solidFill>
        </a:ln>
      </cdr:spPr>
      <cdr:style>
        <a:lnRef xmlns:a="http://schemas.openxmlformats.org/drawingml/2006/main" idx="2">
          <a:schemeClr val="accent5"/>
        </a:lnRef>
        <a:fillRef xmlns:a="http://schemas.openxmlformats.org/drawingml/2006/main" idx="1">
          <a:schemeClr val="lt1"/>
        </a:fillRef>
        <a:effectRef xmlns:a="http://schemas.openxmlformats.org/drawingml/2006/main" idx="0">
          <a:schemeClr val="accent5"/>
        </a:effectRef>
        <a:fontRef xmlns:a="http://schemas.openxmlformats.org/drawingml/2006/main" idx="minor">
          <a:schemeClr val="dk1"/>
        </a:fontRef>
      </cdr:style>
      <cdr:txBody>
        <a:bodyPr xmlns:a="http://schemas.openxmlformats.org/drawingml/2006/main" vertOverflow="clip" wrap="square" lIns="0" tIns="36000" rIns="0" bIns="0">
          <a:spAutoFit/>
        </a:bodyPr>
        <a:lstStyle xmlns:a="http://schemas.openxmlformats.org/drawingml/2006/main"/>
        <a:p xmlns:a="http://schemas.openxmlformats.org/drawingml/2006/main">
          <a:pPr algn="ctr"/>
          <a:r>
            <a:rPr lang="ja-JP" altLang="en-US" sz="2400"/>
            <a:t>「教員→学生」の連絡</a:t>
          </a:r>
          <a:endParaRPr lang="en-US" altLang="ja-JP" sz="2400" dirty="0"/>
        </a:p>
      </cdr:txBody>
    </cdr:sp>
  </cdr:relSizeAnchor>
  <cdr:relSizeAnchor xmlns:cdr="http://schemas.openxmlformats.org/drawingml/2006/chartDrawing">
    <cdr:from>
      <cdr:x>0.38164</cdr:x>
      <cdr:y>0.59046</cdr:y>
    </cdr:from>
    <cdr:to>
      <cdr:x>0.72425</cdr:x>
      <cdr:y>0.88152</cdr:y>
    </cdr:to>
    <cdr:sp macro="" textlink="">
      <cdr:nvSpPr>
        <cdr:cNvPr id="4" name="円形吹き出し 3">
          <a:extLst xmlns:a="http://schemas.openxmlformats.org/drawingml/2006/main">
            <a:ext uri="{FF2B5EF4-FFF2-40B4-BE49-F238E27FC236}">
              <a16:creationId xmlns:a16="http://schemas.microsoft.com/office/drawing/2014/main" id="{4BF88AC7-F6AE-904B-A9C9-99D206F53596}"/>
            </a:ext>
          </a:extLst>
        </cdr:cNvPr>
        <cdr:cNvSpPr/>
      </cdr:nvSpPr>
      <cdr:spPr>
        <a:xfrm xmlns:a="http://schemas.openxmlformats.org/drawingml/2006/main">
          <a:off x="3288704" y="2210934"/>
          <a:ext cx="2952372" cy="1089850"/>
        </a:xfrm>
        <a:prstGeom xmlns:a="http://schemas.openxmlformats.org/drawingml/2006/main" prst="wedgeEllipseCallout">
          <a:avLst>
            <a:gd name="adj1" fmla="val -71641"/>
            <a:gd name="adj2" fmla="val -4943"/>
          </a:avLst>
        </a:prstGeom>
        <a:ln xmlns:a="http://schemas.openxmlformats.org/drawingml/2006/main" w="38100">
          <a:solidFill>
            <a:srgbClr val="FF0000"/>
          </a:solidFill>
        </a:ln>
      </cdr:spPr>
      <cdr:style>
        <a:lnRef xmlns:a="http://schemas.openxmlformats.org/drawingml/2006/main" idx="2">
          <a:schemeClr val="accent5"/>
        </a:lnRef>
        <a:fillRef xmlns:a="http://schemas.openxmlformats.org/drawingml/2006/main" idx="1">
          <a:schemeClr val="lt1"/>
        </a:fillRef>
        <a:effectRef xmlns:a="http://schemas.openxmlformats.org/drawingml/2006/main" idx="0">
          <a:schemeClr val="accent5"/>
        </a:effectRef>
        <a:fontRef xmlns:a="http://schemas.openxmlformats.org/drawingml/2006/main" idx="minor">
          <a:schemeClr val="dk1"/>
        </a:fontRef>
      </cdr:style>
      <cdr:txBody>
        <a:bodyPr xmlns:a="http://schemas.openxmlformats.org/drawingml/2006/main" wrap="square" lIns="0" tIns="36000" rIns="0" bIns="0">
          <a:sp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ctr"/>
          <a:r>
            <a:rPr lang="ja-JP" altLang="en-US" sz="2400"/>
            <a:t>「学生→教員」の連絡</a:t>
          </a:r>
          <a:endParaRPr lang="ja-JP" sz="24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2022/3/9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dirty="0"/>
              <a:t>2022/3/16</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dirty="0"/>
              <a:t>2022</a:t>
            </a:r>
            <a:r>
              <a:rPr kumimoji="1" lang="ja-JP" altLang="en-US"/>
              <a:t>年</a:t>
            </a:r>
            <a:r>
              <a:rPr kumimoji="1" lang="en-US" altLang="ja-JP" dirty="0"/>
              <a:t>S</a:t>
            </a:r>
            <a:r>
              <a:rPr kumimoji="1" lang="ja-JP" altLang="en-US"/>
              <a:t>セメスター説明会</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hasCustomPrompt="1"/>
          </p:nvPr>
        </p:nvSpPr>
        <p:spPr/>
        <p:txBody>
          <a:bodyPr/>
          <a:lstStyle>
            <a:lvl1pPr>
              <a:defRPr sz="2800"/>
            </a:lvl1pPr>
            <a:lvl2pPr>
              <a:defRPr sz="2400"/>
            </a:lvl2pPr>
          </a:lstStyle>
          <a:p>
            <a:pPr lvl="0" eaLnBrk="1" latinLnBrk="0" hangingPunct="1"/>
            <a:r>
              <a:rPr lang="ja-JP" altLang="en-US"/>
              <a:t>マスタ テキストの書式設定</a:t>
            </a:r>
          </a:p>
          <a:p>
            <a:pPr lvl="1" eaLnBrk="1" latinLnBrk="0" hangingPunct="1"/>
            <a:r>
              <a:rPr lang="ja-JP" altLang="en-US"/>
              <a:t>第 </a:t>
            </a:r>
            <a:r>
              <a:rPr lang="en-US" altLang="ja-JP" dirty="0"/>
              <a:t>2 </a:t>
            </a:r>
            <a:r>
              <a:rPr lang="ja-JP" altLang="en-US"/>
              <a:t>レベル</a:t>
            </a:r>
          </a:p>
          <a:p>
            <a:pPr lvl="2" eaLnBrk="1" latinLnBrk="0" hangingPunct="1"/>
            <a:r>
              <a:rPr lang="ja-JP" altLang="en-US"/>
              <a:t>第 </a:t>
            </a:r>
            <a:r>
              <a:rPr lang="en-US" altLang="ja-JP" dirty="0"/>
              <a:t>3 </a:t>
            </a:r>
            <a:r>
              <a:rPr lang="ja-JP" altLang="en-US"/>
              <a:t>レベル</a:t>
            </a:r>
          </a:p>
          <a:p>
            <a:pPr lvl="3" eaLnBrk="1" latinLnBrk="0" hangingPunct="1"/>
            <a:r>
              <a:rPr lang="ja-JP" altLang="en-US"/>
              <a:t>第 </a:t>
            </a:r>
            <a:r>
              <a:rPr lang="en-US" altLang="ja-JP" dirty="0"/>
              <a:t>4 </a:t>
            </a:r>
            <a:r>
              <a:rPr lang="ja-JP" altLang="en-US"/>
              <a:t>レベル</a:t>
            </a:r>
          </a:p>
          <a:p>
            <a:pPr lvl="4" eaLnBrk="1" latinLnBrk="0" hangingPunct="1"/>
            <a:r>
              <a:rPr lang="ja-JP" altLang="en-US"/>
              <a:t>第 </a:t>
            </a:r>
            <a:r>
              <a:rPr lang="en-US" altLang="ja-JP" dirty="0"/>
              <a:t>5 </a:t>
            </a:r>
            <a:r>
              <a:rPr lang="ja-JP" altLang="en-US"/>
              <a:t>レベル</a:t>
            </a:r>
            <a:endParaRPr kumimoji="0" lang="en-US" dirty="0"/>
          </a:p>
        </p:txBody>
      </p:sp>
      <p:sp>
        <p:nvSpPr>
          <p:cNvPr id="4" name="日付プレースホルダ 3"/>
          <p:cNvSpPr>
            <a:spLocks noGrp="1"/>
          </p:cNvSpPr>
          <p:nvPr>
            <p:ph type="dt" sz="half" idx="10"/>
          </p:nvPr>
        </p:nvSpPr>
        <p:spPr/>
        <p:txBody>
          <a:bodyPr/>
          <a:lstStyle/>
          <a:p>
            <a:r>
              <a:rPr kumimoji="1" lang="en-US" altLang="ja-JP" dirty="0"/>
              <a:t>2022/3/16</a:t>
            </a:r>
          </a:p>
        </p:txBody>
      </p:sp>
      <p:sp>
        <p:nvSpPr>
          <p:cNvPr id="5" name="フッター プレースホルダ 4"/>
          <p:cNvSpPr>
            <a:spLocks noGrp="1"/>
          </p:cNvSpPr>
          <p:nvPr>
            <p:ph type="ftr" sz="quarter" idx="11"/>
          </p:nvPr>
        </p:nvSpPr>
        <p:spPr/>
        <p:txBody>
          <a:bodyPr/>
          <a:lstStyle/>
          <a:p>
            <a:r>
              <a:rPr kumimoji="1" lang="en-US" altLang="ja-JP" dirty="0"/>
              <a:t>2022</a:t>
            </a:r>
            <a:r>
              <a:rPr kumimoji="1" lang="ja-JP" altLang="en-US"/>
              <a:t>年</a:t>
            </a:r>
            <a:r>
              <a:rPr kumimoji="1" lang="en-US" altLang="ja-JP" dirty="0"/>
              <a:t>A</a:t>
            </a:r>
            <a:r>
              <a:rPr kumimoji="1" lang="ja-JP" altLang="en-US"/>
              <a:t>セメスター説明会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dirty="0"/>
          </a:p>
        </p:txBody>
      </p:sp>
      <p:sp>
        <p:nvSpPr>
          <p:cNvPr id="3" name="テキスト プレースホルダ 2"/>
          <p:cNvSpPr>
            <a:spLocks noGrp="1"/>
          </p:cNvSpPr>
          <p:nvPr>
            <p:ph type="body" idx="1" hasCustomPrompt="1"/>
          </p:nvPr>
        </p:nvSpPr>
        <p:spPr>
          <a:xfrm>
            <a:off x="722313" y="1928802"/>
            <a:ext cx="7772400" cy="2692412"/>
          </a:xfrm>
        </p:spPr>
        <p:txBody>
          <a:bodyPr anchor="b">
            <a:normAutofit/>
          </a:bodyPr>
          <a:lstStyle>
            <a:lvl1pPr marL="0" indent="0">
              <a:buNone/>
              <a:defRPr sz="48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p:txBody>
      </p:sp>
      <p:sp>
        <p:nvSpPr>
          <p:cNvPr id="4" name="日付プレースホルダ 3"/>
          <p:cNvSpPr>
            <a:spLocks noGrp="1"/>
          </p:cNvSpPr>
          <p:nvPr>
            <p:ph type="dt" sz="half" idx="10"/>
          </p:nvPr>
        </p:nvSpPr>
        <p:spPr/>
        <p:txBody>
          <a:bodyPr/>
          <a:lstStyle/>
          <a:p>
            <a:r>
              <a:rPr kumimoji="1" lang="en-US" altLang="ja-JP"/>
              <a:t>2020/9/11</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2020/9/11</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2020/9/11</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2020/9/11</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2020/9/11</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A</a:t>
            </a:r>
            <a:r>
              <a:rPr kumimoji="1" lang="ja-JP" altLang="en-US"/>
              <a:t>セメスタ説明会 </a:t>
            </a:r>
            <a:r>
              <a:rPr kumimoji="1" lang="en-US" altLang="ja-JP"/>
              <a:t>utelecon.github.io</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marL="0" marR="0" indent="0" algn="ctr" defTabSz="914400" rtl="0" eaLnBrk="1" fontAlgn="auto" latinLnBrk="0" hangingPunct="1">
              <a:lnSpc>
                <a:spcPct val="100000"/>
              </a:lnSpc>
              <a:spcBef>
                <a:spcPts val="0"/>
              </a:spcBef>
              <a:spcAft>
                <a:spcPts val="0"/>
              </a:spcAft>
              <a:buClrTx/>
              <a:buSzTx/>
              <a:buFontTx/>
              <a:buNone/>
              <a:tabLst/>
              <a:defRPr kumimoji="0" sz="1200">
                <a:solidFill>
                  <a:schemeClr val="tx2"/>
                </a:solidFill>
              </a:defRPr>
            </a:lvl1pPr>
          </a:lstStyle>
          <a:p>
            <a:r>
              <a:rPr kumimoji="1" lang="en-US" altLang="ja-JP" dirty="0"/>
              <a:t>2022/3/16</a:t>
            </a:r>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marL="0" marR="0" indent="0" algn="ctr" defTabSz="914400" rtl="0" eaLnBrk="1" fontAlgn="auto" latinLnBrk="0" hangingPunct="1">
              <a:lnSpc>
                <a:spcPct val="100000"/>
              </a:lnSpc>
              <a:spcBef>
                <a:spcPts val="0"/>
              </a:spcBef>
              <a:spcAft>
                <a:spcPts val="0"/>
              </a:spcAft>
              <a:buClrTx/>
              <a:buSzTx/>
              <a:buFontTx/>
              <a:buNone/>
              <a:tabLst/>
              <a:defRPr kumimoji="0" sz="1200" baseline="0">
                <a:solidFill>
                  <a:schemeClr val="tx2"/>
                </a:solidFill>
              </a:defRPr>
            </a:lvl1pPr>
          </a:lstStyle>
          <a:p>
            <a:r>
              <a:rPr kumimoji="1" lang="en-US" altLang="ja-JP" dirty="0"/>
              <a:t>2022</a:t>
            </a:r>
            <a:r>
              <a:rPr kumimoji="1" lang="ja-JP" altLang="en-US"/>
              <a:t>年</a:t>
            </a:r>
            <a:r>
              <a:rPr kumimoji="1" lang="en-US" altLang="ja-JP" dirty="0"/>
              <a:t>S</a:t>
            </a:r>
            <a:r>
              <a:rPr kumimoji="1" lang="ja-JP" altLang="en-US"/>
              <a:t>セメスター説明会</a:t>
            </a:r>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tas.adm.u-tokyo.ac.jp/"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 Id="rId5" Type="http://schemas.openxmlformats.org/officeDocument/2006/relationships/hyperlink" Target="https://u-tokyo-ac-jp.zoom.us/"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elecon.adm.u-tokyo.ac.j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10" Type="http://schemas.openxmlformats.org/officeDocument/2006/relationships/image" Target="../media/image7.png"/><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u-tokyo-ac-jp.zoom.us/profile" TargetMode="External"/><Relationship Id="rId3" Type="http://schemas.openxmlformats.org/officeDocument/2006/relationships/hyperlink" Target="https://utas.adm.u-tokyo.ac.jp/" TargetMode="External"/><Relationship Id="rId7" Type="http://schemas.openxmlformats.org/officeDocument/2006/relationships/hyperlink" Target="https://mail.google.com/a/g.ecc.u-tokyo.ac.jp"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2.xml"/><Relationship Id="rId6" Type="http://schemas.openxmlformats.org/officeDocument/2006/relationships/hyperlink" Target="https://www.office.com/" TargetMode="External"/><Relationship Id="rId5" Type="http://schemas.openxmlformats.org/officeDocument/2006/relationships/hyperlink" Target="https://utelecon.webex.com/" TargetMode="External"/><Relationship Id="rId4" Type="http://schemas.openxmlformats.org/officeDocument/2006/relationships/hyperlink" Target="https://itc-lms.ecc.u-tokyo.ac.jp/" TargetMode="External"/><Relationship Id="rId9" Type="http://schemas.openxmlformats.org/officeDocument/2006/relationships/hyperlink" Target="https://utelecon.adm.u-tokyo.ac.jp/oc/#goog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5AF1B-2E69-B34A-8414-FFB753EDA0CE}"/>
              </a:ext>
            </a:extLst>
          </p:cNvPr>
          <p:cNvSpPr>
            <a:spLocks noGrp="1"/>
          </p:cNvSpPr>
          <p:nvPr>
            <p:ph type="ctrTitle"/>
          </p:nvPr>
        </p:nvSpPr>
        <p:spPr>
          <a:xfrm>
            <a:off x="285720" y="2500306"/>
            <a:ext cx="7022584" cy="1512888"/>
          </a:xfrm>
        </p:spPr>
        <p:txBody>
          <a:bodyPr/>
          <a:lstStyle/>
          <a:p>
            <a:r>
              <a:rPr lang="ja-JP" altLang="en-US"/>
              <a:t>授業における情報システム利用の基礎</a:t>
            </a:r>
          </a:p>
        </p:txBody>
      </p:sp>
      <p:sp>
        <p:nvSpPr>
          <p:cNvPr id="3" name="字幕 2">
            <a:extLst>
              <a:ext uri="{FF2B5EF4-FFF2-40B4-BE49-F238E27FC236}">
                <a16:creationId xmlns:a16="http://schemas.microsoft.com/office/drawing/2014/main" id="{B6A07790-A2F1-D144-AE52-E70C7663A7DC}"/>
              </a:ext>
            </a:extLst>
          </p:cNvPr>
          <p:cNvSpPr>
            <a:spLocks noGrp="1"/>
          </p:cNvSpPr>
          <p:nvPr>
            <p:ph type="subTitle" idx="1"/>
          </p:nvPr>
        </p:nvSpPr>
        <p:spPr/>
        <p:txBody>
          <a:bodyPr/>
          <a:lstStyle/>
          <a:p>
            <a:r>
              <a:rPr lang="ja-JP" altLang="en-US"/>
              <a:t>情報基盤センター 柴山悦哉</a:t>
            </a:r>
          </a:p>
        </p:txBody>
      </p:sp>
      <p:sp>
        <p:nvSpPr>
          <p:cNvPr id="4" name="日付プレースホルダー 3">
            <a:extLst>
              <a:ext uri="{FF2B5EF4-FFF2-40B4-BE49-F238E27FC236}">
                <a16:creationId xmlns:a16="http://schemas.microsoft.com/office/drawing/2014/main" id="{9C9C4004-089A-7840-BA80-DBFD967A280E}"/>
              </a:ext>
            </a:extLst>
          </p:cNvPr>
          <p:cNvSpPr>
            <a:spLocks noGrp="1"/>
          </p:cNvSpPr>
          <p:nvPr>
            <p:ph type="dt" sz="half" idx="10"/>
          </p:nvPr>
        </p:nvSpPr>
        <p:spPr/>
        <p:txBody>
          <a:bodyPr/>
          <a:lstStyle/>
          <a:p>
            <a:r>
              <a:rPr lang="en-US" altLang="ja-JP" dirty="0"/>
              <a:t>2021/9/15</a:t>
            </a:r>
            <a:endParaRPr lang="ja-JP" altLang="en-US"/>
          </a:p>
        </p:txBody>
      </p:sp>
      <p:sp>
        <p:nvSpPr>
          <p:cNvPr id="5" name="フッター プレースホルダー 4">
            <a:extLst>
              <a:ext uri="{FF2B5EF4-FFF2-40B4-BE49-F238E27FC236}">
                <a16:creationId xmlns:a16="http://schemas.microsoft.com/office/drawing/2014/main" id="{749068CA-9791-9248-9561-058DD2304353}"/>
              </a:ext>
            </a:extLst>
          </p:cNvPr>
          <p:cNvSpPr>
            <a:spLocks noGrp="1"/>
          </p:cNvSpPr>
          <p:nvPr>
            <p:ph type="ftr" sz="quarter" idx="11"/>
          </p:nvPr>
        </p:nvSpPr>
        <p:spPr/>
        <p:txBody>
          <a:bodyPr/>
          <a:lstStyle/>
          <a:p>
            <a:r>
              <a:rPr lang="en-US" altLang="ja-JP"/>
              <a:t>2021</a:t>
            </a:r>
            <a:r>
              <a:rPr lang="ja-JP" altLang="en-US"/>
              <a:t>年</a:t>
            </a:r>
            <a:r>
              <a:rPr lang="en-US" altLang="ja-JP"/>
              <a:t>A</a:t>
            </a:r>
            <a:r>
              <a:rPr lang="ja-JP" altLang="en-US"/>
              <a:t>セメスター説明会</a:t>
            </a:r>
            <a:endParaRPr lang="ja-JP" altLang="en-US" dirty="0"/>
          </a:p>
        </p:txBody>
      </p:sp>
      <p:sp>
        <p:nvSpPr>
          <p:cNvPr id="6" name="スライド番号プレースホルダー 5">
            <a:extLst>
              <a:ext uri="{FF2B5EF4-FFF2-40B4-BE49-F238E27FC236}">
                <a16:creationId xmlns:a16="http://schemas.microsoft.com/office/drawing/2014/main" id="{D3252858-B6B3-D740-A351-5090BABA37B1}"/>
              </a:ext>
            </a:extLst>
          </p:cNvPr>
          <p:cNvSpPr>
            <a:spLocks noGrp="1"/>
          </p:cNvSpPr>
          <p:nvPr>
            <p:ph type="sldNum" sz="quarter" idx="12"/>
          </p:nvPr>
        </p:nvSpPr>
        <p:spPr/>
        <p:txBody>
          <a:bodyPr/>
          <a:lstStyle/>
          <a:p>
            <a:fld id="{EDF77D8D-9987-453A-9A05-EB91CA595C68}" type="slidenum">
              <a:rPr lang="ja-JP" altLang="en-US" smtClean="0"/>
              <a:pPr/>
              <a:t>1</a:t>
            </a:fld>
            <a:endParaRPr lang="ja-JP" altLang="en-US"/>
          </a:p>
        </p:txBody>
      </p:sp>
    </p:spTree>
    <p:extLst>
      <p:ext uri="{BB962C8B-B14F-4D97-AF65-F5344CB8AC3E}">
        <p14:creationId xmlns:p14="http://schemas.microsoft.com/office/powerpoint/2010/main" val="309512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74860-B568-45EA-816C-7B7784699B7C}"/>
              </a:ext>
            </a:extLst>
          </p:cNvPr>
          <p:cNvSpPr>
            <a:spLocks noGrp="1"/>
          </p:cNvSpPr>
          <p:nvPr>
            <p:ph type="title"/>
          </p:nvPr>
        </p:nvSpPr>
        <p:spPr/>
        <p:txBody>
          <a:bodyPr/>
          <a:lstStyle/>
          <a:p>
            <a:r>
              <a:rPr kumimoji="1" lang="en-US" altLang="ja-JP" dirty="0"/>
              <a:t>UTAS</a:t>
            </a:r>
            <a:endParaRPr kumimoji="1" lang="ja-JP" altLang="en-US" dirty="0"/>
          </a:p>
        </p:txBody>
      </p:sp>
      <p:sp>
        <p:nvSpPr>
          <p:cNvPr id="3" name="コンテンツ プレースホルダー 2">
            <a:extLst>
              <a:ext uri="{FF2B5EF4-FFF2-40B4-BE49-F238E27FC236}">
                <a16:creationId xmlns:a16="http://schemas.microsoft.com/office/drawing/2014/main" id="{BC6D27EF-1D2B-42B5-8ED5-1708A249ABED}"/>
              </a:ext>
            </a:extLst>
          </p:cNvPr>
          <p:cNvSpPr>
            <a:spLocks noGrp="1"/>
          </p:cNvSpPr>
          <p:nvPr>
            <p:ph idx="1"/>
          </p:nvPr>
        </p:nvSpPr>
        <p:spPr/>
        <p:txBody>
          <a:bodyPr>
            <a:normAutofit fontScale="92500" lnSpcReduction="10000"/>
          </a:bodyPr>
          <a:lstStyle/>
          <a:p>
            <a:r>
              <a:rPr kumimoji="1" lang="ja-JP" altLang="en-US" dirty="0"/>
              <a:t>学務システム</a:t>
            </a:r>
            <a:endParaRPr kumimoji="1" lang="en-US" altLang="ja-JP" dirty="0"/>
          </a:p>
          <a:p>
            <a:r>
              <a:rPr lang="ja-JP" altLang="en-US" dirty="0"/>
              <a:t>ログイン</a:t>
            </a:r>
            <a:endParaRPr lang="en-US" altLang="ja-JP" dirty="0"/>
          </a:p>
          <a:p>
            <a:pPr lvl="1"/>
            <a:r>
              <a:rPr lang="en-US" altLang="ja-JP" dirty="0">
                <a:hlinkClick r:id="rId2"/>
              </a:rPr>
              <a:t>https://utas.adm.u-tokyo.ac.jp/</a:t>
            </a:r>
            <a:endParaRPr lang="en-US" altLang="ja-JP" dirty="0"/>
          </a:p>
          <a:p>
            <a:pPr lvl="1"/>
            <a:r>
              <a:rPr lang="en-US" altLang="ja-JP" dirty="0"/>
              <a:t>UTokyo Account</a:t>
            </a:r>
            <a:r>
              <a:rPr lang="ja-JP" altLang="en-US" dirty="0"/>
              <a:t>                 で</a:t>
            </a:r>
            <a:endParaRPr lang="en-US" altLang="ja-JP" dirty="0"/>
          </a:p>
          <a:p>
            <a:r>
              <a:rPr kumimoji="1" lang="ja-JP" altLang="en-US" dirty="0"/>
              <a:t>教員</a:t>
            </a:r>
            <a:endParaRPr kumimoji="1" lang="en-US" altLang="ja-JP" dirty="0"/>
          </a:p>
          <a:p>
            <a:pPr lvl="1"/>
            <a:r>
              <a:rPr kumimoji="1" lang="ja-JP" altLang="en-US" dirty="0"/>
              <a:t>シラバス登録</a:t>
            </a:r>
            <a:endParaRPr kumimoji="1" lang="en-US" altLang="ja-JP" dirty="0"/>
          </a:p>
          <a:p>
            <a:pPr lvl="1"/>
            <a:r>
              <a:rPr kumimoji="1" lang="ja-JP" altLang="en-US" dirty="0"/>
              <a:t>成績登録</a:t>
            </a:r>
            <a:endParaRPr kumimoji="1" lang="en-US" altLang="ja-JP" dirty="0"/>
          </a:p>
          <a:p>
            <a:r>
              <a:rPr lang="ja-JP" altLang="en-US" dirty="0"/>
              <a:t>学生</a:t>
            </a:r>
            <a:endParaRPr lang="en-US" altLang="ja-JP" dirty="0"/>
          </a:p>
          <a:p>
            <a:pPr lvl="1"/>
            <a:r>
              <a:rPr kumimoji="1" lang="ja-JP" altLang="en-US" dirty="0"/>
              <a:t>シラバス検索・閲覧</a:t>
            </a:r>
            <a:endParaRPr kumimoji="1" lang="en-US" altLang="ja-JP" dirty="0"/>
          </a:p>
          <a:p>
            <a:pPr lvl="1"/>
            <a:r>
              <a:rPr kumimoji="1" lang="ja-JP" altLang="en-US" dirty="0"/>
              <a:t>履修登録</a:t>
            </a:r>
            <a:endParaRPr kumimoji="1" lang="en-US" altLang="ja-JP" dirty="0"/>
          </a:p>
          <a:p>
            <a:pPr lvl="1"/>
            <a:r>
              <a:rPr lang="ja-JP" altLang="en-US" dirty="0"/>
              <a:t>成績確認</a:t>
            </a:r>
            <a:endParaRPr lang="en-US" altLang="ja-JP" dirty="0"/>
          </a:p>
        </p:txBody>
      </p:sp>
      <p:sp>
        <p:nvSpPr>
          <p:cNvPr id="4" name="日付プレースホルダー 3">
            <a:extLst>
              <a:ext uri="{FF2B5EF4-FFF2-40B4-BE49-F238E27FC236}">
                <a16:creationId xmlns:a16="http://schemas.microsoft.com/office/drawing/2014/main" id="{15F13430-E868-48DD-88F8-20FBBC350C75}"/>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6B777827-9CFE-47F1-B6E7-DAC4EAA1C9F6}"/>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56ED3D6C-EED6-457C-AEB1-E223DFCCAC52}"/>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pic>
        <p:nvPicPr>
          <p:cNvPr id="11" name="図 10" descr="utas.png">
            <a:extLst>
              <a:ext uri="{FF2B5EF4-FFF2-40B4-BE49-F238E27FC236}">
                <a16:creationId xmlns:a16="http://schemas.microsoft.com/office/drawing/2014/main" id="{A6E4FCE5-8DC0-4D56-B4CF-EEBDE146C056}"/>
              </a:ext>
            </a:extLst>
          </p:cNvPr>
          <p:cNvPicPr>
            <a:picLocks noChangeAspect="1"/>
          </p:cNvPicPr>
          <p:nvPr/>
        </p:nvPicPr>
        <p:blipFill>
          <a:blip r:embed="rId3" cstate="print"/>
          <a:stretch>
            <a:fillRect/>
          </a:stretch>
        </p:blipFill>
        <p:spPr>
          <a:xfrm>
            <a:off x="5004048" y="3118788"/>
            <a:ext cx="3888432" cy="3016690"/>
          </a:xfrm>
          <a:prstGeom prst="rect">
            <a:avLst/>
          </a:prstGeom>
        </p:spPr>
      </p:pic>
      <p:pic>
        <p:nvPicPr>
          <p:cNvPr id="13" name="図 12">
            <a:extLst>
              <a:ext uri="{FF2B5EF4-FFF2-40B4-BE49-F238E27FC236}">
                <a16:creationId xmlns:a16="http://schemas.microsoft.com/office/drawing/2014/main" id="{ADC38ADF-75E7-4E35-925F-E31032EFED57}"/>
              </a:ext>
            </a:extLst>
          </p:cNvPr>
          <p:cNvPicPr>
            <a:picLocks noChangeAspect="1"/>
          </p:cNvPicPr>
          <p:nvPr/>
        </p:nvPicPr>
        <p:blipFill>
          <a:blip r:embed="rId4"/>
          <a:stretch>
            <a:fillRect/>
          </a:stretch>
        </p:blipFill>
        <p:spPr>
          <a:xfrm>
            <a:off x="3522093" y="2638053"/>
            <a:ext cx="993502" cy="813246"/>
          </a:xfrm>
          <a:prstGeom prst="rect">
            <a:avLst/>
          </a:prstGeom>
          <a:noFill/>
        </p:spPr>
      </p:pic>
      <p:pic>
        <p:nvPicPr>
          <p:cNvPr id="17" name="図 16">
            <a:extLst>
              <a:ext uri="{FF2B5EF4-FFF2-40B4-BE49-F238E27FC236}">
                <a16:creationId xmlns:a16="http://schemas.microsoft.com/office/drawing/2014/main" id="{B585849A-4435-4E23-8600-04E3EAA682C5}"/>
              </a:ext>
            </a:extLst>
          </p:cNvPr>
          <p:cNvPicPr>
            <a:picLocks noChangeAspect="1"/>
          </p:cNvPicPr>
          <p:nvPr/>
        </p:nvPicPr>
        <p:blipFill>
          <a:blip r:embed="rId5"/>
          <a:stretch>
            <a:fillRect/>
          </a:stretch>
        </p:blipFill>
        <p:spPr>
          <a:xfrm>
            <a:off x="6834712" y="27527"/>
            <a:ext cx="2268942" cy="667224"/>
          </a:xfrm>
          <a:prstGeom prst="rect">
            <a:avLst/>
          </a:prstGeom>
        </p:spPr>
      </p:pic>
      <p:sp>
        <p:nvSpPr>
          <p:cNvPr id="18" name="正方形/長方形 17">
            <a:extLst>
              <a:ext uri="{FF2B5EF4-FFF2-40B4-BE49-F238E27FC236}">
                <a16:creationId xmlns:a16="http://schemas.microsoft.com/office/drawing/2014/main" id="{F2486C49-77F4-4C91-B5C2-2DDAE942509C}"/>
              </a:ext>
            </a:extLst>
          </p:cNvPr>
          <p:cNvSpPr/>
          <p:nvPr/>
        </p:nvSpPr>
        <p:spPr>
          <a:xfrm>
            <a:off x="6804248" y="27527"/>
            <a:ext cx="360040" cy="44914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2277517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ED5B1-5578-7543-9586-D492ED662AE0}"/>
              </a:ext>
            </a:extLst>
          </p:cNvPr>
          <p:cNvSpPr>
            <a:spLocks noGrp="1"/>
          </p:cNvSpPr>
          <p:nvPr>
            <p:ph type="title"/>
          </p:nvPr>
        </p:nvSpPr>
        <p:spPr/>
        <p:txBody>
          <a:bodyPr/>
          <a:lstStyle/>
          <a:p>
            <a:r>
              <a:rPr kumimoji="1" lang="en-US" altLang="ja-JP" dirty="0"/>
              <a:t>UTAS</a:t>
            </a:r>
            <a:endParaRPr kumimoji="1" lang="ja-JP" altLang="en-US"/>
          </a:p>
        </p:txBody>
      </p:sp>
      <p:sp>
        <p:nvSpPr>
          <p:cNvPr id="3" name="コンテンツ プレースホルダー 2">
            <a:extLst>
              <a:ext uri="{FF2B5EF4-FFF2-40B4-BE49-F238E27FC236}">
                <a16:creationId xmlns:a16="http://schemas.microsoft.com/office/drawing/2014/main" id="{F0BC41AF-CC96-B647-82C5-5661F2F6E791}"/>
              </a:ext>
            </a:extLst>
          </p:cNvPr>
          <p:cNvSpPr>
            <a:spLocks noGrp="1"/>
          </p:cNvSpPr>
          <p:nvPr>
            <p:ph idx="1"/>
          </p:nvPr>
        </p:nvSpPr>
        <p:spPr/>
        <p:txBody>
          <a:bodyPr/>
          <a:lstStyle/>
          <a:p>
            <a:r>
              <a:rPr kumimoji="1" lang="ja-JP" altLang="en-US"/>
              <a:t>シラバス登録</a:t>
            </a:r>
            <a:endParaRPr kumimoji="1" lang="en-US" altLang="ja-JP" dirty="0"/>
          </a:p>
        </p:txBody>
      </p:sp>
      <p:sp>
        <p:nvSpPr>
          <p:cNvPr id="4" name="日付プレースホルダー 3">
            <a:extLst>
              <a:ext uri="{FF2B5EF4-FFF2-40B4-BE49-F238E27FC236}">
                <a16:creationId xmlns:a16="http://schemas.microsoft.com/office/drawing/2014/main" id="{A07FA46F-CA08-C64E-8BC1-EEC7EE2E8473}"/>
              </a:ext>
            </a:extLst>
          </p:cNvPr>
          <p:cNvSpPr>
            <a:spLocks noGrp="1"/>
          </p:cNvSpPr>
          <p:nvPr>
            <p:ph type="dt" sz="half" idx="10"/>
          </p:nvPr>
        </p:nvSpPr>
        <p:spPr/>
        <p:txBody>
          <a:bodyPr/>
          <a:lstStyle/>
          <a:p>
            <a:r>
              <a:rPr kumimoji="1" lang="en-US" altLang="ja-JP"/>
              <a:t>2022/3/16</a:t>
            </a:r>
            <a:endParaRPr kumimoji="1" lang="en-US" altLang="ja-JP" dirty="0"/>
          </a:p>
        </p:txBody>
      </p:sp>
      <p:sp>
        <p:nvSpPr>
          <p:cNvPr id="5" name="フッター プレースホルダー 4">
            <a:extLst>
              <a:ext uri="{FF2B5EF4-FFF2-40B4-BE49-F238E27FC236}">
                <a16:creationId xmlns:a16="http://schemas.microsoft.com/office/drawing/2014/main" id="{2C654CB1-1E1D-B240-A1F1-732723E2688B}"/>
              </a:ext>
            </a:extLst>
          </p:cNvPr>
          <p:cNvSpPr>
            <a:spLocks noGrp="1"/>
          </p:cNvSpPr>
          <p:nvPr>
            <p:ph type="ftr" sz="quarter" idx="11"/>
          </p:nvPr>
        </p:nvSpPr>
        <p:spPr/>
        <p:txBody>
          <a:bodyPr/>
          <a:lstStyle/>
          <a:p>
            <a:r>
              <a:rPr kumimoji="1" lang="en-US" altLang="ja-JP"/>
              <a:t>2022</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B33E058E-190E-6042-AB2B-48332A126F25}"/>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331989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kumimoji="1" lang="en-US" altLang="ja-JP" dirty="0"/>
              <a:t>Zoom</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a:t>サインイン</a:t>
            </a:r>
            <a:endParaRPr lang="en-US" altLang="ja-JP" dirty="0"/>
          </a:p>
          <a:p>
            <a:pPr lvl="1"/>
            <a:r>
              <a:rPr kumimoji="1" lang="ja-JP" altLang="en-US"/>
              <a:t>方法</a:t>
            </a:r>
            <a:r>
              <a:rPr kumimoji="1" lang="en-US" altLang="ja-JP" dirty="0"/>
              <a:t>1</a:t>
            </a:r>
            <a:r>
              <a:rPr kumimoji="1" lang="ja-JP" altLang="en-US" dirty="0"/>
              <a:t>がどう見て</a:t>
            </a:r>
            <a:r>
              <a:rPr kumimoji="1" lang="ja-JP" altLang="en-US"/>
              <a:t>も簡単</a:t>
            </a:r>
            <a:endParaRPr kumimoji="1" lang="ja-JP" altLang="en-US"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6267556" y="3940250"/>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413534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594B2-D527-4849-8D84-713EFD34B72B}"/>
              </a:ext>
            </a:extLst>
          </p:cNvPr>
          <p:cNvSpPr>
            <a:spLocks noGrp="1"/>
          </p:cNvSpPr>
          <p:nvPr>
            <p:ph type="title"/>
          </p:nvPr>
        </p:nvSpPr>
        <p:spPr/>
        <p:txBody>
          <a:bodyPr/>
          <a:lstStyle/>
          <a:p>
            <a:r>
              <a:rPr kumimoji="1" lang="en-US" altLang="ja-JP" dirty="0"/>
              <a:t>Zoom</a:t>
            </a:r>
            <a:r>
              <a:rPr kumimoji="1" lang="ja-JP" altLang="en-US" dirty="0"/>
              <a:t>サインイン方法</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0A1157A6-6C29-4DA3-9852-3457455DC8F0}"/>
              </a:ext>
            </a:extLst>
          </p:cNvPr>
          <p:cNvSpPr>
            <a:spLocks noGrp="1"/>
          </p:cNvSpPr>
          <p:nvPr>
            <p:ph idx="1"/>
          </p:nvPr>
        </p:nvSpPr>
        <p:spPr/>
        <p:txBody>
          <a:bodyPr/>
          <a:lstStyle/>
          <a:p>
            <a:r>
              <a:rPr kumimoji="1" lang="ja-JP" altLang="en-US" dirty="0"/>
              <a:t>東大用</a:t>
            </a:r>
            <a:r>
              <a:rPr kumimoji="1" lang="en-US" altLang="ja-JP" dirty="0"/>
              <a:t>Zoom</a:t>
            </a:r>
            <a:r>
              <a:rPr lang="ja-JP" altLang="en-US" dirty="0"/>
              <a:t>ページ </a:t>
            </a:r>
            <a:r>
              <a:rPr kumimoji="1" lang="en-US" altLang="ja-JP" dirty="0">
                <a:hlinkClick r:id="rId2"/>
              </a:rPr>
              <a:t>https://u-tokyo-ac-jp.zoom.us/profile</a:t>
            </a:r>
            <a:r>
              <a:rPr kumimoji="1" lang="en-US" altLang="ja-JP" dirty="0"/>
              <a:t> </a:t>
            </a:r>
            <a:r>
              <a:rPr kumimoji="1" lang="ja-JP" altLang="en-US" dirty="0"/>
              <a:t>にアクセス</a:t>
            </a:r>
            <a:endParaRPr kumimoji="1" lang="en-US" altLang="ja-JP" dirty="0"/>
          </a:p>
          <a:p>
            <a:pPr lvl="1"/>
            <a:r>
              <a:rPr kumimoji="1" lang="ja-JP" altLang="en-US" dirty="0"/>
              <a:t>注：すでに別のアカウントで</a:t>
            </a:r>
            <a:r>
              <a:rPr kumimoji="1" lang="en-US" altLang="ja-JP" dirty="0"/>
              <a:t>sign in</a:t>
            </a:r>
            <a:r>
              <a:rPr kumimoji="1" lang="ja-JP" altLang="en-US" dirty="0"/>
              <a:t>していたら一度</a:t>
            </a:r>
            <a:r>
              <a:rPr kumimoji="1" lang="en-US" altLang="ja-JP" dirty="0"/>
              <a:t>sign out</a:t>
            </a:r>
            <a:r>
              <a:rPr kumimoji="1" lang="ja-JP" altLang="en-US" dirty="0"/>
              <a:t>してやり直し</a:t>
            </a:r>
          </a:p>
        </p:txBody>
      </p:sp>
      <p:sp>
        <p:nvSpPr>
          <p:cNvPr id="4" name="日付プレースホルダー 3">
            <a:extLst>
              <a:ext uri="{FF2B5EF4-FFF2-40B4-BE49-F238E27FC236}">
                <a16:creationId xmlns:a16="http://schemas.microsoft.com/office/drawing/2014/main" id="{5F0D22E0-ACA5-4520-AAEA-D591779CFF3F}"/>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4C76185A-A639-4B04-B96B-DC12C424CF90}"/>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BC1661C-1675-484F-90B7-DD169A9599D6}"/>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63844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D7AD8-21B1-4CF4-AD7B-A04D1F5412EA}"/>
              </a:ext>
            </a:extLst>
          </p:cNvPr>
          <p:cNvSpPr>
            <a:spLocks noGrp="1"/>
          </p:cNvSpPr>
          <p:nvPr>
            <p:ph type="title"/>
          </p:nvPr>
        </p:nvSpPr>
        <p:spPr/>
        <p:txBody>
          <a:bodyPr>
            <a:normAutofit/>
          </a:bodyPr>
          <a:lstStyle/>
          <a:p>
            <a:r>
              <a:rPr lang="ja-JP" altLang="en-US" dirty="0"/>
              <a:t>サインイン方法</a:t>
            </a:r>
            <a:r>
              <a:rPr lang="en-US" altLang="ja-JP" dirty="0"/>
              <a:t>1: </a:t>
            </a:r>
            <a:r>
              <a:rPr lang="ja-JP" altLang="en-US" dirty="0"/>
              <a:t>流れ</a:t>
            </a:r>
            <a:endParaRPr kumimoji="1" lang="ja-JP" altLang="en-US" dirty="0"/>
          </a:p>
        </p:txBody>
      </p:sp>
      <p:sp>
        <p:nvSpPr>
          <p:cNvPr id="4" name="日付プレースホルダー 3">
            <a:extLst>
              <a:ext uri="{FF2B5EF4-FFF2-40B4-BE49-F238E27FC236}">
                <a16:creationId xmlns:a16="http://schemas.microsoft.com/office/drawing/2014/main" id="{CF7AFFFE-FCE0-437F-853B-73A519EECDCA}"/>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2ED7828-D182-4138-A691-740A11D76783}"/>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B4D9DA5-DC51-4A45-A44F-70578365516E}"/>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
        <p:nvSpPr>
          <p:cNvPr id="12" name="正方形/長方形 11">
            <a:extLst>
              <a:ext uri="{FF2B5EF4-FFF2-40B4-BE49-F238E27FC236}">
                <a16:creationId xmlns:a16="http://schemas.microsoft.com/office/drawing/2014/main" id="{8617501F-1DE2-4206-AEF3-605AFAFB51B3}"/>
              </a:ext>
            </a:extLst>
          </p:cNvPr>
          <p:cNvSpPr/>
          <p:nvPr/>
        </p:nvSpPr>
        <p:spPr>
          <a:xfrm>
            <a:off x="521371" y="1733350"/>
            <a:ext cx="1368151" cy="3534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ja-JP" altLang="en-US" dirty="0">
                <a:solidFill>
                  <a:schemeClr val="tx1"/>
                </a:solidFill>
              </a:rPr>
              <a:t> </a:t>
            </a:r>
            <a:r>
              <a:rPr lang="ja-JP" altLang="en-US" dirty="0">
                <a:solidFill>
                  <a:schemeClr val="tx1"/>
                </a:solidFill>
              </a:rPr>
              <a:t>スタート</a:t>
            </a:r>
            <a:endParaRPr kumimoji="1" lang="ja-JP" altLang="en-US" dirty="0">
              <a:solidFill>
                <a:schemeClr val="tx1"/>
              </a:solidFill>
            </a:endParaRPr>
          </a:p>
        </p:txBody>
      </p:sp>
      <p:sp>
        <p:nvSpPr>
          <p:cNvPr id="27" name="正方形/長方形 26">
            <a:extLst>
              <a:ext uri="{FF2B5EF4-FFF2-40B4-BE49-F238E27FC236}">
                <a16:creationId xmlns:a16="http://schemas.microsoft.com/office/drawing/2014/main" id="{9FA4347A-54CE-4D0E-92A3-A0C6B1CAD85E}"/>
              </a:ext>
            </a:extLst>
          </p:cNvPr>
          <p:cNvSpPr/>
          <p:nvPr/>
        </p:nvSpPr>
        <p:spPr>
          <a:xfrm>
            <a:off x="481501" y="2208710"/>
            <a:ext cx="3586443" cy="3408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dirty="0">
                <a:solidFill>
                  <a:srgbClr val="00B050"/>
                </a:solidFill>
                <a:hlinkClick r:id="rId2"/>
              </a:rPr>
              <a:t>https://u-tokyo-ac-jp.zoom.us/profile</a:t>
            </a:r>
            <a:endParaRPr kumimoji="1" lang="en-US" altLang="ja-JP" sz="1600" dirty="0">
              <a:solidFill>
                <a:srgbClr val="00B050"/>
              </a:solidFill>
            </a:endParaRPr>
          </a:p>
        </p:txBody>
      </p:sp>
      <p:grpSp>
        <p:nvGrpSpPr>
          <p:cNvPr id="28" name="グループ化 27">
            <a:extLst>
              <a:ext uri="{FF2B5EF4-FFF2-40B4-BE49-F238E27FC236}">
                <a16:creationId xmlns:a16="http://schemas.microsoft.com/office/drawing/2014/main" id="{2D89A3E3-EDE2-4B3A-95F0-9C3B798DACD4}"/>
              </a:ext>
            </a:extLst>
          </p:cNvPr>
          <p:cNvGrpSpPr/>
          <p:nvPr/>
        </p:nvGrpSpPr>
        <p:grpSpPr>
          <a:xfrm>
            <a:off x="179513" y="4077072"/>
            <a:ext cx="5947028" cy="2232248"/>
            <a:chOff x="179513" y="4077072"/>
            <a:chExt cx="5947028" cy="2232248"/>
          </a:xfrm>
        </p:grpSpPr>
        <p:cxnSp>
          <p:nvCxnSpPr>
            <p:cNvPr id="16" name="直線矢印コネクタ 15">
              <a:extLst>
                <a:ext uri="{FF2B5EF4-FFF2-40B4-BE49-F238E27FC236}">
                  <a16:creationId xmlns:a16="http://schemas.microsoft.com/office/drawing/2014/main" id="{B7982005-3475-4E37-907A-A7238FFE668E}"/>
                </a:ext>
              </a:extLst>
            </p:cNvPr>
            <p:cNvCxnSpPr>
              <a:cxnSpLocks/>
              <a:stCxn id="9" idx="1"/>
            </p:cNvCxnSpPr>
            <p:nvPr/>
          </p:nvCxnSpPr>
          <p:spPr>
            <a:xfrm flipH="1" flipV="1">
              <a:off x="2758860" y="5261718"/>
              <a:ext cx="3367681" cy="2653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pic>
          <p:nvPicPr>
            <p:cNvPr id="25" name="図 24" descr="モニター画面に映るウェブサイトのスクリーンショット&#10;&#10;自動的に生成された説明">
              <a:extLst>
                <a:ext uri="{FF2B5EF4-FFF2-40B4-BE49-F238E27FC236}">
                  <a16:creationId xmlns:a16="http://schemas.microsoft.com/office/drawing/2014/main" id="{55B2D251-804D-4084-BFEE-BC486A9A61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126" y="4330238"/>
              <a:ext cx="2635423" cy="1979082"/>
            </a:xfrm>
            <a:prstGeom prst="rect">
              <a:avLst/>
            </a:prstGeom>
          </p:spPr>
        </p:pic>
        <p:sp>
          <p:nvSpPr>
            <p:cNvPr id="17" name="正方形/長方形 16">
              <a:extLst>
                <a:ext uri="{FF2B5EF4-FFF2-40B4-BE49-F238E27FC236}">
                  <a16:creationId xmlns:a16="http://schemas.microsoft.com/office/drawing/2014/main" id="{2CAD5101-6786-48E3-9FB0-44A326F7E7DD}"/>
                </a:ext>
              </a:extLst>
            </p:cNvPr>
            <p:cNvSpPr/>
            <p:nvPr/>
          </p:nvSpPr>
          <p:spPr>
            <a:xfrm>
              <a:off x="179513" y="4077072"/>
              <a:ext cx="1995563"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 (sign in</a:t>
              </a:r>
              <a:r>
                <a:rPr kumimoji="1" lang="ja-JP" altLang="en-US" dirty="0">
                  <a:solidFill>
                    <a:schemeClr val="tx1"/>
                  </a:solidFill>
                </a:rPr>
                <a:t>成功</a:t>
              </a:r>
              <a:r>
                <a:rPr kumimoji="1" lang="en-US" altLang="ja-JP" dirty="0">
                  <a:solidFill>
                    <a:schemeClr val="tx1"/>
                  </a:solidFill>
                </a:rPr>
                <a:t>)</a:t>
              </a:r>
              <a:endParaRPr kumimoji="1" lang="ja-JP" altLang="en-US" dirty="0">
                <a:solidFill>
                  <a:schemeClr val="tx1"/>
                </a:solidFill>
              </a:endParaRPr>
            </a:p>
          </p:txBody>
        </p:sp>
      </p:grpSp>
      <p:grpSp>
        <p:nvGrpSpPr>
          <p:cNvPr id="15" name="グループ化 14">
            <a:extLst>
              <a:ext uri="{FF2B5EF4-FFF2-40B4-BE49-F238E27FC236}">
                <a16:creationId xmlns:a16="http://schemas.microsoft.com/office/drawing/2014/main" id="{87B0C468-8AD6-4D54-9B2D-7C3D8FC07138}"/>
              </a:ext>
            </a:extLst>
          </p:cNvPr>
          <p:cNvGrpSpPr/>
          <p:nvPr/>
        </p:nvGrpSpPr>
        <p:grpSpPr>
          <a:xfrm>
            <a:off x="3490070" y="2440649"/>
            <a:ext cx="4898354" cy="3868670"/>
            <a:chOff x="3490070" y="2440649"/>
            <a:chExt cx="4898354" cy="3868670"/>
          </a:xfrm>
        </p:grpSpPr>
        <p:grpSp>
          <p:nvGrpSpPr>
            <p:cNvPr id="26" name="グループ化 25">
              <a:extLst>
                <a:ext uri="{FF2B5EF4-FFF2-40B4-BE49-F238E27FC236}">
                  <a16:creationId xmlns:a16="http://schemas.microsoft.com/office/drawing/2014/main" id="{B3A51E72-38AF-4DC3-805F-B20F4823380D}"/>
                </a:ext>
              </a:extLst>
            </p:cNvPr>
            <p:cNvGrpSpPr/>
            <p:nvPr/>
          </p:nvGrpSpPr>
          <p:grpSpPr>
            <a:xfrm>
              <a:off x="3490070" y="3995988"/>
              <a:ext cx="4898354" cy="2313331"/>
              <a:chOff x="3490070" y="3995988"/>
              <a:chExt cx="4898354" cy="2313331"/>
            </a:xfrm>
          </p:grpSpPr>
          <p:pic>
            <p:nvPicPr>
              <p:cNvPr id="9" name="図 8" descr="utokyo-account.png">
                <a:extLst>
                  <a:ext uri="{FF2B5EF4-FFF2-40B4-BE49-F238E27FC236}">
                    <a16:creationId xmlns:a16="http://schemas.microsoft.com/office/drawing/2014/main" id="{C42FED07-DA39-4947-86DF-6BA7E2409218}"/>
                  </a:ext>
                </a:extLst>
              </p:cNvPr>
              <p:cNvPicPr>
                <a:picLocks noChangeAspect="1"/>
              </p:cNvPicPr>
              <p:nvPr/>
            </p:nvPicPr>
            <p:blipFill>
              <a:blip r:embed="rId4" cstate="print"/>
              <a:stretch>
                <a:fillRect/>
              </a:stretch>
            </p:blipFill>
            <p:spPr>
              <a:xfrm>
                <a:off x="6126541" y="4267195"/>
                <a:ext cx="2261883" cy="2042124"/>
              </a:xfrm>
              <a:prstGeom prst="rect">
                <a:avLst/>
              </a:prstGeom>
            </p:spPr>
          </p:pic>
          <p:sp>
            <p:nvSpPr>
              <p:cNvPr id="14" name="正方形/長方形 13">
                <a:extLst>
                  <a:ext uri="{FF2B5EF4-FFF2-40B4-BE49-F238E27FC236}">
                    <a16:creationId xmlns:a16="http://schemas.microsoft.com/office/drawing/2014/main" id="{F3582A6F-5E6C-4084-94DB-7ECB9E7429AF}"/>
                  </a:ext>
                </a:extLst>
              </p:cNvPr>
              <p:cNvSpPr/>
              <p:nvPr/>
            </p:nvSpPr>
            <p:spPr>
              <a:xfrm>
                <a:off x="6022991" y="3995988"/>
                <a:ext cx="528768" cy="38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E7221000-4681-45D1-B38F-70D5AA41FD55}"/>
                  </a:ext>
                </a:extLst>
              </p:cNvPr>
              <p:cNvSpPr/>
              <p:nvPr/>
            </p:nvSpPr>
            <p:spPr>
              <a:xfrm>
                <a:off x="3490070" y="4443203"/>
                <a:ext cx="2335317"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rgbClr val="7030A0"/>
                    </a:solidFill>
                  </a:rPr>
                  <a:t>入力</a:t>
                </a:r>
                <a:r>
                  <a:rPr kumimoji="1" lang="en-US" altLang="ja-JP" sz="1600" dirty="0">
                    <a:solidFill>
                      <a:srgbClr val="7030A0"/>
                    </a:solidFill>
                  </a:rPr>
                  <a:t>: </a:t>
                </a:r>
                <a:r>
                  <a:rPr kumimoji="1" lang="en-US" altLang="ja-JP" sz="1600" dirty="0">
                    <a:solidFill>
                      <a:srgbClr val="00B050"/>
                    </a:solidFill>
                  </a:rPr>
                  <a:t>UTokyo Account</a:t>
                </a:r>
                <a:r>
                  <a:rPr kumimoji="1" lang="ja-JP" altLang="en-US" sz="1600" dirty="0">
                    <a:solidFill>
                      <a:srgbClr val="00B050"/>
                    </a:solidFill>
                  </a:rPr>
                  <a:t>名、パスワード</a:t>
                </a:r>
                <a:endParaRPr kumimoji="1" lang="en-US" altLang="ja-JP" sz="1600" dirty="0">
                  <a:solidFill>
                    <a:srgbClr val="00B050"/>
                  </a:solidFill>
                </a:endParaRPr>
              </a:p>
            </p:txBody>
          </p:sp>
          <p:cxnSp>
            <p:nvCxnSpPr>
              <p:cNvPr id="22" name="直線コネクタ 21">
                <a:extLst>
                  <a:ext uri="{FF2B5EF4-FFF2-40B4-BE49-F238E27FC236}">
                    <a16:creationId xmlns:a16="http://schemas.microsoft.com/office/drawing/2014/main" id="{734F97E5-7060-4F8B-9023-65953F6B0848}"/>
                  </a:ext>
                </a:extLst>
              </p:cNvPr>
              <p:cNvCxnSpPr>
                <a:cxnSpLocks/>
                <a:stCxn id="21" idx="3"/>
              </p:cNvCxnSpPr>
              <p:nvPr/>
            </p:nvCxnSpPr>
            <p:spPr>
              <a:xfrm>
                <a:off x="5825387" y="4698278"/>
                <a:ext cx="1770949" cy="4708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10" name="直線矢印コネクタ 9">
              <a:extLst>
                <a:ext uri="{FF2B5EF4-FFF2-40B4-BE49-F238E27FC236}">
                  <a16:creationId xmlns:a16="http://schemas.microsoft.com/office/drawing/2014/main" id="{52861A13-4B45-4A6C-894A-10722AE7198E}"/>
                </a:ext>
              </a:extLst>
            </p:cNvPr>
            <p:cNvCxnSpPr>
              <a:cxnSpLocks/>
              <a:endCxn id="14" idx="1"/>
            </p:cNvCxnSpPr>
            <p:nvPr/>
          </p:nvCxnSpPr>
          <p:spPr>
            <a:xfrm>
              <a:off x="4067944" y="2440649"/>
              <a:ext cx="1955047" cy="17477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29" name="正方形/長方形 28">
            <a:extLst>
              <a:ext uri="{FF2B5EF4-FFF2-40B4-BE49-F238E27FC236}">
                <a16:creationId xmlns:a16="http://schemas.microsoft.com/office/drawing/2014/main" id="{B3AE8566-8D4A-4088-AAC7-BE8AECA9CBBE}"/>
              </a:ext>
            </a:extLst>
          </p:cNvPr>
          <p:cNvSpPr/>
          <p:nvPr/>
        </p:nvSpPr>
        <p:spPr>
          <a:xfrm>
            <a:off x="136823" y="2464008"/>
            <a:ext cx="4076505" cy="510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rgbClr val="7030A0"/>
                </a:solidFill>
              </a:rPr>
              <a:t>（または </a:t>
            </a:r>
            <a:r>
              <a:rPr lang="en-US" altLang="ja-JP" sz="1100" dirty="0">
                <a:solidFill>
                  <a:srgbClr val="00B050"/>
                </a:solidFill>
                <a:hlinkClick r:id="rId5"/>
              </a:rPr>
              <a:t>https://u-tokyo-ac-jp.zoom.us/</a:t>
            </a:r>
            <a:r>
              <a:rPr lang="en-US" altLang="ja-JP" sz="1100" dirty="0">
                <a:solidFill>
                  <a:srgbClr val="00B050"/>
                </a:solidFill>
              </a:rPr>
              <a:t> </a:t>
            </a:r>
            <a:r>
              <a:rPr lang="ja-JP" altLang="en-US" sz="1100" dirty="0">
                <a:solidFill>
                  <a:srgbClr val="7030A0"/>
                </a:solidFill>
                <a:sym typeface="Symbol" panose="05050102010706020507" pitchFamily="18" charset="2"/>
              </a:rPr>
              <a:t></a:t>
            </a:r>
            <a:r>
              <a:rPr lang="en-US" altLang="ja-JP" sz="1100" dirty="0">
                <a:solidFill>
                  <a:srgbClr val="7030A0"/>
                </a:solidFill>
              </a:rPr>
              <a:t>Config</a:t>
            </a:r>
            <a:r>
              <a:rPr lang="ja-JP" altLang="en-US" sz="1100" dirty="0">
                <a:solidFill>
                  <a:srgbClr val="7030A0"/>
                </a:solidFill>
              </a:rPr>
              <a:t>ボタン）</a:t>
            </a:r>
            <a:endParaRPr lang="en-US" altLang="ja-JP" sz="1100" dirty="0">
              <a:solidFill>
                <a:srgbClr val="7030A0"/>
              </a:solidFill>
            </a:endParaRPr>
          </a:p>
        </p:txBody>
      </p:sp>
    </p:spTree>
    <p:extLst>
      <p:ext uri="{BB962C8B-B14F-4D97-AF65-F5344CB8AC3E}">
        <p14:creationId xmlns:p14="http://schemas.microsoft.com/office/powerpoint/2010/main" val="311556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58D27-CFC9-394A-810B-2DA4B7FA8C65}"/>
              </a:ext>
            </a:extLst>
          </p:cNvPr>
          <p:cNvSpPr>
            <a:spLocks noGrp="1"/>
          </p:cNvSpPr>
          <p:nvPr>
            <p:ph type="title"/>
          </p:nvPr>
        </p:nvSpPr>
        <p:spPr/>
        <p:txBody>
          <a:bodyPr/>
          <a:lstStyle/>
          <a:p>
            <a:r>
              <a:rPr kumimoji="1" lang="en-US" altLang="ja-JP" dirty="0"/>
              <a:t>Zoom</a:t>
            </a:r>
            <a:endParaRPr kumimoji="1" lang="ja-JP" altLang="en-US"/>
          </a:p>
        </p:txBody>
      </p:sp>
      <p:sp>
        <p:nvSpPr>
          <p:cNvPr id="3" name="コンテンツ プレースホルダー 2">
            <a:extLst>
              <a:ext uri="{FF2B5EF4-FFF2-40B4-BE49-F238E27FC236}">
                <a16:creationId xmlns:a16="http://schemas.microsoft.com/office/drawing/2014/main" id="{FA20DD65-3959-7C42-A163-F6D61E63C116}"/>
              </a:ext>
            </a:extLst>
          </p:cNvPr>
          <p:cNvSpPr>
            <a:spLocks noGrp="1"/>
          </p:cNvSpPr>
          <p:nvPr>
            <p:ph idx="1"/>
          </p:nvPr>
        </p:nvSpPr>
        <p:spPr/>
        <p:txBody>
          <a:bodyPr/>
          <a:lstStyle/>
          <a:p>
            <a:r>
              <a:rPr kumimoji="1" lang="ja-JP" altLang="en-US"/>
              <a:t>他のサイイン方法もあります</a:t>
            </a:r>
            <a:endParaRPr kumimoji="1" lang="en-US" altLang="ja-JP" dirty="0"/>
          </a:p>
          <a:p>
            <a:r>
              <a:rPr kumimoji="1" lang="ja-JP" altLang="en-US"/>
              <a:t>ミーティングの設定</a:t>
            </a:r>
          </a:p>
        </p:txBody>
      </p:sp>
      <p:sp>
        <p:nvSpPr>
          <p:cNvPr id="4" name="日付プレースホルダー 3">
            <a:extLst>
              <a:ext uri="{FF2B5EF4-FFF2-40B4-BE49-F238E27FC236}">
                <a16:creationId xmlns:a16="http://schemas.microsoft.com/office/drawing/2014/main" id="{C2FAC03E-6DF8-804B-8E0A-F30397F68D60}"/>
              </a:ext>
            </a:extLst>
          </p:cNvPr>
          <p:cNvSpPr>
            <a:spLocks noGrp="1"/>
          </p:cNvSpPr>
          <p:nvPr>
            <p:ph type="dt" sz="half" idx="10"/>
          </p:nvPr>
        </p:nvSpPr>
        <p:spPr/>
        <p:txBody>
          <a:bodyPr/>
          <a:lstStyle/>
          <a:p>
            <a:r>
              <a:rPr kumimoji="1" lang="en-US" altLang="ja-JP"/>
              <a:t>2022/3/16</a:t>
            </a:r>
            <a:endParaRPr kumimoji="1" lang="en-US" altLang="ja-JP" dirty="0"/>
          </a:p>
        </p:txBody>
      </p:sp>
      <p:sp>
        <p:nvSpPr>
          <p:cNvPr id="5" name="フッター プレースホルダー 4">
            <a:extLst>
              <a:ext uri="{FF2B5EF4-FFF2-40B4-BE49-F238E27FC236}">
                <a16:creationId xmlns:a16="http://schemas.microsoft.com/office/drawing/2014/main" id="{39225C0B-710F-1243-B908-F91B5513D7F1}"/>
              </a:ext>
            </a:extLst>
          </p:cNvPr>
          <p:cNvSpPr>
            <a:spLocks noGrp="1"/>
          </p:cNvSpPr>
          <p:nvPr>
            <p:ph type="ftr" sz="quarter" idx="11"/>
          </p:nvPr>
        </p:nvSpPr>
        <p:spPr/>
        <p:txBody>
          <a:bodyPr/>
          <a:lstStyle/>
          <a:p>
            <a:r>
              <a:rPr kumimoji="1" lang="en-US" altLang="ja-JP"/>
              <a:t>2022</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87C2B287-E64F-FE43-803E-53CA136EF0A5}"/>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72513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C8C0-9E2C-4A43-AD66-0E5C2867E031}"/>
              </a:ext>
            </a:extLst>
          </p:cNvPr>
          <p:cNvSpPr>
            <a:spLocks noGrp="1"/>
          </p:cNvSpPr>
          <p:nvPr>
            <p:ph type="title"/>
          </p:nvPr>
        </p:nvSpPr>
        <p:spPr/>
        <p:txBody>
          <a:bodyPr/>
          <a:lstStyle/>
          <a:p>
            <a:r>
              <a:rPr lang="en-US" altLang="ja-JP" dirty="0"/>
              <a:t>ITC-LMS</a:t>
            </a:r>
            <a:endParaRPr kumimoji="1" lang="ja-JP" altLang="en-US" dirty="0"/>
          </a:p>
        </p:txBody>
      </p:sp>
      <p:sp>
        <p:nvSpPr>
          <p:cNvPr id="3" name="Content Placeholder 2">
            <a:extLst>
              <a:ext uri="{FF2B5EF4-FFF2-40B4-BE49-F238E27FC236}">
                <a16:creationId xmlns:a16="http://schemas.microsoft.com/office/drawing/2014/main" id="{DBCFB098-339F-4381-A46E-CBC362CF7766}"/>
              </a:ext>
            </a:extLst>
          </p:cNvPr>
          <p:cNvSpPr>
            <a:spLocks noGrp="1"/>
          </p:cNvSpPr>
          <p:nvPr>
            <p:ph idx="1"/>
          </p:nvPr>
        </p:nvSpPr>
        <p:spPr/>
        <p:txBody>
          <a:bodyPr/>
          <a:lstStyle/>
          <a:p>
            <a:r>
              <a:rPr lang="ja-JP" altLang="en-US"/>
              <a:t>オンライン授業の</a:t>
            </a:r>
            <a:r>
              <a:rPr lang="en-US" altLang="ja-JP" dirty="0"/>
              <a:t> URL </a:t>
            </a:r>
            <a:r>
              <a:rPr lang="ja-JP" altLang="en-US"/>
              <a:t>を作成したら，</a:t>
            </a:r>
            <a:r>
              <a:rPr lang="en-US" altLang="ja-JP" dirty="0"/>
              <a:t>ITC-LMS </a:t>
            </a:r>
            <a:r>
              <a:rPr lang="ja-JP" altLang="en-US"/>
              <a:t>に掲載して，学生に周知する</a:t>
            </a:r>
            <a:endParaRPr lang="en-US" altLang="ja-JP" dirty="0"/>
          </a:p>
          <a:p>
            <a:r>
              <a:rPr lang="ja-JP" altLang="en-US"/>
              <a:t>教材配布，レポート回収，小テストなどにも使える</a:t>
            </a:r>
            <a:endParaRPr lang="en-US" altLang="ja-JP" dirty="0"/>
          </a:p>
        </p:txBody>
      </p:sp>
      <p:sp>
        <p:nvSpPr>
          <p:cNvPr id="4" name="Date Placeholder 3">
            <a:extLst>
              <a:ext uri="{FF2B5EF4-FFF2-40B4-BE49-F238E27FC236}">
                <a16:creationId xmlns:a16="http://schemas.microsoft.com/office/drawing/2014/main" id="{A33F2879-2CB7-4EB4-9A9C-D5E56BAB8CF4}"/>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Footer Placeholder 4">
            <a:extLst>
              <a:ext uri="{FF2B5EF4-FFF2-40B4-BE49-F238E27FC236}">
                <a16:creationId xmlns:a16="http://schemas.microsoft.com/office/drawing/2014/main" id="{87713F20-8BB0-4900-AF09-F7CDD595C608}"/>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Slide Number Placeholder 5">
            <a:extLst>
              <a:ext uri="{FF2B5EF4-FFF2-40B4-BE49-F238E27FC236}">
                <a16:creationId xmlns:a16="http://schemas.microsoft.com/office/drawing/2014/main" id="{5AB6DC97-D1CC-4E21-A099-3A143E7FB04E}"/>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grpSp>
        <p:nvGrpSpPr>
          <p:cNvPr id="26" name="グループ化 25">
            <a:extLst>
              <a:ext uri="{FF2B5EF4-FFF2-40B4-BE49-F238E27FC236}">
                <a16:creationId xmlns:a16="http://schemas.microsoft.com/office/drawing/2014/main" id="{536FBDF0-73DD-41A1-8A11-A387CEFC3B2C}"/>
              </a:ext>
            </a:extLst>
          </p:cNvPr>
          <p:cNvGrpSpPr/>
          <p:nvPr/>
        </p:nvGrpSpPr>
        <p:grpSpPr>
          <a:xfrm>
            <a:off x="1173765" y="3960067"/>
            <a:ext cx="7286315" cy="2133229"/>
            <a:chOff x="1173765" y="3823228"/>
            <a:chExt cx="7286315" cy="2133229"/>
          </a:xfrm>
        </p:grpSpPr>
        <p:grpSp>
          <p:nvGrpSpPr>
            <p:cNvPr id="27" name="グループ化 39">
              <a:extLst>
                <a:ext uri="{FF2B5EF4-FFF2-40B4-BE49-F238E27FC236}">
                  <a16:creationId xmlns:a16="http://schemas.microsoft.com/office/drawing/2014/main" id="{0EC42D0F-9F2D-46A0-BB01-3ACC8A4DA174}"/>
                </a:ext>
              </a:extLst>
            </p:cNvPr>
            <p:cNvGrpSpPr/>
            <p:nvPr/>
          </p:nvGrpSpPr>
          <p:grpSpPr>
            <a:xfrm>
              <a:off x="1173765" y="3823228"/>
              <a:ext cx="7286315" cy="2133229"/>
              <a:chOff x="179512" y="3599999"/>
              <a:chExt cx="8856984" cy="3141369"/>
            </a:xfrm>
          </p:grpSpPr>
          <p:sp>
            <p:nvSpPr>
              <p:cNvPr id="29" name="正方形/長方形 4">
                <a:extLst>
                  <a:ext uri="{FF2B5EF4-FFF2-40B4-BE49-F238E27FC236}">
                    <a16:creationId xmlns:a16="http://schemas.microsoft.com/office/drawing/2014/main" id="{6D6C0748-D2B5-4750-A945-CCDFDB171B2F}"/>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0" name="正方形/長方形 5">
                <a:extLst>
                  <a:ext uri="{FF2B5EF4-FFF2-40B4-BE49-F238E27FC236}">
                    <a16:creationId xmlns:a16="http://schemas.microsoft.com/office/drawing/2014/main" id="{48C62AF1-7087-497D-98AA-668D8F345C8E}"/>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1" name="正方形/長方形 6">
                <a:extLst>
                  <a:ext uri="{FF2B5EF4-FFF2-40B4-BE49-F238E27FC236}">
                    <a16:creationId xmlns:a16="http://schemas.microsoft.com/office/drawing/2014/main" id="{06FB86F4-AA57-4F14-87C8-F1B258CDCED3}"/>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矢印: 上 11">
                <a:extLst>
                  <a:ext uri="{FF2B5EF4-FFF2-40B4-BE49-F238E27FC236}">
                    <a16:creationId xmlns:a16="http://schemas.microsoft.com/office/drawing/2014/main" id="{CDA1D6D8-7D60-4CE6-9ACA-AF09E98653F1}"/>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 name="矢印: 上 12">
                <a:extLst>
                  <a:ext uri="{FF2B5EF4-FFF2-40B4-BE49-F238E27FC236}">
                    <a16:creationId xmlns:a16="http://schemas.microsoft.com/office/drawing/2014/main" id="{3EDD854F-6949-446E-B3C0-F3583D447FB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3">
                <a:extLst>
                  <a:ext uri="{FF2B5EF4-FFF2-40B4-BE49-F238E27FC236}">
                    <a16:creationId xmlns:a16="http://schemas.microsoft.com/office/drawing/2014/main" id="{EDCF136E-3765-4C02-B2BC-CF3A3108E52F}"/>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4">
                <a:extLst>
                  <a:ext uri="{FF2B5EF4-FFF2-40B4-BE49-F238E27FC236}">
                    <a16:creationId xmlns:a16="http://schemas.microsoft.com/office/drawing/2014/main" id="{D356014B-7C88-4674-80EB-33A3D7D7A32E}"/>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5">
                <a:extLst>
                  <a:ext uri="{FF2B5EF4-FFF2-40B4-BE49-F238E27FC236}">
                    <a16:creationId xmlns:a16="http://schemas.microsoft.com/office/drawing/2014/main" id="{1C00BDF0-9043-419A-B9FC-D977CE2ECD6E}"/>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正方形/長方形 9">
                <a:extLst>
                  <a:ext uri="{FF2B5EF4-FFF2-40B4-BE49-F238E27FC236}">
                    <a16:creationId xmlns:a16="http://schemas.microsoft.com/office/drawing/2014/main" id="{50AA3302-B267-44DA-9CF1-8E216A5816C0}"/>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8" name="正方形/長方形 7">
                <a:extLst>
                  <a:ext uri="{FF2B5EF4-FFF2-40B4-BE49-F238E27FC236}">
                    <a16:creationId xmlns:a16="http://schemas.microsoft.com/office/drawing/2014/main" id="{5A78162F-2CF7-4885-AE8B-63712DCABB04}"/>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39" name="正方形/長方形 8">
                <a:extLst>
                  <a:ext uri="{FF2B5EF4-FFF2-40B4-BE49-F238E27FC236}">
                    <a16:creationId xmlns:a16="http://schemas.microsoft.com/office/drawing/2014/main" id="{059B0FB0-CE2C-457B-9A67-D9E4C0DF2634}"/>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0" name="矢印: 上 34">
                <a:extLst>
                  <a:ext uri="{FF2B5EF4-FFF2-40B4-BE49-F238E27FC236}">
                    <a16:creationId xmlns:a16="http://schemas.microsoft.com/office/drawing/2014/main" id="{E2EDB6F8-E4FC-4ABA-ADB2-A246C8D8B803}"/>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1" name="正方形/長方形 36">
                <a:extLst>
                  <a:ext uri="{FF2B5EF4-FFF2-40B4-BE49-F238E27FC236}">
                    <a16:creationId xmlns:a16="http://schemas.microsoft.com/office/drawing/2014/main" id="{212CCCE2-CC3B-424A-8C7E-AB4AA73225D8}"/>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8" name="四角形: 角を丸くする 26">
              <a:extLst>
                <a:ext uri="{FF2B5EF4-FFF2-40B4-BE49-F238E27FC236}">
                  <a16:creationId xmlns:a16="http://schemas.microsoft.com/office/drawing/2014/main" id="{B5B78D3B-216A-43E9-9704-3CE86D7FF0D5}"/>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2" name="正方形/長方形 41">
            <a:extLst>
              <a:ext uri="{FF2B5EF4-FFF2-40B4-BE49-F238E27FC236}">
                <a16:creationId xmlns:a16="http://schemas.microsoft.com/office/drawing/2014/main" id="{92B86460-D30E-4342-AD89-EEE2638A49D5}"/>
              </a:ext>
            </a:extLst>
          </p:cNvPr>
          <p:cNvSpPr/>
          <p:nvPr/>
        </p:nvSpPr>
        <p:spPr>
          <a:xfrm>
            <a:off x="2451754" y="3950158"/>
            <a:ext cx="1051000"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492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グラフィカル ユーザー インターフェイス, テキスト, アプリケーション, メール&#10;&#10;自動的に生成された説明">
            <a:extLst>
              <a:ext uri="{FF2B5EF4-FFF2-40B4-BE49-F238E27FC236}">
                <a16:creationId xmlns:a16="http://schemas.microsoft.com/office/drawing/2014/main" id="{16AE0801-4371-CA43-B592-6902AC1FD26A}"/>
              </a:ext>
            </a:extLst>
          </p:cNvPr>
          <p:cNvPicPr>
            <a:picLocks noChangeAspect="1"/>
          </p:cNvPicPr>
          <p:nvPr/>
        </p:nvPicPr>
        <p:blipFill rotWithShape="1">
          <a:blip r:embed="rId2">
            <a:extLst>
              <a:ext uri="{28A0092B-C50C-407E-A947-70E740481C1C}">
                <a14:useLocalDpi xmlns:a14="http://schemas.microsoft.com/office/drawing/2010/main" val="0"/>
              </a:ext>
            </a:extLst>
          </a:blip>
          <a:srcRect b="7129"/>
          <a:stretch/>
        </p:blipFill>
        <p:spPr>
          <a:xfrm>
            <a:off x="300739" y="2996952"/>
            <a:ext cx="8188960" cy="3312000"/>
          </a:xfrm>
          <a:prstGeom prst="rect">
            <a:avLst/>
          </a:prstGeom>
        </p:spPr>
      </p:pic>
      <p:sp>
        <p:nvSpPr>
          <p:cNvPr id="2" name="タイトル 1">
            <a:extLst>
              <a:ext uri="{FF2B5EF4-FFF2-40B4-BE49-F238E27FC236}">
                <a16:creationId xmlns:a16="http://schemas.microsoft.com/office/drawing/2014/main" id="{91B1AACB-56D6-004B-9A7C-0A98F8C1373F}"/>
              </a:ext>
            </a:extLst>
          </p:cNvPr>
          <p:cNvSpPr>
            <a:spLocks noGrp="1"/>
          </p:cNvSpPr>
          <p:nvPr>
            <p:ph type="title"/>
          </p:nvPr>
        </p:nvSpPr>
        <p:spPr/>
        <p:txBody>
          <a:bodyPr>
            <a:normAutofit/>
          </a:bodyPr>
          <a:lstStyle/>
          <a:p>
            <a:r>
              <a:rPr lang="ja-JP" altLang="en-US"/>
              <a:t>オンライン授業</a:t>
            </a:r>
            <a:r>
              <a:rPr lang="en-US" altLang="ja-JP" dirty="0"/>
              <a:t>URL</a:t>
            </a:r>
            <a:r>
              <a:rPr lang="ja-JP" altLang="en-US"/>
              <a:t>掲載</a:t>
            </a:r>
            <a:endParaRPr kumimoji="1" lang="ja-JP" altLang="en-US"/>
          </a:p>
        </p:txBody>
      </p:sp>
      <p:sp>
        <p:nvSpPr>
          <p:cNvPr id="3" name="コンテンツ プレースホルダー 2">
            <a:extLst>
              <a:ext uri="{FF2B5EF4-FFF2-40B4-BE49-F238E27FC236}">
                <a16:creationId xmlns:a16="http://schemas.microsoft.com/office/drawing/2014/main" id="{7524AEFE-3FE1-5F42-9F90-E46CF207C943}"/>
              </a:ext>
            </a:extLst>
          </p:cNvPr>
          <p:cNvSpPr>
            <a:spLocks noGrp="1"/>
          </p:cNvSpPr>
          <p:nvPr>
            <p:ph idx="1"/>
          </p:nvPr>
        </p:nvSpPr>
        <p:spPr/>
        <p:txBody>
          <a:bodyPr/>
          <a:lstStyle/>
          <a:p>
            <a:r>
              <a:rPr lang="ja-JP" altLang="en-US"/>
              <a:t>「</a:t>
            </a:r>
            <a:r>
              <a:rPr lang="en-US" altLang="ja-JP" dirty="0"/>
              <a:t>URL</a:t>
            </a:r>
            <a:r>
              <a:rPr lang="ja-JP" altLang="en-US"/>
              <a:t>のリンク化」，「ミーティング</a:t>
            </a:r>
            <a:r>
              <a:rPr lang="en-US" altLang="ja-JP" dirty="0"/>
              <a:t>ID</a:t>
            </a:r>
            <a:r>
              <a:rPr lang="ja-JP" altLang="en-US"/>
              <a:t>とパスワードの掲載」という要望もある</a:t>
            </a:r>
            <a:endParaRPr lang="en-US" altLang="ja-JP" dirty="0"/>
          </a:p>
          <a:p>
            <a:r>
              <a:rPr lang="ja-JP" altLang="en-US"/>
              <a:t>参考</a:t>
            </a:r>
            <a:r>
              <a:rPr lang="en-US" altLang="ja-JP" dirty="0"/>
              <a:t>: </a:t>
            </a:r>
            <a:r>
              <a:rPr lang="en" altLang="ja-JP" sz="2200" dirty="0"/>
              <a:t>https://</a:t>
            </a:r>
            <a:r>
              <a:rPr lang="en" altLang="ja-JP" sz="2200" dirty="0" err="1"/>
              <a:t>utelecon.adm.u-tokyo.ac.jp</a:t>
            </a:r>
            <a:r>
              <a:rPr lang="en" altLang="ja-JP" sz="2200" dirty="0"/>
              <a:t>/</a:t>
            </a:r>
            <a:r>
              <a:rPr lang="en" altLang="ja-JP" sz="2200" dirty="0" err="1"/>
              <a:t>faculty_members</a:t>
            </a:r>
            <a:r>
              <a:rPr lang="en" altLang="ja-JP" sz="2200" dirty="0"/>
              <a:t>/</a:t>
            </a:r>
            <a:r>
              <a:rPr lang="en" altLang="ja-JP" sz="2200" dirty="0" err="1"/>
              <a:t>url</a:t>
            </a:r>
            <a:endParaRPr lang="en-US" altLang="ja-JP" sz="2200" dirty="0"/>
          </a:p>
        </p:txBody>
      </p:sp>
      <p:sp>
        <p:nvSpPr>
          <p:cNvPr id="4" name="日付プレースホルダー 3">
            <a:extLst>
              <a:ext uri="{FF2B5EF4-FFF2-40B4-BE49-F238E27FC236}">
                <a16:creationId xmlns:a16="http://schemas.microsoft.com/office/drawing/2014/main" id="{C639FED3-0D0F-3145-90AD-A2E548A82ACE}"/>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4B7B0FFD-8DE8-BF4F-9AE1-C845FBE94FC8}"/>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F7CF6F4A-6B69-7E4E-929D-BC286800DB7A}"/>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
        <p:nvSpPr>
          <p:cNvPr id="8" name="正方形/長方形 7">
            <a:extLst>
              <a:ext uri="{FF2B5EF4-FFF2-40B4-BE49-F238E27FC236}">
                <a16:creationId xmlns:a16="http://schemas.microsoft.com/office/drawing/2014/main" id="{A134D791-6E73-C34E-A485-B0B6102D46DE}"/>
              </a:ext>
            </a:extLst>
          </p:cNvPr>
          <p:cNvSpPr/>
          <p:nvPr/>
        </p:nvSpPr>
        <p:spPr>
          <a:xfrm>
            <a:off x="289483" y="4847947"/>
            <a:ext cx="8188961" cy="14610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a:extLst>
              <a:ext uri="{FF2B5EF4-FFF2-40B4-BE49-F238E27FC236}">
                <a16:creationId xmlns:a16="http://schemas.microsoft.com/office/drawing/2014/main" id="{80D52EC4-43EA-5D4C-976B-879BA51C67F0}"/>
              </a:ext>
            </a:extLst>
          </p:cNvPr>
          <p:cNvSpPr/>
          <p:nvPr/>
        </p:nvSpPr>
        <p:spPr>
          <a:xfrm>
            <a:off x="4383963" y="3377541"/>
            <a:ext cx="2736304" cy="1089818"/>
          </a:xfrm>
          <a:prstGeom prst="wedgeEllipseCallout">
            <a:avLst>
              <a:gd name="adj1" fmla="val 83690"/>
              <a:gd name="adj2" fmla="val 98478"/>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lIns="0" tIns="3600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教員画面は</a:t>
            </a:r>
            <a:endParaRPr lang="en-US" altLang="ja-JP" sz="2400" dirty="0"/>
          </a:p>
          <a:p>
            <a:pPr algn="ctr"/>
            <a:r>
              <a:rPr lang="ja-JP" altLang="en-US" sz="2400"/>
              <a:t>編集機能つき</a:t>
            </a:r>
            <a:endParaRPr lang="ja-JP" sz="2400"/>
          </a:p>
        </p:txBody>
      </p:sp>
    </p:spTree>
    <p:extLst>
      <p:ext uri="{BB962C8B-B14F-4D97-AF65-F5344CB8AC3E}">
        <p14:creationId xmlns:p14="http://schemas.microsoft.com/office/powerpoint/2010/main" val="344889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06D87-F088-474C-A128-DAE5E82570C6}"/>
              </a:ext>
            </a:extLst>
          </p:cNvPr>
          <p:cNvSpPr>
            <a:spLocks noGrp="1"/>
          </p:cNvSpPr>
          <p:nvPr>
            <p:ph type="title"/>
          </p:nvPr>
        </p:nvSpPr>
        <p:spPr/>
        <p:txBody>
          <a:bodyPr>
            <a:normAutofit/>
          </a:bodyPr>
          <a:lstStyle/>
          <a:p>
            <a:r>
              <a:rPr lang="ja-JP" altLang="en-US"/>
              <a:t>オンライン授業</a:t>
            </a:r>
            <a:r>
              <a:rPr lang="en-US" altLang="ja-JP" dirty="0"/>
              <a:t>URL</a:t>
            </a:r>
            <a:r>
              <a:rPr lang="ja-JP" altLang="en-US"/>
              <a:t>掲載</a:t>
            </a:r>
            <a:endParaRPr kumimoji="1" lang="ja-JP" altLang="en-US"/>
          </a:p>
        </p:txBody>
      </p:sp>
      <p:sp>
        <p:nvSpPr>
          <p:cNvPr id="3" name="コンテンツ プレースホルダー 2">
            <a:extLst>
              <a:ext uri="{FF2B5EF4-FFF2-40B4-BE49-F238E27FC236}">
                <a16:creationId xmlns:a16="http://schemas.microsoft.com/office/drawing/2014/main" id="{F3B8FE7B-BD2E-1E43-8C4B-A0A772480137}"/>
              </a:ext>
            </a:extLst>
          </p:cNvPr>
          <p:cNvSpPr>
            <a:spLocks noGrp="1"/>
          </p:cNvSpPr>
          <p:nvPr>
            <p:ph idx="1"/>
          </p:nvPr>
        </p:nvSpPr>
        <p:spPr/>
        <p:txBody>
          <a:bodyPr/>
          <a:lstStyle/>
          <a:p>
            <a:r>
              <a:rPr kumimoji="1" lang="ja-JP" altLang="en-US"/>
              <a:t>学生画面にはオンライン授業情報が一覧表示される</a:t>
            </a:r>
          </a:p>
        </p:txBody>
      </p:sp>
      <p:sp>
        <p:nvSpPr>
          <p:cNvPr id="4" name="日付プレースホルダー 3">
            <a:extLst>
              <a:ext uri="{FF2B5EF4-FFF2-40B4-BE49-F238E27FC236}">
                <a16:creationId xmlns:a16="http://schemas.microsoft.com/office/drawing/2014/main" id="{ED0B1D49-E5DB-4A4F-93A1-CCFE25C18445}"/>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C1C12463-5476-EB4F-AAB5-AEBDDCC8A7C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195FD219-2B07-3F4A-9B8C-35B5C5E92A23}"/>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EA752590-3695-C84F-805A-1265EA16E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348" y="2013147"/>
            <a:ext cx="7437755" cy="4342130"/>
          </a:xfrm>
          <a:prstGeom prst="rect">
            <a:avLst/>
          </a:prstGeom>
        </p:spPr>
      </p:pic>
    </p:spTree>
    <p:extLst>
      <p:ext uri="{BB962C8B-B14F-4D97-AF65-F5344CB8AC3E}">
        <p14:creationId xmlns:p14="http://schemas.microsoft.com/office/powerpoint/2010/main" val="278954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388FA3-F0B2-4849-9070-95217AF0DBE9}"/>
              </a:ext>
            </a:extLst>
          </p:cNvPr>
          <p:cNvSpPr>
            <a:spLocks noGrp="1"/>
          </p:cNvSpPr>
          <p:nvPr>
            <p:ph type="title"/>
          </p:nvPr>
        </p:nvSpPr>
        <p:spPr/>
        <p:txBody>
          <a:bodyPr>
            <a:normAutofit fontScale="90000"/>
          </a:bodyPr>
          <a:lstStyle/>
          <a:p>
            <a:r>
              <a:rPr lang="en-US" altLang="ja-JP" dirty="0"/>
              <a:t>ITC-LMS </a:t>
            </a:r>
            <a:r>
              <a:rPr lang="ja-JP" altLang="en-US"/>
              <a:t>で何ができるか？ </a:t>
            </a:r>
            <a:r>
              <a:rPr lang="en-US" altLang="ja-JP" dirty="0"/>
              <a:t>(1/3)</a:t>
            </a:r>
            <a:endParaRPr kumimoji="1" lang="ja-JP" altLang="en-US"/>
          </a:p>
        </p:txBody>
      </p:sp>
      <p:sp>
        <p:nvSpPr>
          <p:cNvPr id="3" name="コンテンツ プレースホルダー 2">
            <a:extLst>
              <a:ext uri="{FF2B5EF4-FFF2-40B4-BE49-F238E27FC236}">
                <a16:creationId xmlns:a16="http://schemas.microsoft.com/office/drawing/2014/main" id="{B98DDA79-3686-DA4E-BCC9-5628F5B48EC1}"/>
              </a:ext>
            </a:extLst>
          </p:cNvPr>
          <p:cNvSpPr>
            <a:spLocks noGrp="1"/>
          </p:cNvSpPr>
          <p:nvPr>
            <p:ph idx="1"/>
          </p:nvPr>
        </p:nvSpPr>
        <p:spPr/>
        <p:txBody>
          <a:bodyPr>
            <a:normAutofit fontScale="92500" lnSpcReduction="10000"/>
          </a:bodyPr>
          <a:lstStyle/>
          <a:p>
            <a:r>
              <a:rPr lang="ja-JP" altLang="en-US"/>
              <a:t>一般的なコミュニケーションの支援</a:t>
            </a:r>
            <a:endParaRPr lang="en-US" altLang="ja-JP" dirty="0"/>
          </a:p>
          <a:p>
            <a:pPr lvl="1"/>
            <a:r>
              <a:rPr lang="ja-JP" altLang="en-US"/>
              <a:t>お知らせ（教員→学生）</a:t>
            </a:r>
            <a:endParaRPr lang="en-US" altLang="ja-JP" dirty="0"/>
          </a:p>
          <a:p>
            <a:pPr lvl="1"/>
            <a:r>
              <a:rPr lang="ja-JP" altLang="en-US"/>
              <a:t>メッセージ（学生→教員）</a:t>
            </a:r>
            <a:endParaRPr lang="en-US" altLang="ja-JP" dirty="0"/>
          </a:p>
          <a:p>
            <a:pPr lvl="1"/>
            <a:r>
              <a:rPr lang="ja-JP" altLang="en-US"/>
              <a:t>オンライン掲示板（学生⇄教員，学生⇄学生）</a:t>
            </a:r>
            <a:endParaRPr lang="en-US" altLang="ja-JP" dirty="0"/>
          </a:p>
          <a:p>
            <a:r>
              <a:rPr lang="ja-JP" altLang="en-US"/>
              <a:t>授業に特有の情報の受け渡し</a:t>
            </a:r>
            <a:endParaRPr lang="en-US" altLang="ja-JP" dirty="0"/>
          </a:p>
          <a:p>
            <a:pPr lvl="1"/>
            <a:r>
              <a:rPr lang="ja-JP" altLang="en-US"/>
              <a:t>教材配布</a:t>
            </a:r>
            <a:endParaRPr lang="en-US" altLang="ja-JP" dirty="0"/>
          </a:p>
          <a:p>
            <a:pPr lvl="1"/>
            <a:r>
              <a:rPr lang="ja-JP" altLang="en-US"/>
              <a:t>レポート回収とそれに対する採点結果等の配布</a:t>
            </a:r>
            <a:endParaRPr lang="en-US" altLang="ja-JP" dirty="0"/>
          </a:p>
          <a:p>
            <a:pPr lvl="1"/>
            <a:r>
              <a:rPr lang="ja-JP" altLang="en-US"/>
              <a:t>小テスト</a:t>
            </a:r>
            <a:endParaRPr lang="en-US" altLang="ja-JP" dirty="0"/>
          </a:p>
          <a:p>
            <a:pPr lvl="1"/>
            <a:r>
              <a:rPr lang="ja-JP" altLang="en-US"/>
              <a:t>出席確認</a:t>
            </a:r>
            <a:endParaRPr lang="en-US" altLang="ja-JP" dirty="0"/>
          </a:p>
          <a:p>
            <a:r>
              <a:rPr lang="ja-JP" altLang="en-US"/>
              <a:t>その他</a:t>
            </a:r>
            <a:endParaRPr lang="en-US" altLang="ja-JP" dirty="0"/>
          </a:p>
          <a:p>
            <a:pPr lvl="1"/>
            <a:r>
              <a:rPr lang="ja-JP" altLang="en-US"/>
              <a:t>アンケート</a:t>
            </a:r>
          </a:p>
        </p:txBody>
      </p:sp>
      <p:sp>
        <p:nvSpPr>
          <p:cNvPr id="4" name="日付プレースホルダー 3">
            <a:extLst>
              <a:ext uri="{FF2B5EF4-FFF2-40B4-BE49-F238E27FC236}">
                <a16:creationId xmlns:a16="http://schemas.microsoft.com/office/drawing/2014/main" id="{3A2B19D4-6AF4-F543-BA17-CAC100D1667F}"/>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2B0EFFC2-517B-3E40-80C3-BCAB35BEB04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4F61D258-D067-AB4A-BD25-71F280C70BDE}"/>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209683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7F4BBF-6DFE-3B4E-9641-55AF67094B97}"/>
              </a:ext>
            </a:extLst>
          </p:cNvPr>
          <p:cNvSpPr>
            <a:spLocks noGrp="1"/>
          </p:cNvSpPr>
          <p:nvPr>
            <p:ph type="title"/>
          </p:nvPr>
        </p:nvSpPr>
        <p:spPr/>
        <p:txBody>
          <a:bodyPr/>
          <a:lstStyle/>
          <a:p>
            <a:r>
              <a:rPr kumimoji="1" lang="ja-JP" altLang="en-US"/>
              <a:t>シナリオ</a:t>
            </a:r>
          </a:p>
        </p:txBody>
      </p:sp>
      <p:sp>
        <p:nvSpPr>
          <p:cNvPr id="3" name="コンテンツ プレースホルダー 2">
            <a:extLst>
              <a:ext uri="{FF2B5EF4-FFF2-40B4-BE49-F238E27FC236}">
                <a16:creationId xmlns:a16="http://schemas.microsoft.com/office/drawing/2014/main" id="{5F931FB7-6EB8-D244-9C6F-C043B253A1F5}"/>
              </a:ext>
            </a:extLst>
          </p:cNvPr>
          <p:cNvSpPr>
            <a:spLocks noGrp="1"/>
          </p:cNvSpPr>
          <p:nvPr>
            <p:ph idx="1"/>
          </p:nvPr>
        </p:nvSpPr>
        <p:spPr/>
        <p:txBody>
          <a:bodyPr/>
          <a:lstStyle/>
          <a:p>
            <a:r>
              <a:rPr lang="en" altLang="ja-JP" dirty="0" err="1"/>
              <a:t>utelecon</a:t>
            </a:r>
            <a:r>
              <a:rPr lang="ja-JP" altLang="en-US"/>
              <a:t>とサポート窓口の紹介</a:t>
            </a:r>
          </a:p>
          <a:p>
            <a:r>
              <a:rPr lang="ja-JP" altLang="en-US"/>
              <a:t>まず</a:t>
            </a:r>
            <a:r>
              <a:rPr lang="en" altLang="ja-JP" dirty="0" err="1"/>
              <a:t>UTokyo</a:t>
            </a:r>
            <a:r>
              <a:rPr lang="en" altLang="ja-JP" dirty="0"/>
              <a:t> Account</a:t>
            </a:r>
            <a:r>
              <a:rPr lang="ja-JP" altLang="en-US"/>
              <a:t>というものがあります</a:t>
            </a:r>
          </a:p>
          <a:p>
            <a:r>
              <a:rPr lang="ja-JP" altLang="en-US"/>
              <a:t>（</a:t>
            </a:r>
            <a:r>
              <a:rPr lang="en" altLang="ja-JP" dirty="0"/>
              <a:t>UTAS</a:t>
            </a:r>
            <a:r>
              <a:rPr lang="ja-JP" altLang="en-US"/>
              <a:t>にシラバスを書きます）</a:t>
            </a:r>
          </a:p>
          <a:p>
            <a:r>
              <a:rPr lang="en" altLang="ja-JP" dirty="0"/>
              <a:t>Zoom</a:t>
            </a:r>
            <a:r>
              <a:rPr lang="ja-JP" altLang="en-US"/>
              <a:t>にサインインして</a:t>
            </a:r>
            <a:r>
              <a:rPr lang="en" altLang="ja-JP" dirty="0"/>
              <a:t>URL</a:t>
            </a:r>
            <a:r>
              <a:rPr lang="ja-JP" altLang="en-US"/>
              <a:t>を作ります</a:t>
            </a:r>
          </a:p>
          <a:p>
            <a:r>
              <a:rPr lang="en" altLang="ja-JP" dirty="0"/>
              <a:t>Zoom</a:t>
            </a:r>
            <a:r>
              <a:rPr lang="ja-JP" altLang="en-US"/>
              <a:t>の</a:t>
            </a:r>
            <a:r>
              <a:rPr lang="en" altLang="ja-JP" dirty="0"/>
              <a:t>URL</a:t>
            </a:r>
            <a:r>
              <a:rPr lang="ja-JP" altLang="en-US"/>
              <a:t>を</a:t>
            </a:r>
            <a:r>
              <a:rPr lang="en" altLang="ja-JP" dirty="0"/>
              <a:t>ITC-LMS</a:t>
            </a:r>
            <a:r>
              <a:rPr lang="ja-JP" altLang="en-US"/>
              <a:t>に載せます</a:t>
            </a:r>
          </a:p>
          <a:p>
            <a:r>
              <a:rPr lang="en" altLang="ja-JP" dirty="0"/>
              <a:t>ITC-LMS</a:t>
            </a:r>
            <a:r>
              <a:rPr lang="ja-JP" altLang="en-US"/>
              <a:t>では教材配布とか課題のやり取りもできますのでどんどん使ってください</a:t>
            </a:r>
            <a:endParaRPr kumimoji="1" lang="ja-JP" altLang="en-US"/>
          </a:p>
        </p:txBody>
      </p:sp>
      <p:sp>
        <p:nvSpPr>
          <p:cNvPr id="4" name="日付プレースホルダー 3">
            <a:extLst>
              <a:ext uri="{FF2B5EF4-FFF2-40B4-BE49-F238E27FC236}">
                <a16:creationId xmlns:a16="http://schemas.microsoft.com/office/drawing/2014/main" id="{CE5080E4-A2D7-0F47-8DA8-A08AC826A52E}"/>
              </a:ext>
            </a:extLst>
          </p:cNvPr>
          <p:cNvSpPr>
            <a:spLocks noGrp="1"/>
          </p:cNvSpPr>
          <p:nvPr>
            <p:ph type="dt" sz="half" idx="10"/>
          </p:nvPr>
        </p:nvSpPr>
        <p:spPr/>
        <p:txBody>
          <a:bodyPr/>
          <a:lstStyle/>
          <a:p>
            <a:r>
              <a:rPr kumimoji="1" lang="en-US" altLang="ja-JP"/>
              <a:t>2022/3/16</a:t>
            </a:r>
            <a:endParaRPr kumimoji="1" lang="en-US" altLang="ja-JP" dirty="0"/>
          </a:p>
        </p:txBody>
      </p:sp>
      <p:sp>
        <p:nvSpPr>
          <p:cNvPr id="5" name="フッター プレースホルダー 4">
            <a:extLst>
              <a:ext uri="{FF2B5EF4-FFF2-40B4-BE49-F238E27FC236}">
                <a16:creationId xmlns:a16="http://schemas.microsoft.com/office/drawing/2014/main" id="{800C3FD5-8D60-BA41-A16E-ACE217CB8005}"/>
              </a:ext>
            </a:extLst>
          </p:cNvPr>
          <p:cNvSpPr>
            <a:spLocks noGrp="1"/>
          </p:cNvSpPr>
          <p:nvPr>
            <p:ph type="ftr" sz="quarter" idx="11"/>
          </p:nvPr>
        </p:nvSpPr>
        <p:spPr/>
        <p:txBody>
          <a:bodyPr/>
          <a:lstStyle/>
          <a:p>
            <a:r>
              <a:rPr kumimoji="1" lang="en-US" altLang="ja-JP"/>
              <a:t>2022</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8F10E602-156C-334E-8A4E-B1E8A0A7761E}"/>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Tree>
    <p:extLst>
      <p:ext uri="{BB962C8B-B14F-4D97-AF65-F5344CB8AC3E}">
        <p14:creationId xmlns:p14="http://schemas.microsoft.com/office/powerpoint/2010/main" val="2957548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D4386-0A66-B14F-8768-4CBFB28525E2}"/>
              </a:ext>
            </a:extLst>
          </p:cNvPr>
          <p:cNvSpPr>
            <a:spLocks noGrp="1"/>
          </p:cNvSpPr>
          <p:nvPr>
            <p:ph type="title"/>
          </p:nvPr>
        </p:nvSpPr>
        <p:spPr/>
        <p:txBody>
          <a:bodyPr>
            <a:normAutofit fontScale="90000"/>
          </a:bodyPr>
          <a:lstStyle/>
          <a:p>
            <a:r>
              <a:rPr lang="en-US" altLang="ja-JP" dirty="0"/>
              <a:t>ITC-LMS </a:t>
            </a:r>
            <a:r>
              <a:rPr lang="ja-JP" altLang="en-US"/>
              <a:t>で何ができるか？ </a:t>
            </a:r>
            <a:r>
              <a:rPr lang="en-US" altLang="ja-JP" dirty="0"/>
              <a:t>(2/3)</a:t>
            </a:r>
            <a:endParaRPr kumimoji="1" lang="ja-JP" altLang="en-US"/>
          </a:p>
        </p:txBody>
      </p:sp>
      <p:sp>
        <p:nvSpPr>
          <p:cNvPr id="3" name="コンテンツ プレースホルダー 2">
            <a:extLst>
              <a:ext uri="{FF2B5EF4-FFF2-40B4-BE49-F238E27FC236}">
                <a16:creationId xmlns:a16="http://schemas.microsoft.com/office/drawing/2014/main" id="{802CA4A8-34C8-8B46-8D7F-7ED97CE7C1D5}"/>
              </a:ext>
            </a:extLst>
          </p:cNvPr>
          <p:cNvSpPr>
            <a:spLocks noGrp="1"/>
          </p:cNvSpPr>
          <p:nvPr>
            <p:ph idx="1"/>
          </p:nvPr>
        </p:nvSpPr>
        <p:spPr/>
        <p:txBody>
          <a:bodyPr/>
          <a:lstStyle/>
          <a:p>
            <a:r>
              <a:rPr kumimoji="1" lang="en-US" altLang="ja-JP" dirty="0"/>
              <a:t>S</a:t>
            </a:r>
            <a:r>
              <a:rPr kumimoji="1" lang="ja-JP" altLang="en-US"/>
              <a:t>セメスターで各機能を利用したコースの割合</a:t>
            </a:r>
          </a:p>
        </p:txBody>
      </p:sp>
      <p:sp>
        <p:nvSpPr>
          <p:cNvPr id="4" name="日付プレースホルダー 3">
            <a:extLst>
              <a:ext uri="{FF2B5EF4-FFF2-40B4-BE49-F238E27FC236}">
                <a16:creationId xmlns:a16="http://schemas.microsoft.com/office/drawing/2014/main" id="{7659B5EA-2F14-8140-9716-F07EC56DED70}"/>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E95EB059-8D9A-4049-864B-AA120A3535E3}"/>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A0D28D5A-5CDC-7647-B53C-3F1A2B801574}"/>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graphicFrame>
        <p:nvGraphicFramePr>
          <p:cNvPr id="7" name="グラフ 6">
            <a:extLst>
              <a:ext uri="{FF2B5EF4-FFF2-40B4-BE49-F238E27FC236}">
                <a16:creationId xmlns:a16="http://schemas.microsoft.com/office/drawing/2014/main" id="{DD5F3B73-55DB-1148-A3FF-508D7A487E6C}"/>
              </a:ext>
            </a:extLst>
          </p:cNvPr>
          <p:cNvGraphicFramePr/>
          <p:nvPr>
            <p:extLst>
              <p:ext uri="{D42A27DB-BD31-4B8C-83A1-F6EECF244321}">
                <p14:modId xmlns:p14="http://schemas.microsoft.com/office/powerpoint/2010/main" val="3718475008"/>
              </p:ext>
            </p:extLst>
          </p:nvPr>
        </p:nvGraphicFramePr>
        <p:xfrm>
          <a:off x="719572" y="1916832"/>
          <a:ext cx="7704856"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920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E8871-F7E3-A047-BB99-1D796B232BCB}"/>
              </a:ext>
            </a:extLst>
          </p:cNvPr>
          <p:cNvSpPr>
            <a:spLocks noGrp="1"/>
          </p:cNvSpPr>
          <p:nvPr>
            <p:ph type="title"/>
          </p:nvPr>
        </p:nvSpPr>
        <p:spPr/>
        <p:txBody>
          <a:bodyPr>
            <a:normAutofit fontScale="90000"/>
          </a:bodyPr>
          <a:lstStyle/>
          <a:p>
            <a:r>
              <a:rPr lang="en-US" altLang="ja-JP" dirty="0"/>
              <a:t>ITC-LMS </a:t>
            </a:r>
            <a:r>
              <a:rPr lang="ja-JP" altLang="en-US"/>
              <a:t>で何ができるか？ </a:t>
            </a:r>
            <a:r>
              <a:rPr lang="en-US" altLang="ja-JP" dirty="0"/>
              <a:t>(3/3)</a:t>
            </a:r>
            <a:endParaRPr kumimoji="1" lang="ja-JP" altLang="en-US"/>
          </a:p>
        </p:txBody>
      </p:sp>
      <p:sp>
        <p:nvSpPr>
          <p:cNvPr id="3" name="コンテンツ プレースホルダー 2">
            <a:extLst>
              <a:ext uri="{FF2B5EF4-FFF2-40B4-BE49-F238E27FC236}">
                <a16:creationId xmlns:a16="http://schemas.microsoft.com/office/drawing/2014/main" id="{CA0B0D42-D3AE-3046-BA5E-FB4ED46B48E5}"/>
              </a:ext>
            </a:extLst>
          </p:cNvPr>
          <p:cNvSpPr>
            <a:spLocks noGrp="1"/>
          </p:cNvSpPr>
          <p:nvPr>
            <p:ph idx="1"/>
          </p:nvPr>
        </p:nvSpPr>
        <p:spPr/>
        <p:txBody>
          <a:bodyPr/>
          <a:lstStyle/>
          <a:p>
            <a:r>
              <a:rPr lang="ja-JP" altLang="en-US"/>
              <a:t>アクセスの制限</a:t>
            </a:r>
            <a:endParaRPr lang="en-US" altLang="ja-JP" dirty="0"/>
          </a:p>
          <a:p>
            <a:pPr lvl="1"/>
            <a:r>
              <a:rPr lang="en-US" altLang="ja-JP" dirty="0" err="1"/>
              <a:t>UTokyo</a:t>
            </a:r>
            <a:r>
              <a:rPr lang="en-US" altLang="ja-JP" dirty="0"/>
              <a:t> Account </a:t>
            </a:r>
            <a:r>
              <a:rPr lang="ja-JP" altLang="en-US"/>
              <a:t>保有者のみ利用可能</a:t>
            </a:r>
            <a:endParaRPr lang="en-US" altLang="ja-JP" dirty="0"/>
          </a:p>
          <a:p>
            <a:pPr lvl="2"/>
            <a:r>
              <a:rPr lang="en-US" altLang="ja-JP" dirty="0"/>
              <a:t>i.e. </a:t>
            </a:r>
            <a:r>
              <a:rPr lang="ja-JP" altLang="en-US"/>
              <a:t>本学構成員以外はログインできない</a:t>
            </a:r>
            <a:endParaRPr lang="en-US" altLang="ja-JP" dirty="0"/>
          </a:p>
          <a:p>
            <a:pPr lvl="1"/>
            <a:r>
              <a:rPr lang="en-US" altLang="ja-JP" dirty="0" err="1"/>
              <a:t>UTokyo</a:t>
            </a:r>
            <a:r>
              <a:rPr lang="en-US" altLang="ja-JP" dirty="0"/>
              <a:t> Account </a:t>
            </a:r>
            <a:r>
              <a:rPr lang="ja-JP" altLang="en-US"/>
              <a:t>保有者でも，参加登録したコース以外のコンテンツには，ほとんどアクセスできない</a:t>
            </a:r>
            <a:endParaRPr lang="en-US" altLang="ja-JP" dirty="0"/>
          </a:p>
          <a:p>
            <a:pPr lvl="2"/>
            <a:r>
              <a:rPr lang="ja-JP" altLang="en-US"/>
              <a:t>各コースの「概要」と「オンライン授業情報」は例外</a:t>
            </a:r>
            <a:endParaRPr lang="en-US" altLang="ja-JP" dirty="0"/>
          </a:p>
          <a:p>
            <a:r>
              <a:rPr lang="ja-JP" altLang="en-US"/>
              <a:t>学生の閲覧・投稿履歴の確認</a:t>
            </a:r>
            <a:endParaRPr lang="en-US" altLang="ja-JP" dirty="0"/>
          </a:p>
        </p:txBody>
      </p:sp>
      <p:sp>
        <p:nvSpPr>
          <p:cNvPr id="4" name="日付プレースホルダー 3">
            <a:extLst>
              <a:ext uri="{FF2B5EF4-FFF2-40B4-BE49-F238E27FC236}">
                <a16:creationId xmlns:a16="http://schemas.microsoft.com/office/drawing/2014/main" id="{226B3526-8C5A-7A42-84BC-716F25D8A6A3}"/>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F3548300-EED2-0B4F-93BE-604B5F066228}"/>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9CF12976-0D51-7740-BA18-282FC954B95C}"/>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Tree>
    <p:extLst>
      <p:ext uri="{BB962C8B-B14F-4D97-AF65-F5344CB8AC3E}">
        <p14:creationId xmlns:p14="http://schemas.microsoft.com/office/powerpoint/2010/main" val="348342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74F84-3AC2-7C42-8A74-06638452BE38}"/>
              </a:ext>
            </a:extLst>
          </p:cNvPr>
          <p:cNvSpPr>
            <a:spLocks noGrp="1"/>
          </p:cNvSpPr>
          <p:nvPr>
            <p:ph type="title"/>
          </p:nvPr>
        </p:nvSpPr>
        <p:spPr/>
        <p:txBody>
          <a:bodyPr/>
          <a:lstStyle/>
          <a:p>
            <a:r>
              <a:rPr lang="ja-JP" altLang="en-US"/>
              <a:t>学生の教員に対する要望</a:t>
            </a:r>
            <a:endParaRPr kumimoji="1" lang="ja-JP" altLang="en-US"/>
          </a:p>
        </p:txBody>
      </p:sp>
      <p:sp>
        <p:nvSpPr>
          <p:cNvPr id="3" name="コンテンツ プレースホルダー 2">
            <a:extLst>
              <a:ext uri="{FF2B5EF4-FFF2-40B4-BE49-F238E27FC236}">
                <a16:creationId xmlns:a16="http://schemas.microsoft.com/office/drawing/2014/main" id="{1FE9CF26-E9DB-3748-862C-978320C05626}"/>
              </a:ext>
            </a:extLst>
          </p:cNvPr>
          <p:cNvSpPr>
            <a:spLocks noGrp="1"/>
          </p:cNvSpPr>
          <p:nvPr>
            <p:ph idx="1"/>
          </p:nvPr>
        </p:nvSpPr>
        <p:spPr/>
        <p:txBody>
          <a:bodyPr/>
          <a:lstStyle/>
          <a:p>
            <a:r>
              <a:rPr kumimoji="1" lang="ja-JP" altLang="en-US"/>
              <a:t>単位は不要だが聴講したい</a:t>
            </a:r>
            <a:endParaRPr kumimoji="1" lang="en-US" altLang="ja-JP" dirty="0"/>
          </a:p>
          <a:p>
            <a:r>
              <a:rPr lang="ja-JP" altLang="en-US"/>
              <a:t>担当教員と連絡を取りたい</a:t>
            </a:r>
            <a:endParaRPr lang="en-US" altLang="ja-JP" dirty="0"/>
          </a:p>
          <a:p>
            <a:r>
              <a:rPr lang="ja-JP" altLang="en-US"/>
              <a:t>利用方法を</a:t>
            </a:r>
            <a:r>
              <a:rPr kumimoji="1" lang="ja-JP" altLang="en-US"/>
              <a:t>統一して欲しい</a:t>
            </a:r>
          </a:p>
        </p:txBody>
      </p:sp>
      <p:sp>
        <p:nvSpPr>
          <p:cNvPr id="4" name="日付プレースホルダー 3">
            <a:extLst>
              <a:ext uri="{FF2B5EF4-FFF2-40B4-BE49-F238E27FC236}">
                <a16:creationId xmlns:a16="http://schemas.microsoft.com/office/drawing/2014/main" id="{0F1C1E91-BA99-5F4F-AFF9-93D07AC06EB0}"/>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A9E500CC-041D-1143-92B1-4E2CCF12A0C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42E52172-48E0-8644-8E09-BEBB32BDE659}"/>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274544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9062FC-90C9-304A-8EEC-A5ABC6CEB7CC}"/>
              </a:ext>
            </a:extLst>
          </p:cNvPr>
          <p:cNvSpPr>
            <a:spLocks noGrp="1"/>
          </p:cNvSpPr>
          <p:nvPr>
            <p:ph type="title"/>
          </p:nvPr>
        </p:nvSpPr>
        <p:spPr/>
        <p:txBody>
          <a:bodyPr>
            <a:normAutofit fontScale="90000"/>
          </a:bodyPr>
          <a:lstStyle/>
          <a:p>
            <a:r>
              <a:rPr kumimoji="1" lang="ja-JP" altLang="en-US"/>
              <a:t>単位は不要だが聴講したい</a:t>
            </a:r>
            <a:r>
              <a:rPr kumimoji="1" lang="en-US" altLang="ja-JP" dirty="0"/>
              <a:t> (1/4)</a:t>
            </a:r>
            <a:endParaRPr kumimoji="1" lang="ja-JP" altLang="en-US"/>
          </a:p>
        </p:txBody>
      </p:sp>
      <p:sp>
        <p:nvSpPr>
          <p:cNvPr id="3" name="コンテンツ プレースホルダー 2">
            <a:extLst>
              <a:ext uri="{FF2B5EF4-FFF2-40B4-BE49-F238E27FC236}">
                <a16:creationId xmlns:a16="http://schemas.microsoft.com/office/drawing/2014/main" id="{A18478B5-E78D-1245-BE5A-182EC2F20069}"/>
              </a:ext>
            </a:extLst>
          </p:cNvPr>
          <p:cNvSpPr>
            <a:spLocks noGrp="1"/>
          </p:cNvSpPr>
          <p:nvPr>
            <p:ph idx="1"/>
          </p:nvPr>
        </p:nvSpPr>
        <p:spPr/>
        <p:txBody>
          <a:bodyPr/>
          <a:lstStyle/>
          <a:p>
            <a:r>
              <a:rPr lang="ja-JP" altLang="en-US"/>
              <a:t>コロナ前なら履修登録しなくても，教室で配布資料を受け取れた</a:t>
            </a:r>
            <a:endParaRPr lang="en-US" altLang="ja-JP" dirty="0"/>
          </a:p>
          <a:p>
            <a:r>
              <a:rPr kumimoji="1" lang="en-US" altLang="ja-JP" dirty="0"/>
              <a:t>ITC-LMS </a:t>
            </a:r>
            <a:r>
              <a:rPr kumimoji="1" lang="ja-JP" altLang="en-US"/>
              <a:t>経由で資料を見るためには，</a:t>
            </a:r>
            <a:r>
              <a:rPr lang="ja-JP" altLang="en-US"/>
              <a:t>履修登録または</a:t>
            </a:r>
            <a:r>
              <a:rPr kumimoji="1" lang="ja-JP" altLang="en-US"/>
              <a:t>仮登録が必要</a:t>
            </a:r>
          </a:p>
        </p:txBody>
      </p:sp>
      <p:sp>
        <p:nvSpPr>
          <p:cNvPr id="4" name="日付プレースホルダー 3">
            <a:extLst>
              <a:ext uri="{FF2B5EF4-FFF2-40B4-BE49-F238E27FC236}">
                <a16:creationId xmlns:a16="http://schemas.microsoft.com/office/drawing/2014/main" id="{7F6BAE46-E5E7-B640-A101-866CAD276D11}"/>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7E9206E6-DBBF-F04C-B039-A772B4FE194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6894ED84-C152-7E44-95C7-64412C883985}"/>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322958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B1C486-EA48-804D-9439-273F929E9CD5}"/>
              </a:ext>
            </a:extLst>
          </p:cNvPr>
          <p:cNvSpPr>
            <a:spLocks noGrp="1"/>
          </p:cNvSpPr>
          <p:nvPr>
            <p:ph type="title"/>
          </p:nvPr>
        </p:nvSpPr>
        <p:spPr/>
        <p:txBody>
          <a:bodyPr>
            <a:normAutofit fontScale="90000"/>
          </a:bodyPr>
          <a:lstStyle/>
          <a:p>
            <a:r>
              <a:rPr lang="ja-JP" altLang="en-US"/>
              <a:t>単位は不要だが聴講したい</a:t>
            </a:r>
            <a:r>
              <a:rPr lang="en-US" altLang="ja-JP" dirty="0"/>
              <a:t> (2/4)</a:t>
            </a:r>
            <a:endParaRPr kumimoji="1" lang="ja-JP" altLang="en-US"/>
          </a:p>
        </p:txBody>
      </p:sp>
      <p:sp>
        <p:nvSpPr>
          <p:cNvPr id="3" name="コンテンツ プレースホルダー 2">
            <a:extLst>
              <a:ext uri="{FF2B5EF4-FFF2-40B4-BE49-F238E27FC236}">
                <a16:creationId xmlns:a16="http://schemas.microsoft.com/office/drawing/2014/main" id="{ACD835F7-3274-C14B-85D0-795BB9B615B0}"/>
              </a:ext>
            </a:extLst>
          </p:cNvPr>
          <p:cNvSpPr>
            <a:spLocks noGrp="1"/>
          </p:cNvSpPr>
          <p:nvPr>
            <p:ph idx="1"/>
          </p:nvPr>
        </p:nvSpPr>
        <p:spPr/>
        <p:txBody>
          <a:bodyPr/>
          <a:lstStyle/>
          <a:p>
            <a:r>
              <a:rPr lang="ja-JP" altLang="en-US"/>
              <a:t>デフォルトでは，履修登録期間中は仮登録・自己登録を許可，その後は不許可</a:t>
            </a:r>
            <a:endParaRPr lang="en-US" altLang="ja-JP" dirty="0"/>
          </a:p>
          <a:p>
            <a:pPr lvl="1"/>
            <a:r>
              <a:rPr lang="ja-JP" altLang="en-US"/>
              <a:t>履修登録期間終了後に「使えなくなった」という問い合わせが多い</a:t>
            </a:r>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544B951A-1305-594A-B13A-C1378E437FDB}"/>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8BB84751-3EBB-024C-AFB6-7D37EB944286}"/>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C303EDB6-176E-2049-B357-55BCAFCC898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graphicFrame>
        <p:nvGraphicFramePr>
          <p:cNvPr id="7" name="表 10">
            <a:extLst>
              <a:ext uri="{FF2B5EF4-FFF2-40B4-BE49-F238E27FC236}">
                <a16:creationId xmlns:a16="http://schemas.microsoft.com/office/drawing/2014/main" id="{03B5C8C0-7790-3847-8FAF-FAEEA2384D59}"/>
              </a:ext>
            </a:extLst>
          </p:cNvPr>
          <p:cNvGraphicFramePr>
            <a:graphicFrameLocks noGrp="1"/>
          </p:cNvGraphicFramePr>
          <p:nvPr>
            <p:extLst>
              <p:ext uri="{D42A27DB-BD31-4B8C-83A1-F6EECF244321}">
                <p14:modId xmlns:p14="http://schemas.microsoft.com/office/powerpoint/2010/main" val="1682644381"/>
              </p:ext>
            </p:extLst>
          </p:nvPr>
        </p:nvGraphicFramePr>
        <p:xfrm>
          <a:off x="179512" y="3236560"/>
          <a:ext cx="8794405" cy="2712720"/>
        </p:xfrm>
        <a:graphic>
          <a:graphicData uri="http://schemas.openxmlformats.org/drawingml/2006/table">
            <a:tbl>
              <a:tblPr firstRow="1" bandRow="1">
                <a:tableStyleId>{5C22544A-7EE6-4342-B048-85BDC9FD1C3A}</a:tableStyleId>
              </a:tblPr>
              <a:tblGrid>
                <a:gridCol w="2602375">
                  <a:extLst>
                    <a:ext uri="{9D8B030D-6E8A-4147-A177-3AD203B41FA5}">
                      <a16:colId xmlns:a16="http://schemas.microsoft.com/office/drawing/2014/main" val="1174276064"/>
                    </a:ext>
                  </a:extLst>
                </a:gridCol>
                <a:gridCol w="1921193">
                  <a:extLst>
                    <a:ext uri="{9D8B030D-6E8A-4147-A177-3AD203B41FA5}">
                      <a16:colId xmlns:a16="http://schemas.microsoft.com/office/drawing/2014/main" val="3117947069"/>
                    </a:ext>
                  </a:extLst>
                </a:gridCol>
                <a:gridCol w="4270837">
                  <a:extLst>
                    <a:ext uri="{9D8B030D-6E8A-4147-A177-3AD203B41FA5}">
                      <a16:colId xmlns:a16="http://schemas.microsoft.com/office/drawing/2014/main" val="420485297"/>
                    </a:ext>
                  </a:extLst>
                </a:gridCol>
              </a:tblGrid>
              <a:tr h="370840">
                <a:tc>
                  <a:txBody>
                    <a:bodyPr/>
                    <a:lstStyle/>
                    <a:p>
                      <a:pPr algn="ctr"/>
                      <a:r>
                        <a:rPr kumimoji="1" lang="ja-JP" altLang="en-US" sz="2200"/>
                        <a:t>学生の登録方法</a:t>
                      </a:r>
                    </a:p>
                  </a:txBody>
                  <a:tcPr/>
                </a:tc>
                <a:tc>
                  <a:txBody>
                    <a:bodyPr/>
                    <a:lstStyle/>
                    <a:p>
                      <a:pPr algn="ctr"/>
                      <a:r>
                        <a:rPr kumimoji="1" lang="ja-JP" altLang="en-US" sz="2200"/>
                        <a:t>参加開始時期</a:t>
                      </a:r>
                    </a:p>
                  </a:txBody>
                  <a:tcPr/>
                </a:tc>
                <a:tc>
                  <a:txBody>
                    <a:bodyPr/>
                    <a:lstStyle/>
                    <a:p>
                      <a:pPr algn="ctr"/>
                      <a:r>
                        <a:rPr kumimoji="1" lang="ja-JP" altLang="en-US" sz="2200"/>
                        <a:t>参加の可否</a:t>
                      </a:r>
                    </a:p>
                  </a:txBody>
                  <a:tcPr/>
                </a:tc>
                <a:extLst>
                  <a:ext uri="{0D108BD9-81ED-4DB2-BD59-A6C34878D82A}">
                    <a16:rowId xmlns:a16="http://schemas.microsoft.com/office/drawing/2014/main" val="4012204807"/>
                  </a:ext>
                </a:extLst>
              </a:tr>
              <a:tr h="370840">
                <a:tc>
                  <a:txBody>
                    <a:bodyPr/>
                    <a:lstStyle/>
                    <a:p>
                      <a:r>
                        <a:rPr kumimoji="1" lang="en-US" altLang="ja-JP" sz="2200" dirty="0"/>
                        <a:t>UTAS</a:t>
                      </a:r>
                      <a:r>
                        <a:rPr kumimoji="1" lang="ja-JP" altLang="en-US" sz="2200"/>
                        <a:t>で履修登録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a:t>登録の翌日</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a:t>必ず参加可</a:t>
                      </a:r>
                    </a:p>
                  </a:txBody>
                  <a:tcPr/>
                </a:tc>
                <a:extLst>
                  <a:ext uri="{0D108BD9-81ED-4DB2-BD59-A6C34878D82A}">
                    <a16:rowId xmlns:a16="http://schemas.microsoft.com/office/drawing/2014/main" val="40092568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200" dirty="0"/>
                        <a:t>ITC-LMS</a:t>
                      </a:r>
                      <a:r>
                        <a:rPr kumimoji="1" lang="ja-JP" altLang="en-US" sz="2200"/>
                        <a:t>で教員が登録</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a:t>即日</a:t>
                      </a:r>
                      <a:r>
                        <a:rPr kumimoji="1" lang="en-US" altLang="ja-JP" sz="2200" dirty="0"/>
                        <a:t>(*)</a:t>
                      </a:r>
                      <a:endParaRPr kumimoji="1" lang="ja-JP" altLang="en-US" sz="22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a:t>仮登録を許可すると参加可</a:t>
                      </a:r>
                      <a:endParaRPr kumimoji="1" lang="en-US" altLang="ja-JP" sz="2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200"/>
                        <a:t>不許可に変更で参加取り消し</a:t>
                      </a:r>
                    </a:p>
                  </a:txBody>
                  <a:tcPr/>
                </a:tc>
                <a:extLst>
                  <a:ext uri="{0D108BD9-81ED-4DB2-BD59-A6C34878D82A}">
                    <a16:rowId xmlns:a16="http://schemas.microsoft.com/office/drawing/2014/main" val="4066745068"/>
                  </a:ext>
                </a:extLst>
              </a:tr>
              <a:tr h="370840">
                <a:tc>
                  <a:txBody>
                    <a:bodyPr/>
                    <a:lstStyle/>
                    <a:p>
                      <a:r>
                        <a:rPr kumimoji="1" lang="en-US" altLang="ja-JP" sz="2200" dirty="0"/>
                        <a:t>ITC-LMS</a:t>
                      </a:r>
                      <a:r>
                        <a:rPr kumimoji="1" lang="ja-JP" altLang="en-US" sz="2200"/>
                        <a:t>で自己登録</a:t>
                      </a:r>
                    </a:p>
                  </a:txBody>
                  <a:tcPr/>
                </a:tc>
                <a:tc>
                  <a:txBody>
                    <a:bodyPr/>
                    <a:lstStyle/>
                    <a:p>
                      <a:r>
                        <a:rPr kumimoji="1" lang="ja-JP" altLang="en-US" sz="2200"/>
                        <a:t>即日</a:t>
                      </a:r>
                      <a:r>
                        <a:rPr kumimoji="1" lang="en-US" altLang="ja-JP" sz="2200" dirty="0"/>
                        <a:t>(*)</a:t>
                      </a:r>
                      <a:endParaRPr kumimoji="1" lang="ja-JP" altLang="en-US" sz="2200"/>
                    </a:p>
                  </a:txBody>
                  <a:tcPr/>
                </a:tc>
                <a:tc>
                  <a:txBody>
                    <a:bodyPr/>
                    <a:lstStyle/>
                    <a:p>
                      <a:r>
                        <a:rPr kumimoji="1" lang="ja-JP" altLang="en-US" sz="2200"/>
                        <a:t>仮登録と自己登録を許可すると参加可</a:t>
                      </a:r>
                      <a:endParaRPr kumimoji="1" lang="en-US" altLang="ja-JP" sz="2200" dirty="0"/>
                    </a:p>
                    <a:p>
                      <a:r>
                        <a:rPr kumimoji="1" lang="ja-JP" altLang="en-US" sz="2200"/>
                        <a:t>不許可に変更で参加取り消し</a:t>
                      </a:r>
                    </a:p>
                  </a:txBody>
                  <a:tcPr/>
                </a:tc>
                <a:extLst>
                  <a:ext uri="{0D108BD9-81ED-4DB2-BD59-A6C34878D82A}">
                    <a16:rowId xmlns:a16="http://schemas.microsoft.com/office/drawing/2014/main" val="1307340637"/>
                  </a:ext>
                </a:extLst>
              </a:tr>
            </a:tbl>
          </a:graphicData>
        </a:graphic>
      </p:graphicFrame>
      <p:sp>
        <p:nvSpPr>
          <p:cNvPr id="8" name="正方形/長方形 7">
            <a:extLst>
              <a:ext uri="{FF2B5EF4-FFF2-40B4-BE49-F238E27FC236}">
                <a16:creationId xmlns:a16="http://schemas.microsoft.com/office/drawing/2014/main" id="{94D7FF45-24BE-9A4F-A919-46B3D1CE693E}"/>
              </a:ext>
            </a:extLst>
          </p:cNvPr>
          <p:cNvSpPr/>
          <p:nvPr/>
        </p:nvSpPr>
        <p:spPr>
          <a:xfrm>
            <a:off x="2580968" y="6015976"/>
            <a:ext cx="2274982" cy="430887"/>
          </a:xfrm>
          <a:prstGeom prst="rect">
            <a:avLst/>
          </a:prstGeom>
        </p:spPr>
        <p:txBody>
          <a:bodyPr wrap="none">
            <a:spAutoFit/>
          </a:bodyPr>
          <a:lstStyle/>
          <a:p>
            <a:r>
              <a:rPr lang="en-US" altLang="ja-JP" sz="2200" dirty="0"/>
              <a:t>(*) </a:t>
            </a:r>
            <a:r>
              <a:rPr lang="ja-JP" altLang="en-US" sz="2200"/>
              <a:t>即時ではない</a:t>
            </a:r>
          </a:p>
        </p:txBody>
      </p:sp>
    </p:spTree>
    <p:extLst>
      <p:ext uri="{BB962C8B-B14F-4D97-AF65-F5344CB8AC3E}">
        <p14:creationId xmlns:p14="http://schemas.microsoft.com/office/powerpoint/2010/main" val="67566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7D6D16-84D9-584D-80DC-B2C643FCA381}"/>
              </a:ext>
            </a:extLst>
          </p:cNvPr>
          <p:cNvSpPr>
            <a:spLocks noGrp="1"/>
          </p:cNvSpPr>
          <p:nvPr>
            <p:ph type="title"/>
          </p:nvPr>
        </p:nvSpPr>
        <p:spPr/>
        <p:txBody>
          <a:bodyPr>
            <a:normAutofit fontScale="90000"/>
          </a:bodyPr>
          <a:lstStyle/>
          <a:p>
            <a:r>
              <a:rPr lang="ja-JP" altLang="en-US"/>
              <a:t>単位は不要だが聴講したい</a:t>
            </a:r>
            <a:r>
              <a:rPr lang="en-US" altLang="ja-JP" dirty="0"/>
              <a:t> (3/4)</a:t>
            </a:r>
            <a:endParaRPr kumimoji="1" lang="ja-JP" altLang="en-US"/>
          </a:p>
        </p:txBody>
      </p:sp>
      <p:sp>
        <p:nvSpPr>
          <p:cNvPr id="3" name="コンテンツ プレースホルダー 2">
            <a:extLst>
              <a:ext uri="{FF2B5EF4-FFF2-40B4-BE49-F238E27FC236}">
                <a16:creationId xmlns:a16="http://schemas.microsoft.com/office/drawing/2014/main" id="{6AE56DD1-ADD4-FA4D-A47A-9EB838B0BBAF}"/>
              </a:ext>
            </a:extLst>
          </p:cNvPr>
          <p:cNvSpPr>
            <a:spLocks noGrp="1"/>
          </p:cNvSpPr>
          <p:nvPr>
            <p:ph idx="1"/>
          </p:nvPr>
        </p:nvSpPr>
        <p:spPr/>
        <p:txBody>
          <a:bodyPr/>
          <a:lstStyle/>
          <a:p>
            <a:r>
              <a:rPr lang="ja-JP" altLang="en-US"/>
              <a:t>履修期間中は，仮登録・自己登録を許可するのがお勧め</a:t>
            </a:r>
            <a:endParaRPr lang="en-US" altLang="ja-JP" dirty="0"/>
          </a:p>
          <a:p>
            <a:pPr lvl="1"/>
            <a:r>
              <a:rPr lang="ja-JP" altLang="en-US"/>
              <a:t>履修期間後も登録を認めて欲しいという要望が多い</a:t>
            </a:r>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D7B6A621-8666-E24F-BEAD-DBB8E7FC61A7}"/>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1C01D908-CD5B-D044-88B2-B0952A2B28A7}"/>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4BD80784-6CDC-DF40-B23F-7C2A16D4CB27}"/>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pic>
        <p:nvPicPr>
          <p:cNvPr id="7" name="図 6" descr="グラフィカル ユーザー インターフェイス, テキスト, アプリケーション&#10;&#10;自動的に生成された説明">
            <a:extLst>
              <a:ext uri="{FF2B5EF4-FFF2-40B4-BE49-F238E27FC236}">
                <a16:creationId xmlns:a16="http://schemas.microsoft.com/office/drawing/2014/main" id="{FF88E804-90CF-5E4B-B337-6004E1F3D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6" y="3543578"/>
            <a:ext cx="8763000" cy="2755900"/>
          </a:xfrm>
          <a:prstGeom prst="rect">
            <a:avLst/>
          </a:prstGeom>
        </p:spPr>
      </p:pic>
      <p:sp>
        <p:nvSpPr>
          <p:cNvPr id="8" name="円形吹き出し 7">
            <a:extLst>
              <a:ext uri="{FF2B5EF4-FFF2-40B4-BE49-F238E27FC236}">
                <a16:creationId xmlns:a16="http://schemas.microsoft.com/office/drawing/2014/main" id="{FB1DA444-1D55-7A4F-853F-75B19A722A7C}"/>
              </a:ext>
            </a:extLst>
          </p:cNvPr>
          <p:cNvSpPr/>
          <p:nvPr/>
        </p:nvSpPr>
        <p:spPr>
          <a:xfrm>
            <a:off x="125760" y="3054746"/>
            <a:ext cx="3240360" cy="519351"/>
          </a:xfrm>
          <a:prstGeom prst="wedgeEllipseCallout">
            <a:avLst>
              <a:gd name="adj1" fmla="val 40147"/>
              <a:gd name="adj2" fmla="val 134100"/>
            </a:avLst>
          </a:prstGeom>
          <a:ln w="38100">
            <a:solidFill>
              <a:srgbClr val="00B050"/>
            </a:solidFill>
          </a:ln>
        </p:spPr>
        <p:style>
          <a:lnRef idx="2">
            <a:schemeClr val="accent5"/>
          </a:lnRef>
          <a:fillRef idx="1">
            <a:schemeClr val="lt1"/>
          </a:fillRef>
          <a:effectRef idx="0">
            <a:schemeClr val="accent5"/>
          </a:effectRef>
          <a:fontRef idx="minor">
            <a:schemeClr val="dk1"/>
          </a:fontRef>
        </p:style>
        <p:txBody>
          <a:bodyPr wrap="square" lIns="0" tIns="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仮登録を認める</a:t>
            </a:r>
            <a:endParaRPr lang="ja-JP" sz="2400"/>
          </a:p>
        </p:txBody>
      </p:sp>
      <p:sp>
        <p:nvSpPr>
          <p:cNvPr id="9" name="円形吹き出し 8">
            <a:extLst>
              <a:ext uri="{FF2B5EF4-FFF2-40B4-BE49-F238E27FC236}">
                <a16:creationId xmlns:a16="http://schemas.microsoft.com/office/drawing/2014/main" id="{66A87EE9-0AD4-A84B-BE97-E3D72640194D}"/>
              </a:ext>
            </a:extLst>
          </p:cNvPr>
          <p:cNvSpPr/>
          <p:nvPr/>
        </p:nvSpPr>
        <p:spPr>
          <a:xfrm>
            <a:off x="0" y="5877272"/>
            <a:ext cx="3491880" cy="519351"/>
          </a:xfrm>
          <a:prstGeom prst="wedgeEllipseCallout">
            <a:avLst>
              <a:gd name="adj1" fmla="val 36800"/>
              <a:gd name="adj2" fmla="val -282373"/>
            </a:avLst>
          </a:prstGeom>
          <a:ln w="38100">
            <a:solidFill>
              <a:srgbClr val="00B050"/>
            </a:solidFill>
          </a:ln>
        </p:spPr>
        <p:style>
          <a:lnRef idx="2">
            <a:schemeClr val="accent5"/>
          </a:lnRef>
          <a:fillRef idx="1">
            <a:schemeClr val="lt1"/>
          </a:fillRef>
          <a:effectRef idx="0">
            <a:schemeClr val="accent5"/>
          </a:effectRef>
          <a:fontRef idx="minor">
            <a:schemeClr val="dk1"/>
          </a:fontRef>
        </p:style>
        <p:txBody>
          <a:bodyPr wrap="square" lIns="0" tIns="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自己登録を認める</a:t>
            </a:r>
            <a:endParaRPr lang="ja-JP" sz="2400"/>
          </a:p>
        </p:txBody>
      </p:sp>
      <p:sp>
        <p:nvSpPr>
          <p:cNvPr id="10" name="円形吹き出し 9">
            <a:extLst>
              <a:ext uri="{FF2B5EF4-FFF2-40B4-BE49-F238E27FC236}">
                <a16:creationId xmlns:a16="http://schemas.microsoft.com/office/drawing/2014/main" id="{9A3656E2-DE91-834E-B64A-AA016DB5154B}"/>
              </a:ext>
            </a:extLst>
          </p:cNvPr>
          <p:cNvSpPr/>
          <p:nvPr/>
        </p:nvSpPr>
        <p:spPr>
          <a:xfrm>
            <a:off x="5273307" y="3212976"/>
            <a:ext cx="3833192" cy="1558052"/>
          </a:xfrm>
          <a:prstGeom prst="wedgeEllipseCallout">
            <a:avLst>
              <a:gd name="adj1" fmla="val -101608"/>
              <a:gd name="adj2" fmla="val 63733"/>
            </a:avLst>
          </a:prstGeom>
          <a:ln w="38100">
            <a:solidFill>
              <a:srgbClr val="00B0F0"/>
            </a:solidFill>
          </a:ln>
        </p:spPr>
        <p:style>
          <a:lnRef idx="2">
            <a:schemeClr val="accent5"/>
          </a:lnRef>
          <a:fillRef idx="1">
            <a:schemeClr val="lt1"/>
          </a:fillRef>
          <a:effectRef idx="0">
            <a:schemeClr val="accent5"/>
          </a:effectRef>
          <a:fontRef idx="minor">
            <a:schemeClr val="dk1"/>
          </a:fontRef>
        </p:style>
        <p:txBody>
          <a:bodyPr wrap="square" lIns="0" tIns="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チェックを外すと履修登録期間後も仮登録を認める</a:t>
            </a:r>
            <a:endParaRPr lang="ja-JP" sz="2400"/>
          </a:p>
        </p:txBody>
      </p:sp>
    </p:spTree>
    <p:extLst>
      <p:ext uri="{BB962C8B-B14F-4D97-AF65-F5344CB8AC3E}">
        <p14:creationId xmlns:p14="http://schemas.microsoft.com/office/powerpoint/2010/main" val="474452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685653-8223-7E44-B49E-09822ABBAB11}"/>
              </a:ext>
            </a:extLst>
          </p:cNvPr>
          <p:cNvSpPr>
            <a:spLocks noGrp="1"/>
          </p:cNvSpPr>
          <p:nvPr>
            <p:ph type="title"/>
          </p:nvPr>
        </p:nvSpPr>
        <p:spPr/>
        <p:txBody>
          <a:bodyPr>
            <a:normAutofit fontScale="90000"/>
          </a:bodyPr>
          <a:lstStyle/>
          <a:p>
            <a:r>
              <a:rPr lang="ja-JP" altLang="en-US"/>
              <a:t>単位は不要だが聴講したい</a:t>
            </a:r>
            <a:r>
              <a:rPr lang="en-US" altLang="ja-JP" dirty="0"/>
              <a:t> (4/4)</a:t>
            </a:r>
            <a:endParaRPr kumimoji="1" lang="ja-JP" altLang="en-US"/>
          </a:p>
        </p:txBody>
      </p:sp>
      <p:sp>
        <p:nvSpPr>
          <p:cNvPr id="3" name="コンテンツ プレースホルダー 2">
            <a:extLst>
              <a:ext uri="{FF2B5EF4-FFF2-40B4-BE49-F238E27FC236}">
                <a16:creationId xmlns:a16="http://schemas.microsoft.com/office/drawing/2014/main" id="{BEFC5D55-499C-4F4B-BA4B-5D794A0CA7B3}"/>
              </a:ext>
            </a:extLst>
          </p:cNvPr>
          <p:cNvSpPr>
            <a:spLocks noGrp="1"/>
          </p:cNvSpPr>
          <p:nvPr>
            <p:ph idx="1"/>
          </p:nvPr>
        </p:nvSpPr>
        <p:spPr/>
        <p:txBody>
          <a:bodyPr/>
          <a:lstStyle/>
          <a:p>
            <a:r>
              <a:rPr lang="ja-JP" altLang="en-US"/>
              <a:t>以下のグラフは，履修登録後の自己登録を認める科目の比率</a:t>
            </a:r>
            <a:endParaRPr lang="en-US" altLang="ja-JP" dirty="0"/>
          </a:p>
          <a:p>
            <a:pPr lvl="1"/>
            <a:r>
              <a:rPr lang="en-US" altLang="ja-JP" dirty="0"/>
              <a:t>A-L</a:t>
            </a:r>
            <a:r>
              <a:rPr lang="ja-JP" altLang="en-US"/>
              <a:t>は，教養学部前期課程と後期課程</a:t>
            </a:r>
            <a:r>
              <a:rPr lang="en-US" altLang="ja-JP" dirty="0"/>
              <a:t>10</a:t>
            </a:r>
            <a:r>
              <a:rPr lang="ja-JP" altLang="en-US"/>
              <a:t>学部を匿名化したもの</a:t>
            </a:r>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03FB1F4F-713B-CA4B-BA59-98511F6AEB3B}"/>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63BA9B09-C29B-1141-B891-E7B5BFEC4BE8}"/>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DED0FA6D-04D1-D640-8F6E-0FCE80DDF52B}"/>
              </a:ext>
            </a:extLst>
          </p:cNvPr>
          <p:cNvSpPr>
            <a:spLocks noGrp="1"/>
          </p:cNvSpPr>
          <p:nvPr>
            <p:ph type="sldNum" sz="quarter" idx="12"/>
          </p:nvPr>
        </p:nvSpPr>
        <p:spPr/>
        <p:txBody>
          <a:bodyPr/>
          <a:lstStyle/>
          <a:p>
            <a:fld id="{EDF77D8D-9987-453A-9A05-EB91CA595C68}" type="slidenum">
              <a:rPr kumimoji="1" lang="ja-JP" altLang="en-US" smtClean="0"/>
              <a:pPr/>
              <a:t>26</a:t>
            </a:fld>
            <a:endParaRPr kumimoji="1" lang="ja-JP" altLang="en-US"/>
          </a:p>
        </p:txBody>
      </p:sp>
      <p:graphicFrame>
        <p:nvGraphicFramePr>
          <p:cNvPr id="7" name="グラフ 6">
            <a:extLst>
              <a:ext uri="{FF2B5EF4-FFF2-40B4-BE49-F238E27FC236}">
                <a16:creationId xmlns:a16="http://schemas.microsoft.com/office/drawing/2014/main" id="{94D95E8F-5E59-1C49-8539-9F7A7090782E}"/>
              </a:ext>
            </a:extLst>
          </p:cNvPr>
          <p:cNvGraphicFramePr/>
          <p:nvPr>
            <p:extLst>
              <p:ext uri="{D42A27DB-BD31-4B8C-83A1-F6EECF244321}">
                <p14:modId xmlns:p14="http://schemas.microsoft.com/office/powerpoint/2010/main" val="1512249134"/>
              </p:ext>
            </p:extLst>
          </p:nvPr>
        </p:nvGraphicFramePr>
        <p:xfrm>
          <a:off x="1151620" y="3140968"/>
          <a:ext cx="6840760" cy="3358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827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FD1E78-F9F3-8A49-843F-90A6AA752219}"/>
              </a:ext>
            </a:extLst>
          </p:cNvPr>
          <p:cNvSpPr>
            <a:spLocks noGrp="1"/>
          </p:cNvSpPr>
          <p:nvPr>
            <p:ph type="title"/>
          </p:nvPr>
        </p:nvSpPr>
        <p:spPr/>
        <p:txBody>
          <a:bodyPr>
            <a:normAutofit fontScale="90000"/>
          </a:bodyPr>
          <a:lstStyle/>
          <a:p>
            <a:r>
              <a:rPr lang="ja-JP" altLang="en-US"/>
              <a:t>担当教員と連絡を取りたい</a:t>
            </a:r>
            <a:r>
              <a:rPr lang="en-US" altLang="ja-JP" dirty="0"/>
              <a:t> (1/3)</a:t>
            </a:r>
          </a:p>
        </p:txBody>
      </p:sp>
      <p:sp>
        <p:nvSpPr>
          <p:cNvPr id="3" name="コンテンツ プレースホルダー 2">
            <a:extLst>
              <a:ext uri="{FF2B5EF4-FFF2-40B4-BE49-F238E27FC236}">
                <a16:creationId xmlns:a16="http://schemas.microsoft.com/office/drawing/2014/main" id="{6E82C2DD-4E29-0F41-B8DE-AD149B229B9A}"/>
              </a:ext>
            </a:extLst>
          </p:cNvPr>
          <p:cNvSpPr>
            <a:spLocks noGrp="1"/>
          </p:cNvSpPr>
          <p:nvPr>
            <p:ph idx="1"/>
          </p:nvPr>
        </p:nvSpPr>
        <p:spPr/>
        <p:txBody>
          <a:bodyPr/>
          <a:lstStyle/>
          <a:p>
            <a:r>
              <a:rPr lang="ja-JP" altLang="en-US"/>
              <a:t>「お知らせ」機能は多用するが，「メッセージ」機能はオフにしている教員が多い</a:t>
            </a:r>
            <a:endParaRPr lang="en-US" altLang="ja-JP" dirty="0"/>
          </a:p>
        </p:txBody>
      </p:sp>
      <p:sp>
        <p:nvSpPr>
          <p:cNvPr id="4" name="日付プレースホルダー 3">
            <a:extLst>
              <a:ext uri="{FF2B5EF4-FFF2-40B4-BE49-F238E27FC236}">
                <a16:creationId xmlns:a16="http://schemas.microsoft.com/office/drawing/2014/main" id="{BCD17E54-2E00-0946-AB12-5BE530D0E8E6}"/>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4A4F266E-3AED-D04C-B4FF-D0A9B2AD068A}"/>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151B367F-1076-6F4F-B11B-29AEE631288F}"/>
              </a:ext>
            </a:extLst>
          </p:cNvPr>
          <p:cNvSpPr>
            <a:spLocks noGrp="1"/>
          </p:cNvSpPr>
          <p:nvPr>
            <p:ph type="sldNum" sz="quarter" idx="12"/>
          </p:nvPr>
        </p:nvSpPr>
        <p:spPr/>
        <p:txBody>
          <a:bodyPr/>
          <a:lstStyle/>
          <a:p>
            <a:fld id="{EDF77D8D-9987-453A-9A05-EB91CA595C68}" type="slidenum">
              <a:rPr kumimoji="1" lang="ja-JP" altLang="en-US" smtClean="0"/>
              <a:pPr/>
              <a:t>27</a:t>
            </a:fld>
            <a:endParaRPr kumimoji="1" lang="ja-JP" altLang="en-US"/>
          </a:p>
        </p:txBody>
      </p:sp>
      <p:graphicFrame>
        <p:nvGraphicFramePr>
          <p:cNvPr id="7" name="グラフ 6">
            <a:extLst>
              <a:ext uri="{FF2B5EF4-FFF2-40B4-BE49-F238E27FC236}">
                <a16:creationId xmlns:a16="http://schemas.microsoft.com/office/drawing/2014/main" id="{BBA9204D-C44C-1A4E-9322-C95F6629BD8F}"/>
              </a:ext>
            </a:extLst>
          </p:cNvPr>
          <p:cNvGraphicFramePr/>
          <p:nvPr>
            <p:extLst>
              <p:ext uri="{D42A27DB-BD31-4B8C-83A1-F6EECF244321}">
                <p14:modId xmlns:p14="http://schemas.microsoft.com/office/powerpoint/2010/main" val="1437581593"/>
              </p:ext>
            </p:extLst>
          </p:nvPr>
        </p:nvGraphicFramePr>
        <p:xfrm>
          <a:off x="203176" y="2420888"/>
          <a:ext cx="8617296" cy="3744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149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4D5F11-3B63-3945-9709-E4F518234295}"/>
              </a:ext>
            </a:extLst>
          </p:cNvPr>
          <p:cNvSpPr>
            <a:spLocks noGrp="1"/>
          </p:cNvSpPr>
          <p:nvPr>
            <p:ph type="title"/>
          </p:nvPr>
        </p:nvSpPr>
        <p:spPr/>
        <p:txBody>
          <a:bodyPr>
            <a:normAutofit fontScale="90000"/>
          </a:bodyPr>
          <a:lstStyle/>
          <a:p>
            <a:r>
              <a:rPr lang="ja-JP" altLang="en-US"/>
              <a:t>担当教員と連絡を取りたい</a:t>
            </a:r>
            <a:r>
              <a:rPr lang="en-US" altLang="ja-JP" dirty="0"/>
              <a:t> (2/3)</a:t>
            </a:r>
            <a:endParaRPr kumimoji="1" lang="ja-JP" altLang="en-US"/>
          </a:p>
        </p:txBody>
      </p:sp>
      <p:sp>
        <p:nvSpPr>
          <p:cNvPr id="3" name="コンテンツ プレースホルダー 2">
            <a:extLst>
              <a:ext uri="{FF2B5EF4-FFF2-40B4-BE49-F238E27FC236}">
                <a16:creationId xmlns:a16="http://schemas.microsoft.com/office/drawing/2014/main" id="{97797C46-8073-DC44-A6F7-0F27EB33C277}"/>
              </a:ext>
            </a:extLst>
          </p:cNvPr>
          <p:cNvSpPr>
            <a:spLocks noGrp="1"/>
          </p:cNvSpPr>
          <p:nvPr>
            <p:ph idx="1"/>
          </p:nvPr>
        </p:nvSpPr>
        <p:spPr/>
        <p:txBody>
          <a:bodyPr>
            <a:normAutofit fontScale="92500" lnSpcReduction="10000"/>
          </a:bodyPr>
          <a:lstStyle/>
          <a:p>
            <a:r>
              <a:rPr lang="en-US" altLang="ja-JP" dirty="0"/>
              <a:t>ITC-LMS </a:t>
            </a:r>
            <a:r>
              <a:rPr lang="ja-JP" altLang="en-US"/>
              <a:t>のお勧め設定</a:t>
            </a:r>
            <a:endParaRPr lang="en-US" altLang="ja-JP" dirty="0"/>
          </a:p>
          <a:p>
            <a:pPr lvl="1"/>
            <a:r>
              <a:rPr lang="ja-JP" altLang="en-US"/>
              <a:t>メッセージを有効化</a:t>
            </a:r>
            <a:endParaRPr lang="en-US" altLang="ja-JP" dirty="0"/>
          </a:p>
          <a:p>
            <a:pPr lvl="2"/>
            <a:r>
              <a:rPr lang="ja-JP" altLang="en-US"/>
              <a:t>学生が教員のメールアドレス等を知らなくても「学生→教員」の連絡が可能になる</a:t>
            </a:r>
            <a:endParaRPr lang="en-US" altLang="ja-JP" dirty="0"/>
          </a:p>
          <a:p>
            <a:pPr lvl="2"/>
            <a:r>
              <a:rPr lang="ja-JP" altLang="en-US"/>
              <a:t>教員は，送信者を把握できる</a:t>
            </a:r>
            <a:endParaRPr lang="en-US" altLang="ja-JP" dirty="0"/>
          </a:p>
          <a:p>
            <a:pPr lvl="2"/>
            <a:r>
              <a:rPr lang="ja-JP" altLang="en-US"/>
              <a:t>（注）教員が学生からのメッセージを見ない可能性を減らすため，初期設定では無効化してある</a:t>
            </a:r>
            <a:endParaRPr lang="en-US" altLang="ja-JP" dirty="0"/>
          </a:p>
          <a:p>
            <a:pPr lvl="1"/>
            <a:r>
              <a:rPr lang="ja-JP" altLang="en-US"/>
              <a:t>学生連絡用に掲示板を開設</a:t>
            </a:r>
            <a:endParaRPr lang="en-US" altLang="ja-JP" dirty="0"/>
          </a:p>
          <a:p>
            <a:pPr lvl="2"/>
            <a:r>
              <a:rPr lang="ja-JP" altLang="en-US"/>
              <a:t>担当教員が（原則として）見るか見ないかを宣言しておいた方が良い</a:t>
            </a:r>
            <a:endParaRPr lang="en-US" altLang="ja-JP" dirty="0"/>
          </a:p>
          <a:p>
            <a:pPr lvl="1"/>
            <a:r>
              <a:rPr lang="ja-JP" altLang="en-US"/>
              <a:t>匿名アンケートの設定</a:t>
            </a:r>
            <a:endParaRPr lang="en-US" altLang="ja-JP" dirty="0"/>
          </a:p>
          <a:p>
            <a:pPr lvl="2"/>
            <a:r>
              <a:rPr lang="ja-JP" altLang="en-US"/>
              <a:t>シャイな学生から率直な意見を聞きたい時に有効</a:t>
            </a:r>
          </a:p>
          <a:p>
            <a:endParaRPr kumimoji="1" lang="ja-JP" altLang="en-US"/>
          </a:p>
        </p:txBody>
      </p:sp>
      <p:sp>
        <p:nvSpPr>
          <p:cNvPr id="4" name="日付プレースホルダー 3">
            <a:extLst>
              <a:ext uri="{FF2B5EF4-FFF2-40B4-BE49-F238E27FC236}">
                <a16:creationId xmlns:a16="http://schemas.microsoft.com/office/drawing/2014/main" id="{6F521912-D967-ED45-A59C-B465E663666E}"/>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487F20DF-B8A7-D047-B5AD-5EF302C31FB9}"/>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91FA3CC0-C57D-6C4C-B1E2-F00AEBD7DCB5}"/>
              </a:ext>
            </a:extLst>
          </p:cNvPr>
          <p:cNvSpPr>
            <a:spLocks noGrp="1"/>
          </p:cNvSpPr>
          <p:nvPr>
            <p:ph type="sldNum" sz="quarter" idx="12"/>
          </p:nvPr>
        </p:nvSpPr>
        <p:spPr/>
        <p:txBody>
          <a:bodyPr/>
          <a:lstStyle/>
          <a:p>
            <a:fld id="{EDF77D8D-9987-453A-9A05-EB91CA595C68}" type="slidenum">
              <a:rPr kumimoji="1" lang="ja-JP" altLang="en-US" smtClean="0"/>
              <a:pPr/>
              <a:t>28</a:t>
            </a:fld>
            <a:endParaRPr kumimoji="1" lang="ja-JP" altLang="en-US"/>
          </a:p>
        </p:txBody>
      </p:sp>
    </p:spTree>
    <p:extLst>
      <p:ext uri="{BB962C8B-B14F-4D97-AF65-F5344CB8AC3E}">
        <p14:creationId xmlns:p14="http://schemas.microsoft.com/office/powerpoint/2010/main" val="1601718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051A0-4718-AF43-AAE0-8E460C80ABF1}"/>
              </a:ext>
            </a:extLst>
          </p:cNvPr>
          <p:cNvSpPr>
            <a:spLocks noGrp="1"/>
          </p:cNvSpPr>
          <p:nvPr>
            <p:ph type="title"/>
          </p:nvPr>
        </p:nvSpPr>
        <p:spPr/>
        <p:txBody>
          <a:bodyPr>
            <a:normAutofit fontScale="90000"/>
          </a:bodyPr>
          <a:lstStyle/>
          <a:p>
            <a:r>
              <a:rPr lang="ja-JP" altLang="en-US"/>
              <a:t>担当教員と連絡を取りたい</a:t>
            </a:r>
            <a:r>
              <a:rPr lang="en-US" altLang="ja-JP" dirty="0"/>
              <a:t> (3/3)</a:t>
            </a:r>
            <a:endParaRPr kumimoji="1" lang="ja-JP" altLang="en-US"/>
          </a:p>
        </p:txBody>
      </p:sp>
      <p:sp>
        <p:nvSpPr>
          <p:cNvPr id="4" name="日付プレースホルダー 3">
            <a:extLst>
              <a:ext uri="{FF2B5EF4-FFF2-40B4-BE49-F238E27FC236}">
                <a16:creationId xmlns:a16="http://schemas.microsoft.com/office/drawing/2014/main" id="{CD52A496-C042-1D48-99F2-DA564320E5FF}"/>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D25ABB0C-D5EC-AE40-BC0B-50E12D3AAD6E}"/>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AD60D71B-752D-7C4C-8EE0-C0D51BA7BC0A}"/>
              </a:ext>
            </a:extLst>
          </p:cNvPr>
          <p:cNvSpPr>
            <a:spLocks noGrp="1"/>
          </p:cNvSpPr>
          <p:nvPr>
            <p:ph type="sldNum" sz="quarter" idx="12"/>
          </p:nvPr>
        </p:nvSpPr>
        <p:spPr/>
        <p:txBody>
          <a:bodyPr/>
          <a:lstStyle/>
          <a:p>
            <a:fld id="{EDF77D8D-9987-453A-9A05-EB91CA595C68}" type="slidenum">
              <a:rPr kumimoji="1" lang="ja-JP" altLang="en-US" smtClean="0"/>
              <a:pPr/>
              <a:t>29</a:t>
            </a:fld>
            <a:endParaRPr kumimoji="1" lang="ja-JP" altLang="en-US"/>
          </a:p>
        </p:txBody>
      </p:sp>
      <p:pic>
        <p:nvPicPr>
          <p:cNvPr id="7" name="図 6" descr="スクリーンショットの画面&#10;&#10;自動的に生成された説明">
            <a:extLst>
              <a:ext uri="{FF2B5EF4-FFF2-40B4-BE49-F238E27FC236}">
                <a16:creationId xmlns:a16="http://schemas.microsoft.com/office/drawing/2014/main" id="{662E6692-4A32-6248-A372-A4712616C5D7}"/>
              </a:ext>
            </a:extLst>
          </p:cNvPr>
          <p:cNvPicPr>
            <a:picLocks noChangeAspect="1"/>
          </p:cNvPicPr>
          <p:nvPr/>
        </p:nvPicPr>
        <p:blipFill rotWithShape="1">
          <a:blip r:embed="rId2">
            <a:extLst>
              <a:ext uri="{28A0092B-C50C-407E-A947-70E740481C1C}">
                <a14:useLocalDpi xmlns:a14="http://schemas.microsoft.com/office/drawing/2010/main" val="0"/>
              </a:ext>
            </a:extLst>
          </a:blip>
          <a:srcRect r="21812"/>
          <a:stretch/>
        </p:blipFill>
        <p:spPr>
          <a:xfrm>
            <a:off x="133343" y="2288548"/>
            <a:ext cx="8877301" cy="2832100"/>
          </a:xfrm>
          <a:prstGeom prst="rect">
            <a:avLst/>
          </a:prstGeom>
        </p:spPr>
      </p:pic>
      <p:sp>
        <p:nvSpPr>
          <p:cNvPr id="8" name="円形吹き出し 7">
            <a:extLst>
              <a:ext uri="{FF2B5EF4-FFF2-40B4-BE49-F238E27FC236}">
                <a16:creationId xmlns:a16="http://schemas.microsoft.com/office/drawing/2014/main" id="{889CC13F-E7E4-584C-B0CE-C0319D31C623}"/>
              </a:ext>
            </a:extLst>
          </p:cNvPr>
          <p:cNvSpPr/>
          <p:nvPr/>
        </p:nvSpPr>
        <p:spPr>
          <a:xfrm>
            <a:off x="68029" y="5478823"/>
            <a:ext cx="3491880" cy="519351"/>
          </a:xfrm>
          <a:prstGeom prst="wedgeEllipseCallout">
            <a:avLst>
              <a:gd name="adj1" fmla="val 39376"/>
              <a:gd name="adj2" fmla="val -175447"/>
            </a:avLst>
          </a:prstGeom>
          <a:ln w="38100">
            <a:solidFill>
              <a:srgbClr val="00B050"/>
            </a:solidFill>
          </a:ln>
        </p:spPr>
        <p:style>
          <a:lnRef idx="2">
            <a:schemeClr val="accent5"/>
          </a:lnRef>
          <a:fillRef idx="1">
            <a:schemeClr val="lt1"/>
          </a:fillRef>
          <a:effectRef idx="0">
            <a:schemeClr val="accent5"/>
          </a:effectRef>
          <a:fontRef idx="minor">
            <a:schemeClr val="dk1"/>
          </a:fontRef>
        </p:style>
        <p:txBody>
          <a:bodyPr wrap="square" lIns="0" tIns="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ここをチェック</a:t>
            </a:r>
            <a:endParaRPr lang="ja-JP" sz="2400"/>
          </a:p>
        </p:txBody>
      </p:sp>
    </p:spTree>
    <p:extLst>
      <p:ext uri="{BB962C8B-B14F-4D97-AF65-F5344CB8AC3E}">
        <p14:creationId xmlns:p14="http://schemas.microsoft.com/office/powerpoint/2010/main" val="401936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AFA71-7064-4C33-99DD-74B086656133}"/>
              </a:ext>
            </a:extLst>
          </p:cNvPr>
          <p:cNvSpPr>
            <a:spLocks noGrp="1"/>
          </p:cNvSpPr>
          <p:nvPr>
            <p:ph type="title"/>
          </p:nvPr>
        </p:nvSpPr>
        <p:spPr/>
        <p:txBody>
          <a:bodyPr>
            <a:normAutofit fontScale="90000"/>
          </a:bodyPr>
          <a:lstStyle/>
          <a:p>
            <a:r>
              <a:rPr lang="ja-JP" altLang="en-US" dirty="0"/>
              <a:t>疑問</a:t>
            </a:r>
            <a:r>
              <a:rPr lang="en-US" altLang="ja-JP" dirty="0"/>
              <a:t>?</a:t>
            </a:r>
            <a:br>
              <a:rPr lang="en-US" altLang="ja-JP" dirty="0"/>
            </a:br>
            <a:r>
              <a:rPr lang="en-US" altLang="ja-JP" dirty="0"/>
              <a:t> </a:t>
            </a:r>
            <a:r>
              <a:rPr lang="en-US" altLang="ja-JP" dirty="0">
                <a:sym typeface="Symbol" panose="05050102010706020507" pitchFamily="18" charset="2"/>
              </a:rPr>
              <a:t></a:t>
            </a:r>
            <a:r>
              <a:rPr lang="ja-JP" altLang="en-US" dirty="0">
                <a:sym typeface="Symbol" panose="05050102010706020507" pitchFamily="18" charset="2"/>
              </a:rPr>
              <a:t>まずは</a:t>
            </a:r>
            <a:r>
              <a:rPr lang="en-US" altLang="ja-JP" dirty="0" err="1"/>
              <a:t>utelecon</a:t>
            </a:r>
            <a:r>
              <a:rPr kumimoji="1" lang="ja-JP" altLang="en-US" dirty="0"/>
              <a:t>をご覧ください</a:t>
            </a:r>
          </a:p>
        </p:txBody>
      </p:sp>
      <p:sp>
        <p:nvSpPr>
          <p:cNvPr id="3" name="コンテンツ プレースホルダー 2">
            <a:extLst>
              <a:ext uri="{FF2B5EF4-FFF2-40B4-BE49-F238E27FC236}">
                <a16:creationId xmlns:a16="http://schemas.microsoft.com/office/drawing/2014/main" id="{0A7770E9-05EF-40E1-B940-E6A01D68ABBE}"/>
              </a:ext>
            </a:extLst>
          </p:cNvPr>
          <p:cNvSpPr>
            <a:spLocks noGrp="1"/>
          </p:cNvSpPr>
          <p:nvPr>
            <p:ph idx="1"/>
          </p:nvPr>
        </p:nvSpPr>
        <p:spPr/>
        <p:txBody>
          <a:bodyPr>
            <a:normAutofit/>
          </a:bodyPr>
          <a:lstStyle/>
          <a:p>
            <a:r>
              <a:rPr kumimoji="1" lang="ja-JP" altLang="en-US" dirty="0"/>
              <a:t>様々な情報</a:t>
            </a:r>
            <a:r>
              <a:rPr lang="ja-JP" altLang="en-US" dirty="0"/>
              <a:t>を</a:t>
            </a:r>
            <a:r>
              <a:rPr kumimoji="1" lang="ja-JP" altLang="en-US" dirty="0"/>
              <a:t> </a:t>
            </a:r>
            <a:r>
              <a:rPr kumimoji="1" lang="en-US" altLang="ja-JP" sz="2400" dirty="0">
                <a:hlinkClick r:id="rId2"/>
              </a:rPr>
              <a:t>https://utelecon.adm.u-tokyo.ac.jp/</a:t>
            </a:r>
            <a:r>
              <a:rPr kumimoji="1" lang="ja-JP" altLang="en-US" dirty="0"/>
              <a:t> へ集約しています</a:t>
            </a:r>
            <a:endParaRPr kumimoji="1" lang="en-US" altLang="ja-JP" dirty="0"/>
          </a:p>
          <a:p>
            <a:r>
              <a:rPr lang="ja-JP" altLang="en-US" dirty="0"/>
              <a:t>あれどうすんだっけ</a:t>
            </a:r>
            <a:r>
              <a:rPr lang="en-US" altLang="ja-JP" dirty="0"/>
              <a:t>?</a:t>
            </a:r>
            <a:r>
              <a:rPr lang="ja-JP" altLang="en-US" dirty="0"/>
              <a:t>は</a:t>
            </a:r>
            <a:r>
              <a:rPr lang="ja-JP" altLang="en-US" u="sng" dirty="0"/>
              <a:t>検索ボックス</a:t>
            </a:r>
            <a:r>
              <a:rPr lang="ja-JP" altLang="en-US" dirty="0"/>
              <a:t>で</a:t>
            </a:r>
            <a:endParaRPr lang="en-US" altLang="ja-JP" dirty="0"/>
          </a:p>
          <a:p>
            <a:r>
              <a:rPr lang="ja-JP" altLang="en-US" dirty="0"/>
              <a:t>初めての先生必見</a:t>
            </a:r>
          </a:p>
          <a:p>
            <a:r>
              <a:rPr kumimoji="1" lang="ja-JP" altLang="en-US" dirty="0"/>
              <a:t>学期開始前にチェック</a:t>
            </a:r>
            <a:endParaRPr kumimoji="1" lang="en-US" altLang="ja-JP" dirty="0"/>
          </a:p>
        </p:txBody>
      </p:sp>
      <p:sp>
        <p:nvSpPr>
          <p:cNvPr id="4" name="日付プレースホルダー 3">
            <a:extLst>
              <a:ext uri="{FF2B5EF4-FFF2-40B4-BE49-F238E27FC236}">
                <a16:creationId xmlns:a16="http://schemas.microsoft.com/office/drawing/2014/main" id="{1F8FE44D-C723-4763-B9A3-831D30F47974}"/>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67A1FAE-8E0A-457D-A838-6DC516593FE9}"/>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2898DA91-BF54-4C68-B65D-F7807BFF30BF}"/>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pic>
        <p:nvPicPr>
          <p:cNvPr id="8" name="図 7" descr="グラフィカル ユーザー インターフェイス&#10;&#10;自動的に生成された説明">
            <a:extLst>
              <a:ext uri="{FF2B5EF4-FFF2-40B4-BE49-F238E27FC236}">
                <a16:creationId xmlns:a16="http://schemas.microsoft.com/office/drawing/2014/main" id="{071AED5D-9DE5-4266-B3B6-FE1535D8A1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8113" y="3140967"/>
            <a:ext cx="3171377" cy="3716753"/>
          </a:xfrm>
          <a:prstGeom prst="rect">
            <a:avLst/>
          </a:prstGeom>
        </p:spPr>
      </p:pic>
      <p:sp>
        <p:nvSpPr>
          <p:cNvPr id="9" name="正方形/長方形 8">
            <a:extLst>
              <a:ext uri="{FF2B5EF4-FFF2-40B4-BE49-F238E27FC236}">
                <a16:creationId xmlns:a16="http://schemas.microsoft.com/office/drawing/2014/main" id="{6149B623-8448-46D2-BF32-C19A4A9B38B5}"/>
              </a:ext>
            </a:extLst>
          </p:cNvPr>
          <p:cNvSpPr/>
          <p:nvPr/>
        </p:nvSpPr>
        <p:spPr>
          <a:xfrm>
            <a:off x="7956376" y="3603038"/>
            <a:ext cx="875409" cy="2550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8E0E0C75-B1D5-451A-BD95-C85295B521C8}"/>
              </a:ext>
            </a:extLst>
          </p:cNvPr>
          <p:cNvCxnSpPr>
            <a:cxnSpLocks/>
            <a:endCxn id="9" idx="1"/>
          </p:cNvCxnSpPr>
          <p:nvPr/>
        </p:nvCxnSpPr>
        <p:spPr>
          <a:xfrm>
            <a:off x="6019800" y="2996952"/>
            <a:ext cx="1936576" cy="73359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D6BAD10-8C3A-4906-A782-FED575A43C78}"/>
              </a:ext>
            </a:extLst>
          </p:cNvPr>
          <p:cNvSpPr/>
          <p:nvPr/>
        </p:nvSpPr>
        <p:spPr>
          <a:xfrm>
            <a:off x="6132660" y="3980411"/>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F8788117-29E7-49B9-BAFC-D96BA0684E52}"/>
              </a:ext>
            </a:extLst>
          </p:cNvPr>
          <p:cNvCxnSpPr>
            <a:cxnSpLocks/>
          </p:cNvCxnSpPr>
          <p:nvPr/>
        </p:nvCxnSpPr>
        <p:spPr>
          <a:xfrm>
            <a:off x="4211960" y="3429000"/>
            <a:ext cx="1920700" cy="6789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789F3FD1-4A5E-4A62-92C8-0B3A30D2E824}"/>
              </a:ext>
            </a:extLst>
          </p:cNvPr>
          <p:cNvSpPr/>
          <p:nvPr/>
        </p:nvSpPr>
        <p:spPr>
          <a:xfrm>
            <a:off x="6132660" y="5230316"/>
            <a:ext cx="875409" cy="25501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81FF0ED-E55D-48F3-B92D-E14A2BE95883}"/>
              </a:ext>
            </a:extLst>
          </p:cNvPr>
          <p:cNvCxnSpPr>
            <a:cxnSpLocks/>
            <a:endCxn id="18" idx="1"/>
          </p:cNvCxnSpPr>
          <p:nvPr/>
        </p:nvCxnSpPr>
        <p:spPr>
          <a:xfrm>
            <a:off x="4066975" y="4270096"/>
            <a:ext cx="2065685" cy="10877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5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528CD-6F2E-D449-B2DE-E9E8541CBE80}"/>
              </a:ext>
            </a:extLst>
          </p:cNvPr>
          <p:cNvSpPr>
            <a:spLocks noGrp="1"/>
          </p:cNvSpPr>
          <p:nvPr>
            <p:ph type="title"/>
          </p:nvPr>
        </p:nvSpPr>
        <p:spPr/>
        <p:txBody>
          <a:bodyPr>
            <a:normAutofit/>
          </a:bodyPr>
          <a:lstStyle/>
          <a:p>
            <a:r>
              <a:rPr lang="ja-JP" altLang="en-US"/>
              <a:t>利用方法を統一して欲しい</a:t>
            </a:r>
          </a:p>
        </p:txBody>
      </p:sp>
      <p:sp>
        <p:nvSpPr>
          <p:cNvPr id="3" name="コンテンツ プレースホルダー 2">
            <a:extLst>
              <a:ext uri="{FF2B5EF4-FFF2-40B4-BE49-F238E27FC236}">
                <a16:creationId xmlns:a16="http://schemas.microsoft.com/office/drawing/2014/main" id="{E539AB5B-079A-584C-BFAA-A16A61D054C0}"/>
              </a:ext>
            </a:extLst>
          </p:cNvPr>
          <p:cNvSpPr>
            <a:spLocks noGrp="1"/>
          </p:cNvSpPr>
          <p:nvPr>
            <p:ph idx="1"/>
          </p:nvPr>
        </p:nvSpPr>
        <p:spPr/>
        <p:txBody>
          <a:bodyPr>
            <a:normAutofit fontScale="92500" lnSpcReduction="10000"/>
          </a:bodyPr>
          <a:lstStyle/>
          <a:p>
            <a:r>
              <a:rPr lang="ja-JP" altLang="en-US"/>
              <a:t>多くの授業を</a:t>
            </a:r>
            <a:r>
              <a:rPr kumimoji="1" lang="ja-JP" altLang="en-US"/>
              <a:t>履修している学生は，以下のような不満を抱きやすい</a:t>
            </a:r>
            <a:endParaRPr kumimoji="1" lang="en-US" altLang="ja-JP" dirty="0"/>
          </a:p>
          <a:p>
            <a:pPr lvl="1"/>
            <a:r>
              <a:rPr kumimoji="1" lang="ja-JP" altLang="en-US"/>
              <a:t>オンライン授業</a:t>
            </a:r>
            <a:r>
              <a:rPr kumimoji="1" lang="en-US" altLang="ja-JP" dirty="0"/>
              <a:t> URL </a:t>
            </a:r>
            <a:r>
              <a:rPr kumimoji="1" lang="ja-JP" altLang="en-US"/>
              <a:t>の掲載場所が，</a:t>
            </a:r>
            <a:r>
              <a:rPr kumimoji="1" lang="en-US" altLang="ja-JP" dirty="0"/>
              <a:t>UTAS</a:t>
            </a:r>
            <a:r>
              <a:rPr kumimoji="1" lang="ja-JP" altLang="en-US"/>
              <a:t>のシラバス，</a:t>
            </a:r>
            <a:r>
              <a:rPr kumimoji="1" lang="en-US" altLang="ja-JP" dirty="0"/>
              <a:t>ITC-LMS</a:t>
            </a:r>
            <a:r>
              <a:rPr kumimoji="1" lang="ja-JP" altLang="en-US"/>
              <a:t>のオンライン授業欄やお知らせなど，授業によって異なる</a:t>
            </a:r>
            <a:endParaRPr kumimoji="1" lang="en-US" altLang="ja-JP" dirty="0"/>
          </a:p>
          <a:p>
            <a:pPr lvl="1"/>
            <a:r>
              <a:rPr lang="ja-JP" altLang="en-US"/>
              <a:t>教材の配布方法やレポートの提出先が，</a:t>
            </a:r>
            <a:r>
              <a:rPr lang="en-US" altLang="ja-JP" dirty="0"/>
              <a:t>ITC-LMS</a:t>
            </a:r>
            <a:r>
              <a:rPr lang="ja-JP" altLang="en-US"/>
              <a:t>，</a:t>
            </a:r>
            <a:r>
              <a:rPr lang="en-US" altLang="ja-JP" dirty="0"/>
              <a:t>Google Classroom</a:t>
            </a:r>
            <a:r>
              <a:rPr lang="ja-JP" altLang="en-US"/>
              <a:t>，</a:t>
            </a:r>
            <a:r>
              <a:rPr lang="en-US" altLang="ja-JP" dirty="0"/>
              <a:t>Google</a:t>
            </a:r>
            <a:r>
              <a:rPr lang="ja-JP" altLang="en-US"/>
              <a:t>や</a:t>
            </a:r>
            <a:r>
              <a:rPr lang="en-US" altLang="ja-JP" dirty="0"/>
              <a:t>MS</a:t>
            </a:r>
            <a:r>
              <a:rPr lang="ja-JP" altLang="en-US"/>
              <a:t>のドライブやフォームなど，授業によって異なる</a:t>
            </a:r>
            <a:endParaRPr lang="en-US" altLang="ja-JP" dirty="0"/>
          </a:p>
          <a:p>
            <a:r>
              <a:rPr lang="ja-JP" altLang="en-US"/>
              <a:t>教員でも</a:t>
            </a:r>
            <a:r>
              <a:rPr kumimoji="1" lang="ja-JP" altLang="en-US"/>
              <a:t>，もし学生のレポートが，</a:t>
            </a:r>
            <a:r>
              <a:rPr kumimoji="1" lang="en-US" altLang="ja-JP" dirty="0"/>
              <a:t>ITC-LMS</a:t>
            </a:r>
            <a:r>
              <a:rPr kumimoji="1" lang="ja-JP" altLang="en-US"/>
              <a:t>の課題・掲示板・メッセージ</a:t>
            </a:r>
            <a:r>
              <a:rPr lang="ja-JP" altLang="en-US"/>
              <a:t>，</a:t>
            </a:r>
            <a:r>
              <a:rPr kumimoji="1" lang="ja-JP" altLang="en-US"/>
              <a:t>メール，各種クラウドドライブ，レポートボックスなどからバラバラに来たら，</a:t>
            </a:r>
            <a:r>
              <a:rPr lang="ja-JP" altLang="en-US"/>
              <a:t>嫌な</a:t>
            </a:r>
            <a:r>
              <a:rPr kumimoji="1" lang="ja-JP" altLang="en-US"/>
              <a:t>思いをするのではなかろうか</a:t>
            </a:r>
            <a:endParaRPr kumimoji="1" lang="en-US" altLang="ja-JP" dirty="0"/>
          </a:p>
          <a:p>
            <a:pPr marL="0" indent="0">
              <a:buNone/>
            </a:pPr>
            <a:endParaRPr kumimoji="1" lang="en-US" altLang="ja-JP" dirty="0"/>
          </a:p>
        </p:txBody>
      </p:sp>
      <p:sp>
        <p:nvSpPr>
          <p:cNvPr id="4" name="日付プレースホルダー 3">
            <a:extLst>
              <a:ext uri="{FF2B5EF4-FFF2-40B4-BE49-F238E27FC236}">
                <a16:creationId xmlns:a16="http://schemas.microsoft.com/office/drawing/2014/main" id="{8A1207B9-7C8C-6D41-A851-4C5BDD42788A}"/>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AB044110-1F5E-6642-847A-398F767EE32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0C6BEEFE-2CE6-5942-BFC8-ABDCF06997C0}"/>
              </a:ext>
            </a:extLst>
          </p:cNvPr>
          <p:cNvSpPr>
            <a:spLocks noGrp="1"/>
          </p:cNvSpPr>
          <p:nvPr>
            <p:ph type="sldNum" sz="quarter" idx="12"/>
          </p:nvPr>
        </p:nvSpPr>
        <p:spPr/>
        <p:txBody>
          <a:bodyPr/>
          <a:lstStyle/>
          <a:p>
            <a:fld id="{EDF77D8D-9987-453A-9A05-EB91CA595C68}" type="slidenum">
              <a:rPr kumimoji="1" lang="ja-JP" altLang="en-US" smtClean="0"/>
              <a:pPr/>
              <a:t>30</a:t>
            </a:fld>
            <a:endParaRPr kumimoji="1" lang="ja-JP" altLang="en-US"/>
          </a:p>
        </p:txBody>
      </p:sp>
    </p:spTree>
    <p:extLst>
      <p:ext uri="{BB962C8B-B14F-4D97-AF65-F5344CB8AC3E}">
        <p14:creationId xmlns:p14="http://schemas.microsoft.com/office/powerpoint/2010/main" val="846772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74EF9-0B0B-5144-AC69-56DE9897E603}"/>
              </a:ext>
            </a:extLst>
          </p:cNvPr>
          <p:cNvSpPr>
            <a:spLocks noGrp="1"/>
          </p:cNvSpPr>
          <p:nvPr>
            <p:ph type="title"/>
          </p:nvPr>
        </p:nvSpPr>
        <p:spPr/>
        <p:txBody>
          <a:bodyPr>
            <a:normAutofit fontScale="90000"/>
          </a:bodyPr>
          <a:lstStyle/>
          <a:p>
            <a:r>
              <a:rPr lang="ja-JP" altLang="en-US"/>
              <a:t>オンライン授業</a:t>
            </a:r>
            <a:r>
              <a:rPr lang="en-US" altLang="ja-JP" dirty="0"/>
              <a:t>URL</a:t>
            </a:r>
            <a:r>
              <a:rPr lang="ja-JP" altLang="en-US"/>
              <a:t>掲載場所</a:t>
            </a:r>
            <a:r>
              <a:rPr lang="en-US" altLang="ja-JP" dirty="0"/>
              <a:t> (4/5)</a:t>
            </a:r>
            <a:endParaRPr kumimoji="1" lang="ja-JP" altLang="en-US"/>
          </a:p>
        </p:txBody>
      </p:sp>
      <p:sp>
        <p:nvSpPr>
          <p:cNvPr id="3" name="コンテンツ プレースホルダー 2">
            <a:extLst>
              <a:ext uri="{FF2B5EF4-FFF2-40B4-BE49-F238E27FC236}">
                <a16:creationId xmlns:a16="http://schemas.microsoft.com/office/drawing/2014/main" id="{6FC74EB0-AFF0-D34A-A9E8-CE5344D6C55A}"/>
              </a:ext>
            </a:extLst>
          </p:cNvPr>
          <p:cNvSpPr>
            <a:spLocks noGrp="1"/>
          </p:cNvSpPr>
          <p:nvPr>
            <p:ph idx="1"/>
          </p:nvPr>
        </p:nvSpPr>
        <p:spPr/>
        <p:txBody>
          <a:bodyPr/>
          <a:lstStyle/>
          <a:p>
            <a:r>
              <a:rPr lang="ja-JP" altLang="en-US"/>
              <a:t>東京大学オンライン講義検索（</a:t>
            </a:r>
            <a:r>
              <a:rPr lang="en-US" altLang="ja-JP" dirty="0"/>
              <a:t>UTAS-ITC-LMS(UTIL) Lite</a:t>
            </a:r>
            <a:r>
              <a:rPr lang="ja-JP" altLang="en-US"/>
              <a:t>）でも閲覧できる</a:t>
            </a:r>
          </a:p>
          <a:p>
            <a:endParaRPr kumimoji="1" lang="ja-JP" altLang="en-US"/>
          </a:p>
        </p:txBody>
      </p:sp>
      <p:sp>
        <p:nvSpPr>
          <p:cNvPr id="4" name="日付プレースホルダー 3">
            <a:extLst>
              <a:ext uri="{FF2B5EF4-FFF2-40B4-BE49-F238E27FC236}">
                <a16:creationId xmlns:a16="http://schemas.microsoft.com/office/drawing/2014/main" id="{D51BE530-2FCB-9F41-98D4-14871C6095F4}"/>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F34D304F-3C53-094C-913B-5CBF64783CB9}"/>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7B2B0E60-B206-E746-8BF3-98DCBC86A58C}"/>
              </a:ext>
            </a:extLst>
          </p:cNvPr>
          <p:cNvSpPr>
            <a:spLocks noGrp="1"/>
          </p:cNvSpPr>
          <p:nvPr>
            <p:ph type="sldNum" sz="quarter" idx="12"/>
          </p:nvPr>
        </p:nvSpPr>
        <p:spPr/>
        <p:txBody>
          <a:bodyPr/>
          <a:lstStyle/>
          <a:p>
            <a:fld id="{EDF77D8D-9987-453A-9A05-EB91CA595C68}" type="slidenum">
              <a:rPr kumimoji="1" lang="ja-JP" altLang="en-US" smtClean="0"/>
              <a:pPr/>
              <a:t>31</a:t>
            </a:fld>
            <a:endParaRPr kumimoji="1" lang="ja-JP" altLang="en-US"/>
          </a:p>
        </p:txBody>
      </p:sp>
      <p:pic>
        <p:nvPicPr>
          <p:cNvPr id="10" name="図 9" descr="グラフィカル ユーザー インターフェイス, テキスト, アプリケーション, メール&#10;&#10;自動的に生成された説明">
            <a:extLst>
              <a:ext uri="{FF2B5EF4-FFF2-40B4-BE49-F238E27FC236}">
                <a16:creationId xmlns:a16="http://schemas.microsoft.com/office/drawing/2014/main" id="{518A4054-5242-9648-BD8E-D4993F0E6FA3}"/>
              </a:ext>
            </a:extLst>
          </p:cNvPr>
          <p:cNvPicPr>
            <a:picLocks noChangeAspect="1"/>
          </p:cNvPicPr>
          <p:nvPr/>
        </p:nvPicPr>
        <p:blipFill rotWithShape="1">
          <a:blip r:embed="rId2">
            <a:extLst>
              <a:ext uri="{28A0092B-C50C-407E-A947-70E740481C1C}">
                <a14:useLocalDpi xmlns:a14="http://schemas.microsoft.com/office/drawing/2010/main" val="0"/>
              </a:ext>
            </a:extLst>
          </a:blip>
          <a:srcRect t="1911" b="1184"/>
          <a:stretch/>
        </p:blipFill>
        <p:spPr>
          <a:xfrm>
            <a:off x="0" y="2556000"/>
            <a:ext cx="9144000" cy="3708000"/>
          </a:xfrm>
          <a:prstGeom prst="rect">
            <a:avLst/>
          </a:prstGeom>
        </p:spPr>
      </p:pic>
    </p:spTree>
    <p:extLst>
      <p:ext uri="{BB962C8B-B14F-4D97-AF65-F5344CB8AC3E}">
        <p14:creationId xmlns:p14="http://schemas.microsoft.com/office/powerpoint/2010/main" val="114364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0457D-9EE9-9A43-BE1C-4E994A037841}"/>
              </a:ext>
            </a:extLst>
          </p:cNvPr>
          <p:cNvSpPr>
            <a:spLocks noGrp="1"/>
          </p:cNvSpPr>
          <p:nvPr>
            <p:ph type="title"/>
          </p:nvPr>
        </p:nvSpPr>
        <p:spPr/>
        <p:txBody>
          <a:bodyPr>
            <a:normAutofit fontScale="90000"/>
          </a:bodyPr>
          <a:lstStyle/>
          <a:p>
            <a:r>
              <a:rPr lang="ja-JP" altLang="en-US"/>
              <a:t>オンライン授業</a:t>
            </a:r>
            <a:r>
              <a:rPr lang="en-US" altLang="ja-JP" dirty="0"/>
              <a:t>URL</a:t>
            </a:r>
            <a:r>
              <a:rPr lang="ja-JP" altLang="en-US"/>
              <a:t>掲載場所</a:t>
            </a:r>
            <a:r>
              <a:rPr lang="en-US" altLang="ja-JP" dirty="0"/>
              <a:t> (5/5)</a:t>
            </a:r>
            <a:endParaRPr kumimoji="1" lang="ja-JP" altLang="en-US"/>
          </a:p>
        </p:txBody>
      </p:sp>
      <p:sp>
        <p:nvSpPr>
          <p:cNvPr id="3" name="コンテンツ プレースホルダー 2">
            <a:extLst>
              <a:ext uri="{FF2B5EF4-FFF2-40B4-BE49-F238E27FC236}">
                <a16:creationId xmlns:a16="http://schemas.microsoft.com/office/drawing/2014/main" id="{0818481B-3BCE-014A-A06A-9797D526E94A}"/>
              </a:ext>
            </a:extLst>
          </p:cNvPr>
          <p:cNvSpPr>
            <a:spLocks noGrp="1"/>
          </p:cNvSpPr>
          <p:nvPr>
            <p:ph idx="1"/>
          </p:nvPr>
        </p:nvSpPr>
        <p:spPr/>
        <p:txBody>
          <a:bodyPr/>
          <a:lstStyle/>
          <a:p>
            <a:r>
              <a:rPr lang="en-US" altLang="ja-JP" dirty="0"/>
              <a:t>ITC-LMS</a:t>
            </a:r>
            <a:r>
              <a:rPr lang="ja-JP" altLang="en-US"/>
              <a:t>の「オンライン授業情報」欄に入力箇所を統一した場合，</a:t>
            </a:r>
            <a:r>
              <a:rPr lang="en-US" altLang="ja-JP" dirty="0"/>
              <a:t>UTAS </a:t>
            </a:r>
            <a:r>
              <a:rPr lang="ja-JP" altLang="en-US"/>
              <a:t>の記入欄をどうすべきか？</a:t>
            </a:r>
            <a:endParaRPr lang="en-US" altLang="ja-JP" dirty="0"/>
          </a:p>
          <a:p>
            <a:pPr lvl="1"/>
            <a:r>
              <a:rPr lang="ja-JP" altLang="en-US"/>
              <a:t>空白にしておく</a:t>
            </a:r>
            <a:endParaRPr lang="en-US" altLang="ja-JP" dirty="0"/>
          </a:p>
          <a:p>
            <a:pPr lvl="1"/>
            <a:r>
              <a:rPr lang="en-US" altLang="ja-JP" dirty="0"/>
              <a:t>ITC-LMS</a:t>
            </a:r>
            <a:r>
              <a:rPr lang="ja-JP" altLang="en-US"/>
              <a:t>へのリンクを載せる</a:t>
            </a:r>
            <a:endParaRPr lang="en-US" altLang="ja-JP" dirty="0"/>
          </a:p>
          <a:p>
            <a:endParaRPr kumimoji="1" lang="ja-JP" altLang="en-US"/>
          </a:p>
        </p:txBody>
      </p:sp>
      <p:sp>
        <p:nvSpPr>
          <p:cNvPr id="4" name="日付プレースホルダー 3">
            <a:extLst>
              <a:ext uri="{FF2B5EF4-FFF2-40B4-BE49-F238E27FC236}">
                <a16:creationId xmlns:a16="http://schemas.microsoft.com/office/drawing/2014/main" id="{273403DD-506E-9346-801F-DF6844F41AC7}"/>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176608E2-4F53-1540-955B-D6348FBB58C9}"/>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F05BC0D5-E0D0-5647-A9F5-67CA0AC3DD75}"/>
              </a:ext>
            </a:extLst>
          </p:cNvPr>
          <p:cNvSpPr>
            <a:spLocks noGrp="1"/>
          </p:cNvSpPr>
          <p:nvPr>
            <p:ph type="sldNum" sz="quarter" idx="12"/>
          </p:nvPr>
        </p:nvSpPr>
        <p:spPr/>
        <p:txBody>
          <a:bodyPr/>
          <a:lstStyle/>
          <a:p>
            <a:fld id="{EDF77D8D-9987-453A-9A05-EB91CA595C68}" type="slidenum">
              <a:rPr kumimoji="1" lang="ja-JP" altLang="en-US" smtClean="0"/>
              <a:pPr/>
              <a:t>32</a:t>
            </a:fld>
            <a:endParaRPr kumimoji="1" lang="ja-JP" altLang="en-US"/>
          </a:p>
        </p:txBody>
      </p:sp>
      <p:sp>
        <p:nvSpPr>
          <p:cNvPr id="9" name="円形吹き出し 8">
            <a:extLst>
              <a:ext uri="{FF2B5EF4-FFF2-40B4-BE49-F238E27FC236}">
                <a16:creationId xmlns:a16="http://schemas.microsoft.com/office/drawing/2014/main" id="{C9F79676-097A-764A-A150-B4EA22D0BAE0}"/>
              </a:ext>
            </a:extLst>
          </p:cNvPr>
          <p:cNvSpPr/>
          <p:nvPr/>
        </p:nvSpPr>
        <p:spPr>
          <a:xfrm>
            <a:off x="5508104" y="2515873"/>
            <a:ext cx="3060848" cy="2128520"/>
          </a:xfrm>
          <a:prstGeom prst="wedgeEllipseCallout">
            <a:avLst>
              <a:gd name="adj1" fmla="val -24159"/>
              <a:gd name="adj2" fmla="val 87875"/>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lIns="0" tIns="3600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リンクの情報は</a:t>
            </a:r>
            <a:r>
              <a:rPr lang="en-US" altLang="ja-JP" sz="2400" dirty="0"/>
              <a:t>ITC-LMS</a:t>
            </a:r>
            <a:r>
              <a:rPr lang="ja-JP" altLang="en-US" sz="2400"/>
              <a:t>の</a:t>
            </a:r>
            <a:endParaRPr lang="en-US" altLang="ja-JP" sz="2400" dirty="0"/>
          </a:p>
          <a:p>
            <a:pPr algn="ctr"/>
            <a:r>
              <a:rPr lang="ja-JP" altLang="en-US" sz="2400"/>
              <a:t>コースのページの下の方にある</a:t>
            </a:r>
            <a:endParaRPr lang="ja-JP" sz="2400"/>
          </a:p>
        </p:txBody>
      </p:sp>
      <p:pic>
        <p:nvPicPr>
          <p:cNvPr id="11" name="図 10">
            <a:extLst>
              <a:ext uri="{FF2B5EF4-FFF2-40B4-BE49-F238E27FC236}">
                <a16:creationId xmlns:a16="http://schemas.microsoft.com/office/drawing/2014/main" id="{B1359B2A-C4A7-EC4C-9CF9-3CA7DC37ED6D}"/>
              </a:ext>
            </a:extLst>
          </p:cNvPr>
          <p:cNvPicPr>
            <a:picLocks noChangeAspect="1"/>
          </p:cNvPicPr>
          <p:nvPr/>
        </p:nvPicPr>
        <p:blipFill rotWithShape="1">
          <a:blip r:embed="rId2">
            <a:extLst>
              <a:ext uri="{28A0092B-C50C-407E-A947-70E740481C1C}">
                <a14:useLocalDpi xmlns:a14="http://schemas.microsoft.com/office/drawing/2010/main" val="0"/>
              </a:ext>
            </a:extLst>
          </a:blip>
          <a:srcRect b="13499"/>
          <a:stretch/>
        </p:blipFill>
        <p:spPr>
          <a:xfrm>
            <a:off x="-14718" y="5526025"/>
            <a:ext cx="9144000" cy="504000"/>
          </a:xfrm>
          <a:prstGeom prst="rect">
            <a:avLst/>
          </a:prstGeom>
        </p:spPr>
      </p:pic>
    </p:spTree>
    <p:extLst>
      <p:ext uri="{BB962C8B-B14F-4D97-AF65-F5344CB8AC3E}">
        <p14:creationId xmlns:p14="http://schemas.microsoft.com/office/powerpoint/2010/main" val="325844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B5041-6E80-114C-A538-CFE1D6BAD1BD}"/>
              </a:ext>
            </a:extLst>
          </p:cNvPr>
          <p:cNvSpPr>
            <a:spLocks noGrp="1"/>
          </p:cNvSpPr>
          <p:nvPr>
            <p:ph type="title"/>
          </p:nvPr>
        </p:nvSpPr>
        <p:spPr/>
        <p:txBody>
          <a:bodyPr>
            <a:normAutofit/>
          </a:bodyPr>
          <a:lstStyle/>
          <a:p>
            <a:r>
              <a:rPr lang="ja-JP" altLang="en-US"/>
              <a:t>課題やテストの出題方法</a:t>
            </a:r>
            <a:r>
              <a:rPr lang="en-US" altLang="ja-JP" dirty="0"/>
              <a:t> (1/2)</a:t>
            </a:r>
            <a:endParaRPr kumimoji="1" lang="ja-JP" altLang="en-US"/>
          </a:p>
        </p:txBody>
      </p:sp>
      <p:sp>
        <p:nvSpPr>
          <p:cNvPr id="3" name="コンテンツ プレースホルダー 2">
            <a:extLst>
              <a:ext uri="{FF2B5EF4-FFF2-40B4-BE49-F238E27FC236}">
                <a16:creationId xmlns:a16="http://schemas.microsoft.com/office/drawing/2014/main" id="{5B3CE34E-3A05-D241-BA6D-41F7B7C33ACC}"/>
              </a:ext>
            </a:extLst>
          </p:cNvPr>
          <p:cNvSpPr>
            <a:spLocks noGrp="1"/>
          </p:cNvSpPr>
          <p:nvPr>
            <p:ph idx="1"/>
          </p:nvPr>
        </p:nvSpPr>
        <p:spPr/>
        <p:txBody>
          <a:bodyPr/>
          <a:lstStyle/>
          <a:p>
            <a:r>
              <a:rPr lang="ja-JP" altLang="en-US"/>
              <a:t>学生画面には，提出すべき課題と受験すべきテストが一覧表示される</a:t>
            </a:r>
            <a:endParaRPr lang="en-US" altLang="ja-JP" dirty="0"/>
          </a:p>
          <a:p>
            <a:endParaRPr lang="ja-JP" altLang="en-US"/>
          </a:p>
          <a:p>
            <a:endParaRPr kumimoji="1" lang="ja-JP" altLang="en-US"/>
          </a:p>
        </p:txBody>
      </p:sp>
      <p:sp>
        <p:nvSpPr>
          <p:cNvPr id="4" name="日付プレースホルダー 3">
            <a:extLst>
              <a:ext uri="{FF2B5EF4-FFF2-40B4-BE49-F238E27FC236}">
                <a16:creationId xmlns:a16="http://schemas.microsoft.com/office/drawing/2014/main" id="{093EEBD8-4977-A743-B94A-841185961FAA}"/>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BA1B983A-243C-B84F-91F4-8699332FCE34}"/>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CBB127DA-6F76-8644-B216-6A0B35B963D9}"/>
              </a:ext>
            </a:extLst>
          </p:cNvPr>
          <p:cNvSpPr>
            <a:spLocks noGrp="1"/>
          </p:cNvSpPr>
          <p:nvPr>
            <p:ph type="sldNum" sz="quarter" idx="12"/>
          </p:nvPr>
        </p:nvSpPr>
        <p:spPr/>
        <p:txBody>
          <a:bodyPr/>
          <a:lstStyle/>
          <a:p>
            <a:fld id="{EDF77D8D-9987-453A-9A05-EB91CA595C68}" type="slidenum">
              <a:rPr kumimoji="1" lang="ja-JP" altLang="en-US" smtClean="0"/>
              <a:pPr/>
              <a:t>33</a:t>
            </a:fld>
            <a:endParaRPr kumimoji="1" lang="ja-JP" altLang="en-US"/>
          </a:p>
        </p:txBody>
      </p:sp>
      <p:pic>
        <p:nvPicPr>
          <p:cNvPr id="7" name="図 6" descr="背景パターン&#10;&#10;自動的に生成された説明">
            <a:extLst>
              <a:ext uri="{FF2B5EF4-FFF2-40B4-BE49-F238E27FC236}">
                <a16:creationId xmlns:a16="http://schemas.microsoft.com/office/drawing/2014/main" id="{BBC5A658-3038-0C48-ACDC-A6D55004C9B7}"/>
              </a:ext>
            </a:extLst>
          </p:cNvPr>
          <p:cNvPicPr>
            <a:picLocks noChangeAspect="1"/>
          </p:cNvPicPr>
          <p:nvPr/>
        </p:nvPicPr>
        <p:blipFill rotWithShape="1">
          <a:blip r:embed="rId2">
            <a:extLst>
              <a:ext uri="{28A0092B-C50C-407E-A947-70E740481C1C}">
                <a14:useLocalDpi xmlns:a14="http://schemas.microsoft.com/office/drawing/2010/main" val="0"/>
              </a:ext>
            </a:extLst>
          </a:blip>
          <a:srcRect t="2114" b="1423"/>
          <a:stretch/>
        </p:blipFill>
        <p:spPr>
          <a:xfrm>
            <a:off x="0" y="3861048"/>
            <a:ext cx="9144000" cy="1908000"/>
          </a:xfrm>
          <a:prstGeom prst="rect">
            <a:avLst/>
          </a:prstGeom>
        </p:spPr>
      </p:pic>
      <p:sp>
        <p:nvSpPr>
          <p:cNvPr id="8" name="正方形/長方形 7">
            <a:extLst>
              <a:ext uri="{FF2B5EF4-FFF2-40B4-BE49-F238E27FC236}">
                <a16:creationId xmlns:a16="http://schemas.microsoft.com/office/drawing/2014/main" id="{0F36A6DB-43A9-4E4D-8D02-AC0999AA5CFE}"/>
              </a:ext>
            </a:extLst>
          </p:cNvPr>
          <p:cNvSpPr/>
          <p:nvPr/>
        </p:nvSpPr>
        <p:spPr>
          <a:xfrm>
            <a:off x="6532034" y="4209627"/>
            <a:ext cx="2611966" cy="1514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形吹き出し 8">
            <a:extLst>
              <a:ext uri="{FF2B5EF4-FFF2-40B4-BE49-F238E27FC236}">
                <a16:creationId xmlns:a16="http://schemas.microsoft.com/office/drawing/2014/main" id="{EB2844D9-20A8-1740-9FA3-7C89F4AED90C}"/>
              </a:ext>
            </a:extLst>
          </p:cNvPr>
          <p:cNvSpPr/>
          <p:nvPr/>
        </p:nvSpPr>
        <p:spPr>
          <a:xfrm>
            <a:off x="2843808" y="2395895"/>
            <a:ext cx="2970252" cy="1609169"/>
          </a:xfrm>
          <a:prstGeom prst="wedgeEllipseCallout">
            <a:avLst>
              <a:gd name="adj1" fmla="val 73427"/>
              <a:gd name="adj2" fmla="val 97271"/>
            </a:avLst>
          </a:prstGeom>
          <a:ln w="38100">
            <a:solidFill>
              <a:srgbClr val="FF0000"/>
            </a:solidFill>
          </a:ln>
        </p:spPr>
        <p:style>
          <a:lnRef idx="2">
            <a:schemeClr val="accent5"/>
          </a:lnRef>
          <a:fillRef idx="1">
            <a:schemeClr val="lt1"/>
          </a:fillRef>
          <a:effectRef idx="0">
            <a:schemeClr val="accent5"/>
          </a:effectRef>
          <a:fontRef idx="minor">
            <a:schemeClr val="dk1"/>
          </a:fontRef>
        </p:style>
        <p:txBody>
          <a:bodyPr wrap="square" lIns="0" tIns="36000" rIns="0" bIns="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2400"/>
              <a:t>学生はここで締切確認する可能性が高い</a:t>
            </a:r>
            <a:endParaRPr lang="ja-JP" sz="2400"/>
          </a:p>
        </p:txBody>
      </p:sp>
    </p:spTree>
    <p:extLst>
      <p:ext uri="{BB962C8B-B14F-4D97-AF65-F5344CB8AC3E}">
        <p14:creationId xmlns:p14="http://schemas.microsoft.com/office/powerpoint/2010/main" val="3967852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3CC42A-F905-F246-AA96-FD5EB0A8C660}"/>
              </a:ext>
            </a:extLst>
          </p:cNvPr>
          <p:cNvSpPr>
            <a:spLocks noGrp="1"/>
          </p:cNvSpPr>
          <p:nvPr>
            <p:ph type="title"/>
          </p:nvPr>
        </p:nvSpPr>
        <p:spPr/>
        <p:txBody>
          <a:bodyPr>
            <a:normAutofit/>
          </a:bodyPr>
          <a:lstStyle/>
          <a:p>
            <a:r>
              <a:rPr lang="ja-JP" altLang="en-US"/>
              <a:t>課題やテストの出題方法</a:t>
            </a:r>
            <a:r>
              <a:rPr lang="en-US" altLang="ja-JP" dirty="0"/>
              <a:t> (2/2)</a:t>
            </a:r>
            <a:endParaRPr kumimoji="1" lang="ja-JP" altLang="en-US"/>
          </a:p>
        </p:txBody>
      </p:sp>
      <p:sp>
        <p:nvSpPr>
          <p:cNvPr id="3" name="コンテンツ プレースホルダー 2">
            <a:extLst>
              <a:ext uri="{FF2B5EF4-FFF2-40B4-BE49-F238E27FC236}">
                <a16:creationId xmlns:a16="http://schemas.microsoft.com/office/drawing/2014/main" id="{3172153E-7560-7440-BAC1-A11D26125942}"/>
              </a:ext>
            </a:extLst>
          </p:cNvPr>
          <p:cNvSpPr>
            <a:spLocks noGrp="1"/>
          </p:cNvSpPr>
          <p:nvPr>
            <p:ph idx="1"/>
          </p:nvPr>
        </p:nvSpPr>
        <p:spPr/>
        <p:txBody>
          <a:bodyPr>
            <a:normAutofit fontScale="92500" lnSpcReduction="20000"/>
          </a:bodyPr>
          <a:lstStyle/>
          <a:p>
            <a:r>
              <a:rPr lang="ja-JP" altLang="en-US"/>
              <a:t>前ページの</a:t>
            </a:r>
            <a:r>
              <a:rPr kumimoji="1" lang="ja-JP" altLang="en-US"/>
              <a:t>一覧に載ると，学生は予定を立てやすい</a:t>
            </a:r>
            <a:endParaRPr kumimoji="1" lang="en-US" altLang="ja-JP" dirty="0"/>
          </a:p>
          <a:p>
            <a:pPr lvl="1"/>
            <a:r>
              <a:rPr lang="ja-JP" altLang="en-US"/>
              <a:t>したがって，</a:t>
            </a:r>
            <a:r>
              <a:rPr kumimoji="1" lang="en-US" altLang="ja-JP" dirty="0"/>
              <a:t>ITC-LMS </a:t>
            </a:r>
            <a:r>
              <a:rPr kumimoji="1" lang="ja-JP" altLang="en-US"/>
              <a:t>で出題するのがお勧め</a:t>
            </a:r>
            <a:endParaRPr kumimoji="1" lang="en-US" altLang="ja-JP" dirty="0"/>
          </a:p>
          <a:p>
            <a:r>
              <a:rPr lang="ja-JP" altLang="en-US"/>
              <a:t>課題・テストの期限は，学生に連絡した締切と一致させるのが原則</a:t>
            </a:r>
          </a:p>
          <a:p>
            <a:r>
              <a:rPr lang="ja-JP" altLang="en-US"/>
              <a:t>レポートの提出遅れを許したい場合</a:t>
            </a:r>
            <a:endParaRPr lang="en-US" altLang="ja-JP" dirty="0"/>
          </a:p>
          <a:p>
            <a:pPr lvl="1"/>
            <a:r>
              <a:rPr lang="ja-JP" altLang="en-US"/>
              <a:t>「期間後の提出」を「可」に設定する</a:t>
            </a:r>
            <a:r>
              <a:rPr lang="en-US" altLang="ja-JP" dirty="0"/>
              <a:t> or</a:t>
            </a:r>
          </a:p>
          <a:p>
            <a:pPr lvl="1"/>
            <a:r>
              <a:rPr kumimoji="1" lang="ja-JP" altLang="en-US"/>
              <a:t>「再提出期限」を設定する</a:t>
            </a:r>
            <a:endParaRPr kumimoji="1" lang="en-US" altLang="ja-JP" dirty="0"/>
          </a:p>
          <a:p>
            <a:r>
              <a:rPr kumimoji="1" lang="ja-JP" altLang="en-US"/>
              <a:t>テストの受験の遅れを許したい場合</a:t>
            </a:r>
            <a:endParaRPr kumimoji="1" lang="en-US" altLang="ja-JP" dirty="0"/>
          </a:p>
          <a:p>
            <a:pPr lvl="1"/>
            <a:r>
              <a:rPr kumimoji="1" lang="ja-JP" altLang="en-US"/>
              <a:t>テストのコピーを作り，期限を変えてもう一度出題</a:t>
            </a:r>
            <a:endParaRPr kumimoji="1" lang="en-US" altLang="ja-JP" dirty="0"/>
          </a:p>
          <a:p>
            <a:pPr lvl="2"/>
            <a:r>
              <a:rPr lang="ja-JP" altLang="en-US"/>
              <a:t>コピーを作るには「テンプレート登録」＆「テンプレートから読み込む」を使うか，「過去のコンテンツをインポート」を使うと良い</a:t>
            </a:r>
            <a:endParaRPr kumimoji="1" lang="ja-JP" altLang="en-US"/>
          </a:p>
        </p:txBody>
      </p:sp>
      <p:sp>
        <p:nvSpPr>
          <p:cNvPr id="4" name="日付プレースホルダー 3">
            <a:extLst>
              <a:ext uri="{FF2B5EF4-FFF2-40B4-BE49-F238E27FC236}">
                <a16:creationId xmlns:a16="http://schemas.microsoft.com/office/drawing/2014/main" id="{6F818D83-13B3-4740-BDBA-4F16611ABFB8}"/>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F3FEF2CD-C8DE-4C42-8FAC-76125064EC9E}"/>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F6C6EA11-5428-9F4C-9DFA-25B9EA5B9B75}"/>
              </a:ext>
            </a:extLst>
          </p:cNvPr>
          <p:cNvSpPr>
            <a:spLocks noGrp="1"/>
          </p:cNvSpPr>
          <p:nvPr>
            <p:ph type="sldNum" sz="quarter" idx="12"/>
          </p:nvPr>
        </p:nvSpPr>
        <p:spPr/>
        <p:txBody>
          <a:bodyPr/>
          <a:lstStyle/>
          <a:p>
            <a:fld id="{EDF77D8D-9987-453A-9A05-EB91CA595C68}" type="slidenum">
              <a:rPr kumimoji="1" lang="ja-JP" altLang="en-US" smtClean="0"/>
              <a:pPr/>
              <a:t>34</a:t>
            </a:fld>
            <a:endParaRPr kumimoji="1" lang="ja-JP" altLang="en-US"/>
          </a:p>
        </p:txBody>
      </p:sp>
    </p:spTree>
    <p:extLst>
      <p:ext uri="{BB962C8B-B14F-4D97-AF65-F5344CB8AC3E}">
        <p14:creationId xmlns:p14="http://schemas.microsoft.com/office/powerpoint/2010/main" val="1585745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B5AFB-FCB1-A34A-A360-A765154BAD73}"/>
              </a:ext>
            </a:extLst>
          </p:cNvPr>
          <p:cNvSpPr>
            <a:spLocks noGrp="1"/>
          </p:cNvSpPr>
          <p:nvPr>
            <p:ph type="title"/>
          </p:nvPr>
        </p:nvSpPr>
        <p:spPr/>
        <p:txBody>
          <a:bodyPr/>
          <a:lstStyle/>
          <a:p>
            <a:r>
              <a:rPr kumimoji="1" lang="ja-JP" altLang="en-US"/>
              <a:t>その他の注意事項</a:t>
            </a:r>
          </a:p>
        </p:txBody>
      </p:sp>
      <p:sp>
        <p:nvSpPr>
          <p:cNvPr id="3" name="コンテンツ プレースホルダー 2">
            <a:extLst>
              <a:ext uri="{FF2B5EF4-FFF2-40B4-BE49-F238E27FC236}">
                <a16:creationId xmlns:a16="http://schemas.microsoft.com/office/drawing/2014/main" id="{4BED4201-F2CF-9645-8E26-62B6DA156CAE}"/>
              </a:ext>
            </a:extLst>
          </p:cNvPr>
          <p:cNvSpPr>
            <a:spLocks noGrp="1"/>
          </p:cNvSpPr>
          <p:nvPr>
            <p:ph idx="1"/>
          </p:nvPr>
        </p:nvSpPr>
        <p:spPr/>
        <p:txBody>
          <a:bodyPr/>
          <a:lstStyle/>
          <a:p>
            <a:r>
              <a:rPr kumimoji="1" lang="ja-JP" altLang="en-US"/>
              <a:t>情報更新の遅延</a:t>
            </a:r>
            <a:endParaRPr kumimoji="1" lang="en-US" altLang="ja-JP" dirty="0"/>
          </a:p>
          <a:p>
            <a:r>
              <a:rPr lang="en-US" altLang="ja-JP" dirty="0"/>
              <a:t>UTAS </a:t>
            </a:r>
            <a:r>
              <a:rPr lang="ja-JP" altLang="en-US"/>
              <a:t>の古い科目情報</a:t>
            </a:r>
            <a:endParaRPr kumimoji="1" lang="en-US" altLang="ja-JP" dirty="0"/>
          </a:p>
          <a:p>
            <a:r>
              <a:rPr kumimoji="1" lang="ja-JP" altLang="en-US"/>
              <a:t>コースのグルーピング</a:t>
            </a:r>
            <a:endParaRPr kumimoji="1" lang="en-US" altLang="ja-JP" dirty="0"/>
          </a:p>
          <a:p>
            <a:r>
              <a:rPr lang="ja-JP" altLang="en-US"/>
              <a:t>テストの自動採点</a:t>
            </a:r>
            <a:endParaRPr kumimoji="1" lang="en-US" altLang="ja-JP" dirty="0"/>
          </a:p>
          <a:p>
            <a:r>
              <a:rPr lang="ja-JP" altLang="en-US"/>
              <a:t>課題提出締切時刻</a:t>
            </a:r>
            <a:endParaRPr lang="en-US" altLang="ja-JP" dirty="0"/>
          </a:p>
        </p:txBody>
      </p:sp>
      <p:sp>
        <p:nvSpPr>
          <p:cNvPr id="4" name="日付プレースホルダー 3">
            <a:extLst>
              <a:ext uri="{FF2B5EF4-FFF2-40B4-BE49-F238E27FC236}">
                <a16:creationId xmlns:a16="http://schemas.microsoft.com/office/drawing/2014/main" id="{812E753E-A25A-3F47-96E7-61B9E9120FBF}"/>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9A47A87F-8E46-D14D-8CCC-3384F541719C}"/>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670AED3E-CAC0-A743-865D-11FDDE7A0B53}"/>
              </a:ext>
            </a:extLst>
          </p:cNvPr>
          <p:cNvSpPr>
            <a:spLocks noGrp="1"/>
          </p:cNvSpPr>
          <p:nvPr>
            <p:ph type="sldNum" sz="quarter" idx="12"/>
          </p:nvPr>
        </p:nvSpPr>
        <p:spPr/>
        <p:txBody>
          <a:bodyPr/>
          <a:lstStyle/>
          <a:p>
            <a:fld id="{EDF77D8D-9987-453A-9A05-EB91CA595C68}" type="slidenum">
              <a:rPr kumimoji="1" lang="ja-JP" altLang="en-US" smtClean="0"/>
              <a:pPr/>
              <a:t>35</a:t>
            </a:fld>
            <a:endParaRPr kumimoji="1" lang="ja-JP" altLang="en-US"/>
          </a:p>
        </p:txBody>
      </p:sp>
    </p:spTree>
    <p:extLst>
      <p:ext uri="{BB962C8B-B14F-4D97-AF65-F5344CB8AC3E}">
        <p14:creationId xmlns:p14="http://schemas.microsoft.com/office/powerpoint/2010/main" val="685461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56708B-C654-CA45-85D3-32F2646B4C82}"/>
              </a:ext>
            </a:extLst>
          </p:cNvPr>
          <p:cNvSpPr>
            <a:spLocks noGrp="1"/>
          </p:cNvSpPr>
          <p:nvPr>
            <p:ph type="title"/>
          </p:nvPr>
        </p:nvSpPr>
        <p:spPr/>
        <p:txBody>
          <a:bodyPr/>
          <a:lstStyle/>
          <a:p>
            <a:r>
              <a:rPr kumimoji="1" lang="ja-JP" altLang="en-US"/>
              <a:t>情報更新の遅延</a:t>
            </a:r>
          </a:p>
        </p:txBody>
      </p:sp>
      <p:sp>
        <p:nvSpPr>
          <p:cNvPr id="3" name="コンテンツ プレースホルダー 2">
            <a:extLst>
              <a:ext uri="{FF2B5EF4-FFF2-40B4-BE49-F238E27FC236}">
                <a16:creationId xmlns:a16="http://schemas.microsoft.com/office/drawing/2014/main" id="{841823C8-D3EA-8A4F-8BF5-6F537B1344A8}"/>
              </a:ext>
            </a:extLst>
          </p:cNvPr>
          <p:cNvSpPr>
            <a:spLocks noGrp="1"/>
          </p:cNvSpPr>
          <p:nvPr>
            <p:ph idx="1"/>
          </p:nvPr>
        </p:nvSpPr>
        <p:spPr/>
        <p:txBody>
          <a:bodyPr>
            <a:normAutofit/>
          </a:bodyPr>
          <a:lstStyle/>
          <a:p>
            <a:r>
              <a:rPr kumimoji="1" lang="ja-JP" altLang="en-US"/>
              <a:t>瞬時には反映されない操作・動作もある</a:t>
            </a:r>
            <a:endParaRPr kumimoji="1" lang="en-US" altLang="ja-JP" dirty="0"/>
          </a:p>
          <a:p>
            <a:pPr lvl="1"/>
            <a:r>
              <a:rPr lang="en-US" altLang="ja-JP" dirty="0"/>
              <a:t>UTAS </a:t>
            </a:r>
            <a:r>
              <a:rPr lang="ja-JP" altLang="en-US"/>
              <a:t>での履修登録が</a:t>
            </a:r>
            <a:r>
              <a:rPr lang="en-US" altLang="ja-JP" dirty="0"/>
              <a:t> ITC-LMS </a:t>
            </a:r>
            <a:r>
              <a:rPr lang="ja-JP" altLang="en-US"/>
              <a:t>に反映されるのは翌日</a:t>
            </a:r>
            <a:endParaRPr lang="en-US" altLang="ja-JP" dirty="0"/>
          </a:p>
          <a:p>
            <a:pPr lvl="1"/>
            <a:r>
              <a:rPr lang="en-US" altLang="ja-JP" dirty="0"/>
              <a:t>ITC-LMS </a:t>
            </a:r>
            <a:r>
              <a:rPr lang="ja-JP" altLang="en-US"/>
              <a:t>での担当教員，</a:t>
            </a:r>
            <a:r>
              <a:rPr lang="en-US" altLang="ja-JP" dirty="0"/>
              <a:t>TA</a:t>
            </a:r>
            <a:r>
              <a:rPr lang="ja-JP" altLang="en-US"/>
              <a:t>，履修者の登録が反映されるのは，登録された人が次回</a:t>
            </a:r>
            <a:r>
              <a:rPr lang="en-US" altLang="ja-JP" dirty="0"/>
              <a:t> ITC-LMS </a:t>
            </a:r>
            <a:r>
              <a:rPr lang="ja-JP" altLang="en-US"/>
              <a:t>にログインしたとき</a:t>
            </a:r>
            <a:endParaRPr lang="en-US" altLang="ja-JP" dirty="0"/>
          </a:p>
          <a:p>
            <a:pPr lvl="1"/>
            <a:r>
              <a:rPr lang="ja-JP" altLang="en-US"/>
              <a:t>教材や課題の登録が，学生にメール・</a:t>
            </a:r>
            <a:r>
              <a:rPr lang="en-US" altLang="ja-JP" dirty="0"/>
              <a:t>LINE</a:t>
            </a:r>
            <a:r>
              <a:rPr lang="ja-JP" altLang="en-US"/>
              <a:t>で通知されるのは</a:t>
            </a:r>
            <a:r>
              <a:rPr lang="en-US" altLang="ja-JP" dirty="0"/>
              <a:t>1</a:t>
            </a:r>
            <a:r>
              <a:rPr lang="ja-JP" altLang="en-US"/>
              <a:t>日に</a:t>
            </a:r>
            <a:r>
              <a:rPr lang="en-US" altLang="ja-JP" dirty="0"/>
              <a:t>1</a:t>
            </a:r>
            <a:r>
              <a:rPr lang="ja-JP" altLang="en-US"/>
              <a:t>回（午前</a:t>
            </a:r>
            <a:r>
              <a:rPr lang="en-US" altLang="ja-JP" dirty="0"/>
              <a:t>7</a:t>
            </a:r>
            <a:r>
              <a:rPr lang="ja-JP" altLang="en-US"/>
              <a:t>時台）のみ</a:t>
            </a:r>
            <a:endParaRPr lang="en-US" altLang="ja-JP" dirty="0"/>
          </a:p>
        </p:txBody>
      </p:sp>
      <p:sp>
        <p:nvSpPr>
          <p:cNvPr id="4" name="日付プレースホルダー 3">
            <a:extLst>
              <a:ext uri="{FF2B5EF4-FFF2-40B4-BE49-F238E27FC236}">
                <a16:creationId xmlns:a16="http://schemas.microsoft.com/office/drawing/2014/main" id="{64857910-B2E4-B447-ABF0-B718063306D7}"/>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96EA14F2-F5A7-184D-AB33-6272A4493C1C}"/>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A868AAAE-4A3E-0343-9FA5-960F55564783}"/>
              </a:ext>
            </a:extLst>
          </p:cNvPr>
          <p:cNvSpPr>
            <a:spLocks noGrp="1"/>
          </p:cNvSpPr>
          <p:nvPr>
            <p:ph type="sldNum" sz="quarter" idx="12"/>
          </p:nvPr>
        </p:nvSpPr>
        <p:spPr/>
        <p:txBody>
          <a:bodyPr/>
          <a:lstStyle/>
          <a:p>
            <a:fld id="{EDF77D8D-9987-453A-9A05-EB91CA595C68}" type="slidenum">
              <a:rPr kumimoji="1" lang="ja-JP" altLang="en-US" smtClean="0"/>
              <a:pPr/>
              <a:t>36</a:t>
            </a:fld>
            <a:endParaRPr kumimoji="1" lang="ja-JP" altLang="en-US"/>
          </a:p>
        </p:txBody>
      </p:sp>
      <p:sp>
        <p:nvSpPr>
          <p:cNvPr id="7" name="正方形/長方形 6">
            <a:extLst>
              <a:ext uri="{FF2B5EF4-FFF2-40B4-BE49-F238E27FC236}">
                <a16:creationId xmlns:a16="http://schemas.microsoft.com/office/drawing/2014/main" id="{18168197-47EB-C143-992A-E08391A8A6AB}"/>
              </a:ext>
            </a:extLst>
          </p:cNvPr>
          <p:cNvSpPr/>
          <p:nvPr/>
        </p:nvSpPr>
        <p:spPr>
          <a:xfrm>
            <a:off x="179512" y="2060848"/>
            <a:ext cx="928539" cy="1015598"/>
          </a:xfrm>
          <a:prstGeom prst="rect">
            <a:avLst/>
          </a:prstGeom>
        </p:spPr>
        <p:txBody>
          <a:bodyPr wrap="square">
            <a:spAutoFit/>
          </a:bodyPr>
          <a:lstStyle/>
          <a:p>
            <a:r>
              <a:rPr lang="ja-JP" altLang="en-US" sz="6000"/>
              <a:t>🙇‍♂️</a:t>
            </a:r>
          </a:p>
        </p:txBody>
      </p:sp>
    </p:spTree>
    <p:extLst>
      <p:ext uri="{BB962C8B-B14F-4D97-AF65-F5344CB8AC3E}">
        <p14:creationId xmlns:p14="http://schemas.microsoft.com/office/powerpoint/2010/main" val="2355565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4D661-6E7E-7343-AB24-927EB013FB15}"/>
              </a:ext>
            </a:extLst>
          </p:cNvPr>
          <p:cNvSpPr>
            <a:spLocks noGrp="1"/>
          </p:cNvSpPr>
          <p:nvPr>
            <p:ph type="title"/>
          </p:nvPr>
        </p:nvSpPr>
        <p:spPr/>
        <p:txBody>
          <a:bodyPr/>
          <a:lstStyle/>
          <a:p>
            <a:r>
              <a:rPr lang="en-US" altLang="ja-JP" dirty="0"/>
              <a:t>UTAS </a:t>
            </a:r>
            <a:r>
              <a:rPr lang="ja-JP" altLang="en-US"/>
              <a:t>の古い科目情報</a:t>
            </a:r>
            <a:endParaRPr kumimoji="1" lang="ja-JP" altLang="en-US"/>
          </a:p>
        </p:txBody>
      </p:sp>
      <p:sp>
        <p:nvSpPr>
          <p:cNvPr id="3" name="コンテンツ プレースホルダー 2">
            <a:extLst>
              <a:ext uri="{FF2B5EF4-FFF2-40B4-BE49-F238E27FC236}">
                <a16:creationId xmlns:a16="http://schemas.microsoft.com/office/drawing/2014/main" id="{F44236E7-2CD0-1B42-8D14-E9C6EEF11021}"/>
              </a:ext>
            </a:extLst>
          </p:cNvPr>
          <p:cNvSpPr>
            <a:spLocks noGrp="1"/>
          </p:cNvSpPr>
          <p:nvPr>
            <p:ph idx="1"/>
          </p:nvPr>
        </p:nvSpPr>
        <p:spPr/>
        <p:txBody>
          <a:bodyPr>
            <a:normAutofit/>
          </a:bodyPr>
          <a:lstStyle/>
          <a:p>
            <a:r>
              <a:rPr kumimoji="1" lang="en-US" altLang="ja-JP" dirty="0"/>
              <a:t>UTAS </a:t>
            </a:r>
            <a:r>
              <a:rPr lang="ja-JP" altLang="en-US"/>
              <a:t>に</a:t>
            </a:r>
            <a:r>
              <a:rPr kumimoji="1" lang="ja-JP" altLang="en-US"/>
              <a:t>科目が登録されると，セメスター・タームが始まる約</a:t>
            </a:r>
            <a:r>
              <a:rPr kumimoji="1" lang="en-US" altLang="ja-JP" dirty="0"/>
              <a:t>1</a:t>
            </a:r>
            <a:r>
              <a:rPr kumimoji="1" lang="ja-JP" altLang="en-US"/>
              <a:t>ヶ月前から</a:t>
            </a:r>
            <a:r>
              <a:rPr kumimoji="1" lang="en-US" altLang="ja-JP" dirty="0"/>
              <a:t> ITC-LMS </a:t>
            </a:r>
            <a:r>
              <a:rPr lang="ja-JP" altLang="en-US"/>
              <a:t>で対応するコースが使えるようになる</a:t>
            </a:r>
            <a:endParaRPr lang="en-US" altLang="ja-JP" dirty="0"/>
          </a:p>
          <a:p>
            <a:pPr lvl="1"/>
            <a:r>
              <a:rPr lang="ja-JP" altLang="en-US"/>
              <a:t>今日現在，</a:t>
            </a:r>
            <a:r>
              <a:rPr lang="en-US" altLang="ja-JP" dirty="0"/>
              <a:t>A</a:t>
            </a:r>
            <a:r>
              <a:rPr lang="ja-JP" altLang="en-US"/>
              <a:t>セメスター・</a:t>
            </a:r>
            <a:r>
              <a:rPr lang="en-US" altLang="ja-JP" dirty="0"/>
              <a:t>A1</a:t>
            </a:r>
            <a:r>
              <a:rPr lang="ja-JP" altLang="en-US"/>
              <a:t>タームのコースは使えるが，</a:t>
            </a:r>
            <a:r>
              <a:rPr lang="en-US" altLang="ja-JP" dirty="0"/>
              <a:t>A2</a:t>
            </a:r>
            <a:r>
              <a:rPr lang="ja-JP" altLang="en-US"/>
              <a:t>タームのコースは使えない</a:t>
            </a:r>
            <a:endParaRPr lang="en-US" altLang="ja-JP" dirty="0"/>
          </a:p>
          <a:p>
            <a:r>
              <a:rPr kumimoji="1" lang="ja-JP" altLang="en-US"/>
              <a:t>その後，</a:t>
            </a:r>
            <a:r>
              <a:rPr kumimoji="1" lang="en-US" altLang="ja-JP" dirty="0"/>
              <a:t>UTAS </a:t>
            </a:r>
            <a:r>
              <a:rPr kumimoji="1" lang="ja-JP" altLang="en-US"/>
              <a:t>で，開講される曜限が変更されたり，削除されたりしても，</a:t>
            </a:r>
            <a:r>
              <a:rPr kumimoji="1" lang="en-US" altLang="ja-JP" dirty="0"/>
              <a:t>ITC-LMS </a:t>
            </a:r>
            <a:r>
              <a:rPr kumimoji="1" lang="ja-JP" altLang="en-US"/>
              <a:t>上の古い情報を反映したコースは消えない</a:t>
            </a:r>
            <a:endParaRPr kumimoji="1" lang="en-US" altLang="ja-JP" dirty="0"/>
          </a:p>
          <a:p>
            <a:pPr lvl="1"/>
            <a:r>
              <a:rPr lang="ja-JP" altLang="en-US"/>
              <a:t>仮に，既に使われているコースを消すと，設定情報や登録されたコンテンツも同時に消える</a:t>
            </a:r>
            <a:endParaRPr kumimoji="1" lang="ja-JP" altLang="en-US"/>
          </a:p>
        </p:txBody>
      </p:sp>
      <p:sp>
        <p:nvSpPr>
          <p:cNvPr id="4" name="日付プレースホルダー 3">
            <a:extLst>
              <a:ext uri="{FF2B5EF4-FFF2-40B4-BE49-F238E27FC236}">
                <a16:creationId xmlns:a16="http://schemas.microsoft.com/office/drawing/2014/main" id="{BE52C87E-E559-8348-BE6D-81293710AA50}"/>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AB8A431E-AF1C-1E4C-B76F-74A6080AB225}"/>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C29B634D-5BBD-534A-A7BD-04EFB3DDA489}"/>
              </a:ext>
            </a:extLst>
          </p:cNvPr>
          <p:cNvSpPr>
            <a:spLocks noGrp="1"/>
          </p:cNvSpPr>
          <p:nvPr>
            <p:ph type="sldNum" sz="quarter" idx="12"/>
          </p:nvPr>
        </p:nvSpPr>
        <p:spPr/>
        <p:txBody>
          <a:bodyPr/>
          <a:lstStyle/>
          <a:p>
            <a:fld id="{EDF77D8D-9987-453A-9A05-EB91CA595C68}" type="slidenum">
              <a:rPr kumimoji="1" lang="ja-JP" altLang="en-US" smtClean="0"/>
              <a:pPr/>
              <a:t>37</a:t>
            </a:fld>
            <a:endParaRPr kumimoji="1" lang="ja-JP" altLang="en-US"/>
          </a:p>
        </p:txBody>
      </p:sp>
      <p:sp>
        <p:nvSpPr>
          <p:cNvPr id="7" name="正方形/長方形 6">
            <a:extLst>
              <a:ext uri="{FF2B5EF4-FFF2-40B4-BE49-F238E27FC236}">
                <a16:creationId xmlns:a16="http://schemas.microsoft.com/office/drawing/2014/main" id="{E311A4BA-BA18-5845-B605-D3DE79DCF813}"/>
              </a:ext>
            </a:extLst>
          </p:cNvPr>
          <p:cNvSpPr/>
          <p:nvPr/>
        </p:nvSpPr>
        <p:spPr>
          <a:xfrm>
            <a:off x="-7070" y="4221088"/>
            <a:ext cx="928539" cy="1015598"/>
          </a:xfrm>
          <a:prstGeom prst="rect">
            <a:avLst/>
          </a:prstGeom>
        </p:spPr>
        <p:txBody>
          <a:bodyPr wrap="square">
            <a:spAutoFit/>
          </a:bodyPr>
          <a:lstStyle/>
          <a:p>
            <a:r>
              <a:rPr lang="ja-JP" altLang="en-US" sz="6000"/>
              <a:t>🙇‍♂️</a:t>
            </a:r>
          </a:p>
        </p:txBody>
      </p:sp>
    </p:spTree>
    <p:extLst>
      <p:ext uri="{BB962C8B-B14F-4D97-AF65-F5344CB8AC3E}">
        <p14:creationId xmlns:p14="http://schemas.microsoft.com/office/powerpoint/2010/main" val="370482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A99F7-299B-2C4F-951A-BBF8A2BBE59B}"/>
              </a:ext>
            </a:extLst>
          </p:cNvPr>
          <p:cNvSpPr>
            <a:spLocks noGrp="1"/>
          </p:cNvSpPr>
          <p:nvPr>
            <p:ph type="title"/>
          </p:nvPr>
        </p:nvSpPr>
        <p:spPr/>
        <p:txBody>
          <a:bodyPr/>
          <a:lstStyle/>
          <a:p>
            <a:r>
              <a:rPr kumimoji="1" lang="ja-JP" altLang="en-US"/>
              <a:t>コースのグルーピング</a:t>
            </a:r>
          </a:p>
        </p:txBody>
      </p:sp>
      <p:sp>
        <p:nvSpPr>
          <p:cNvPr id="3" name="コンテンツ プレースホルダー 2">
            <a:extLst>
              <a:ext uri="{FF2B5EF4-FFF2-40B4-BE49-F238E27FC236}">
                <a16:creationId xmlns:a16="http://schemas.microsoft.com/office/drawing/2014/main" id="{155E11E4-E96B-514D-AB49-0DAF7E6693E9}"/>
              </a:ext>
            </a:extLst>
          </p:cNvPr>
          <p:cNvSpPr>
            <a:spLocks noGrp="1"/>
          </p:cNvSpPr>
          <p:nvPr>
            <p:ph idx="1"/>
          </p:nvPr>
        </p:nvSpPr>
        <p:spPr/>
        <p:txBody>
          <a:bodyPr>
            <a:normAutofit lnSpcReduction="10000"/>
          </a:bodyPr>
          <a:lstStyle/>
          <a:p>
            <a:r>
              <a:rPr kumimoji="1" lang="ja-JP" altLang="en-US"/>
              <a:t>複数看板の科目として</a:t>
            </a:r>
            <a:r>
              <a:rPr kumimoji="1" lang="en-US" altLang="ja-JP" dirty="0"/>
              <a:t> UTAS </a:t>
            </a:r>
            <a:r>
              <a:rPr lang="ja-JP" altLang="en-US"/>
              <a:t>に登録されている場合，デフォルトで，対応するすべてのコースが一つにまとめられる</a:t>
            </a:r>
            <a:endParaRPr lang="en-US" altLang="ja-JP" dirty="0"/>
          </a:p>
          <a:p>
            <a:pPr lvl="1"/>
            <a:r>
              <a:rPr lang="ja-JP" altLang="en-US"/>
              <a:t>教材，課題等の登録を</a:t>
            </a:r>
            <a:r>
              <a:rPr lang="en-US" altLang="ja-JP" dirty="0"/>
              <a:t>1</a:t>
            </a:r>
            <a:r>
              <a:rPr lang="ja-JP" altLang="en-US"/>
              <a:t>回行えば，全科目の履修生に情報が伝わる</a:t>
            </a:r>
            <a:endParaRPr lang="en-US" altLang="ja-JP" dirty="0"/>
          </a:p>
          <a:p>
            <a:pPr lvl="1"/>
            <a:r>
              <a:rPr lang="ja-JP" altLang="en-US"/>
              <a:t>なお，学生には，それぞれの履修コースが見える</a:t>
            </a:r>
            <a:endParaRPr lang="en-US" altLang="ja-JP" dirty="0"/>
          </a:p>
          <a:p>
            <a:r>
              <a:rPr kumimoji="1" lang="ja-JP" altLang="en-US"/>
              <a:t>それ以外の場合でも，自分が担当する複数のコースを一つにまとめることができる</a:t>
            </a:r>
            <a:endParaRPr kumimoji="1" lang="en-US" altLang="ja-JP" dirty="0"/>
          </a:p>
          <a:p>
            <a:pPr lvl="1"/>
            <a:r>
              <a:rPr lang="ja-JP" altLang="en-US"/>
              <a:t>ただし，履修生の重複があったり，複数コースに既にコンテンツが登録されている場合には，まとめることができない</a:t>
            </a:r>
            <a:endParaRPr kumimoji="1" lang="ja-JP" altLang="en-US"/>
          </a:p>
        </p:txBody>
      </p:sp>
      <p:sp>
        <p:nvSpPr>
          <p:cNvPr id="4" name="日付プレースホルダー 3">
            <a:extLst>
              <a:ext uri="{FF2B5EF4-FFF2-40B4-BE49-F238E27FC236}">
                <a16:creationId xmlns:a16="http://schemas.microsoft.com/office/drawing/2014/main" id="{BD0F8414-7266-2B4B-BA8A-09F8C37EFD27}"/>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C39D64A2-7E0A-3143-9108-0FBCAEEA10BA}"/>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7C142B24-7273-4F48-B791-03D6BB5A7DB1}"/>
              </a:ext>
            </a:extLst>
          </p:cNvPr>
          <p:cNvSpPr>
            <a:spLocks noGrp="1"/>
          </p:cNvSpPr>
          <p:nvPr>
            <p:ph type="sldNum" sz="quarter" idx="12"/>
          </p:nvPr>
        </p:nvSpPr>
        <p:spPr/>
        <p:txBody>
          <a:bodyPr/>
          <a:lstStyle/>
          <a:p>
            <a:fld id="{EDF77D8D-9987-453A-9A05-EB91CA595C68}" type="slidenum">
              <a:rPr kumimoji="1" lang="ja-JP" altLang="en-US" smtClean="0"/>
              <a:pPr/>
              <a:t>38</a:t>
            </a:fld>
            <a:endParaRPr kumimoji="1" lang="ja-JP" altLang="en-US"/>
          </a:p>
        </p:txBody>
      </p:sp>
      <p:sp>
        <p:nvSpPr>
          <p:cNvPr id="7" name="正方形/長方形 6">
            <a:extLst>
              <a:ext uri="{FF2B5EF4-FFF2-40B4-BE49-F238E27FC236}">
                <a16:creationId xmlns:a16="http://schemas.microsoft.com/office/drawing/2014/main" id="{392A9DC8-E854-304C-8F1F-29D5E0F86F86}"/>
              </a:ext>
            </a:extLst>
          </p:cNvPr>
          <p:cNvSpPr/>
          <p:nvPr/>
        </p:nvSpPr>
        <p:spPr>
          <a:xfrm>
            <a:off x="107504" y="4850027"/>
            <a:ext cx="928539" cy="1015598"/>
          </a:xfrm>
          <a:prstGeom prst="rect">
            <a:avLst/>
          </a:prstGeom>
        </p:spPr>
        <p:txBody>
          <a:bodyPr wrap="square">
            <a:spAutoFit/>
          </a:bodyPr>
          <a:lstStyle/>
          <a:p>
            <a:r>
              <a:rPr lang="ja-JP" altLang="en-US" sz="6000"/>
              <a:t>🙇‍♂️</a:t>
            </a:r>
          </a:p>
        </p:txBody>
      </p:sp>
    </p:spTree>
    <p:extLst>
      <p:ext uri="{BB962C8B-B14F-4D97-AF65-F5344CB8AC3E}">
        <p14:creationId xmlns:p14="http://schemas.microsoft.com/office/powerpoint/2010/main" val="3080267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8ACB77-A2B1-C84C-AECC-24A4CDCC0AAA}"/>
              </a:ext>
            </a:extLst>
          </p:cNvPr>
          <p:cNvSpPr>
            <a:spLocks noGrp="1"/>
          </p:cNvSpPr>
          <p:nvPr>
            <p:ph type="title"/>
          </p:nvPr>
        </p:nvSpPr>
        <p:spPr/>
        <p:txBody>
          <a:bodyPr>
            <a:normAutofit/>
          </a:bodyPr>
          <a:lstStyle/>
          <a:p>
            <a:r>
              <a:rPr lang="ja-JP" altLang="en-US"/>
              <a:t>テストの自動採点</a:t>
            </a:r>
            <a:endParaRPr kumimoji="1" lang="ja-JP" altLang="en-US"/>
          </a:p>
        </p:txBody>
      </p:sp>
      <p:sp>
        <p:nvSpPr>
          <p:cNvPr id="3" name="コンテンツ プレースホルダー 2">
            <a:extLst>
              <a:ext uri="{FF2B5EF4-FFF2-40B4-BE49-F238E27FC236}">
                <a16:creationId xmlns:a16="http://schemas.microsoft.com/office/drawing/2014/main" id="{3FB3AF5D-296C-3B47-A601-E352A5FFB680}"/>
              </a:ext>
            </a:extLst>
          </p:cNvPr>
          <p:cNvSpPr>
            <a:spLocks noGrp="1"/>
          </p:cNvSpPr>
          <p:nvPr>
            <p:ph idx="1"/>
          </p:nvPr>
        </p:nvSpPr>
        <p:spPr/>
        <p:txBody>
          <a:bodyPr/>
          <a:lstStyle/>
          <a:p>
            <a:r>
              <a:rPr lang="ja-JP" altLang="en-US"/>
              <a:t>選択式・穴埋め式のテストは自動採点可能</a:t>
            </a:r>
            <a:endParaRPr lang="en-US" altLang="ja-JP" dirty="0"/>
          </a:p>
          <a:p>
            <a:pPr lvl="1"/>
            <a:r>
              <a:rPr kumimoji="1" lang="ja-JP" altLang="en-US"/>
              <a:t>ただし，穴埋め式の自動採点は，余計な空白文字が</a:t>
            </a:r>
            <a:r>
              <a:rPr kumimoji="1" lang="en-US" altLang="ja-JP" dirty="0"/>
              <a:t>1</a:t>
            </a:r>
            <a:r>
              <a:rPr kumimoji="1" lang="ja-JP" altLang="en-US"/>
              <a:t>個あるだけで不正解になる</a:t>
            </a:r>
            <a:endParaRPr kumimoji="1" lang="en-US" altLang="ja-JP" dirty="0"/>
          </a:p>
          <a:p>
            <a:pPr lvl="1"/>
            <a:r>
              <a:rPr lang="ja-JP" altLang="en-US"/>
              <a:t>手動での訂正は，</a:t>
            </a:r>
            <a:r>
              <a:rPr lang="en-US" altLang="ja-JP" dirty="0"/>
              <a:t>GUI</a:t>
            </a:r>
            <a:r>
              <a:rPr lang="ja-JP" altLang="en-US"/>
              <a:t>でも，</a:t>
            </a:r>
            <a:r>
              <a:rPr lang="en-US" altLang="ja-JP" dirty="0"/>
              <a:t>Excel</a:t>
            </a:r>
            <a:r>
              <a:rPr lang="ja-JP" altLang="en-US"/>
              <a:t>ファイルのダウンロード＆アップロードでも可能</a:t>
            </a:r>
            <a:endParaRPr lang="en-US" altLang="ja-JP" dirty="0"/>
          </a:p>
        </p:txBody>
      </p:sp>
      <p:sp>
        <p:nvSpPr>
          <p:cNvPr id="4" name="日付プレースホルダー 3">
            <a:extLst>
              <a:ext uri="{FF2B5EF4-FFF2-40B4-BE49-F238E27FC236}">
                <a16:creationId xmlns:a16="http://schemas.microsoft.com/office/drawing/2014/main" id="{CF5052A7-4802-334A-B8C6-567BC6806B88}"/>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FCD688D5-8BB5-2A4C-930E-0320B507812F}"/>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B2E457BB-253F-8A47-B65A-C9524541F9AC}"/>
              </a:ext>
            </a:extLst>
          </p:cNvPr>
          <p:cNvSpPr>
            <a:spLocks noGrp="1"/>
          </p:cNvSpPr>
          <p:nvPr>
            <p:ph type="sldNum" sz="quarter" idx="12"/>
          </p:nvPr>
        </p:nvSpPr>
        <p:spPr/>
        <p:txBody>
          <a:bodyPr/>
          <a:lstStyle/>
          <a:p>
            <a:fld id="{EDF77D8D-9987-453A-9A05-EB91CA595C68}" type="slidenum">
              <a:rPr kumimoji="1" lang="ja-JP" altLang="en-US" smtClean="0"/>
              <a:pPr/>
              <a:t>39</a:t>
            </a:fld>
            <a:endParaRPr kumimoji="1" lang="ja-JP" altLang="en-US"/>
          </a:p>
        </p:txBody>
      </p:sp>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FB792AF0-D221-E240-8EAE-FE0BDED5C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3802011"/>
            <a:ext cx="4701540" cy="2575560"/>
          </a:xfrm>
          <a:prstGeom prst="rect">
            <a:avLst/>
          </a:prstGeom>
        </p:spPr>
      </p:pic>
      <p:sp>
        <p:nvSpPr>
          <p:cNvPr id="9" name="正方形/長方形 8">
            <a:extLst>
              <a:ext uri="{FF2B5EF4-FFF2-40B4-BE49-F238E27FC236}">
                <a16:creationId xmlns:a16="http://schemas.microsoft.com/office/drawing/2014/main" id="{2670BC10-C8B2-7A43-AAC0-56F49C04A051}"/>
              </a:ext>
            </a:extLst>
          </p:cNvPr>
          <p:cNvSpPr/>
          <p:nvPr/>
        </p:nvSpPr>
        <p:spPr>
          <a:xfrm>
            <a:off x="3347864" y="5357826"/>
            <a:ext cx="4701540" cy="3058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11B03348-4B6F-B447-85C0-956B7503443E}"/>
              </a:ext>
            </a:extLst>
          </p:cNvPr>
          <p:cNvSpPr/>
          <p:nvPr/>
        </p:nvSpPr>
        <p:spPr>
          <a:xfrm>
            <a:off x="179512" y="2060848"/>
            <a:ext cx="928539" cy="1015598"/>
          </a:xfrm>
          <a:prstGeom prst="rect">
            <a:avLst/>
          </a:prstGeom>
        </p:spPr>
        <p:txBody>
          <a:bodyPr wrap="square">
            <a:spAutoFit/>
          </a:bodyPr>
          <a:lstStyle/>
          <a:p>
            <a:r>
              <a:rPr lang="ja-JP" altLang="en-US" sz="6000"/>
              <a:t>🙇‍♂️</a:t>
            </a:r>
          </a:p>
        </p:txBody>
      </p:sp>
    </p:spTree>
    <p:extLst>
      <p:ext uri="{BB962C8B-B14F-4D97-AF65-F5344CB8AC3E}">
        <p14:creationId xmlns:p14="http://schemas.microsoft.com/office/powerpoint/2010/main" val="77534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DC695-0C61-4F3B-AE57-FD77EE77BCFF}"/>
              </a:ext>
            </a:extLst>
          </p:cNvPr>
          <p:cNvSpPr>
            <a:spLocks noGrp="1"/>
          </p:cNvSpPr>
          <p:nvPr>
            <p:ph type="title"/>
          </p:nvPr>
        </p:nvSpPr>
        <p:spPr/>
        <p:txBody>
          <a:bodyPr>
            <a:normAutofit fontScale="90000"/>
          </a:bodyPr>
          <a:lstStyle/>
          <a:p>
            <a:r>
              <a:rPr kumimoji="1" lang="ja-JP" altLang="en-US" dirty="0"/>
              <a:t>質問</a:t>
            </a:r>
            <a:r>
              <a:rPr kumimoji="1" lang="en-US" altLang="ja-JP" dirty="0"/>
              <a:t>?</a:t>
            </a:r>
            <a:br>
              <a:rPr kumimoji="1" lang="en-US" altLang="ja-JP" dirty="0"/>
            </a:br>
            <a:r>
              <a:rPr kumimoji="1" lang="ja-JP" altLang="en-US" dirty="0"/>
              <a:t>サポート窓口</a:t>
            </a:r>
          </a:p>
        </p:txBody>
      </p:sp>
      <p:sp>
        <p:nvSpPr>
          <p:cNvPr id="3" name="コンテンツ プレースホルダー 2">
            <a:extLst>
              <a:ext uri="{FF2B5EF4-FFF2-40B4-BE49-F238E27FC236}">
                <a16:creationId xmlns:a16="http://schemas.microsoft.com/office/drawing/2014/main" id="{6CACEFE6-8EAA-4628-BA93-2FBC593793C8}"/>
              </a:ext>
            </a:extLst>
          </p:cNvPr>
          <p:cNvSpPr>
            <a:spLocks noGrp="1"/>
          </p:cNvSpPr>
          <p:nvPr>
            <p:ph idx="1"/>
          </p:nvPr>
        </p:nvSpPr>
        <p:spPr>
          <a:xfrm>
            <a:off x="457200" y="1500174"/>
            <a:ext cx="8435280" cy="4525963"/>
          </a:xfrm>
        </p:spPr>
        <p:txBody>
          <a:bodyPr>
            <a:normAutofit/>
          </a:bodyPr>
          <a:lstStyle/>
          <a:p>
            <a:r>
              <a:rPr kumimoji="1" lang="ja-JP" altLang="en-US" dirty="0">
                <a:solidFill>
                  <a:srgbClr val="00B050"/>
                </a:solidFill>
              </a:rPr>
              <a:t>チャット</a:t>
            </a:r>
            <a:r>
              <a:rPr kumimoji="1" lang="en-US" altLang="ja-JP" dirty="0">
                <a:solidFill>
                  <a:srgbClr val="00B050"/>
                </a:solidFill>
              </a:rPr>
              <a:t>, Zoom, </a:t>
            </a:r>
            <a:r>
              <a:rPr kumimoji="1" lang="ja-JP" altLang="en-US" dirty="0">
                <a:solidFill>
                  <a:srgbClr val="00B050"/>
                </a:solidFill>
              </a:rPr>
              <a:t>メール送信フォーム</a:t>
            </a:r>
            <a:r>
              <a:rPr lang="ja-JP" altLang="en-US" dirty="0"/>
              <a:t>で質問できます</a:t>
            </a:r>
            <a:endParaRPr kumimoji="1" lang="en-US" altLang="ja-JP" dirty="0"/>
          </a:p>
          <a:p>
            <a:r>
              <a:rPr kumimoji="1" lang="ja-JP" altLang="en-US" dirty="0"/>
              <a:t>学生サポータが活躍しています</a:t>
            </a:r>
          </a:p>
          <a:p>
            <a:pPr lvl="1"/>
            <a:r>
              <a:rPr lang="ja-JP" altLang="en-US" dirty="0"/>
              <a:t>内容上</a:t>
            </a:r>
            <a:r>
              <a:rPr lang="en-US" altLang="ja-JP" dirty="0"/>
              <a:t>, </a:t>
            </a:r>
            <a:r>
              <a:rPr lang="ja-JP" altLang="en-US" dirty="0"/>
              <a:t>学生への相談が適切でない場合</a:t>
            </a:r>
            <a:r>
              <a:rPr lang="en-US" altLang="ja-JP" dirty="0"/>
              <a:t>, </a:t>
            </a:r>
            <a:r>
              <a:rPr lang="ja-JP" altLang="en-US" dirty="0"/>
              <a:t>フォームで「教職員による対応希望」にチェック</a:t>
            </a:r>
            <a:endParaRPr lang="en-US" altLang="ja-JP" dirty="0"/>
          </a:p>
        </p:txBody>
      </p:sp>
      <p:sp>
        <p:nvSpPr>
          <p:cNvPr id="4" name="日付プレースホルダー 3">
            <a:extLst>
              <a:ext uri="{FF2B5EF4-FFF2-40B4-BE49-F238E27FC236}">
                <a16:creationId xmlns:a16="http://schemas.microsoft.com/office/drawing/2014/main" id="{E6E3FE70-6D43-4E19-917C-3693EC492BCC}"/>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F555EE95-85B2-4218-93E9-9D3E571DD990}"/>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32DE164-6EB3-456C-8F99-84751A88E185}"/>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0" name="グループ化 9">
            <a:extLst>
              <a:ext uri="{FF2B5EF4-FFF2-40B4-BE49-F238E27FC236}">
                <a16:creationId xmlns:a16="http://schemas.microsoft.com/office/drawing/2014/main" id="{A5D6863E-6A9A-45DA-BD87-2B7449E8258F}"/>
              </a:ext>
            </a:extLst>
          </p:cNvPr>
          <p:cNvGrpSpPr/>
          <p:nvPr/>
        </p:nvGrpSpPr>
        <p:grpSpPr>
          <a:xfrm>
            <a:off x="6732240" y="12670"/>
            <a:ext cx="2267744" cy="1544122"/>
            <a:chOff x="6228555" y="44624"/>
            <a:chExt cx="2879949" cy="1960977"/>
          </a:xfrm>
        </p:grpSpPr>
        <p:pic>
          <p:nvPicPr>
            <p:cNvPr id="8" name="図 7" descr="グラフィカル ユーザー インターフェイス, テキスト, アプリケーション&#10;&#10;自動的に生成された説明">
              <a:extLst>
                <a:ext uri="{FF2B5EF4-FFF2-40B4-BE49-F238E27FC236}">
                  <a16:creationId xmlns:a16="http://schemas.microsoft.com/office/drawing/2014/main" id="{35119D5B-CD9E-45A7-945A-E84812849D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555" y="44624"/>
              <a:ext cx="2879949" cy="1960977"/>
            </a:xfrm>
            <a:prstGeom prst="rect">
              <a:avLst/>
            </a:prstGeom>
          </p:spPr>
        </p:pic>
        <p:sp>
          <p:nvSpPr>
            <p:cNvPr id="9" name="楕円 8">
              <a:extLst>
                <a:ext uri="{FF2B5EF4-FFF2-40B4-BE49-F238E27FC236}">
                  <a16:creationId xmlns:a16="http://schemas.microsoft.com/office/drawing/2014/main" id="{3FB5170B-C5B4-43EC-9BB7-8B9A015C3583}"/>
                </a:ext>
              </a:extLst>
            </p:cNvPr>
            <p:cNvSpPr/>
            <p:nvPr/>
          </p:nvSpPr>
          <p:spPr>
            <a:xfrm>
              <a:off x="8508962" y="475840"/>
              <a:ext cx="504056" cy="2111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 name="直線コネクタ 10">
            <a:extLst>
              <a:ext uri="{FF2B5EF4-FFF2-40B4-BE49-F238E27FC236}">
                <a16:creationId xmlns:a16="http://schemas.microsoft.com/office/drawing/2014/main" id="{B9960B7B-056B-4405-ADEC-E9C1CEA63847}"/>
              </a:ext>
            </a:extLst>
          </p:cNvPr>
          <p:cNvCxnSpPr>
            <a:stCxn id="3" idx="0"/>
            <a:endCxn id="9" idx="2"/>
          </p:cNvCxnSpPr>
          <p:nvPr/>
        </p:nvCxnSpPr>
        <p:spPr>
          <a:xfrm flipV="1">
            <a:off x="4674840" y="435362"/>
            <a:ext cx="3853050" cy="1064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図 11" descr="グラフィカル ユーザー インターフェイス, テキスト&#10;&#10;自動的に生成された説明">
            <a:extLst>
              <a:ext uri="{FF2B5EF4-FFF2-40B4-BE49-F238E27FC236}">
                <a16:creationId xmlns:a16="http://schemas.microsoft.com/office/drawing/2014/main" id="{BD74FF84-979D-7549-A490-4D6E15EBAAEF}"/>
              </a:ext>
            </a:extLst>
          </p:cNvPr>
          <p:cNvPicPr>
            <a:picLocks noChangeAspect="1"/>
          </p:cNvPicPr>
          <p:nvPr/>
        </p:nvPicPr>
        <p:blipFill>
          <a:blip r:embed="rId3"/>
          <a:stretch>
            <a:fillRect/>
          </a:stretch>
        </p:blipFill>
        <p:spPr>
          <a:xfrm>
            <a:off x="1392679" y="3948148"/>
            <a:ext cx="1955185" cy="2301365"/>
          </a:xfrm>
          <a:prstGeom prst="rect">
            <a:avLst/>
          </a:prstGeom>
          <a:ln>
            <a:solidFill>
              <a:srgbClr val="7030A0"/>
            </a:solidFill>
          </a:ln>
        </p:spPr>
      </p:pic>
      <p:pic>
        <p:nvPicPr>
          <p:cNvPr id="13" name="図 12" descr="グラフィカル ユーザー インターフェイス, テキスト, アプリケーション&#10;&#10;自動的に生成された説明">
            <a:extLst>
              <a:ext uri="{FF2B5EF4-FFF2-40B4-BE49-F238E27FC236}">
                <a16:creationId xmlns:a16="http://schemas.microsoft.com/office/drawing/2014/main" id="{4C3063BB-D034-BA4F-A368-277953501FE4}"/>
              </a:ext>
            </a:extLst>
          </p:cNvPr>
          <p:cNvPicPr>
            <a:picLocks noChangeAspect="1"/>
          </p:cNvPicPr>
          <p:nvPr/>
        </p:nvPicPr>
        <p:blipFill>
          <a:blip r:embed="rId4"/>
          <a:stretch>
            <a:fillRect/>
          </a:stretch>
        </p:blipFill>
        <p:spPr>
          <a:xfrm>
            <a:off x="5248967" y="3928674"/>
            <a:ext cx="2966545" cy="2374257"/>
          </a:xfrm>
          <a:prstGeom prst="rect">
            <a:avLst/>
          </a:prstGeom>
          <a:ln>
            <a:solidFill>
              <a:srgbClr val="7030A0"/>
            </a:solidFill>
          </a:ln>
        </p:spPr>
      </p:pic>
    </p:spTree>
    <p:extLst>
      <p:ext uri="{BB962C8B-B14F-4D97-AF65-F5344CB8AC3E}">
        <p14:creationId xmlns:p14="http://schemas.microsoft.com/office/powerpoint/2010/main" val="2026520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F8B85-F8D9-ED4D-B366-3C918CE7573E}"/>
              </a:ext>
            </a:extLst>
          </p:cNvPr>
          <p:cNvSpPr>
            <a:spLocks noGrp="1"/>
          </p:cNvSpPr>
          <p:nvPr>
            <p:ph type="title"/>
          </p:nvPr>
        </p:nvSpPr>
        <p:spPr/>
        <p:txBody>
          <a:bodyPr>
            <a:normAutofit/>
          </a:bodyPr>
          <a:lstStyle/>
          <a:p>
            <a:r>
              <a:rPr lang="ja-JP" altLang="en-US"/>
              <a:t>課題提出締切時刻</a:t>
            </a:r>
            <a:endParaRPr kumimoji="1" lang="ja-JP" altLang="en-US"/>
          </a:p>
        </p:txBody>
      </p:sp>
      <p:sp>
        <p:nvSpPr>
          <p:cNvPr id="3" name="コンテンツ プレースホルダー 2">
            <a:extLst>
              <a:ext uri="{FF2B5EF4-FFF2-40B4-BE49-F238E27FC236}">
                <a16:creationId xmlns:a16="http://schemas.microsoft.com/office/drawing/2014/main" id="{9DA84995-0C9A-F64D-9C1F-F0B7886F15C1}"/>
              </a:ext>
            </a:extLst>
          </p:cNvPr>
          <p:cNvSpPr>
            <a:spLocks noGrp="1"/>
          </p:cNvSpPr>
          <p:nvPr>
            <p:ph idx="1"/>
          </p:nvPr>
        </p:nvSpPr>
        <p:spPr/>
        <p:txBody>
          <a:bodyPr/>
          <a:lstStyle/>
          <a:p>
            <a:r>
              <a:rPr lang="ja-JP" altLang="en-US"/>
              <a:t>以下の表は，</a:t>
            </a:r>
            <a:r>
              <a:rPr lang="en-US" altLang="ja-JP" dirty="0"/>
              <a:t>2021</a:t>
            </a:r>
            <a:r>
              <a:rPr lang="ja-JP" altLang="en-US"/>
              <a:t>年度</a:t>
            </a:r>
            <a:r>
              <a:rPr lang="en-US" altLang="ja-JP" dirty="0"/>
              <a:t>S</a:t>
            </a:r>
            <a:r>
              <a:rPr lang="ja-JP" altLang="en-US"/>
              <a:t>セメスターの課題の締切時刻トップ</a:t>
            </a:r>
            <a:r>
              <a:rPr lang="en-US" altLang="ja-JP" dirty="0"/>
              <a:t>10</a:t>
            </a:r>
            <a:endParaRPr lang="ja-JP" altLang="en-US"/>
          </a:p>
          <a:p>
            <a:pPr lvl="1"/>
            <a:r>
              <a:rPr lang="ja-JP" altLang="en-US"/>
              <a:t>昨年度同様</a:t>
            </a:r>
            <a:r>
              <a:rPr lang="en-US" altLang="ja-JP" dirty="0"/>
              <a:t> 00:00 </a:t>
            </a:r>
            <a:r>
              <a:rPr lang="ja-JP" altLang="en-US"/>
              <a:t>締切りが非常に多い</a:t>
            </a:r>
            <a:endParaRPr lang="en-US" altLang="ja-JP" dirty="0"/>
          </a:p>
          <a:p>
            <a:pPr lvl="1"/>
            <a:r>
              <a:rPr lang="en-US" altLang="ja-JP" dirty="0"/>
              <a:t>00:00</a:t>
            </a:r>
            <a:r>
              <a:rPr lang="ja-JP" altLang="en-US"/>
              <a:t>は「締切の日を間違えやすいので止めて欲しい」という声も聞こえてくる</a:t>
            </a:r>
            <a:endParaRPr lang="en-US" altLang="ja-JP" dirty="0"/>
          </a:p>
        </p:txBody>
      </p:sp>
      <p:sp>
        <p:nvSpPr>
          <p:cNvPr id="4" name="日付プレースホルダー 3">
            <a:extLst>
              <a:ext uri="{FF2B5EF4-FFF2-40B4-BE49-F238E27FC236}">
                <a16:creationId xmlns:a16="http://schemas.microsoft.com/office/drawing/2014/main" id="{D2CD44F7-295E-1B40-99AB-B43632B2B116}"/>
              </a:ext>
            </a:extLst>
          </p:cNvPr>
          <p:cNvSpPr>
            <a:spLocks noGrp="1"/>
          </p:cNvSpPr>
          <p:nvPr>
            <p:ph type="dt" sz="half" idx="10"/>
          </p:nvPr>
        </p:nvSpPr>
        <p:spPr/>
        <p:txBody>
          <a:bodyPr/>
          <a:lstStyle/>
          <a:p>
            <a:r>
              <a:rPr kumimoji="1" lang="en-US" altLang="ja-JP"/>
              <a:t>2021/3/17</a:t>
            </a:r>
            <a:endParaRPr kumimoji="1" lang="en-US" altLang="ja-JP" dirty="0"/>
          </a:p>
        </p:txBody>
      </p:sp>
      <p:sp>
        <p:nvSpPr>
          <p:cNvPr id="5" name="フッター プレースホルダー 4">
            <a:extLst>
              <a:ext uri="{FF2B5EF4-FFF2-40B4-BE49-F238E27FC236}">
                <a16:creationId xmlns:a16="http://schemas.microsoft.com/office/drawing/2014/main" id="{672D4E72-0E3D-C547-A2BB-F52F0DF295AD}"/>
              </a:ext>
            </a:extLst>
          </p:cNvPr>
          <p:cNvSpPr>
            <a:spLocks noGrp="1"/>
          </p:cNvSpPr>
          <p:nvPr>
            <p:ph type="ftr" sz="quarter" idx="11"/>
          </p:nvPr>
        </p:nvSpPr>
        <p:spPr/>
        <p:txBody>
          <a:bodyPr/>
          <a:lstStyle/>
          <a:p>
            <a:r>
              <a:rPr kumimoji="1" lang="en-US" altLang="ja-JP"/>
              <a:t>2021</a:t>
            </a:r>
            <a:r>
              <a:rPr kumimoji="1" lang="ja-JP" altLang="en-US"/>
              <a:t>年度のオンライン授業に向けて</a:t>
            </a:r>
          </a:p>
        </p:txBody>
      </p:sp>
      <p:sp>
        <p:nvSpPr>
          <p:cNvPr id="6" name="スライド番号プレースホルダー 5">
            <a:extLst>
              <a:ext uri="{FF2B5EF4-FFF2-40B4-BE49-F238E27FC236}">
                <a16:creationId xmlns:a16="http://schemas.microsoft.com/office/drawing/2014/main" id="{23162054-4E7C-3B43-80A7-F40CB989B625}"/>
              </a:ext>
            </a:extLst>
          </p:cNvPr>
          <p:cNvSpPr>
            <a:spLocks noGrp="1"/>
          </p:cNvSpPr>
          <p:nvPr>
            <p:ph type="sldNum" sz="quarter" idx="12"/>
          </p:nvPr>
        </p:nvSpPr>
        <p:spPr/>
        <p:txBody>
          <a:bodyPr/>
          <a:lstStyle/>
          <a:p>
            <a:fld id="{EDF77D8D-9987-453A-9A05-EB91CA595C68}" type="slidenum">
              <a:rPr kumimoji="1" lang="ja-JP" altLang="en-US" smtClean="0"/>
              <a:pPr/>
              <a:t>40</a:t>
            </a:fld>
            <a:endParaRPr kumimoji="1" lang="ja-JP" altLang="en-US"/>
          </a:p>
        </p:txBody>
      </p:sp>
      <p:graphicFrame>
        <p:nvGraphicFramePr>
          <p:cNvPr id="9" name="表 9">
            <a:extLst>
              <a:ext uri="{FF2B5EF4-FFF2-40B4-BE49-F238E27FC236}">
                <a16:creationId xmlns:a16="http://schemas.microsoft.com/office/drawing/2014/main" id="{FE2CA04A-A833-1D42-84EB-068E1A5447A4}"/>
              </a:ext>
            </a:extLst>
          </p:cNvPr>
          <p:cNvGraphicFramePr>
            <a:graphicFrameLocks noGrp="1"/>
          </p:cNvGraphicFramePr>
          <p:nvPr>
            <p:extLst>
              <p:ext uri="{D42A27DB-BD31-4B8C-83A1-F6EECF244321}">
                <p14:modId xmlns:p14="http://schemas.microsoft.com/office/powerpoint/2010/main" val="3068827565"/>
              </p:ext>
            </p:extLst>
          </p:nvPr>
        </p:nvGraphicFramePr>
        <p:xfrm>
          <a:off x="2540316" y="3763155"/>
          <a:ext cx="3479484" cy="2377440"/>
        </p:xfrm>
        <a:graphic>
          <a:graphicData uri="http://schemas.openxmlformats.org/drawingml/2006/table">
            <a:tbl>
              <a:tblPr firstRow="1" bandRow="1">
                <a:tableStyleId>{5C22544A-7EE6-4342-B048-85BDC9FD1C3A}</a:tableStyleId>
              </a:tblPr>
              <a:tblGrid>
                <a:gridCol w="870268">
                  <a:extLst>
                    <a:ext uri="{9D8B030D-6E8A-4147-A177-3AD203B41FA5}">
                      <a16:colId xmlns:a16="http://schemas.microsoft.com/office/drawing/2014/main" val="3485612840"/>
                    </a:ext>
                  </a:extLst>
                </a:gridCol>
                <a:gridCol w="940118">
                  <a:extLst>
                    <a:ext uri="{9D8B030D-6E8A-4147-A177-3AD203B41FA5}">
                      <a16:colId xmlns:a16="http://schemas.microsoft.com/office/drawing/2014/main" val="822222715"/>
                    </a:ext>
                  </a:extLst>
                </a:gridCol>
                <a:gridCol w="870268">
                  <a:extLst>
                    <a:ext uri="{9D8B030D-6E8A-4147-A177-3AD203B41FA5}">
                      <a16:colId xmlns:a16="http://schemas.microsoft.com/office/drawing/2014/main" val="1957231477"/>
                    </a:ext>
                  </a:extLst>
                </a:gridCol>
                <a:gridCol w="798830">
                  <a:extLst>
                    <a:ext uri="{9D8B030D-6E8A-4147-A177-3AD203B41FA5}">
                      <a16:colId xmlns:a16="http://schemas.microsoft.com/office/drawing/2014/main" val="2336585985"/>
                    </a:ext>
                  </a:extLst>
                </a:gridCol>
              </a:tblGrid>
              <a:tr h="370840">
                <a:tc>
                  <a:txBody>
                    <a:bodyPr/>
                    <a:lstStyle/>
                    <a:p>
                      <a:r>
                        <a:rPr kumimoji="1" lang="ja-JP" altLang="en-US" sz="2000"/>
                        <a:t>時刻</a:t>
                      </a:r>
                    </a:p>
                  </a:txBody>
                  <a:tcPr/>
                </a:tc>
                <a:tc>
                  <a:txBody>
                    <a:bodyPr/>
                    <a:lstStyle/>
                    <a:p>
                      <a:r>
                        <a:rPr kumimoji="1" lang="ja-JP" altLang="en-US" sz="2000"/>
                        <a:t>比率</a:t>
                      </a:r>
                    </a:p>
                  </a:txBody>
                  <a:tcPr/>
                </a:tc>
                <a:tc>
                  <a:txBody>
                    <a:bodyPr/>
                    <a:lstStyle/>
                    <a:p>
                      <a:r>
                        <a:rPr kumimoji="1" lang="ja-JP" altLang="en-US" sz="2000"/>
                        <a:t>時刻</a:t>
                      </a:r>
                    </a:p>
                  </a:txBody>
                  <a:tcPr/>
                </a:tc>
                <a:tc>
                  <a:txBody>
                    <a:bodyPr/>
                    <a:lstStyle/>
                    <a:p>
                      <a:r>
                        <a:rPr kumimoji="1" lang="ja-JP" altLang="en-US" sz="2000"/>
                        <a:t>比率</a:t>
                      </a:r>
                    </a:p>
                  </a:txBody>
                  <a:tcPr/>
                </a:tc>
                <a:extLst>
                  <a:ext uri="{0D108BD9-81ED-4DB2-BD59-A6C34878D82A}">
                    <a16:rowId xmlns:a16="http://schemas.microsoft.com/office/drawing/2014/main" val="969460604"/>
                  </a:ext>
                </a:extLst>
              </a:tr>
              <a:tr h="370840">
                <a:tc>
                  <a:txBody>
                    <a:bodyPr/>
                    <a:lstStyle/>
                    <a:p>
                      <a:r>
                        <a:rPr kumimoji="1" lang="en-US" altLang="ja-JP" sz="2000" dirty="0"/>
                        <a:t>00:00</a:t>
                      </a:r>
                      <a:endParaRPr kumimoji="1" lang="ja-JP" altLang="en-US" sz="200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dirty="0"/>
                        <a:t>41.0%</a:t>
                      </a:r>
                    </a:p>
                  </a:txBody>
                  <a:tcPr/>
                </a:tc>
                <a:tc>
                  <a:txBody>
                    <a:bodyPr/>
                    <a:lstStyle/>
                    <a:p>
                      <a:r>
                        <a:rPr kumimoji="1" lang="en-US" altLang="ja-JP" sz="2000" dirty="0"/>
                        <a:t>23:59</a:t>
                      </a:r>
                      <a:endParaRPr kumimoji="1" lang="ja-JP" altLang="en-US" sz="2000"/>
                    </a:p>
                  </a:txBody>
                  <a:tcPr/>
                </a:tc>
                <a:tc>
                  <a:txBody>
                    <a:bodyPr/>
                    <a:lstStyle/>
                    <a:p>
                      <a:r>
                        <a:rPr kumimoji="1" lang="en-US" altLang="ja-JP" sz="2000" dirty="0"/>
                        <a:t>3.3%</a:t>
                      </a:r>
                      <a:endParaRPr kumimoji="1" lang="ja-JP" altLang="en-US" sz="2000"/>
                    </a:p>
                  </a:txBody>
                  <a:tcPr/>
                </a:tc>
                <a:extLst>
                  <a:ext uri="{0D108BD9-81ED-4DB2-BD59-A6C34878D82A}">
                    <a16:rowId xmlns:a16="http://schemas.microsoft.com/office/drawing/2014/main" val="689186164"/>
                  </a:ext>
                </a:extLst>
              </a:tr>
              <a:tr h="370840">
                <a:tc>
                  <a:txBody>
                    <a:bodyPr/>
                    <a:lstStyle/>
                    <a:p>
                      <a:r>
                        <a:rPr kumimoji="1" lang="en-US" altLang="ja-JP" sz="2000" dirty="0"/>
                        <a:t>17:00</a:t>
                      </a:r>
                      <a:endParaRPr kumimoji="1" lang="ja-JP" altLang="en-US" sz="200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2000" dirty="0"/>
                        <a:t>6.2%</a:t>
                      </a:r>
                    </a:p>
                  </a:txBody>
                  <a:tcPr/>
                </a:tc>
                <a:tc>
                  <a:txBody>
                    <a:bodyPr/>
                    <a:lstStyle/>
                    <a:p>
                      <a:r>
                        <a:rPr kumimoji="1" lang="en-US" altLang="ja-JP" sz="2000" dirty="0"/>
                        <a:t>18:00</a:t>
                      </a:r>
                      <a:endParaRPr kumimoji="1" lang="ja-JP" altLang="en-US" sz="2000"/>
                    </a:p>
                  </a:txBody>
                  <a:tcPr/>
                </a:tc>
                <a:tc>
                  <a:txBody>
                    <a:bodyPr/>
                    <a:lstStyle/>
                    <a:p>
                      <a:r>
                        <a:rPr kumimoji="1" lang="en-US" altLang="ja-JP" sz="2000" dirty="0"/>
                        <a:t>3.3%</a:t>
                      </a:r>
                      <a:endParaRPr kumimoji="1" lang="ja-JP" altLang="en-US" sz="2000"/>
                    </a:p>
                  </a:txBody>
                  <a:tcPr/>
                </a:tc>
                <a:extLst>
                  <a:ext uri="{0D108BD9-81ED-4DB2-BD59-A6C34878D82A}">
                    <a16:rowId xmlns:a16="http://schemas.microsoft.com/office/drawing/2014/main" val="2253490316"/>
                  </a:ext>
                </a:extLst>
              </a:tr>
              <a:tr h="370840">
                <a:tc>
                  <a:txBody>
                    <a:bodyPr/>
                    <a:lstStyle/>
                    <a:p>
                      <a:r>
                        <a:rPr kumimoji="1" lang="en-US" altLang="ja-JP" sz="2000" dirty="0"/>
                        <a:t>12:00</a:t>
                      </a:r>
                    </a:p>
                  </a:txBody>
                  <a:tcPr/>
                </a:tc>
                <a:tc>
                  <a:txBody>
                    <a:bodyPr/>
                    <a:lstStyle/>
                    <a:p>
                      <a:pPr algn="r"/>
                      <a:r>
                        <a:rPr kumimoji="1" lang="en-US" altLang="ja-JP" sz="2000" dirty="0"/>
                        <a:t>5.8%</a:t>
                      </a:r>
                      <a:endParaRPr kumimoji="1" lang="ja-JP" altLang="en-US" sz="2000"/>
                    </a:p>
                  </a:txBody>
                  <a:tcPr/>
                </a:tc>
                <a:tc>
                  <a:txBody>
                    <a:bodyPr/>
                    <a:lstStyle/>
                    <a:p>
                      <a:r>
                        <a:rPr kumimoji="1" lang="en-US" altLang="ja-JP" sz="2000" dirty="0"/>
                        <a:t>15:00</a:t>
                      </a:r>
                      <a:endParaRPr kumimoji="1" lang="ja-JP" altLang="en-US" sz="2000"/>
                    </a:p>
                  </a:txBody>
                  <a:tcPr/>
                </a:tc>
                <a:tc>
                  <a:txBody>
                    <a:bodyPr/>
                    <a:lstStyle/>
                    <a:p>
                      <a:r>
                        <a:rPr kumimoji="1" lang="en-US" altLang="ja-JP" sz="2000" dirty="0"/>
                        <a:t>2.6%</a:t>
                      </a:r>
                      <a:endParaRPr kumimoji="1" lang="ja-JP" altLang="en-US" sz="2000"/>
                    </a:p>
                  </a:txBody>
                  <a:tcPr/>
                </a:tc>
                <a:extLst>
                  <a:ext uri="{0D108BD9-81ED-4DB2-BD59-A6C34878D82A}">
                    <a16:rowId xmlns:a16="http://schemas.microsoft.com/office/drawing/2014/main" val="3229597765"/>
                  </a:ext>
                </a:extLst>
              </a:tr>
              <a:tr h="370840">
                <a:tc>
                  <a:txBody>
                    <a:bodyPr/>
                    <a:lstStyle/>
                    <a:p>
                      <a:r>
                        <a:rPr kumimoji="1" lang="en-US" altLang="ja-JP" sz="2000" dirty="0"/>
                        <a:t>13:00</a:t>
                      </a:r>
                    </a:p>
                  </a:txBody>
                  <a:tcPr/>
                </a:tc>
                <a:tc>
                  <a:txBody>
                    <a:bodyPr/>
                    <a:lstStyle/>
                    <a:p>
                      <a:pPr algn="r"/>
                      <a:r>
                        <a:rPr kumimoji="1" lang="en-US" altLang="ja-JP" sz="2000" dirty="0"/>
                        <a:t>4.1%</a:t>
                      </a:r>
                      <a:endParaRPr kumimoji="1" lang="ja-JP" altLang="en-US" sz="2000"/>
                    </a:p>
                  </a:txBody>
                  <a:tcPr/>
                </a:tc>
                <a:tc>
                  <a:txBody>
                    <a:bodyPr/>
                    <a:lstStyle/>
                    <a:p>
                      <a:r>
                        <a:rPr kumimoji="1" lang="en-US" altLang="ja-JP" sz="2000" dirty="0"/>
                        <a:t>23:00</a:t>
                      </a:r>
                      <a:endParaRPr kumimoji="1" lang="ja-JP" altLang="en-US" sz="2000"/>
                    </a:p>
                  </a:txBody>
                  <a:tcPr/>
                </a:tc>
                <a:tc>
                  <a:txBody>
                    <a:bodyPr/>
                    <a:lstStyle/>
                    <a:p>
                      <a:r>
                        <a:rPr kumimoji="1" lang="en-US" altLang="ja-JP" sz="2000" dirty="0"/>
                        <a:t>2.2%</a:t>
                      </a:r>
                      <a:endParaRPr kumimoji="1" lang="ja-JP" altLang="en-US" sz="2000"/>
                    </a:p>
                  </a:txBody>
                  <a:tcPr/>
                </a:tc>
                <a:extLst>
                  <a:ext uri="{0D108BD9-81ED-4DB2-BD59-A6C34878D82A}">
                    <a16:rowId xmlns:a16="http://schemas.microsoft.com/office/drawing/2014/main" val="13780564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23:55</a:t>
                      </a:r>
                      <a:endParaRPr kumimoji="1" lang="ja-JP" altLang="en-US" sz="2000"/>
                    </a:p>
                  </a:txBody>
                  <a:tcPr/>
                </a:tc>
                <a:tc>
                  <a:txBody>
                    <a:bodyPr/>
                    <a:lstStyle/>
                    <a:p>
                      <a:pPr algn="r"/>
                      <a:r>
                        <a:rPr kumimoji="1" lang="en-US" altLang="ja-JP" sz="2000" dirty="0"/>
                        <a:t>4.0%</a:t>
                      </a:r>
                      <a:endParaRPr kumimoji="1" lang="ja-JP" altLang="en-US" sz="2000"/>
                    </a:p>
                  </a:txBody>
                  <a:tcPr/>
                </a:tc>
                <a:tc>
                  <a:txBody>
                    <a:bodyPr/>
                    <a:lstStyle/>
                    <a:p>
                      <a:r>
                        <a:rPr kumimoji="1" lang="en-US" altLang="ja-JP" sz="2000" dirty="0"/>
                        <a:t>20:00</a:t>
                      </a:r>
                      <a:endParaRPr kumimoji="1" lang="ja-JP" altLang="en-US" sz="2000"/>
                    </a:p>
                  </a:txBody>
                  <a:tcPr/>
                </a:tc>
                <a:tc>
                  <a:txBody>
                    <a:bodyPr/>
                    <a:lstStyle/>
                    <a:p>
                      <a:r>
                        <a:rPr kumimoji="1" lang="en-US" altLang="ja-JP" sz="2000" dirty="0"/>
                        <a:t>2.1%</a:t>
                      </a:r>
                      <a:endParaRPr kumimoji="1" lang="ja-JP" altLang="en-US" sz="2000"/>
                    </a:p>
                  </a:txBody>
                  <a:tcPr/>
                </a:tc>
                <a:extLst>
                  <a:ext uri="{0D108BD9-81ED-4DB2-BD59-A6C34878D82A}">
                    <a16:rowId xmlns:a16="http://schemas.microsoft.com/office/drawing/2014/main" val="929074516"/>
                  </a:ext>
                </a:extLst>
              </a:tr>
            </a:tbl>
          </a:graphicData>
        </a:graphic>
      </p:graphicFrame>
    </p:spTree>
    <p:extLst>
      <p:ext uri="{BB962C8B-B14F-4D97-AF65-F5344CB8AC3E}">
        <p14:creationId xmlns:p14="http://schemas.microsoft.com/office/powerpoint/2010/main" val="3918665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0AF03-896E-AB4E-8969-268C22E623BF}"/>
              </a:ext>
            </a:extLst>
          </p:cNvPr>
          <p:cNvSpPr>
            <a:spLocks noGrp="1"/>
          </p:cNvSpPr>
          <p:nvPr>
            <p:ph type="title"/>
          </p:nvPr>
        </p:nvSpPr>
        <p:spPr/>
        <p:txBody>
          <a:bodyPr/>
          <a:lstStyle/>
          <a:p>
            <a:r>
              <a:rPr kumimoji="1" lang="ja-JP" altLang="en-US"/>
              <a:t>おわりに</a:t>
            </a:r>
          </a:p>
        </p:txBody>
      </p:sp>
      <p:sp>
        <p:nvSpPr>
          <p:cNvPr id="3" name="コンテンツ プレースホルダー 2">
            <a:extLst>
              <a:ext uri="{FF2B5EF4-FFF2-40B4-BE49-F238E27FC236}">
                <a16:creationId xmlns:a16="http://schemas.microsoft.com/office/drawing/2014/main" id="{CE94AEC3-648B-E541-ABC2-DF4B93AB4092}"/>
              </a:ext>
            </a:extLst>
          </p:cNvPr>
          <p:cNvSpPr>
            <a:spLocks noGrp="1"/>
          </p:cNvSpPr>
          <p:nvPr>
            <p:ph idx="1"/>
          </p:nvPr>
        </p:nvSpPr>
        <p:spPr/>
        <p:txBody>
          <a:bodyPr/>
          <a:lstStyle/>
          <a:p>
            <a:r>
              <a:rPr lang="en-US" altLang="ja-JP" dirty="0"/>
              <a:t>2020</a:t>
            </a:r>
            <a:r>
              <a:rPr lang="ja-JP" altLang="en-US"/>
              <a:t>年度以降，</a:t>
            </a:r>
            <a:r>
              <a:rPr kumimoji="1" lang="en-US" altLang="ja-JP" dirty="0"/>
              <a:t>ITC-LMS </a:t>
            </a:r>
            <a:r>
              <a:rPr kumimoji="1" lang="ja-JP" altLang="en-US"/>
              <a:t>は，</a:t>
            </a:r>
            <a:r>
              <a:rPr lang="ja-JP" altLang="en-US"/>
              <a:t>教材配布・レポート提出やコミュニケーションツールとして，</a:t>
            </a:r>
            <a:r>
              <a:rPr lang="en-US" altLang="ja-JP" dirty="0"/>
              <a:t>1</a:t>
            </a:r>
            <a:r>
              <a:rPr lang="ja-JP" altLang="en-US"/>
              <a:t>セメスターあたり</a:t>
            </a:r>
            <a:r>
              <a:rPr lang="en-US" altLang="ja-JP" dirty="0"/>
              <a:t>5,000</a:t>
            </a:r>
            <a:r>
              <a:rPr lang="ja-JP" altLang="en-US"/>
              <a:t>コース以上で利用されている</a:t>
            </a:r>
            <a:endParaRPr lang="en-US" altLang="ja-JP" dirty="0"/>
          </a:p>
          <a:p>
            <a:r>
              <a:rPr lang="en-US" altLang="ja-JP" dirty="0"/>
              <a:t>ITC-LMS </a:t>
            </a:r>
            <a:r>
              <a:rPr lang="ja-JP" altLang="en-US"/>
              <a:t>の</a:t>
            </a:r>
            <a:r>
              <a:rPr kumimoji="1" lang="ja-JP" altLang="en-US"/>
              <a:t>機能・性能に関するアンケートに，今年は，</a:t>
            </a:r>
            <a:r>
              <a:rPr kumimoji="1" lang="en-US" altLang="ja-JP" dirty="0"/>
              <a:t>2,500</a:t>
            </a:r>
            <a:r>
              <a:rPr kumimoji="1" lang="ja-JP" altLang="en-US"/>
              <a:t>名近く（主に学生）から回答をいただいた</a:t>
            </a:r>
            <a:endParaRPr kumimoji="1" lang="en-US" altLang="ja-JP" dirty="0"/>
          </a:p>
          <a:p>
            <a:r>
              <a:rPr lang="ja-JP" altLang="en-US"/>
              <a:t>アンケートの回答も参考にして，機能改善を進める予定です</a:t>
            </a:r>
            <a:endParaRPr kumimoji="1" lang="ja-JP" altLang="en-US"/>
          </a:p>
        </p:txBody>
      </p:sp>
      <p:sp>
        <p:nvSpPr>
          <p:cNvPr id="4" name="日付プレースホルダー 3">
            <a:extLst>
              <a:ext uri="{FF2B5EF4-FFF2-40B4-BE49-F238E27FC236}">
                <a16:creationId xmlns:a16="http://schemas.microsoft.com/office/drawing/2014/main" id="{C14F801A-47C7-F74A-9269-796150DC5737}"/>
              </a:ext>
            </a:extLst>
          </p:cNvPr>
          <p:cNvSpPr>
            <a:spLocks noGrp="1"/>
          </p:cNvSpPr>
          <p:nvPr>
            <p:ph type="dt" sz="half" idx="10"/>
          </p:nvPr>
        </p:nvSpPr>
        <p:spPr/>
        <p:txBody>
          <a:bodyPr/>
          <a:lstStyle/>
          <a:p>
            <a:r>
              <a:rPr kumimoji="1" lang="en-US" altLang="ja-JP"/>
              <a:t>2021/9/15</a:t>
            </a:r>
            <a:endParaRPr kumimoji="1" lang="en-US" altLang="ja-JP" dirty="0"/>
          </a:p>
        </p:txBody>
      </p:sp>
      <p:sp>
        <p:nvSpPr>
          <p:cNvPr id="5" name="フッター プレースホルダー 4">
            <a:extLst>
              <a:ext uri="{FF2B5EF4-FFF2-40B4-BE49-F238E27FC236}">
                <a16:creationId xmlns:a16="http://schemas.microsoft.com/office/drawing/2014/main" id="{B2F5E401-BDEB-F14D-8F44-06B153D6AE29}"/>
              </a:ext>
            </a:extLst>
          </p:cNvPr>
          <p:cNvSpPr>
            <a:spLocks noGrp="1"/>
          </p:cNvSpPr>
          <p:nvPr>
            <p:ph type="ftr" sz="quarter" idx="11"/>
          </p:nvPr>
        </p:nvSpPr>
        <p:spPr/>
        <p:txBody>
          <a:bodyPr/>
          <a:lstStyle/>
          <a:p>
            <a:r>
              <a:rPr kumimoji="1" lang="en-US" altLang="ja-JP"/>
              <a:t>2021</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87172878-9AB1-AE48-8A42-8FC83C6F37B6}"/>
              </a:ext>
            </a:extLst>
          </p:cNvPr>
          <p:cNvSpPr>
            <a:spLocks noGrp="1"/>
          </p:cNvSpPr>
          <p:nvPr>
            <p:ph type="sldNum" sz="quarter" idx="12"/>
          </p:nvPr>
        </p:nvSpPr>
        <p:spPr/>
        <p:txBody>
          <a:bodyPr/>
          <a:lstStyle/>
          <a:p>
            <a:fld id="{EDF77D8D-9987-453A-9A05-EB91CA595C68}" type="slidenum">
              <a:rPr kumimoji="1" lang="ja-JP" altLang="en-US" smtClean="0"/>
              <a:pPr/>
              <a:t>41</a:t>
            </a:fld>
            <a:endParaRPr kumimoji="1" lang="ja-JP" altLang="en-US"/>
          </a:p>
        </p:txBody>
      </p:sp>
    </p:spTree>
    <p:extLst>
      <p:ext uri="{BB962C8B-B14F-4D97-AF65-F5344CB8AC3E}">
        <p14:creationId xmlns:p14="http://schemas.microsoft.com/office/powerpoint/2010/main" val="61629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BC1F-6268-42C1-BCE7-32B687FA860C}"/>
              </a:ext>
            </a:extLst>
          </p:cNvPr>
          <p:cNvSpPr>
            <a:spLocks noGrp="1"/>
          </p:cNvSpPr>
          <p:nvPr>
            <p:ph type="title"/>
          </p:nvPr>
        </p:nvSpPr>
        <p:spPr/>
        <p:txBody>
          <a:bodyPr>
            <a:normAutofit/>
          </a:bodyPr>
          <a:lstStyle/>
          <a:p>
            <a:r>
              <a:rPr lang="ja-JP" altLang="en-US"/>
              <a:t>授業関連の情報システム</a:t>
            </a:r>
            <a:r>
              <a:rPr lang="ja-JP" altLang="en-US" dirty="0"/>
              <a:t>概要</a:t>
            </a:r>
            <a:endParaRPr kumimoji="1" lang="ja-JP" altLang="en-US" dirty="0"/>
          </a:p>
        </p:txBody>
      </p:sp>
      <p:sp>
        <p:nvSpPr>
          <p:cNvPr id="3" name="コンテンツ プレースホルダー 2">
            <a:extLst>
              <a:ext uri="{FF2B5EF4-FFF2-40B4-BE49-F238E27FC236}">
                <a16:creationId xmlns:a16="http://schemas.microsoft.com/office/drawing/2014/main" id="{7C27455E-5326-4A0E-BD77-253A5EEE0A69}"/>
              </a:ext>
            </a:extLst>
          </p:cNvPr>
          <p:cNvSpPr>
            <a:spLocks noGrp="1"/>
          </p:cNvSpPr>
          <p:nvPr>
            <p:ph idx="1"/>
          </p:nvPr>
        </p:nvSpPr>
        <p:spPr>
          <a:xfrm>
            <a:off x="457200" y="1500174"/>
            <a:ext cx="8435280" cy="4525963"/>
          </a:xfrm>
        </p:spPr>
        <p:txBody>
          <a:bodyPr/>
          <a:lstStyle/>
          <a:p>
            <a:r>
              <a:rPr lang="en-US" altLang="ja-JP" dirty="0"/>
              <a:t>Google</a:t>
            </a:r>
            <a:r>
              <a:rPr lang="ja-JP" altLang="en-US" dirty="0"/>
              <a:t>以外は</a:t>
            </a:r>
            <a:r>
              <a:rPr kumimoji="1" lang="en-US" altLang="ja-JP" dirty="0">
                <a:solidFill>
                  <a:srgbClr val="00B050"/>
                </a:solidFill>
              </a:rPr>
              <a:t>UTokyo Account</a:t>
            </a:r>
            <a:r>
              <a:rPr kumimoji="1" lang="ja-JP" altLang="en-US" dirty="0">
                <a:solidFill>
                  <a:srgbClr val="00B050"/>
                </a:solidFill>
              </a:rPr>
              <a:t>だけで使える</a:t>
            </a:r>
            <a:endParaRPr kumimoji="1" lang="en-US" altLang="ja-JP" dirty="0">
              <a:solidFill>
                <a:srgbClr val="00B050"/>
              </a:solidFill>
            </a:endParaRPr>
          </a:p>
          <a:p>
            <a:r>
              <a:rPr kumimoji="1" lang="en-US" altLang="ja-JP" dirty="0"/>
              <a:t>= </a:t>
            </a:r>
            <a:r>
              <a:rPr kumimoji="1" lang="ja-JP" altLang="en-US" dirty="0"/>
              <a:t>認証の統一・連携</a:t>
            </a:r>
            <a:r>
              <a:rPr lang="ja-JP" altLang="en-US" dirty="0"/>
              <a:t>（</a:t>
            </a:r>
            <a:r>
              <a:rPr kumimoji="1" lang="ja-JP" altLang="en-US" dirty="0"/>
              <a:t>シングルサインオン、</a:t>
            </a:r>
            <a:r>
              <a:rPr kumimoji="1" lang="en-US" altLang="ja-JP" dirty="0"/>
              <a:t>Single Sign-On, </a:t>
            </a:r>
            <a:r>
              <a:rPr kumimoji="1" lang="en-US" altLang="ja-JP" dirty="0">
                <a:solidFill>
                  <a:srgbClr val="00B050"/>
                </a:solidFill>
              </a:rPr>
              <a:t>SSO</a:t>
            </a:r>
            <a:r>
              <a:rPr kumimoji="1" lang="ja-JP" altLang="en-US" dirty="0"/>
              <a:t>）</a:t>
            </a:r>
          </a:p>
        </p:txBody>
      </p:sp>
      <p:sp>
        <p:nvSpPr>
          <p:cNvPr id="4" name="日付プレースホルダー 3">
            <a:extLst>
              <a:ext uri="{FF2B5EF4-FFF2-40B4-BE49-F238E27FC236}">
                <a16:creationId xmlns:a16="http://schemas.microsoft.com/office/drawing/2014/main" id="{AB6B133B-3415-4596-8A8F-25F87D3F64D0}"/>
              </a:ext>
            </a:extLst>
          </p:cNvPr>
          <p:cNvSpPr>
            <a:spLocks noGrp="1"/>
          </p:cNvSpPr>
          <p:nvPr>
            <p:ph type="dt" sz="half" idx="10"/>
          </p:nvPr>
        </p:nvSpPr>
        <p:spPr/>
        <p:txBody>
          <a:bodyPr/>
          <a:lstStyle/>
          <a:p>
            <a:r>
              <a:rPr kumimoji="1" lang="en-US" altLang="ja-JP" dirty="0"/>
              <a:t>2021/9/15</a:t>
            </a:r>
            <a:endParaRPr kumimoji="1" lang="ja-JP" altLang="en-US"/>
          </a:p>
        </p:txBody>
      </p:sp>
      <p:sp>
        <p:nvSpPr>
          <p:cNvPr id="5" name="フッター プレースホルダー 4">
            <a:extLst>
              <a:ext uri="{FF2B5EF4-FFF2-40B4-BE49-F238E27FC236}">
                <a16:creationId xmlns:a16="http://schemas.microsoft.com/office/drawing/2014/main" id="{0DF25095-7EE2-452C-988D-2AD6A3CC7F69}"/>
              </a:ext>
            </a:extLst>
          </p:cNvPr>
          <p:cNvSpPr>
            <a:spLocks noGrp="1"/>
          </p:cNvSpPr>
          <p:nvPr>
            <p:ph type="ftr" sz="quarter" idx="11"/>
          </p:nvPr>
        </p:nvSpPr>
        <p:spPr/>
        <p:txBody>
          <a:bodyPr/>
          <a:lstStyle/>
          <a:p>
            <a:r>
              <a:rPr kumimoji="1" lang="en-US" altLang="ja-JP" dirty="0"/>
              <a:t>2021A</a:t>
            </a:r>
            <a:r>
              <a:rPr kumimoji="1" lang="ja-JP" altLang="en-US"/>
              <a:t>セメスタ説明会 </a:t>
            </a:r>
            <a:r>
              <a:rPr kumimoji="1" lang="en-US" altLang="ja-JP" dirty="0"/>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38A35F17-86F4-49BB-BFE5-AE9262966266}"/>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grpSp>
        <p:nvGrpSpPr>
          <p:cNvPr id="32" name="グループ化 31">
            <a:extLst>
              <a:ext uri="{FF2B5EF4-FFF2-40B4-BE49-F238E27FC236}">
                <a16:creationId xmlns:a16="http://schemas.microsoft.com/office/drawing/2014/main" id="{D06BFB7A-4152-4FFC-BB71-133EA9B7E575}"/>
              </a:ext>
            </a:extLst>
          </p:cNvPr>
          <p:cNvGrpSpPr/>
          <p:nvPr/>
        </p:nvGrpSpPr>
        <p:grpSpPr>
          <a:xfrm>
            <a:off x="1173765" y="4104083"/>
            <a:ext cx="7286315" cy="2133229"/>
            <a:chOff x="1173765" y="3823228"/>
            <a:chExt cx="7286315" cy="2133229"/>
          </a:xfrm>
        </p:grpSpPr>
        <p:grpSp>
          <p:nvGrpSpPr>
            <p:cNvPr id="7" name="グループ化 39">
              <a:extLst>
                <a:ext uri="{FF2B5EF4-FFF2-40B4-BE49-F238E27FC236}">
                  <a16:creationId xmlns:a16="http://schemas.microsoft.com/office/drawing/2014/main" id="{35457BD8-17C8-4085-8C7F-3C13A9586052}"/>
                </a:ext>
              </a:extLst>
            </p:cNvPr>
            <p:cNvGrpSpPr/>
            <p:nvPr/>
          </p:nvGrpSpPr>
          <p:grpSpPr>
            <a:xfrm>
              <a:off x="1173765" y="3823228"/>
              <a:ext cx="7286315" cy="2133229"/>
              <a:chOff x="179512" y="3599999"/>
              <a:chExt cx="8856984" cy="3141369"/>
            </a:xfrm>
          </p:grpSpPr>
          <p:sp>
            <p:nvSpPr>
              <p:cNvPr id="8" name="正方形/長方形 4">
                <a:extLst>
                  <a:ext uri="{FF2B5EF4-FFF2-40B4-BE49-F238E27FC236}">
                    <a16:creationId xmlns:a16="http://schemas.microsoft.com/office/drawing/2014/main" id="{BD72615A-82C7-4BC3-9356-C7A81A1E1D99}"/>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9" name="正方形/長方形 5">
                <a:extLst>
                  <a:ext uri="{FF2B5EF4-FFF2-40B4-BE49-F238E27FC236}">
                    <a16:creationId xmlns:a16="http://schemas.microsoft.com/office/drawing/2014/main" id="{2B15E6E8-4E98-46AF-8687-138F046880D7}"/>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0" name="正方形/長方形 6">
                <a:extLst>
                  <a:ext uri="{FF2B5EF4-FFF2-40B4-BE49-F238E27FC236}">
                    <a16:creationId xmlns:a16="http://schemas.microsoft.com/office/drawing/2014/main" id="{7992FB06-C374-4B3F-B4E4-7331B12A4F07}"/>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1" name="矢印: 上 11">
                <a:extLst>
                  <a:ext uri="{FF2B5EF4-FFF2-40B4-BE49-F238E27FC236}">
                    <a16:creationId xmlns:a16="http://schemas.microsoft.com/office/drawing/2014/main" id="{42680443-C122-46E0-98D7-E3780861AF45}"/>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 name="矢印: 上 12">
                <a:extLst>
                  <a:ext uri="{FF2B5EF4-FFF2-40B4-BE49-F238E27FC236}">
                    <a16:creationId xmlns:a16="http://schemas.microsoft.com/office/drawing/2014/main" id="{F3330AE5-64BC-4D94-8208-054DE9BDDFCD}"/>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3" name="矢印: 上 13">
                <a:extLst>
                  <a:ext uri="{FF2B5EF4-FFF2-40B4-BE49-F238E27FC236}">
                    <a16:creationId xmlns:a16="http://schemas.microsoft.com/office/drawing/2014/main" id="{8BAECA23-97E5-4F6F-99DF-437411697E23}"/>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4">
                <a:extLst>
                  <a:ext uri="{FF2B5EF4-FFF2-40B4-BE49-F238E27FC236}">
                    <a16:creationId xmlns:a16="http://schemas.microsoft.com/office/drawing/2014/main" id="{37640649-2B3A-4532-9FD1-AD4C7287AF9F}"/>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5">
                <a:extLst>
                  <a:ext uri="{FF2B5EF4-FFF2-40B4-BE49-F238E27FC236}">
                    <a16:creationId xmlns:a16="http://schemas.microsoft.com/office/drawing/2014/main" id="{28A2FA35-5D78-4A54-B8CA-80B7A41E4C86}"/>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正方形/長方形 9">
                <a:extLst>
                  <a:ext uri="{FF2B5EF4-FFF2-40B4-BE49-F238E27FC236}">
                    <a16:creationId xmlns:a16="http://schemas.microsoft.com/office/drawing/2014/main" id="{6A300C59-D434-4420-867B-0C48F100AC6E}"/>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17" name="正方形/長方形 7">
                <a:extLst>
                  <a:ext uri="{FF2B5EF4-FFF2-40B4-BE49-F238E27FC236}">
                    <a16:creationId xmlns:a16="http://schemas.microsoft.com/office/drawing/2014/main" id="{D361EA88-D800-41CD-90A8-345968CD21CE}"/>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18" name="正方形/長方形 8">
                <a:extLst>
                  <a:ext uri="{FF2B5EF4-FFF2-40B4-BE49-F238E27FC236}">
                    <a16:creationId xmlns:a16="http://schemas.microsoft.com/office/drawing/2014/main" id="{939D03DF-ADD8-40A5-BDCC-EAF51CF4ED37}"/>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9" name="矢印: 上 34">
                <a:extLst>
                  <a:ext uri="{FF2B5EF4-FFF2-40B4-BE49-F238E27FC236}">
                    <a16:creationId xmlns:a16="http://schemas.microsoft.com/office/drawing/2014/main" id="{A6B02B68-EA0F-4A89-ABEB-C639C3E10A8B}"/>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 name="正方形/長方形 36">
                <a:extLst>
                  <a:ext uri="{FF2B5EF4-FFF2-40B4-BE49-F238E27FC236}">
                    <a16:creationId xmlns:a16="http://schemas.microsoft.com/office/drawing/2014/main" id="{C057FD8B-6EF2-4CE2-B8CF-917B7F4B559A}"/>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3" name="四角形: 角を丸くする 26">
              <a:extLst>
                <a:ext uri="{FF2B5EF4-FFF2-40B4-BE49-F238E27FC236}">
                  <a16:creationId xmlns:a16="http://schemas.microsoft.com/office/drawing/2014/main" id="{5A459DFA-A292-4CCC-B19F-92732FBC5EDB}"/>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grpSp>
        <p:nvGrpSpPr>
          <p:cNvPr id="63" name="グループ化 62">
            <a:extLst>
              <a:ext uri="{FF2B5EF4-FFF2-40B4-BE49-F238E27FC236}">
                <a16:creationId xmlns:a16="http://schemas.microsoft.com/office/drawing/2014/main" id="{99F187FA-005A-49EF-81C9-2AB7298A4721}"/>
              </a:ext>
            </a:extLst>
          </p:cNvPr>
          <p:cNvGrpSpPr/>
          <p:nvPr/>
        </p:nvGrpSpPr>
        <p:grpSpPr>
          <a:xfrm>
            <a:off x="1192334" y="4149080"/>
            <a:ext cx="6893096" cy="1984439"/>
            <a:chOff x="1192334" y="4149080"/>
            <a:chExt cx="6893096" cy="1984439"/>
          </a:xfrm>
        </p:grpSpPr>
        <p:pic>
          <p:nvPicPr>
            <p:cNvPr id="54" name="図 53" descr="文字が書かれている&#10;&#10;低い精度で自動的に生成された説明">
              <a:extLst>
                <a:ext uri="{FF2B5EF4-FFF2-40B4-BE49-F238E27FC236}">
                  <a16:creationId xmlns:a16="http://schemas.microsoft.com/office/drawing/2014/main" id="{A2156905-F1E3-4790-9B80-CA919C55ABE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92334" y="4149080"/>
              <a:ext cx="633110" cy="194946"/>
            </a:xfrm>
            <a:prstGeom prst="rect">
              <a:avLst/>
            </a:prstGeom>
          </p:spPr>
        </p:pic>
        <p:pic>
          <p:nvPicPr>
            <p:cNvPr id="57" name="図 56" descr="文字が書かれている&#10;&#10;低い精度で自動的に生成された説明">
              <a:extLst>
                <a:ext uri="{FF2B5EF4-FFF2-40B4-BE49-F238E27FC236}">
                  <a16:creationId xmlns:a16="http://schemas.microsoft.com/office/drawing/2014/main" id="{30762AC2-96A0-4F57-ABF8-65A1082FD69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83768" y="4149080"/>
              <a:ext cx="633110" cy="194946"/>
            </a:xfrm>
            <a:prstGeom prst="rect">
              <a:avLst/>
            </a:prstGeom>
          </p:spPr>
        </p:pic>
        <p:pic>
          <p:nvPicPr>
            <p:cNvPr id="58" name="図 57" descr="文字が書かれている&#10;&#10;低い精度で自動的に生成された説明">
              <a:extLst>
                <a:ext uri="{FF2B5EF4-FFF2-40B4-BE49-F238E27FC236}">
                  <a16:creationId xmlns:a16="http://schemas.microsoft.com/office/drawing/2014/main" id="{416A7193-132E-402A-9263-9B3A66CB180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35896" y="4149080"/>
              <a:ext cx="633110" cy="194946"/>
            </a:xfrm>
            <a:prstGeom prst="rect">
              <a:avLst/>
            </a:prstGeom>
          </p:spPr>
        </p:pic>
        <p:pic>
          <p:nvPicPr>
            <p:cNvPr id="59" name="図 58" descr="文字が書かれている&#10;&#10;低い精度で自動的に生成された説明">
              <a:extLst>
                <a:ext uri="{FF2B5EF4-FFF2-40B4-BE49-F238E27FC236}">
                  <a16:creationId xmlns:a16="http://schemas.microsoft.com/office/drawing/2014/main" id="{EC7394E0-3292-4A16-B062-1955001B65F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15154" y="4149080"/>
              <a:ext cx="633110" cy="194946"/>
            </a:xfrm>
            <a:prstGeom prst="rect">
              <a:avLst/>
            </a:prstGeom>
          </p:spPr>
        </p:pic>
        <p:pic>
          <p:nvPicPr>
            <p:cNvPr id="60" name="図 59" descr="文字が書かれている&#10;&#10;低い精度で自動的に生成された説明">
              <a:extLst>
                <a:ext uri="{FF2B5EF4-FFF2-40B4-BE49-F238E27FC236}">
                  <a16:creationId xmlns:a16="http://schemas.microsoft.com/office/drawing/2014/main" id="{A374F872-4D05-42E9-A181-4C44019369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52320" y="4149080"/>
              <a:ext cx="633110" cy="194946"/>
            </a:xfrm>
            <a:prstGeom prst="rect">
              <a:avLst/>
            </a:prstGeom>
          </p:spPr>
        </p:pic>
        <p:pic>
          <p:nvPicPr>
            <p:cNvPr id="62" name="図 61" descr="文字が書かれている&#10;&#10;低い精度で自動的に生成された説明">
              <a:extLst>
                <a:ext uri="{FF2B5EF4-FFF2-40B4-BE49-F238E27FC236}">
                  <a16:creationId xmlns:a16="http://schemas.microsoft.com/office/drawing/2014/main" id="{73D9B717-49DF-4150-9D15-367224090C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19872" y="5938573"/>
              <a:ext cx="633110" cy="194946"/>
            </a:xfrm>
            <a:prstGeom prst="rect">
              <a:avLst/>
            </a:prstGeom>
          </p:spPr>
        </p:pic>
      </p:grpSp>
    </p:spTree>
    <p:extLst>
      <p:ext uri="{BB962C8B-B14F-4D97-AF65-F5344CB8AC3E}">
        <p14:creationId xmlns:p14="http://schemas.microsoft.com/office/powerpoint/2010/main" val="32391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nchor="ctr">
            <a:normAutofit/>
          </a:bodyPr>
          <a:lstStyle/>
          <a:p>
            <a:r>
              <a:rPr kumimoji="1" lang="en-US" altLang="ja-JP" dirty="0"/>
              <a:t>UTokyo Account</a:t>
            </a:r>
            <a:endParaRPr kumimoji="1" lang="ja-JP" altLang="en-US" dirty="0"/>
          </a:p>
        </p:txBody>
      </p:sp>
      <p:pic>
        <p:nvPicPr>
          <p:cNvPr id="8" name="図 7">
            <a:extLst>
              <a:ext uri="{FF2B5EF4-FFF2-40B4-BE49-F238E27FC236}">
                <a16:creationId xmlns:a16="http://schemas.microsoft.com/office/drawing/2014/main" id="{4DBC51CD-88A3-412E-B0DB-143B3210094C}"/>
              </a:ext>
            </a:extLst>
          </p:cNvPr>
          <p:cNvPicPr>
            <a:picLocks noChangeAspect="1"/>
          </p:cNvPicPr>
          <p:nvPr/>
        </p:nvPicPr>
        <p:blipFill>
          <a:blip r:embed="rId2"/>
          <a:stretch>
            <a:fillRect/>
          </a:stretch>
        </p:blipFill>
        <p:spPr>
          <a:xfrm>
            <a:off x="5023752" y="3020017"/>
            <a:ext cx="4079902" cy="3339667"/>
          </a:xfrm>
          <a:prstGeom prst="rect">
            <a:avLst/>
          </a:prstGeom>
          <a:noFill/>
        </p:spPr>
      </p:pic>
      <p:sp>
        <p:nvSpPr>
          <p:cNvPr id="4" name="日付プレースホルダ 3"/>
          <p:cNvSpPr>
            <a:spLocks noGrp="1"/>
          </p:cNvSpPr>
          <p:nvPr>
            <p:ph type="dt" sz="half" idx="10"/>
          </p:nvPr>
        </p:nvSpPr>
        <p:spPr>
          <a:xfrm>
            <a:off x="457200" y="6356350"/>
            <a:ext cx="2133600" cy="365125"/>
          </a:xfrm>
        </p:spPr>
        <p:txBody>
          <a:bodyPr anchor="ctr">
            <a:normAutofit/>
          </a:bodyPr>
          <a:lstStyle/>
          <a:p>
            <a:pPr>
              <a:spcAft>
                <a:spcPts val="600"/>
              </a:spcAft>
            </a:pPr>
            <a:r>
              <a:rPr kumimoji="1" lang="en-US" altLang="ja-JP"/>
              <a:t>2021/9/15</a:t>
            </a:r>
            <a:endParaRPr kumimoji="1" lang="ja-JP" altLang="en-US"/>
          </a:p>
        </p:txBody>
      </p:sp>
      <p:sp>
        <p:nvSpPr>
          <p:cNvPr id="5" name="フッター プレースホルダ 4"/>
          <p:cNvSpPr>
            <a:spLocks noGrp="1"/>
          </p:cNvSpPr>
          <p:nvPr>
            <p:ph type="ftr" sz="quarter" idx="11"/>
          </p:nvPr>
        </p:nvSpPr>
        <p:spPr>
          <a:xfrm>
            <a:off x="3124200" y="6356350"/>
            <a:ext cx="2895600" cy="365125"/>
          </a:xfrm>
        </p:spPr>
        <p:txBody>
          <a:bodyPr anchor="ctr">
            <a:normAutofit fontScale="92500" lnSpcReduction="20000"/>
          </a:bodyPr>
          <a:lstStyle/>
          <a:p>
            <a:pPr>
              <a:spcAft>
                <a:spcPts val="600"/>
              </a:spcAft>
            </a:pPr>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a:xfrm>
            <a:off x="6553200" y="6356350"/>
            <a:ext cx="2133600" cy="365125"/>
          </a:xfrm>
        </p:spPr>
        <p:txBody>
          <a:bodyPr anchor="ctr">
            <a:normAutofit/>
          </a:bodyPr>
          <a:lstStyle/>
          <a:p>
            <a:pPr>
              <a:spcAft>
                <a:spcPts val="600"/>
              </a:spcAft>
            </a:pPr>
            <a:fld id="{EDF77D8D-9987-453A-9A05-EB91CA595C68}" type="slidenum">
              <a:rPr kumimoji="1" lang="ja-JP" altLang="en-US" smtClean="0"/>
              <a:pPr>
                <a:spcAft>
                  <a:spcPts val="600"/>
                </a:spcAft>
              </a:pPr>
              <a:t>6</a:t>
            </a:fld>
            <a:endParaRPr kumimoji="1" lang="ja-JP" altLang="en-US"/>
          </a:p>
        </p:txBody>
      </p:sp>
      <p:sp>
        <p:nvSpPr>
          <p:cNvPr id="9" name="コンテンツ プレースホルダ 2">
            <a:extLst>
              <a:ext uri="{FF2B5EF4-FFF2-40B4-BE49-F238E27FC236}">
                <a16:creationId xmlns:a16="http://schemas.microsoft.com/office/drawing/2014/main" id="{3229BFF4-CE3F-40E7-849D-5016E28D1434}"/>
              </a:ext>
            </a:extLst>
          </p:cNvPr>
          <p:cNvSpPr txBox="1">
            <a:spLocks/>
          </p:cNvSpPr>
          <p:nvPr/>
        </p:nvSpPr>
        <p:spPr>
          <a:xfrm>
            <a:off x="457200" y="1556792"/>
            <a:ext cx="8686800" cy="3744416"/>
          </a:xfrm>
          <a:prstGeom prst="rect">
            <a:avLst/>
          </a:prstGeom>
        </p:spPr>
        <p:txBody>
          <a:bodyPr vert="horz" rtlCol="0">
            <a:normAutofit/>
          </a:bodyPr>
          <a:lstStyle>
            <a:lvl1pPr marL="342900" indent="-342900" algn="l" rtl="0" eaLnBrk="1" latinLnBrk="0" hangingPunct="1">
              <a:spcBef>
                <a:spcPct val="20000"/>
              </a:spcBef>
              <a:buClr>
                <a:schemeClr val="accent1">
                  <a:shade val="75000"/>
                </a:schemeClr>
              </a:buClr>
              <a:buSzPct val="60000"/>
              <a:buFont typeface="Wingdings"/>
              <a:buChar char="u"/>
              <a:defRPr kumimoji="1" sz="28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4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0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18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18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18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18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18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1800">
                <a:solidFill>
                  <a:schemeClr val="tx2"/>
                </a:solidFill>
                <a:latin typeface="+mn-lt"/>
                <a:ea typeface="+mn-ea"/>
                <a:cs typeface="+mn-cs"/>
              </a:defRPr>
            </a:lvl9pPr>
          </a:lstStyle>
          <a:p>
            <a:pPr>
              <a:lnSpc>
                <a:spcPct val="90000"/>
              </a:lnSpc>
            </a:pPr>
            <a:r>
              <a:rPr lang="ja-JP" altLang="en-US" sz="2400" kern="0" dirty="0"/>
              <a:t>「はじめに</a:t>
            </a:r>
            <a:r>
              <a:rPr lang="en-US" altLang="ja-JP" sz="2400" kern="0" dirty="0"/>
              <a:t>UTokyo Account</a:t>
            </a:r>
            <a:r>
              <a:rPr lang="ja-JP" altLang="en-US" sz="2400" kern="0" dirty="0"/>
              <a:t>ありき」</a:t>
            </a:r>
            <a:endParaRPr lang="en-US" altLang="ja-JP" sz="2400" kern="0" dirty="0"/>
          </a:p>
          <a:p>
            <a:pPr>
              <a:lnSpc>
                <a:spcPct val="90000"/>
              </a:lnSpc>
            </a:pPr>
            <a:r>
              <a:rPr lang="ja-JP" altLang="en-US" sz="2400" kern="0" dirty="0"/>
              <a:t>どこかにサインインしようとしてこの画面になったらそれは</a:t>
            </a:r>
            <a:r>
              <a:rPr lang="en-US" altLang="ja-JP" sz="2400" kern="0" dirty="0"/>
              <a:t>UTokyo Account</a:t>
            </a:r>
            <a:r>
              <a:rPr lang="ja-JP" altLang="en-US" sz="2400" kern="0" dirty="0"/>
              <a:t>でサインイン（</a:t>
            </a:r>
            <a:r>
              <a:rPr lang="en-US" altLang="ja-JP" sz="2400" kern="0" dirty="0"/>
              <a:t>SSO</a:t>
            </a:r>
            <a:r>
              <a:rPr lang="ja-JP" altLang="en-US" sz="2400" kern="0" dirty="0"/>
              <a:t>）しようとしている印</a:t>
            </a:r>
            <a:endParaRPr lang="en-US" altLang="ja-JP" sz="2400" kern="0" dirty="0"/>
          </a:p>
          <a:p>
            <a:pPr>
              <a:lnSpc>
                <a:spcPct val="90000"/>
              </a:lnSpc>
            </a:pPr>
            <a:r>
              <a:rPr lang="ja-JP" altLang="en-US" sz="2400" kern="0" dirty="0">
                <a:solidFill>
                  <a:srgbClr val="00B050"/>
                </a:solidFill>
              </a:rPr>
              <a:t>通称「安田講堂」</a:t>
            </a:r>
            <a:endParaRPr lang="en-US" altLang="ja-JP" sz="2400" kern="0" dirty="0">
              <a:solidFill>
                <a:srgbClr val="00B050"/>
              </a:solidFill>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画面</a:t>
            </a:r>
            <a:endParaRPr lang="en-US" altLang="ja-JP" sz="2000" kern="0" dirty="0">
              <a:solidFill>
                <a:srgbClr val="00B050"/>
              </a:solidFill>
              <a:sym typeface="Symbol" panose="05050102010706020507" pitchFamily="18" charset="2"/>
            </a:endParaRPr>
          </a:p>
          <a:p>
            <a:pPr lvl="1">
              <a:lnSpc>
                <a:spcPct val="90000"/>
              </a:lnSpc>
            </a:pPr>
            <a:r>
              <a:rPr lang="en-US" altLang="ja-JP" sz="2000" kern="0" dirty="0">
                <a:solidFill>
                  <a:srgbClr val="00B050"/>
                </a:solidFill>
                <a:sym typeface="Symbol" panose="05050102010706020507" pitchFamily="18" charset="2"/>
              </a:rPr>
              <a:t>  </a:t>
            </a:r>
            <a:r>
              <a:rPr lang="ja-JP" altLang="en-US" sz="2000" kern="0" dirty="0">
                <a:solidFill>
                  <a:srgbClr val="00B050"/>
                </a:solidFill>
                <a:sym typeface="Symbol" panose="05050102010706020507" pitchFamily="18" charset="2"/>
              </a:rPr>
              <a:t>に飛ばされる</a:t>
            </a:r>
            <a:endParaRPr lang="en-US" altLang="ja-JP" sz="2000" kern="0" dirty="0">
              <a:solidFill>
                <a:srgbClr val="00B050"/>
              </a:solidFill>
            </a:endParaRPr>
          </a:p>
          <a:p>
            <a:pPr lvl="1">
              <a:lnSpc>
                <a:spcPct val="90000"/>
              </a:lnSpc>
            </a:pPr>
            <a:r>
              <a:rPr lang="ja-JP" altLang="en-US" sz="1600" kern="0" dirty="0"/>
              <a:t>スマホだと安田講堂の絵は出ませんが</a:t>
            </a:r>
            <a:endParaRPr lang="en-US" altLang="ja-JP" kern="0" dirty="0"/>
          </a:p>
        </p:txBody>
      </p:sp>
      <p:pic>
        <p:nvPicPr>
          <p:cNvPr id="13" name="図 12">
            <a:extLst>
              <a:ext uri="{FF2B5EF4-FFF2-40B4-BE49-F238E27FC236}">
                <a16:creationId xmlns:a16="http://schemas.microsoft.com/office/drawing/2014/main" id="{A6D25624-D202-4D56-B564-184B80AF8128}"/>
              </a:ext>
            </a:extLst>
          </p:cNvPr>
          <p:cNvPicPr>
            <a:picLocks noChangeAspect="1"/>
          </p:cNvPicPr>
          <p:nvPr/>
        </p:nvPicPr>
        <p:blipFill>
          <a:blip r:embed="rId3"/>
          <a:stretch>
            <a:fillRect/>
          </a:stretch>
        </p:blipFill>
        <p:spPr>
          <a:xfrm>
            <a:off x="6834712" y="27527"/>
            <a:ext cx="2268942" cy="667224"/>
          </a:xfrm>
          <a:prstGeom prst="rect">
            <a:avLst/>
          </a:prstGeom>
        </p:spPr>
      </p:pic>
      <p:sp>
        <p:nvSpPr>
          <p:cNvPr id="34" name="正方形/長方形 33">
            <a:extLst>
              <a:ext uri="{FF2B5EF4-FFF2-40B4-BE49-F238E27FC236}">
                <a16:creationId xmlns:a16="http://schemas.microsoft.com/office/drawing/2014/main" id="{6A8830F5-25F6-438C-8669-B681C460429C}"/>
              </a:ext>
            </a:extLst>
          </p:cNvPr>
          <p:cNvSpPr/>
          <p:nvPr/>
        </p:nvSpPr>
        <p:spPr>
          <a:xfrm>
            <a:off x="6804248" y="541001"/>
            <a:ext cx="2279038" cy="1537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7CF999-DB34-5249-994B-1605F914302B}"/>
              </a:ext>
            </a:extLst>
          </p:cNvPr>
          <p:cNvSpPr>
            <a:spLocks noGrp="1"/>
          </p:cNvSpPr>
          <p:nvPr>
            <p:ph type="title"/>
          </p:nvPr>
        </p:nvSpPr>
        <p:spPr/>
        <p:txBody>
          <a:bodyPr>
            <a:normAutofit/>
          </a:bodyPr>
          <a:lstStyle/>
          <a:p>
            <a:r>
              <a:rPr kumimoji="1" lang="en-US" altLang="ja-JP" dirty="0" err="1"/>
              <a:t>UTokyo</a:t>
            </a:r>
            <a:r>
              <a:rPr kumimoji="1" lang="en-US" altLang="ja-JP" dirty="0"/>
              <a:t> Account</a:t>
            </a:r>
            <a:endParaRPr kumimoji="1" lang="ja-JP" altLang="en-US"/>
          </a:p>
        </p:txBody>
      </p:sp>
      <p:sp>
        <p:nvSpPr>
          <p:cNvPr id="3" name="コンテンツ プレースホルダー 2">
            <a:extLst>
              <a:ext uri="{FF2B5EF4-FFF2-40B4-BE49-F238E27FC236}">
                <a16:creationId xmlns:a16="http://schemas.microsoft.com/office/drawing/2014/main" id="{6A312C9B-A134-FF49-A8C5-9D9C0EAE7CA3}"/>
              </a:ext>
            </a:extLst>
          </p:cNvPr>
          <p:cNvSpPr>
            <a:spLocks noGrp="1"/>
          </p:cNvSpPr>
          <p:nvPr>
            <p:ph idx="1"/>
          </p:nvPr>
        </p:nvSpPr>
        <p:spPr/>
        <p:txBody>
          <a:bodyPr/>
          <a:lstStyle/>
          <a:p>
            <a:r>
              <a:rPr lang="ja-JP" altLang="en-US"/>
              <a:t>パスワードの初期化（</a:t>
            </a:r>
            <a:r>
              <a:rPr lang="en-US" altLang="ja-JP" dirty="0"/>
              <a:t>LADP Manager</a:t>
            </a:r>
            <a:r>
              <a:rPr lang="ja-JP" altLang="en-US"/>
              <a:t>）</a:t>
            </a:r>
            <a:endParaRPr lang="en-US" altLang="ja-JP" dirty="0"/>
          </a:p>
          <a:p>
            <a:r>
              <a:rPr lang="ja-JP" altLang="en-US"/>
              <a:t>多要素認証を推奨する</a:t>
            </a:r>
            <a:endParaRPr lang="en-US" altLang="ja-JP" dirty="0"/>
          </a:p>
          <a:p>
            <a:r>
              <a:rPr kumimoji="1" lang="en-US" altLang="ja-JP" dirty="0"/>
              <a:t>@</a:t>
            </a:r>
            <a:r>
              <a:rPr kumimoji="1" lang="en-US" altLang="ja-JP" dirty="0" err="1"/>
              <a:t>ut</a:t>
            </a:r>
            <a:r>
              <a:rPr lang="en-US" altLang="ja-JP" dirty="0" err="1"/>
              <a:t>ac.u-tokyo.ac.jp</a:t>
            </a:r>
            <a:r>
              <a:rPr lang="en-US" altLang="ja-JP" dirty="0"/>
              <a:t> </a:t>
            </a:r>
            <a:r>
              <a:rPr lang="ja-JP" altLang="en-US"/>
              <a:t>が必要な場合，あってもなくても良い場合，あってはいけない場合について</a:t>
            </a:r>
            <a:endParaRPr kumimoji="1" lang="ja-JP" altLang="en-US"/>
          </a:p>
        </p:txBody>
      </p:sp>
      <p:sp>
        <p:nvSpPr>
          <p:cNvPr id="4" name="日付プレースホルダー 3">
            <a:extLst>
              <a:ext uri="{FF2B5EF4-FFF2-40B4-BE49-F238E27FC236}">
                <a16:creationId xmlns:a16="http://schemas.microsoft.com/office/drawing/2014/main" id="{30A5D4AC-5245-104D-B678-9AE8B349A177}"/>
              </a:ext>
            </a:extLst>
          </p:cNvPr>
          <p:cNvSpPr>
            <a:spLocks noGrp="1"/>
          </p:cNvSpPr>
          <p:nvPr>
            <p:ph type="dt" sz="half" idx="10"/>
          </p:nvPr>
        </p:nvSpPr>
        <p:spPr/>
        <p:txBody>
          <a:bodyPr/>
          <a:lstStyle/>
          <a:p>
            <a:r>
              <a:rPr kumimoji="1" lang="en-US" altLang="ja-JP"/>
              <a:t>2022/3/16</a:t>
            </a:r>
            <a:endParaRPr kumimoji="1" lang="en-US" altLang="ja-JP" dirty="0"/>
          </a:p>
        </p:txBody>
      </p:sp>
      <p:sp>
        <p:nvSpPr>
          <p:cNvPr id="5" name="フッター プレースホルダー 4">
            <a:extLst>
              <a:ext uri="{FF2B5EF4-FFF2-40B4-BE49-F238E27FC236}">
                <a16:creationId xmlns:a16="http://schemas.microsoft.com/office/drawing/2014/main" id="{7CDF8444-FB90-2447-BDC2-E52C9033A977}"/>
              </a:ext>
            </a:extLst>
          </p:cNvPr>
          <p:cNvSpPr>
            <a:spLocks noGrp="1"/>
          </p:cNvSpPr>
          <p:nvPr>
            <p:ph type="ftr" sz="quarter" idx="11"/>
          </p:nvPr>
        </p:nvSpPr>
        <p:spPr/>
        <p:txBody>
          <a:bodyPr/>
          <a:lstStyle/>
          <a:p>
            <a:r>
              <a:rPr kumimoji="1" lang="en-US" altLang="ja-JP"/>
              <a:t>2022</a:t>
            </a:r>
            <a:r>
              <a:rPr kumimoji="1" lang="ja-JP" altLang="en-US"/>
              <a:t>年</a:t>
            </a:r>
            <a:r>
              <a:rPr kumimoji="1" lang="en-US" altLang="ja-JP"/>
              <a:t>A</a:t>
            </a:r>
            <a:r>
              <a:rPr kumimoji="1" lang="ja-JP" altLang="en-US"/>
              <a:t>セメスター説明会</a:t>
            </a:r>
          </a:p>
        </p:txBody>
      </p:sp>
      <p:sp>
        <p:nvSpPr>
          <p:cNvPr id="6" name="スライド番号プレースホルダー 5">
            <a:extLst>
              <a:ext uri="{FF2B5EF4-FFF2-40B4-BE49-F238E27FC236}">
                <a16:creationId xmlns:a16="http://schemas.microsoft.com/office/drawing/2014/main" id="{F67A4F6F-FEC9-1040-A5C6-6F84BD925DB1}"/>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Tree>
    <p:extLst>
      <p:ext uri="{BB962C8B-B14F-4D97-AF65-F5344CB8AC3E}">
        <p14:creationId xmlns:p14="http://schemas.microsoft.com/office/powerpoint/2010/main" val="3579748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F2BC5-0A3C-4503-B203-3CC3A4B19179}"/>
              </a:ext>
            </a:extLst>
          </p:cNvPr>
          <p:cNvSpPr>
            <a:spLocks noGrp="1"/>
          </p:cNvSpPr>
          <p:nvPr>
            <p:ph type="title"/>
          </p:nvPr>
        </p:nvSpPr>
        <p:spPr/>
        <p:txBody>
          <a:bodyPr/>
          <a:lstStyle/>
          <a:p>
            <a:r>
              <a:rPr kumimoji="1" lang="ja-JP" altLang="en-US" dirty="0"/>
              <a:t>非常勤</a:t>
            </a:r>
            <a:r>
              <a:rPr lang="ja-JP" altLang="en-US" dirty="0"/>
              <a:t>の場合</a:t>
            </a:r>
            <a:endParaRPr kumimoji="1" lang="ja-JP" altLang="en-US" dirty="0"/>
          </a:p>
        </p:txBody>
      </p:sp>
      <p:sp>
        <p:nvSpPr>
          <p:cNvPr id="3" name="コンテンツ プレースホルダー 2">
            <a:extLst>
              <a:ext uri="{FF2B5EF4-FFF2-40B4-BE49-F238E27FC236}">
                <a16:creationId xmlns:a16="http://schemas.microsoft.com/office/drawing/2014/main" id="{4B16F663-E579-471F-815B-BD64D4BF68E3}"/>
              </a:ext>
            </a:extLst>
          </p:cNvPr>
          <p:cNvSpPr>
            <a:spLocks noGrp="1"/>
          </p:cNvSpPr>
          <p:nvPr>
            <p:ph idx="1"/>
          </p:nvPr>
        </p:nvSpPr>
        <p:spPr>
          <a:xfrm>
            <a:off x="457200" y="1500174"/>
            <a:ext cx="8507288" cy="4525963"/>
          </a:xfrm>
        </p:spPr>
        <p:txBody>
          <a:bodyPr>
            <a:normAutofit lnSpcReduction="10000"/>
          </a:bodyPr>
          <a:lstStyle/>
          <a:p>
            <a:r>
              <a:rPr lang="ja-JP" altLang="en-US" dirty="0"/>
              <a:t>常勤・非常勤問わず、</a:t>
            </a:r>
            <a:r>
              <a:rPr lang="ja-JP" altLang="en-US" dirty="0">
                <a:solidFill>
                  <a:srgbClr val="00B050"/>
                </a:solidFill>
              </a:rPr>
              <a:t>授業に必要ならば割り当てるのが基本</a:t>
            </a:r>
            <a:r>
              <a:rPr lang="ja-JP" altLang="en-US" dirty="0"/>
              <a:t>です</a:t>
            </a:r>
            <a:endParaRPr lang="en-US" altLang="ja-JP" dirty="0"/>
          </a:p>
          <a:p>
            <a:r>
              <a:rPr lang="ja-JP" altLang="en-US" dirty="0">
                <a:solidFill>
                  <a:srgbClr val="00B050"/>
                </a:solidFill>
              </a:rPr>
              <a:t>非常勤（又はアレンジご担当）の先生へ：</a:t>
            </a:r>
            <a:r>
              <a:rPr lang="ja-JP" altLang="en-US" dirty="0"/>
              <a:t>必要なのに割り当てられていないということがあったら、事務へご連絡ください</a:t>
            </a:r>
            <a:endParaRPr lang="en-US" altLang="ja-JP" dirty="0"/>
          </a:p>
          <a:p>
            <a:pPr lvl="1"/>
            <a:r>
              <a:rPr lang="ja-JP" altLang="en-US" dirty="0"/>
              <a:t>必要な例：シラバス登録、成績をつける、</a:t>
            </a:r>
            <a:r>
              <a:rPr lang="en-US" altLang="ja-JP" dirty="0"/>
              <a:t>LMS</a:t>
            </a:r>
            <a:r>
              <a:rPr lang="ja-JP" altLang="en-US" dirty="0"/>
              <a:t>で課題を出す、</a:t>
            </a:r>
            <a:r>
              <a:rPr lang="en-US" altLang="ja-JP" dirty="0"/>
              <a:t>Zoom</a:t>
            </a:r>
            <a:r>
              <a:rPr lang="ja-JP" altLang="en-US" dirty="0"/>
              <a:t>授業をホストする、</a:t>
            </a:r>
            <a:r>
              <a:rPr lang="en-US" altLang="ja-JP" dirty="0"/>
              <a:t>etc.</a:t>
            </a:r>
          </a:p>
          <a:p>
            <a:pPr lvl="1"/>
            <a:r>
              <a:rPr lang="ja-JP" altLang="en-US" dirty="0"/>
              <a:t>不要な例：ホストの先生に招かれてゲスト講演をする（だけ）</a:t>
            </a:r>
            <a:endParaRPr lang="en-US" altLang="ja-JP" dirty="0"/>
          </a:p>
          <a:p>
            <a:r>
              <a:rPr kumimoji="1" lang="ja-JP" altLang="en-US" dirty="0">
                <a:solidFill>
                  <a:srgbClr val="00B050"/>
                </a:solidFill>
              </a:rPr>
              <a:t>専攻・部局事務のみなさま：</a:t>
            </a:r>
            <a:r>
              <a:rPr kumimoji="1" lang="ja-JP" altLang="en-US" dirty="0"/>
              <a:t>必要な先生には割り当てるようお願いします</a:t>
            </a:r>
          </a:p>
        </p:txBody>
      </p:sp>
      <p:sp>
        <p:nvSpPr>
          <p:cNvPr id="4" name="日付プレースホルダー 3">
            <a:extLst>
              <a:ext uri="{FF2B5EF4-FFF2-40B4-BE49-F238E27FC236}">
                <a16:creationId xmlns:a16="http://schemas.microsoft.com/office/drawing/2014/main" id="{D690F8C6-1D7E-486C-9AEC-25042B83DCFA}"/>
              </a:ext>
            </a:extLst>
          </p:cNvPr>
          <p:cNvSpPr>
            <a:spLocks noGrp="1"/>
          </p:cNvSpPr>
          <p:nvPr>
            <p:ph type="dt" sz="half" idx="10"/>
          </p:nvPr>
        </p:nvSpPr>
        <p:spPr/>
        <p:txBody>
          <a:bodyPr/>
          <a:lstStyle/>
          <a:p>
            <a:r>
              <a:rPr kumimoji="1" lang="en-US" altLang="ja-JP"/>
              <a:t>2021/9/15</a:t>
            </a:r>
            <a:endParaRPr kumimoji="1" lang="ja-JP" altLang="en-US"/>
          </a:p>
        </p:txBody>
      </p:sp>
      <p:sp>
        <p:nvSpPr>
          <p:cNvPr id="5" name="フッター プレースホルダー 4">
            <a:extLst>
              <a:ext uri="{FF2B5EF4-FFF2-40B4-BE49-F238E27FC236}">
                <a16:creationId xmlns:a16="http://schemas.microsoft.com/office/drawing/2014/main" id="{CC48B6CA-1FE0-45D4-884D-82B3D6827305}"/>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945C96E1-96FC-49BF-BB3B-6BBC776296AD}"/>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154163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F42C-E0A8-47D0-9332-B73CC5B6134C}"/>
              </a:ext>
            </a:extLst>
          </p:cNvPr>
          <p:cNvSpPr>
            <a:spLocks noGrp="1"/>
          </p:cNvSpPr>
          <p:nvPr>
            <p:ph type="title"/>
          </p:nvPr>
        </p:nvSpPr>
        <p:spPr/>
        <p:txBody>
          <a:bodyPr/>
          <a:lstStyle/>
          <a:p>
            <a:r>
              <a:rPr kumimoji="1" lang="en-US" altLang="ja-JP" dirty="0"/>
              <a:t>UTAS</a:t>
            </a:r>
            <a:endParaRPr kumimoji="1" lang="ja-JP" altLang="en-US" dirty="0"/>
          </a:p>
        </p:txBody>
      </p:sp>
      <p:sp>
        <p:nvSpPr>
          <p:cNvPr id="3" name="Content Placeholder 2">
            <a:extLst>
              <a:ext uri="{FF2B5EF4-FFF2-40B4-BE49-F238E27FC236}">
                <a16:creationId xmlns:a16="http://schemas.microsoft.com/office/drawing/2014/main" id="{2E943E4A-8756-40F5-BEF3-7D3554E19A0A}"/>
              </a:ext>
            </a:extLst>
          </p:cNvPr>
          <p:cNvSpPr>
            <a:spLocks noGrp="1"/>
          </p:cNvSpPr>
          <p:nvPr>
            <p:ph idx="1"/>
          </p:nvPr>
        </p:nvSpPr>
        <p:spPr/>
        <p:txBody>
          <a:bodyPr/>
          <a:lstStyle/>
          <a:p>
            <a:endParaRPr kumimoji="1" lang="ja-JP" altLang="en-US" dirty="0"/>
          </a:p>
        </p:txBody>
      </p:sp>
      <p:sp>
        <p:nvSpPr>
          <p:cNvPr id="4" name="Date Placeholder 3">
            <a:extLst>
              <a:ext uri="{FF2B5EF4-FFF2-40B4-BE49-F238E27FC236}">
                <a16:creationId xmlns:a16="http://schemas.microsoft.com/office/drawing/2014/main" id="{3F4AB066-8677-492B-BEB7-B2ADCA5CD32C}"/>
              </a:ext>
            </a:extLst>
          </p:cNvPr>
          <p:cNvSpPr>
            <a:spLocks noGrp="1"/>
          </p:cNvSpPr>
          <p:nvPr>
            <p:ph type="dt" sz="half" idx="10"/>
          </p:nvPr>
        </p:nvSpPr>
        <p:spPr/>
        <p:txBody>
          <a:bodyPr/>
          <a:lstStyle/>
          <a:p>
            <a:r>
              <a:rPr kumimoji="1" lang="en-US" altLang="ja-JP"/>
              <a:t>2021/9/15</a:t>
            </a:r>
            <a:endParaRPr kumimoji="1" lang="ja-JP" altLang="en-US"/>
          </a:p>
        </p:txBody>
      </p:sp>
      <p:sp>
        <p:nvSpPr>
          <p:cNvPr id="5" name="Footer Placeholder 4">
            <a:extLst>
              <a:ext uri="{FF2B5EF4-FFF2-40B4-BE49-F238E27FC236}">
                <a16:creationId xmlns:a16="http://schemas.microsoft.com/office/drawing/2014/main" id="{7C3D8583-018A-40F3-BF70-BD08148066AD}"/>
              </a:ext>
            </a:extLst>
          </p:cNvPr>
          <p:cNvSpPr>
            <a:spLocks noGrp="1"/>
          </p:cNvSpPr>
          <p:nvPr>
            <p:ph type="ftr" sz="quarter" idx="11"/>
          </p:nvPr>
        </p:nvSpPr>
        <p:spPr/>
        <p:txBody>
          <a:bodyPr/>
          <a:lstStyle/>
          <a:p>
            <a:r>
              <a:rPr kumimoji="1" lang="en-US" altLang="ja-JP"/>
              <a:t>2021A</a:t>
            </a:r>
            <a:r>
              <a:rPr kumimoji="1" lang="ja-JP" altLang="en-US"/>
              <a:t>セメスタ説明会 </a:t>
            </a:r>
            <a:r>
              <a:rPr kumimoji="1" lang="en-US" altLang="ja-JP"/>
              <a:t>https://utelecon.adm.u-tokyo.ac.jp/</a:t>
            </a:r>
            <a:endParaRPr kumimoji="1" lang="ja-JP" altLang="en-US"/>
          </a:p>
        </p:txBody>
      </p:sp>
      <p:sp>
        <p:nvSpPr>
          <p:cNvPr id="6" name="Slide Number Placeholder 5">
            <a:extLst>
              <a:ext uri="{FF2B5EF4-FFF2-40B4-BE49-F238E27FC236}">
                <a16:creationId xmlns:a16="http://schemas.microsoft.com/office/drawing/2014/main" id="{A0350A0D-50B3-4D59-BB78-B5B8D43B826D}"/>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27" name="グループ化 26">
            <a:extLst>
              <a:ext uri="{FF2B5EF4-FFF2-40B4-BE49-F238E27FC236}">
                <a16:creationId xmlns:a16="http://schemas.microsoft.com/office/drawing/2014/main" id="{028AD7A0-520D-46AA-A362-0B9696740602}"/>
              </a:ext>
            </a:extLst>
          </p:cNvPr>
          <p:cNvGrpSpPr/>
          <p:nvPr/>
        </p:nvGrpSpPr>
        <p:grpSpPr>
          <a:xfrm>
            <a:off x="1173765" y="2879947"/>
            <a:ext cx="7286315" cy="2133229"/>
            <a:chOff x="1173765" y="3823228"/>
            <a:chExt cx="7286315" cy="2133229"/>
          </a:xfrm>
        </p:grpSpPr>
        <p:grpSp>
          <p:nvGrpSpPr>
            <p:cNvPr id="28" name="グループ化 39">
              <a:extLst>
                <a:ext uri="{FF2B5EF4-FFF2-40B4-BE49-F238E27FC236}">
                  <a16:creationId xmlns:a16="http://schemas.microsoft.com/office/drawing/2014/main" id="{70FE5BD4-9AEE-46D2-9181-1FD6AB900915}"/>
                </a:ext>
              </a:extLst>
            </p:cNvPr>
            <p:cNvGrpSpPr/>
            <p:nvPr/>
          </p:nvGrpSpPr>
          <p:grpSpPr>
            <a:xfrm>
              <a:off x="1173765" y="3823228"/>
              <a:ext cx="7286315" cy="2133229"/>
              <a:chOff x="179512" y="3599999"/>
              <a:chExt cx="8856984" cy="3141369"/>
            </a:xfrm>
          </p:grpSpPr>
          <p:sp>
            <p:nvSpPr>
              <p:cNvPr id="30" name="正方形/長方形 4">
                <a:extLst>
                  <a:ext uri="{FF2B5EF4-FFF2-40B4-BE49-F238E27FC236}">
                    <a16:creationId xmlns:a16="http://schemas.microsoft.com/office/drawing/2014/main" id="{A942EB16-E318-438E-A036-5C666F406782}"/>
                  </a:ext>
                </a:extLst>
              </p:cNvPr>
              <p:cNvSpPr/>
              <p:nvPr/>
            </p:nvSpPr>
            <p:spPr>
              <a:xfrm>
                <a:off x="179512" y="6118225"/>
                <a:ext cx="8856984" cy="623143"/>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solidFill>
                      <a:schemeClr val="tx1"/>
                    </a:solidFill>
                    <a:latin typeface="Meiryo UI" panose="020B0604030504040204" pitchFamily="50" charset="-128"/>
                    <a:ea typeface="Meiryo UI" panose="020B0604030504040204" pitchFamily="50" charset="-128"/>
                    <a:hlinkClick r:id="rId2"/>
                  </a:rPr>
                  <a:t>UTokyo</a:t>
                </a:r>
                <a:r>
                  <a:rPr kumimoji="1" lang="en-US" altLang="ja-JP" sz="1200" b="1" dirty="0">
                    <a:solidFill>
                      <a:schemeClr val="tx1"/>
                    </a:solidFill>
                    <a:latin typeface="Meiryo UI" panose="020B0604030504040204" pitchFamily="50" charset="-128"/>
                    <a:ea typeface="Meiryo UI" panose="020B0604030504040204" pitchFamily="50" charset="-128"/>
                    <a:hlinkClick r:id="rId2"/>
                  </a:rPr>
                  <a:t>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31" name="正方形/長方形 5">
                <a:extLst>
                  <a:ext uri="{FF2B5EF4-FFF2-40B4-BE49-F238E27FC236}">
                    <a16:creationId xmlns:a16="http://schemas.microsoft.com/office/drawing/2014/main" id="{435B1D1F-BD7E-45FE-B6AF-14396EB21081}"/>
                  </a:ext>
                </a:extLst>
              </p:cNvPr>
              <p:cNvSpPr/>
              <p:nvPr/>
            </p:nvSpPr>
            <p:spPr>
              <a:xfrm>
                <a:off x="179999" y="3599999"/>
                <a:ext cx="1403461"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3"/>
                  </a:rPr>
                  <a:t>UTAS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2" name="正方形/長方形 6">
                <a:extLst>
                  <a:ext uri="{FF2B5EF4-FFF2-40B4-BE49-F238E27FC236}">
                    <a16:creationId xmlns:a16="http://schemas.microsoft.com/office/drawing/2014/main" id="{065A99F3-4F2A-462E-A588-55BBDBC2F511}"/>
                  </a:ext>
                </a:extLst>
              </p:cNvPr>
              <p:cNvSpPr/>
              <p:nvPr/>
            </p:nvSpPr>
            <p:spPr>
              <a:xfrm>
                <a:off x="1698565" y="3599999"/>
                <a:ext cx="1346408"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4"/>
                  </a:rPr>
                  <a:t>ITC-LMS</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33" name="矢印: 上 11">
                <a:extLst>
                  <a:ext uri="{FF2B5EF4-FFF2-40B4-BE49-F238E27FC236}">
                    <a16:creationId xmlns:a16="http://schemas.microsoft.com/office/drawing/2014/main" id="{04B084BA-866F-46A6-9E7D-09457208BA57}"/>
                  </a:ext>
                </a:extLst>
              </p:cNvPr>
              <p:cNvSpPr/>
              <p:nvPr/>
            </p:nvSpPr>
            <p:spPr>
              <a:xfrm>
                <a:off x="63624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 name="矢印: 上 12">
                <a:extLst>
                  <a:ext uri="{FF2B5EF4-FFF2-40B4-BE49-F238E27FC236}">
                    <a16:creationId xmlns:a16="http://schemas.microsoft.com/office/drawing/2014/main" id="{E02A2D45-7210-42D4-8314-1E3874B7BFDC}"/>
                  </a:ext>
                </a:extLst>
              </p:cNvPr>
              <p:cNvSpPr/>
              <p:nvPr/>
            </p:nvSpPr>
            <p:spPr>
              <a:xfrm>
                <a:off x="1998858"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 name="矢印: 上 13">
                <a:extLst>
                  <a:ext uri="{FF2B5EF4-FFF2-40B4-BE49-F238E27FC236}">
                    <a16:creationId xmlns:a16="http://schemas.microsoft.com/office/drawing/2014/main" id="{B87FE145-DC86-4782-B9DE-ED73D9D4B1E9}"/>
                  </a:ext>
                </a:extLst>
              </p:cNvPr>
              <p:cNvSpPr/>
              <p:nvPr/>
            </p:nvSpPr>
            <p:spPr>
              <a:xfrm>
                <a:off x="3498564"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6" name="矢印: 上 14">
                <a:extLst>
                  <a:ext uri="{FF2B5EF4-FFF2-40B4-BE49-F238E27FC236}">
                    <a16:creationId xmlns:a16="http://schemas.microsoft.com/office/drawing/2014/main" id="{D76F9CD3-0975-4B07-8E69-0FDB2E2C6D92}"/>
                  </a:ext>
                </a:extLst>
              </p:cNvPr>
              <p:cNvSpPr/>
              <p:nvPr/>
            </p:nvSpPr>
            <p:spPr>
              <a:xfrm>
                <a:off x="5064737" y="5760000"/>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7" name="矢印: 上 15">
                <a:extLst>
                  <a:ext uri="{FF2B5EF4-FFF2-40B4-BE49-F238E27FC236}">
                    <a16:creationId xmlns:a16="http://schemas.microsoft.com/office/drawing/2014/main" id="{F54D91DF-EE40-4D6D-85A4-AAAD79BF1CBC}"/>
                  </a:ext>
                </a:extLst>
              </p:cNvPr>
              <p:cNvSpPr/>
              <p:nvPr/>
            </p:nvSpPr>
            <p:spPr>
              <a:xfrm>
                <a:off x="7960291" y="5794696"/>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8" name="正方形/長方形 9">
                <a:extLst>
                  <a:ext uri="{FF2B5EF4-FFF2-40B4-BE49-F238E27FC236}">
                    <a16:creationId xmlns:a16="http://schemas.microsoft.com/office/drawing/2014/main" id="{B2C84555-BEB7-40C1-ACF3-194D30D345E7}"/>
                  </a:ext>
                </a:extLst>
              </p:cNvPr>
              <p:cNvSpPr/>
              <p:nvPr/>
            </p:nvSpPr>
            <p:spPr>
              <a:xfrm>
                <a:off x="7740833" y="3602612"/>
                <a:ext cx="1295663" cy="2140345"/>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5"/>
                  </a:rPr>
                  <a:t>WebEx</a:t>
                </a: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39" name="正方形/長方形 7">
                <a:extLst>
                  <a:ext uri="{FF2B5EF4-FFF2-40B4-BE49-F238E27FC236}">
                    <a16:creationId xmlns:a16="http://schemas.microsoft.com/office/drawing/2014/main" id="{D509482B-88C6-429A-B2AD-6F88D8D45FBA}"/>
                  </a:ext>
                </a:extLst>
              </p:cNvPr>
              <p:cNvSpPr/>
              <p:nvPr/>
            </p:nvSpPr>
            <p:spPr>
              <a:xfrm>
                <a:off x="3157911" y="3599999"/>
                <a:ext cx="155244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6"/>
                  </a:rPr>
                  <a:t>Microsoft</a:t>
                </a:r>
                <a:r>
                  <a:rPr lang="ja-JP" altLang="en-US" sz="1200" b="1" dirty="0">
                    <a:solidFill>
                      <a:schemeClr val="tx1"/>
                    </a:solidFill>
                    <a:latin typeface="Meiryo UI" panose="020B0604030504040204" pitchFamily="50" charset="-128"/>
                    <a:ea typeface="Meiryo UI" panose="020B0604030504040204" pitchFamily="50" charset="-128"/>
                    <a:hlinkClick r:id="rId6"/>
                  </a:rPr>
                  <a:t> </a:t>
                </a:r>
                <a:r>
                  <a:rPr kumimoji="1" lang="en-US" altLang="ja-JP" sz="1200" b="1" dirty="0">
                    <a:solidFill>
                      <a:schemeClr val="tx1"/>
                    </a:solidFill>
                    <a:latin typeface="Meiryo UI" panose="020B0604030504040204" pitchFamily="50" charset="-128"/>
                    <a:ea typeface="Meiryo UI" panose="020B0604030504040204" pitchFamily="50" charset="-128"/>
                    <a:hlinkClick r:id="rId6"/>
                  </a:rPr>
                  <a:t>365</a:t>
                </a:r>
                <a:endParaRPr kumimoji="1" lang="en-US" altLang="ja-JP" sz="800" b="1" dirty="0">
                  <a:solidFill>
                    <a:schemeClr val="tx1"/>
                  </a:solidFill>
                  <a:latin typeface="Meiryo UI" panose="020B0604030504040204" pitchFamily="50" charset="-128"/>
                  <a:ea typeface="Meiryo UI" panose="020B0604030504040204" pitchFamily="50" charset="-128"/>
                </a:endParaRPr>
              </a:p>
            </p:txBody>
          </p:sp>
          <p:sp>
            <p:nvSpPr>
              <p:cNvPr id="40" name="正方形/長方形 8">
                <a:extLst>
                  <a:ext uri="{FF2B5EF4-FFF2-40B4-BE49-F238E27FC236}">
                    <a16:creationId xmlns:a16="http://schemas.microsoft.com/office/drawing/2014/main" id="{E63B3434-F625-4336-B5E7-3A40CBAFD5B9}"/>
                  </a:ext>
                </a:extLst>
              </p:cNvPr>
              <p:cNvSpPr/>
              <p:nvPr/>
            </p:nvSpPr>
            <p:spPr>
              <a:xfrm>
                <a:off x="4819245" y="3599999"/>
                <a:ext cx="1425107" cy="2160001"/>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latin typeface="Meiryo UI" panose="020B0604030504040204" pitchFamily="50" charset="-128"/>
                    <a:ea typeface="Meiryo UI" panose="020B0604030504040204" pitchFamily="50" charset="-128"/>
                    <a:hlinkClick r:id="rId7"/>
                  </a:rPr>
                  <a:t>Google</a:t>
                </a:r>
                <a:r>
                  <a:rPr lang="ja-JP" altLang="en-US" sz="1200" b="1" dirty="0">
                    <a:solidFill>
                      <a:schemeClr val="tx1"/>
                    </a:solidFill>
                    <a:latin typeface="Meiryo UI" panose="020B0604030504040204" pitchFamily="50" charset="-128"/>
                    <a:ea typeface="Meiryo UI" panose="020B0604030504040204" pitchFamily="50" charset="-128"/>
                    <a:hlinkClick r:id="rId7"/>
                  </a:rPr>
                  <a:t>　</a:t>
                </a:r>
                <a:r>
                  <a:rPr lang="en-US" altLang="ja-JP" sz="1200" b="1" dirty="0">
                    <a:solidFill>
                      <a:schemeClr val="tx1"/>
                    </a:solidFill>
                    <a:latin typeface="Meiryo UI" panose="020B0604030504040204" pitchFamily="50" charset="-128"/>
                    <a:ea typeface="Meiryo UI" panose="020B0604030504040204" pitchFamily="50" charset="-128"/>
                    <a:hlinkClick r:id="rId7"/>
                  </a:rPr>
                  <a:t>Workspace</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41" name="矢印: 上 34">
                <a:extLst>
                  <a:ext uri="{FF2B5EF4-FFF2-40B4-BE49-F238E27FC236}">
                    <a16:creationId xmlns:a16="http://schemas.microsoft.com/office/drawing/2014/main" id="{30E6002C-5EC6-4063-BFCD-3E885492D0FD}"/>
                  </a:ext>
                </a:extLst>
              </p:cNvPr>
              <p:cNvSpPr/>
              <p:nvPr/>
            </p:nvSpPr>
            <p:spPr>
              <a:xfrm>
                <a:off x="6597677" y="5783082"/>
                <a:ext cx="648073" cy="3290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2" name="正方形/長方形 36">
                <a:extLst>
                  <a:ext uri="{FF2B5EF4-FFF2-40B4-BE49-F238E27FC236}">
                    <a16:creationId xmlns:a16="http://schemas.microsoft.com/office/drawing/2014/main" id="{38C68DA2-DDC7-4A85-80B4-076478131553}"/>
                  </a:ext>
                </a:extLst>
              </p:cNvPr>
              <p:cNvSpPr/>
              <p:nvPr/>
            </p:nvSpPr>
            <p:spPr>
              <a:xfrm>
                <a:off x="6353238" y="3599999"/>
                <a:ext cx="1295663" cy="2142959"/>
              </a:xfrm>
              <a:prstGeom prst="rect">
                <a:avLst/>
              </a:prstGeom>
              <a:solidFill>
                <a:schemeClr val="accent5">
                  <a:lumMod val="20000"/>
                  <a:lumOff val="8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8"/>
                  </a:rPr>
                  <a:t>Zoom</a:t>
                </a: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grpSp>
        <p:sp>
          <p:nvSpPr>
            <p:cNvPr id="29" name="四角形: 角を丸くする 26">
              <a:extLst>
                <a:ext uri="{FF2B5EF4-FFF2-40B4-BE49-F238E27FC236}">
                  <a16:creationId xmlns:a16="http://schemas.microsoft.com/office/drawing/2014/main" id="{5F3B7679-7B51-4D50-999E-1BD5260BBD4F}"/>
                </a:ext>
              </a:extLst>
            </p:cNvPr>
            <p:cNvSpPr/>
            <p:nvPr/>
          </p:nvSpPr>
          <p:spPr>
            <a:xfrm>
              <a:off x="5004048" y="3848197"/>
              <a:ext cx="864096" cy="223445"/>
            </a:xfrm>
            <a:prstGeom prst="roundRect">
              <a:avLst/>
            </a:prstGeom>
            <a:solidFill>
              <a:schemeClr val="accent5">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9"/>
                </a:rPr>
                <a:t>要有効化</a:t>
              </a:r>
              <a:endParaRPr kumimoji="1" lang="ja-JP" altLang="en-US" sz="1200" dirty="0">
                <a:solidFill>
                  <a:schemeClr val="tx1"/>
                </a:solidFill>
              </a:endParaRPr>
            </a:p>
          </p:txBody>
        </p:sp>
      </p:grpSp>
      <p:sp>
        <p:nvSpPr>
          <p:cNvPr id="43" name="正方形/長方形 42">
            <a:extLst>
              <a:ext uri="{FF2B5EF4-FFF2-40B4-BE49-F238E27FC236}">
                <a16:creationId xmlns:a16="http://schemas.microsoft.com/office/drawing/2014/main" id="{8082673E-F4A2-4E5C-B2D9-116E28E255D7}"/>
              </a:ext>
            </a:extLst>
          </p:cNvPr>
          <p:cNvSpPr/>
          <p:nvPr/>
        </p:nvSpPr>
        <p:spPr>
          <a:xfrm>
            <a:off x="1173765" y="2860130"/>
            <a:ext cx="1172383" cy="1466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Tree>
    <p:extLst>
      <p:ext uri="{BB962C8B-B14F-4D97-AF65-F5344CB8AC3E}">
        <p14:creationId xmlns:p14="http://schemas.microsoft.com/office/powerpoint/2010/main" val="1107527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ユーザー定義 1">
      <a:dk1>
        <a:srgbClr val="000000"/>
      </a:dk1>
      <a:lt1>
        <a:srgbClr val="FFFFFF"/>
      </a:lt1>
      <a:dk2>
        <a:srgbClr val="445469"/>
      </a:dk2>
      <a:lt2>
        <a:srgbClr val="E7E6E6"/>
      </a:lt2>
      <a:accent1>
        <a:srgbClr val="F0A22E"/>
      </a:accent1>
      <a:accent2>
        <a:srgbClr val="ED7D30"/>
      </a:accent2>
      <a:accent3>
        <a:srgbClr val="A5A5A5"/>
      </a:accent3>
      <a:accent4>
        <a:srgbClr val="FFC000"/>
      </a:accent4>
      <a:accent5>
        <a:srgbClr val="5B9BD5"/>
      </a:accent5>
      <a:accent6>
        <a:srgbClr val="70AD47"/>
      </a:accent6>
      <a:hlink>
        <a:srgbClr val="0563C1"/>
      </a:hlink>
      <a:folHlink>
        <a:srgbClr val="954F7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13675</TotalTime>
  <Words>2500</Words>
  <Application>Microsoft Macintosh PowerPoint</Application>
  <PresentationFormat>画面に合わせる (4:3)</PresentationFormat>
  <Paragraphs>393</Paragraphs>
  <Slides>41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41</vt:i4>
      </vt:variant>
    </vt:vector>
  </HeadingPairs>
  <TitlesOfParts>
    <vt:vector size="46" baseType="lpstr">
      <vt:lpstr>Meiryo UI</vt:lpstr>
      <vt:lpstr>Calibri</vt:lpstr>
      <vt:lpstr>Cambria</vt:lpstr>
      <vt:lpstr>Wingdings</vt:lpstr>
      <vt:lpstr>雪藤</vt:lpstr>
      <vt:lpstr>授業における情報システム利用の基礎</vt:lpstr>
      <vt:lpstr>シナリオ</vt:lpstr>
      <vt:lpstr>疑問?  まずはuteleconをご覧ください</vt:lpstr>
      <vt:lpstr>質問? サポート窓口</vt:lpstr>
      <vt:lpstr>授業関連の情報システム概要</vt:lpstr>
      <vt:lpstr>UTokyo Account</vt:lpstr>
      <vt:lpstr>UTokyo Account</vt:lpstr>
      <vt:lpstr>非常勤の場合</vt:lpstr>
      <vt:lpstr>UTAS</vt:lpstr>
      <vt:lpstr>UTAS</vt:lpstr>
      <vt:lpstr>UTAS</vt:lpstr>
      <vt:lpstr>Zoom</vt:lpstr>
      <vt:lpstr>Zoomサインイン方法1</vt:lpstr>
      <vt:lpstr>サインイン方法1: 流れ</vt:lpstr>
      <vt:lpstr>Zoom</vt:lpstr>
      <vt:lpstr>ITC-LMS</vt:lpstr>
      <vt:lpstr>オンライン授業URL掲載</vt:lpstr>
      <vt:lpstr>オンライン授業URL掲載</vt:lpstr>
      <vt:lpstr>ITC-LMS で何ができるか？ (1/3)</vt:lpstr>
      <vt:lpstr>ITC-LMS で何ができるか？ (2/3)</vt:lpstr>
      <vt:lpstr>ITC-LMS で何ができるか？ (3/3)</vt:lpstr>
      <vt:lpstr>学生の教員に対する要望</vt:lpstr>
      <vt:lpstr>単位は不要だが聴講したい (1/4)</vt:lpstr>
      <vt:lpstr>単位は不要だが聴講したい (2/4)</vt:lpstr>
      <vt:lpstr>単位は不要だが聴講したい (3/4)</vt:lpstr>
      <vt:lpstr>単位は不要だが聴講したい (4/4)</vt:lpstr>
      <vt:lpstr>担当教員と連絡を取りたい (1/3)</vt:lpstr>
      <vt:lpstr>担当教員と連絡を取りたい (2/3)</vt:lpstr>
      <vt:lpstr>担当教員と連絡を取りたい (3/3)</vt:lpstr>
      <vt:lpstr>利用方法を統一して欲しい</vt:lpstr>
      <vt:lpstr>オンライン授業URL掲載場所 (4/5)</vt:lpstr>
      <vt:lpstr>オンライン授業URL掲載場所 (5/5)</vt:lpstr>
      <vt:lpstr>課題やテストの出題方法 (1/2)</vt:lpstr>
      <vt:lpstr>課題やテストの出題方法 (2/2)</vt:lpstr>
      <vt:lpstr>その他の注意事項</vt:lpstr>
      <vt:lpstr>情報更新の遅延</vt:lpstr>
      <vt:lpstr>UTAS の古い科目情報</vt:lpstr>
      <vt:lpstr>コースのグルーピング</vt:lpstr>
      <vt:lpstr>テストの自動採点</vt:lpstr>
      <vt:lpstr>課題提出締切時刻</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授業のオンライン化を念頭に置いた</dc:title>
  <dc:creator>tau</dc:creator>
  <cp:lastModifiedBy>柴山　悦哉</cp:lastModifiedBy>
  <cp:revision>906</cp:revision>
  <dcterms:created xsi:type="dcterms:W3CDTF">2020-03-09T13:20:48Z</dcterms:created>
  <dcterms:modified xsi:type="dcterms:W3CDTF">2022-03-09T07:41:42Z</dcterms:modified>
</cp:coreProperties>
</file>