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8" r:id="rId3"/>
    <p:sldId id="377" r:id="rId4"/>
    <p:sldId id="370" r:id="rId5"/>
    <p:sldId id="378" r:id="rId6"/>
    <p:sldId id="369" r:id="rId7"/>
    <p:sldId id="371" r:id="rId8"/>
    <p:sldId id="372" r:id="rId9"/>
    <p:sldId id="373" r:id="rId10"/>
    <p:sldId id="375" r:id="rId11"/>
    <p:sldId id="374" r:id="rId12"/>
    <p:sldId id="376" r:id="rId13"/>
    <p:sldId id="379" r:id="rId14"/>
    <p:sldId id="257" r:id="rId15"/>
    <p:sldId id="365" r:id="rId16"/>
    <p:sldId id="366" r:id="rId17"/>
    <p:sldId id="367" r:id="rId18"/>
    <p:sldId id="382" r:id="rId19"/>
    <p:sldId id="381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E503D-6DF3-DD4B-BADD-B1E450614FBD}" v="74" dt="2022-03-09T14:39:17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1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1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鈴木　亘" userId="0c5a9354-afc0-4bd2-8c92-689493350a06" providerId="ADAL" clId="{18CE503D-6DF3-DD4B-BADD-B1E450614FBD}"/>
    <pc:docChg chg="modSld">
      <pc:chgData name="鈴木　亘" userId="0c5a9354-afc0-4bd2-8c92-689493350a06" providerId="ADAL" clId="{18CE503D-6DF3-DD4B-BADD-B1E450614FBD}" dt="2022-03-09T14:51:45.214" v="1" actId="20577"/>
      <pc:docMkLst>
        <pc:docMk/>
      </pc:docMkLst>
      <pc:sldChg chg="modSp mod">
        <pc:chgData name="鈴木　亘" userId="0c5a9354-afc0-4bd2-8c92-689493350a06" providerId="ADAL" clId="{18CE503D-6DF3-DD4B-BADD-B1E450614FBD}" dt="2022-03-09T14:51:45.214" v="1" actId="20577"/>
        <pc:sldMkLst>
          <pc:docMk/>
          <pc:sldMk cId="1252856613" sldId="381"/>
        </pc:sldMkLst>
        <pc:spChg chg="mod">
          <ac:chgData name="鈴木　亘" userId="0c5a9354-afc0-4bd2-8c92-689493350a06" providerId="ADAL" clId="{18CE503D-6DF3-DD4B-BADD-B1E450614FBD}" dt="2022-03-09T14:51:45.214" v="1" actId="20577"/>
          <ac:spMkLst>
            <pc:docMk/>
            <pc:sldMk cId="1252856613" sldId="3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utelecon.adm.u-tokyo.ac.jp</a:t>
            </a:r>
            <a:r>
              <a:rPr kumimoji="1" lang="en" altLang="ja-JP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あるいは</a:t>
            </a:r>
            <a:r>
              <a:rPr kumimoji="1" lang="en-US" altLang="ja-JP" dirty="0" err="1"/>
              <a:t>utelecon</a:t>
            </a:r>
            <a:r>
              <a:rPr kumimoji="1" lang="ja-JP" altLang="en-US"/>
              <a:t>で検索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1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05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60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実際に見てみる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4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02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他からもアクセスできる</a:t>
            </a:r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3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柴山先生のスライド参照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p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telecon.adm.u-tokyo.ac.jp/online/topics#%E8%B3%AA%E5%95%8F%E3%81%AE%E5%8F%97%E3%81%91%E4%BB%98%E3%81%91%E6%96%B9%E3%82%92%E5%B7%A5%E5%A4%AB%E3%81%97%E3%81%9F%E3%81%84" TargetMode="External"/><Relationship Id="rId4" Type="http://schemas.openxmlformats.org/officeDocument/2006/relationships/hyperlink" Target="https://utelecon.adm.u-tokyo.ac.jp/online/topics#movi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#utoky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events/luncheon/" TargetMode="External"/><Relationship Id="rId4" Type="http://schemas.openxmlformats.org/officeDocument/2006/relationships/hyperlink" Target="https://utelecon.adm.u-tokyo.ac.jp/good-practi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2021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o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utelecon.adm.u-tokyo.ac.jp/online/topics" TargetMode="External"/><Relationship Id="rId4" Type="http://schemas.openxmlformats.org/officeDocument/2006/relationships/hyperlink" Target="https://utelecon.adm.u-tokyo.ac.jp/online/too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telecon.adm.u-tokyo.ac.jp/online/tools#slack" TargetMode="External"/><Relationship Id="rId4" Type="http://schemas.openxmlformats.org/officeDocument/2006/relationships/hyperlink" Target="https://utelecon.adm.u-tokyo.ac.jp/online/tools#goodnotes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教育研究における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一歩進んだ</a:t>
            </a:r>
            <a:r>
              <a:rPr lang="en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活用に向けて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大学総合教育研究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センター　鈴木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亘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オンライン／ハイブリッド／対面の授業で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発展的な工夫をしたいときのポイント・コツを紹介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動画を作成・共有したい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質問の受け付け方を工夫したい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（発展途上気味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今後より充実させる方針です）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1026" name="Picture 2" descr=":おじぎ_女性:">
            <a:extLst>
              <a:ext uri="{FF2B5EF4-FFF2-40B4-BE49-F238E27FC236}">
                <a16:creationId xmlns:a16="http://schemas.microsoft.com/office/drawing/2014/main" id="{76DA74DB-763C-E648-AA07-392C18AA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14180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3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は、よりよい授業に向けた、教員による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活用事例集も提供しています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オンラインの活用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｢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東大の実践を知る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｣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東大でのオンライン活用の実践例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オンライン授業のグッドプラクティス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の共有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授業形態・人数・使用ツールなどで絞り込み可能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オンライン授業情報交換会のアーカイブ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年度に開催された情報交換会（全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回）の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動画・資料を公開</a:t>
            </a: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09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のコンテンツ（その他）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には英語版ページもあります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気になる点があればぜひフィードバックを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B3E68FE-1524-1B47-9AF5-B259FDDB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2" y="2708920"/>
            <a:ext cx="6876256" cy="377821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5950526A-FD7B-9A40-B6C0-5E8B4F4D068A}"/>
              </a:ext>
            </a:extLst>
          </p:cNvPr>
          <p:cNvSpPr/>
          <p:nvPr/>
        </p:nvSpPr>
        <p:spPr>
          <a:xfrm>
            <a:off x="8365218" y="2610664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BED1669-9D06-574E-93E7-C3DB044B7B53}"/>
              </a:ext>
            </a:extLst>
          </p:cNvPr>
          <p:cNvSpPr/>
          <p:nvPr/>
        </p:nvSpPr>
        <p:spPr>
          <a:xfrm>
            <a:off x="7651355" y="5945805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本学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ICT</a:t>
            </a:r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教育を支える学生サポーター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オンライン授業を支援するサポーター</a:t>
            </a:r>
          </a:p>
          <a:p>
            <a:pPr lvl="1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の学生・研究生・ポスドク等が対象</a:t>
            </a:r>
          </a:p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よりは軽い仕事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（学生の同意があればハイブリッドのサポートも可）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ウェブ会議に慣れるための事前練習、授業中のチャット確認</a:t>
            </a: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サポーター業務は成績とは無関係とする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研修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受講することを条件とする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研修は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資料・動画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を確認することで実施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過去に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度受けていたら再受講の必要はなし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一律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科目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13,000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円（</a:t>
            </a:r>
            <a:r>
              <a:rPr kumimoji="1" lang="ja-JP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研修含まず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時間）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利用方法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サポーター情報を含めて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申請 → 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活動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→ 業務完了報告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ja-JP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（サポーターいない場合、マッチングすることも可能）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詳細は以下のページ参照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https://utelecon.github.io/supporters/class_2021.html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894E1-1BE1-8049-B62E-BBBBF174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6534E-C56C-F34C-A6DD-6712346E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オンライン授業に関する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技術支援や相談、トラブル解決に携わる学生サポーター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コモンサポーターについて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5BC89C-EFA3-1E44-836C-E0625D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8510C1E-DF21-734E-8005-0915761A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55A7E6C-2BC0-FC42-B1A2-5A242B170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6" y="3062881"/>
            <a:ext cx="6876256" cy="3778217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3C0FE73D-1CF3-7E40-B57F-8B98ACB45BCD}"/>
              </a:ext>
            </a:extLst>
          </p:cNvPr>
          <p:cNvSpPr/>
          <p:nvPr/>
        </p:nvSpPr>
        <p:spPr>
          <a:xfrm>
            <a:off x="8203290" y="3257348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896F2F-8490-D543-B561-584408D89460}"/>
              </a:ext>
            </a:extLst>
          </p:cNvPr>
          <p:cNvSpPr/>
          <p:nvPr/>
        </p:nvSpPr>
        <p:spPr>
          <a:xfrm>
            <a:off x="8348279" y="6300322"/>
            <a:ext cx="775773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オンライン教育の高度化・普遍化を支援する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業務内容：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記事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執筆・古くなった情報の更新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記事の英訳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オンライン教育支援サポーターについて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645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東京大学のオンライン教育は、たくさんの学生のサポートによって支えられています。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algn="ctr">
              <a:buNone/>
            </a:pP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学生の皆様、本当にありがとうございます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E5CF04-8DF3-EB4B-9C5D-A552CD4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3BF5E9F-81AB-FB41-BF0B-88DBE64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525963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ラインツールの活用をどれくらい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がんばるべきか？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やろうと思えばいくらでも工夫・投資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できてしまう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「最低限、これくらいできていれば十分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だろう」という意識を持つことは大事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他方で、ツールの習熟で新たな世界が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開かれるのも事実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おまけ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91264" cy="4856176"/>
          </a:xfrm>
        </p:spPr>
        <p:txBody>
          <a:bodyPr>
            <a:normAutofit/>
          </a:bodyPr>
          <a:lstStyle/>
          <a:p>
            <a:pPr algn="just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「杖が親しい道具になってしまうと、その人にとって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触覚的対象の世界は遠くから始まるようになり、つまり、手の表皮から始まるのでなく、杖の先端から始まることになるわけだ。（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）杖はもはや盲人の知覚する対象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ではなく、盲人がそれでもって知覚する道具である。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それは身体の付属物であり、身体的綜合の延長なので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ある 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＝「自己の身体の新しい使用法を獲得することであり、</a:t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　　身体図式を豊かにし再組織すること」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モーロス・メルロ＝ポンティ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知覚の現象学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</a:p>
          <a:p>
            <a:pPr lvl="1" algn="just"/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道具の習熟→身体の一部となる→身体の新たな使用法の獲得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altLang="ja-JP" sz="20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→身体をとりまく世界との新たな・</a:t>
            </a:r>
            <a:r>
              <a:rPr lang="ja-JP" alt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より自由な</a:t>
            </a:r>
            <a:r>
              <a:rPr lang="ja-JP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関わり方へ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62B10-A3C0-1645-B0A9-837B8515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5D44A3D-866A-2549-A297-565A867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目次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について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概要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コンテンツ紹介（基礎編／活用編／その他）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本学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教育を支える学生サポーター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クラスサポーター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コモンサポーター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オンライン教育支援サポーター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utelecon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について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/>
              <a:t> 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7D5ED6B5-AD0E-B049-9571-3EB8BC6E0FF8}"/>
              </a:ext>
            </a:extLst>
          </p:cNvPr>
          <p:cNvSpPr txBox="1">
            <a:spLocks/>
          </p:cNvSpPr>
          <p:nvPr/>
        </p:nvSpPr>
        <p:spPr>
          <a:xfrm>
            <a:off x="467544" y="4318163"/>
            <a:ext cx="7512330" cy="118587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1" sz="3200" baseline="0">
                <a:solidFill>
                  <a:schemeClr val="tx2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None/>
              <a:defRPr kumimoji="1" sz="2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None/>
              <a:defRPr kumimoji="1" sz="24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None/>
              <a:defRPr kumimoji="1" sz="20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kern="0"/>
              <a:t> </a:t>
            </a:r>
            <a:r>
              <a:rPr lang="en" altLang="ja-JP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https://utelecon.adm.u-tokyo.ac.jp/</a:t>
            </a:r>
            <a:endParaRPr lang="en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</a:t>
            </a:r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telecon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（ユーテレコン）とは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オンライン授業や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会議に関する情報をワンストップで得られることを目指すサイト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学内の教職員・学生向けだが、学外の方にとっても広く活用できるものを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詳しくは「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について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」を参照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76009E6-D34B-1D47-B38C-EE4B516B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02"/>
            <a:ext cx="9144000" cy="5024248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9A02E3F0-377C-594F-AB01-CD1FC6906A9C}"/>
              </a:ext>
            </a:extLst>
          </p:cNvPr>
          <p:cNvSpPr/>
          <p:nvPr/>
        </p:nvSpPr>
        <p:spPr>
          <a:xfrm>
            <a:off x="29628" y="1628800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275FF39-31B6-3B4B-B701-DC2E618549E2}"/>
              </a:ext>
            </a:extLst>
          </p:cNvPr>
          <p:cNvSpPr/>
          <p:nvPr/>
        </p:nvSpPr>
        <p:spPr>
          <a:xfrm>
            <a:off x="584519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48D5D3A-05A7-9A4A-95AF-484C066209E3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31405ED-D01E-C840-AF04-0C0BB0D03166}"/>
              </a:ext>
            </a:extLst>
          </p:cNvPr>
          <p:cNvSpPr/>
          <p:nvPr/>
        </p:nvSpPr>
        <p:spPr>
          <a:xfrm>
            <a:off x="7652029" y="1600430"/>
            <a:ext cx="1656184" cy="525613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EF43108-2E2E-1149-85F1-35CE3195D8FE}"/>
              </a:ext>
            </a:extLst>
          </p:cNvPr>
          <p:cNvSpPr/>
          <p:nvPr/>
        </p:nvSpPr>
        <p:spPr>
          <a:xfrm>
            <a:off x="187597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のコンテンツ（基礎編）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「まずはここから」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初めて東京大学で授業を行うための情報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「東京大学のシステム」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東大で授業で使われるシステムの紹介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UTokyo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Account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ITC-LMS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などなど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授業形態を問わず利用されるものも多い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実際にアクセスしてみてください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このような方のために：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オンライン／ハイブリッド授業に慣れてきた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初めてのツールを授業で使いこなしたい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授業をより良くできるツールを知りたい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他の教員がどのような授業をしているのかを知りたい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985277"/>
            <a:ext cx="8229600" cy="4525963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「オンラインの活用」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https://utelecon.adm.u-tokyo.ac.jp/online/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ツールごとの活用方法を知りたい 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目的に合わせた活用方法を知りたい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→「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やりたいことから探す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9C36837-EA0B-A04B-ADDB-0C160A06DB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63"/>
          <a:stretch/>
        </p:blipFill>
        <p:spPr>
          <a:xfrm>
            <a:off x="491455" y="1417638"/>
            <a:ext cx="8100392" cy="1283471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BEC5931A-1D8C-D542-943C-B188FDF762A6}"/>
              </a:ext>
            </a:extLst>
          </p:cNvPr>
          <p:cNvSpPr/>
          <p:nvPr/>
        </p:nvSpPr>
        <p:spPr>
          <a:xfrm>
            <a:off x="3860587" y="1621987"/>
            <a:ext cx="1656184" cy="504056"/>
          </a:xfrm>
          <a:prstGeom prst="ellipse">
            <a:avLst/>
          </a:prstGeom>
          <a:solidFill>
            <a:schemeClr val="accent1">
              <a:tint val="100000"/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0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utelecon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のコンテンツ（活用編）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使えるツールから探す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」 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オンライン／ハイブリッド／対面の授業を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充実させるツールの活用ポイント・コツを</a:t>
            </a:r>
            <a:b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紹介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会議や研究室運営、コミュニケーションにも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例えば：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手書きノートアプリ「</a:t>
            </a:r>
            <a:r>
              <a:rPr lang="en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GoodNotes</a:t>
            </a:r>
            <a:r>
              <a:rPr lang="en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 5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コミュニケーションツール「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Slack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」の使い方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56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1069</Words>
  <Application>Microsoft Macintosh PowerPoint</Application>
  <PresentationFormat>画面に合わせる (4:3)</PresentationFormat>
  <Paragraphs>155</Paragraphs>
  <Slides>19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Calibri</vt:lpstr>
      <vt:lpstr>Cambria</vt:lpstr>
      <vt:lpstr>Wingdings</vt:lpstr>
      <vt:lpstr>雪藤</vt:lpstr>
      <vt:lpstr>教育研究における 一歩進んだICT活用に向けて</vt:lpstr>
      <vt:lpstr>目次</vt:lpstr>
      <vt:lpstr> uteleconについて</vt:lpstr>
      <vt:lpstr>utelecon（ユーテレコン）とは</vt:lpstr>
      <vt:lpstr>uteleconのコンテンツ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uteleconのコンテンツ（その他）</vt:lpstr>
      <vt:lpstr> 本学ICT教育を支える学生サポーター</vt:lpstr>
      <vt:lpstr>クラスサポーター</vt:lpstr>
      <vt:lpstr>コモンサポーター</vt:lpstr>
      <vt:lpstr>オンライン教育支援サポーター</vt:lpstr>
      <vt:lpstr>PowerPoint プレゼンテーション</vt:lpstr>
      <vt:lpstr>おまけ</vt:lpstr>
      <vt:lpstr>おまけ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鈴木　亘</cp:lastModifiedBy>
  <cp:revision>595</cp:revision>
  <dcterms:created xsi:type="dcterms:W3CDTF">2020-03-09T13:20:48Z</dcterms:created>
  <dcterms:modified xsi:type="dcterms:W3CDTF">2022-03-09T14:51:53Z</dcterms:modified>
</cp:coreProperties>
</file>