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256" r:id="rId2"/>
    <p:sldId id="1299" r:id="rId3"/>
    <p:sldId id="1278" r:id="rId4"/>
    <p:sldId id="1282" r:id="rId5"/>
    <p:sldId id="1279" r:id="rId6"/>
    <p:sldId id="1281" r:id="rId7"/>
    <p:sldId id="1283" r:id="rId8"/>
    <p:sldId id="1291" r:id="rId9"/>
    <p:sldId id="1289" r:id="rId10"/>
    <p:sldId id="1300" r:id="rId11"/>
    <p:sldId id="1302" r:id="rId12"/>
    <p:sldId id="1312" r:id="rId13"/>
    <p:sldId id="1288" r:id="rId14"/>
    <p:sldId id="1315" r:id="rId15"/>
    <p:sldId id="1296" r:id="rId16"/>
    <p:sldId id="1316" r:id="rId17"/>
    <p:sldId id="1304" r:id="rId18"/>
    <p:sldId id="1314" r:id="rId19"/>
    <p:sldId id="1303" r:id="rId20"/>
    <p:sldId id="1292" r:id="rId21"/>
    <p:sldId id="1290" r:id="rId22"/>
    <p:sldId id="1293" r:id="rId23"/>
    <p:sldId id="1311" r:id="rId24"/>
    <p:sldId id="1309" r:id="rId25"/>
    <p:sldId id="13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6" autoAdjust="0"/>
    <p:restoredTop sz="86451" autoAdjust="0"/>
  </p:normalViewPr>
  <p:slideViewPr>
    <p:cSldViewPr>
      <p:cViewPr varScale="1">
        <p:scale>
          <a:sx n="86" d="100"/>
          <a:sy n="86" d="100"/>
        </p:scale>
        <p:origin x="540" y="96"/>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2023/3/10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17</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2023/3/15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2023/3/15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2023/3/15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2023/3/15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62Ou6gdcxDE" TargetMode="External"/><Relationship Id="rId1" Type="http://schemas.openxmlformats.org/officeDocument/2006/relationships/slideLayout" Target="../slideLayouts/slideLayout2.xml"/><Relationship Id="rId6" Type="http://schemas.openxmlformats.org/officeDocument/2006/relationships/hyperlink" Target="https://idm.ecc.u-tokyo.ac.jp/webmtn/" TargetMode="Externa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nivtokyo.sharepoint.com/sites/utokyoportal/wiki/d/UTokyo_Account_Token.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hyperlink" Target="https://www.yubico.com/yubikey/?lang=j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com/shorts/GaaO5GgkObY?feature=share"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telecon.adm.u-tokyo.ac.jp/utokyo_account/mfa/reregister_and_terminat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nivtokyo.sharepoint.com/sites/utokyoportal/wiki/d/Work_from_home.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18" name="グループ化 17">
            <a:extLst>
              <a:ext uri="{FF2B5EF4-FFF2-40B4-BE49-F238E27FC236}">
                <a16:creationId xmlns:a16="http://schemas.microsoft.com/office/drawing/2014/main" id="{4CCABF4A-08ED-B01D-01D2-39ECDD5BCA7E}"/>
              </a:ext>
            </a:extLst>
          </p:cNvPr>
          <p:cNvGrpSpPr/>
          <p:nvPr/>
        </p:nvGrpSpPr>
        <p:grpSpPr>
          <a:xfrm>
            <a:off x="4962528" y="4304084"/>
            <a:ext cx="3296930" cy="2279278"/>
            <a:chOff x="4962528" y="4304084"/>
            <a:chExt cx="3296930" cy="2279278"/>
          </a:xfrm>
        </p:grpSpPr>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8" name="テキスト ボックス 7">
              <a:extLst>
                <a:ext uri="{FF2B5EF4-FFF2-40B4-BE49-F238E27FC236}">
                  <a16:creationId xmlns:a16="http://schemas.microsoft.com/office/drawing/2014/main" id="{C1256919-5F78-24C7-2088-E2D11D26B013}"/>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0" name="直線コネクタ 9">
              <a:extLst>
                <a:ext uri="{FF2B5EF4-FFF2-40B4-BE49-F238E27FC236}">
                  <a16:creationId xmlns:a16="http://schemas.microsoft.com/office/drawing/2014/main" id="{7966F284-4624-1AA9-D1B6-A82E46BE99A4}"/>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8329967-CC7A-1C31-38BE-5ED3788484E4}"/>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53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
        <p:nvSpPr>
          <p:cNvPr id="7" name="テキスト ボックス 6">
            <a:extLst>
              <a:ext uri="{FF2B5EF4-FFF2-40B4-BE49-F238E27FC236}">
                <a16:creationId xmlns:a16="http://schemas.microsoft.com/office/drawing/2014/main" id="{186B5D2A-D8E0-EB36-5786-4808F0863770}"/>
              </a:ext>
            </a:extLst>
          </p:cNvPr>
          <p:cNvSpPr txBox="1"/>
          <p:nvPr/>
        </p:nvSpPr>
        <p:spPr>
          <a:xfrm rot="196969">
            <a:off x="3798607" y="4620089"/>
            <a:ext cx="2492990" cy="369332"/>
          </a:xfrm>
          <a:prstGeom prst="rect">
            <a:avLst/>
          </a:prstGeom>
          <a:noFill/>
        </p:spPr>
        <p:txBody>
          <a:bodyPr wrap="none" rtlCol="0">
            <a:spAutoFit/>
          </a:bodyPr>
          <a:lstStyle/>
          <a:p>
            <a:r>
              <a:rPr kumimoji="1" lang="ja-JP" altLang="en-US" dirty="0"/>
              <a:t>よし多要素認証だっ！</a:t>
            </a:r>
          </a:p>
        </p:txBody>
      </p:sp>
      <p:cxnSp>
        <p:nvCxnSpPr>
          <p:cNvPr id="11" name="直線コネクタ 10">
            <a:extLst>
              <a:ext uri="{FF2B5EF4-FFF2-40B4-BE49-F238E27FC236}">
                <a16:creationId xmlns:a16="http://schemas.microsoft.com/office/drawing/2014/main" id="{65FC0157-2AD7-9B97-4FCE-EC151D65F66B}"/>
              </a:ext>
            </a:extLst>
          </p:cNvPr>
          <p:cNvCxnSpPr>
            <a:cxnSpLocks/>
          </p:cNvCxnSpPr>
          <p:nvPr/>
        </p:nvCxnSpPr>
        <p:spPr>
          <a:xfrm flipV="1">
            <a:off x="3124200" y="4431658"/>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1B29C40-7284-025E-2D2D-CE9284759801}"/>
              </a:ext>
            </a:extLst>
          </p:cNvPr>
          <p:cNvCxnSpPr>
            <a:cxnSpLocks/>
          </p:cNvCxnSpPr>
          <p:nvPr/>
        </p:nvCxnSpPr>
        <p:spPr>
          <a:xfrm>
            <a:off x="3176831" y="4914266"/>
            <a:ext cx="1547568" cy="6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28A7ECA-F851-A08B-D4CD-5273C73BFBB4}"/>
              </a:ext>
            </a:extLst>
          </p:cNvPr>
          <p:cNvCxnSpPr>
            <a:cxnSpLocks/>
          </p:cNvCxnSpPr>
          <p:nvPr/>
        </p:nvCxnSpPr>
        <p:spPr>
          <a:xfrm flipH="1" flipV="1">
            <a:off x="5418437" y="4500741"/>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6DC195E-BBB3-17CE-BC85-29F6CED4FB32}"/>
              </a:ext>
            </a:extLst>
          </p:cNvPr>
          <p:cNvCxnSpPr>
            <a:cxnSpLocks/>
          </p:cNvCxnSpPr>
          <p:nvPr/>
        </p:nvCxnSpPr>
        <p:spPr>
          <a:xfrm flipH="1">
            <a:off x="5471068" y="4983349"/>
            <a:ext cx="1547568" cy="69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kumimoji="1" lang="en-US" altLang="ja-JP" dirty="0">
                <a:hlinkClick r:id="rId2"/>
              </a:rPr>
              <a:t>utac</a:t>
            </a:r>
            <a:r>
              <a:rPr kumimoji="1" lang="ja-JP" altLang="en-US" dirty="0">
                <a:hlinkClick r:id="rId2"/>
              </a:rPr>
              <a:t>設定デモ</a:t>
            </a:r>
            <a:r>
              <a:rPr kumimoji="1" lang="ja-JP" altLang="en-US" dirty="0"/>
              <a:t>（入れ替え予定）</a:t>
            </a:r>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設定方法説明ページ・動画</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64412216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a:txBody>
                    <a:bodyPr/>
                    <a:lstStyle/>
                    <a:p>
                      <a:r>
                        <a:rPr kumimoji="1" lang="en-US" altLang="ja-JP" dirty="0">
                          <a:hlinkClick r:id="rId6"/>
                        </a:rPr>
                        <a:t>ECCS</a:t>
                      </a:r>
                      <a:r>
                        <a:rPr kumimoji="1" lang="ja-JP" altLang="en-US" dirty="0">
                          <a:hlinkClick r:id="rId6"/>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E99FC-E33B-AB84-08C3-22816BAF65A7}"/>
              </a:ext>
            </a:extLst>
          </p:cNvPr>
          <p:cNvSpPr>
            <a:spLocks noGrp="1"/>
          </p:cNvSpPr>
          <p:nvPr>
            <p:ph type="title"/>
          </p:nvPr>
        </p:nvSpPr>
        <p:spPr/>
        <p:txBody>
          <a:bodyPr/>
          <a:lstStyle/>
          <a:p>
            <a:r>
              <a:rPr kumimoji="1" lang="ja-JP" altLang="en-US" dirty="0"/>
              <a:t>いくつかの注意・罠</a:t>
            </a:r>
          </a:p>
        </p:txBody>
      </p:sp>
      <p:sp>
        <p:nvSpPr>
          <p:cNvPr id="3" name="コンテンツ プレースホルダー 2">
            <a:extLst>
              <a:ext uri="{FF2B5EF4-FFF2-40B4-BE49-F238E27FC236}">
                <a16:creationId xmlns:a16="http://schemas.microsoft.com/office/drawing/2014/main" id="{27526774-8E7F-EF7B-8F27-EA8BEC41D865}"/>
              </a:ext>
            </a:extLst>
          </p:cNvPr>
          <p:cNvSpPr>
            <a:spLocks noGrp="1"/>
          </p:cNvSpPr>
          <p:nvPr>
            <p:ph idx="1"/>
          </p:nvPr>
        </p:nvSpPr>
        <p:spPr/>
        <p:txBody>
          <a:bodyPr/>
          <a:lstStyle/>
          <a:p>
            <a:r>
              <a:rPr kumimoji="1" lang="ja-JP" altLang="en-US" dirty="0"/>
              <a:t>初期設定時の罠</a:t>
            </a:r>
            <a:endParaRPr kumimoji="1" lang="en-US" altLang="ja-JP" dirty="0"/>
          </a:p>
          <a:p>
            <a:r>
              <a:rPr lang="ja-JP" altLang="en-US" dirty="0"/>
              <a:t>スマホ買い替え</a:t>
            </a:r>
            <a:endParaRPr lang="en-US" altLang="ja-JP" dirty="0"/>
          </a:p>
          <a:p>
            <a:r>
              <a:rPr kumimoji="1" lang="ja-JP" altLang="en-US" dirty="0"/>
              <a:t>スマホ・携帯電話を持っていない（持たない主義）</a:t>
            </a:r>
            <a:endParaRPr kumimoji="1" lang="en-US" altLang="ja-JP" dirty="0"/>
          </a:p>
          <a:p>
            <a:r>
              <a:rPr lang="ja-JP" altLang="en-US" dirty="0"/>
              <a:t>海外出張</a:t>
            </a:r>
            <a:endParaRPr lang="en-US" altLang="ja-JP" dirty="0"/>
          </a:p>
          <a:p>
            <a:r>
              <a:rPr lang="ja-JP" altLang="en-US" dirty="0"/>
              <a:t>携帯会社の通信障害</a:t>
            </a:r>
            <a:endParaRPr kumimoji="1" lang="ja-JP" altLang="en-US" dirty="0"/>
          </a:p>
        </p:txBody>
      </p:sp>
      <p:sp>
        <p:nvSpPr>
          <p:cNvPr id="4" name="日付プレースホルダー 3">
            <a:extLst>
              <a:ext uri="{FF2B5EF4-FFF2-40B4-BE49-F238E27FC236}">
                <a16:creationId xmlns:a16="http://schemas.microsoft.com/office/drawing/2014/main" id="{4E5BD20D-8869-59BA-AE8C-E8220A407B2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979E3179-7C4A-FD78-DD6B-7FE3C4B72F3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45B946E-0742-16C6-4035-D3D7C8AD316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07399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C2882-36D3-7E3F-88C9-CEE90FFEACAB}"/>
              </a:ext>
            </a:extLst>
          </p:cNvPr>
          <p:cNvSpPr>
            <a:spLocks noGrp="1"/>
          </p:cNvSpPr>
          <p:nvPr>
            <p:ph type="title"/>
          </p:nvPr>
        </p:nvSpPr>
        <p:spPr/>
        <p:txBody>
          <a:bodyPr/>
          <a:lstStyle/>
          <a:p>
            <a:r>
              <a:rPr kumimoji="1" lang="ja-JP" altLang="en-US" dirty="0"/>
              <a:t>スマホ買い替え</a:t>
            </a:r>
          </a:p>
        </p:txBody>
      </p:sp>
      <p:sp>
        <p:nvSpPr>
          <p:cNvPr id="3" name="コンテンツ プレースホルダー 2">
            <a:extLst>
              <a:ext uri="{FF2B5EF4-FFF2-40B4-BE49-F238E27FC236}">
                <a16:creationId xmlns:a16="http://schemas.microsoft.com/office/drawing/2014/main" id="{523F79F5-89E5-4E6E-7BEE-A65BD34F1C7B}"/>
              </a:ext>
            </a:extLst>
          </p:cNvPr>
          <p:cNvSpPr>
            <a:spLocks noGrp="1"/>
          </p:cNvSpPr>
          <p:nvPr>
            <p:ph idx="1"/>
          </p:nvPr>
        </p:nvSpPr>
        <p:spPr>
          <a:xfrm>
            <a:off x="179512" y="1500174"/>
            <a:ext cx="8856984" cy="4525963"/>
          </a:xfrm>
        </p:spPr>
        <p:txBody>
          <a:bodyPr>
            <a:normAutofit/>
          </a:bodyPr>
          <a:lstStyle/>
          <a:p>
            <a:r>
              <a:rPr kumimoji="1" lang="ja-JP" altLang="en-US" dirty="0"/>
              <a:t>アプリ（</a:t>
            </a:r>
            <a:r>
              <a:rPr kumimoji="1" lang="en-US" altLang="ja-JP" dirty="0"/>
              <a:t>Microsoft</a:t>
            </a:r>
            <a:r>
              <a:rPr lang="ja-JP" altLang="en-US" dirty="0"/>
              <a:t> </a:t>
            </a:r>
            <a:r>
              <a:rPr kumimoji="1" lang="en-US" altLang="ja-JP" dirty="0"/>
              <a:t>Authenticator, Google</a:t>
            </a:r>
            <a:r>
              <a:rPr kumimoji="1" lang="ja-JP" altLang="en-US" dirty="0"/>
              <a:t>認証アプリ）の設定はスマホを買い替えると引き継がれない</a:t>
            </a:r>
            <a:endParaRPr kumimoji="1" lang="en-US" altLang="ja-JP" dirty="0"/>
          </a:p>
          <a:p>
            <a:r>
              <a:rPr lang="ja-JP" altLang="en-US" dirty="0"/>
              <a:t>本人確認方法が</a:t>
            </a:r>
            <a:r>
              <a:rPr lang="ja-JP" altLang="en-US" dirty="0">
                <a:solidFill>
                  <a:srgbClr val="F010D5"/>
                </a:solidFill>
              </a:rPr>
              <a:t>アプリ「だけ」だとそこで詰んで</a:t>
            </a:r>
            <a:r>
              <a:rPr lang="ja-JP" altLang="en-US" dirty="0"/>
              <a:t>しまう</a:t>
            </a:r>
            <a:r>
              <a:rPr lang="en-US" altLang="ja-JP" dirty="0"/>
              <a:t>!</a:t>
            </a:r>
            <a:endParaRPr kumimoji="1" lang="en-US" altLang="ja-JP" dirty="0"/>
          </a:p>
          <a:p>
            <a:r>
              <a:rPr kumimoji="1" lang="ja-JP" altLang="en-US" dirty="0"/>
              <a:t>対策</a:t>
            </a:r>
            <a:endParaRPr kumimoji="1" lang="en-US" altLang="ja-JP" dirty="0"/>
          </a:p>
          <a:p>
            <a:pPr lvl="1"/>
            <a:r>
              <a:rPr kumimoji="1" lang="ja-JP" altLang="en-US" dirty="0">
                <a:solidFill>
                  <a:srgbClr val="00B050"/>
                </a:solidFill>
              </a:rPr>
              <a:t>本人確認方法をもう一つ（電話など）</a:t>
            </a:r>
            <a:r>
              <a:rPr kumimoji="1" lang="ja-JP" altLang="en-US" dirty="0"/>
              <a:t>登録する</a:t>
            </a:r>
            <a:endParaRPr kumimoji="1" lang="en-US" altLang="ja-JP" dirty="0"/>
          </a:p>
          <a:p>
            <a:pPr lvl="1"/>
            <a:r>
              <a:rPr kumimoji="1" lang="ja-JP" altLang="en-US" dirty="0"/>
              <a:t>アプリの設定は</a:t>
            </a:r>
            <a:r>
              <a:rPr kumimoji="1" lang="ja-JP" altLang="en-US" dirty="0">
                <a:hlinkClick r:id="rId2"/>
              </a:rPr>
              <a:t>設定ページ</a:t>
            </a:r>
            <a:r>
              <a:rPr kumimoji="1" lang="ja-JP" altLang="en-US" dirty="0"/>
              <a:t>で一旦消してやり直す</a:t>
            </a:r>
          </a:p>
        </p:txBody>
      </p:sp>
      <p:sp>
        <p:nvSpPr>
          <p:cNvPr id="4" name="日付プレースホルダー 3">
            <a:extLst>
              <a:ext uri="{FF2B5EF4-FFF2-40B4-BE49-F238E27FC236}">
                <a16:creationId xmlns:a16="http://schemas.microsoft.com/office/drawing/2014/main" id="{D1A56B0A-9F4C-1EE9-953A-E437D447463E}"/>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42F895DE-DD72-5B55-EC5D-F2CB3DFCB8A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7CC1C3F-7B65-5C16-3099-002484356FFC}"/>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41734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a:t>
            </a:r>
            <a:r>
              <a:rPr lang="ja-JP" altLang="en-US" dirty="0"/>
              <a:t>や</a:t>
            </a:r>
            <a:r>
              <a:rPr kumimoji="1" lang="ja-JP" altLang="en-US" dirty="0"/>
              <a:t>携帯を持っていない（持たない主義）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92500" lnSpcReduction="20000"/>
          </a:bodyPr>
          <a:lstStyle/>
          <a:p>
            <a:r>
              <a:rPr kumimoji="1" lang="ja-JP" altLang="en-US" dirty="0"/>
              <a:t>多要素認証専用に以下いずれか</a:t>
            </a:r>
            <a:r>
              <a:rPr lang="ja-JP" altLang="en-US" dirty="0"/>
              <a:t>をご検討ください</a:t>
            </a:r>
            <a:endParaRPr kumimoji="1" lang="en-US" altLang="ja-JP" dirty="0"/>
          </a:p>
          <a:p>
            <a:pPr lvl="1"/>
            <a:r>
              <a:rPr lang="ja-JP" altLang="en-US" dirty="0"/>
              <a:t>大学が貸し出している</a:t>
            </a:r>
            <a:r>
              <a:rPr lang="ja-JP" altLang="en-US" b="1" dirty="0"/>
              <a:t>ガラ</a:t>
            </a:r>
            <a:r>
              <a:rPr kumimoji="1" lang="ja-JP" altLang="en-US" b="1" dirty="0"/>
              <a:t>携電話</a:t>
            </a:r>
            <a:r>
              <a:rPr kumimoji="1" lang="ja-JP" altLang="en-US" dirty="0"/>
              <a:t>（</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b="1" dirty="0"/>
              <a:t>専用ハードウェアトークン</a:t>
            </a:r>
            <a:endParaRPr lang="en-US" altLang="ja-JP" b="1" dirty="0"/>
          </a:p>
          <a:p>
            <a:pPr lvl="2"/>
            <a:r>
              <a:rPr lang="ja-JP" altLang="en-US" dirty="0"/>
              <a:t>試験的に</a:t>
            </a:r>
            <a:r>
              <a:rPr lang="ja-JP" altLang="en-US" dirty="0">
                <a:hlinkClick r:id="rId3"/>
              </a:rPr>
              <a:t>貸し出し中</a:t>
            </a:r>
            <a:r>
              <a:rPr lang="ja-JP" altLang="en-US" dirty="0"/>
              <a:t>（物理的には</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b="1" dirty="0"/>
              <a:t>専用セキュリティキー</a:t>
            </a:r>
            <a:r>
              <a:rPr kumimoji="1" lang="ja-JP" altLang="en-US" dirty="0"/>
              <a:t> </a:t>
            </a:r>
            <a:r>
              <a:rPr kumimoji="1" lang="en-US" altLang="ja-JP" dirty="0">
                <a:hlinkClick r:id="rId4"/>
              </a:rPr>
              <a:t>YubiKey</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a:p>
            <a:pPr lvl="1"/>
            <a:r>
              <a:rPr lang="ja-JP" altLang="en-US" b="1" dirty="0"/>
              <a:t>固定電話</a:t>
            </a:r>
            <a:r>
              <a:rPr lang="en-US" altLang="ja-JP" b="1" dirty="0"/>
              <a:t>x2</a:t>
            </a:r>
            <a:r>
              <a:rPr lang="ja-JP" altLang="en-US" dirty="0"/>
              <a:t>（いえでんと職場電話）</a:t>
            </a:r>
            <a:endParaRPr lang="en-US" altLang="ja-JP" dirty="0"/>
          </a:p>
          <a:p>
            <a:pPr lvl="2"/>
            <a:r>
              <a:rPr lang="ja-JP" altLang="en-US" dirty="0"/>
              <a:t>色々罠があります（後述）</a:t>
            </a:r>
            <a:endParaRPr lang="en-US" altLang="ja-JP" dirty="0"/>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641423" y="3169466"/>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004048" y="2276872"/>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4CD7D-F3D1-CD62-43A3-813DB2E18124}"/>
              </a:ext>
            </a:extLst>
          </p:cNvPr>
          <p:cNvSpPr>
            <a:spLocks noGrp="1"/>
          </p:cNvSpPr>
          <p:nvPr>
            <p:ph type="title"/>
          </p:nvPr>
        </p:nvSpPr>
        <p:spPr/>
        <p:txBody>
          <a:bodyPr/>
          <a:lstStyle/>
          <a:p>
            <a:r>
              <a:rPr kumimoji="1" lang="ja-JP" altLang="en-US" dirty="0"/>
              <a:t>海外出張</a:t>
            </a:r>
          </a:p>
        </p:txBody>
      </p:sp>
      <p:sp>
        <p:nvSpPr>
          <p:cNvPr id="3" name="コンテンツ プレースホルダー 2">
            <a:extLst>
              <a:ext uri="{FF2B5EF4-FFF2-40B4-BE49-F238E27FC236}">
                <a16:creationId xmlns:a16="http://schemas.microsoft.com/office/drawing/2014/main" id="{06C8379D-8DEC-7E47-4810-0DA45BFA4759}"/>
              </a:ext>
            </a:extLst>
          </p:cNvPr>
          <p:cNvSpPr>
            <a:spLocks noGrp="1"/>
          </p:cNvSpPr>
          <p:nvPr>
            <p:ph idx="1"/>
          </p:nvPr>
        </p:nvSpPr>
        <p:spPr>
          <a:xfrm>
            <a:off x="457200" y="1500174"/>
            <a:ext cx="8435280" cy="4525963"/>
          </a:xfrm>
        </p:spPr>
        <p:txBody>
          <a:bodyPr/>
          <a:lstStyle/>
          <a:p>
            <a:r>
              <a:rPr kumimoji="1" lang="ja-JP" altLang="en-US" dirty="0">
                <a:solidFill>
                  <a:srgbClr val="F010D5"/>
                </a:solidFill>
              </a:rPr>
              <a:t>固定電話（職場・いえ）だけだと</a:t>
            </a:r>
            <a:r>
              <a:rPr kumimoji="1" lang="en-US" altLang="ja-JP" dirty="0">
                <a:solidFill>
                  <a:srgbClr val="F010D5"/>
                </a:solidFill>
              </a:rPr>
              <a:t>NG</a:t>
            </a:r>
          </a:p>
          <a:p>
            <a:r>
              <a:rPr kumimoji="1" lang="ja-JP" altLang="en-US" dirty="0"/>
              <a:t>認証に使う道具が携帯型であれば</a:t>
            </a:r>
            <a:r>
              <a:rPr kumimoji="1" lang="en-US" altLang="ja-JP" dirty="0"/>
              <a:t>OK</a:t>
            </a:r>
          </a:p>
          <a:p>
            <a:pPr lvl="1"/>
            <a:r>
              <a:rPr kumimoji="1" lang="ja-JP" altLang="en-US" dirty="0"/>
              <a:t>〇 自分のスマホ</a:t>
            </a:r>
            <a:endParaRPr kumimoji="1" lang="en-US" altLang="ja-JP" dirty="0"/>
          </a:p>
          <a:p>
            <a:pPr lvl="1"/>
            <a:r>
              <a:rPr kumimoji="1" lang="ja-JP" altLang="en-US" dirty="0"/>
              <a:t>〇 大学が貸し出すガラ携</a:t>
            </a:r>
            <a:endParaRPr lang="en-US" altLang="ja-JP" dirty="0"/>
          </a:p>
          <a:p>
            <a:pPr lvl="1"/>
            <a:r>
              <a:rPr kumimoji="1" lang="ja-JP" altLang="en-US" dirty="0"/>
              <a:t>〇 専用ハードウェアトークン</a:t>
            </a:r>
            <a:endParaRPr kumimoji="1" lang="en-US" altLang="ja-JP" dirty="0"/>
          </a:p>
          <a:p>
            <a:pPr lvl="1"/>
            <a:r>
              <a:rPr lang="ja-JP" altLang="en-US" dirty="0"/>
              <a:t>〇 専用セキュリティキー</a:t>
            </a:r>
            <a:endParaRPr kumimoji="1" lang="ja-JP" altLang="en-US" dirty="0"/>
          </a:p>
        </p:txBody>
      </p:sp>
      <p:sp>
        <p:nvSpPr>
          <p:cNvPr id="4" name="日付プレースホルダー 3">
            <a:extLst>
              <a:ext uri="{FF2B5EF4-FFF2-40B4-BE49-F238E27FC236}">
                <a16:creationId xmlns:a16="http://schemas.microsoft.com/office/drawing/2014/main" id="{CF4BE60F-92B5-9D58-9FA8-21EA87E555EE}"/>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56E2E29-3C8D-EE5E-F608-68B878363B16}"/>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F14D07F-94C5-DFF5-6834-E68B6E10659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50822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携帯電話会社の通信障害</a:t>
            </a:r>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normAutofit fontScale="85000" lnSpcReduction="10000"/>
          </a:bodyPr>
          <a:lstStyle/>
          <a:p>
            <a:r>
              <a:rPr lang="en-US" altLang="ja-JP" dirty="0">
                <a:solidFill>
                  <a:srgbClr val="F010D5"/>
                </a:solidFill>
              </a:rPr>
              <a:t>NG</a:t>
            </a:r>
            <a:r>
              <a:rPr lang="en-US" altLang="ja-JP" dirty="0"/>
              <a:t> </a:t>
            </a:r>
            <a:r>
              <a:rPr lang="ja-JP" altLang="en-US" dirty="0"/>
              <a:t>ショートメッセージ</a:t>
            </a:r>
            <a:endParaRPr lang="en-US" altLang="ja-JP" dirty="0"/>
          </a:p>
          <a:p>
            <a:r>
              <a:rPr lang="en-US" altLang="ja-JP" dirty="0">
                <a:solidFill>
                  <a:srgbClr val="F010D5"/>
                </a:solidFill>
              </a:rPr>
              <a:t>NG</a:t>
            </a:r>
            <a:r>
              <a:rPr lang="en-US" altLang="ja-JP" dirty="0"/>
              <a:t> Microsoft Authenticator</a:t>
            </a:r>
            <a:r>
              <a:rPr lang="ja-JP" altLang="en-US" dirty="0"/>
              <a:t>の</a:t>
            </a:r>
            <a:r>
              <a:rPr lang="en-US" altLang="ja-JP" dirty="0">
                <a:solidFill>
                  <a:srgbClr val="F010D5"/>
                </a:solidFill>
              </a:rPr>
              <a:t>2</a:t>
            </a:r>
            <a:r>
              <a:rPr lang="ja-JP" altLang="en-US" dirty="0">
                <a:solidFill>
                  <a:srgbClr val="F010D5"/>
                </a:solidFill>
              </a:rPr>
              <a:t>桁を入力</a:t>
            </a:r>
            <a:r>
              <a:rPr lang="ja-JP" altLang="en-US" dirty="0"/>
              <a:t>する方法</a:t>
            </a:r>
            <a:endParaRPr lang="en-US" altLang="ja-JP" dirty="0"/>
          </a:p>
          <a:p>
            <a:r>
              <a:rPr lang="en-US" altLang="ja-JP" dirty="0">
                <a:solidFill>
                  <a:srgbClr val="00B050"/>
                </a:solidFill>
              </a:rPr>
              <a:t>OK</a:t>
            </a:r>
            <a:r>
              <a:rPr lang="en-US" altLang="ja-JP" dirty="0"/>
              <a:t> </a:t>
            </a:r>
            <a:r>
              <a:rPr lang="ja-JP" altLang="en-US" dirty="0"/>
              <a:t>音声電話</a:t>
            </a:r>
            <a:endParaRPr lang="en-US" altLang="ja-JP" dirty="0"/>
          </a:p>
          <a:p>
            <a:r>
              <a:rPr lang="en-US" altLang="ja-JP" dirty="0">
                <a:solidFill>
                  <a:srgbClr val="00B050"/>
                </a:solidFill>
              </a:rPr>
              <a:t>OK</a:t>
            </a:r>
            <a:r>
              <a:rPr lang="en-US" altLang="ja-JP" dirty="0"/>
              <a:t> 6</a:t>
            </a:r>
            <a:r>
              <a:rPr lang="ja-JP" altLang="en-US" dirty="0"/>
              <a:t>桁を入力する方式（通常、通信は不要）</a:t>
            </a:r>
            <a:endParaRPr lang="en-US" altLang="ja-JP" dirty="0">
              <a:hlinkClick r:id="rId2"/>
            </a:endParaRPr>
          </a:p>
          <a:p>
            <a:pPr lvl="1"/>
            <a:r>
              <a:rPr lang="en-US" altLang="ja-JP" dirty="0">
                <a:hlinkClick r:id="rId2"/>
              </a:rPr>
              <a:t>Google</a:t>
            </a:r>
            <a:r>
              <a:rPr lang="ja-JP" altLang="en-US" dirty="0">
                <a:hlinkClick r:id="rId2"/>
              </a:rPr>
              <a:t>認証システム</a:t>
            </a:r>
            <a:endParaRPr lang="en-US" altLang="ja-JP" dirty="0"/>
          </a:p>
          <a:p>
            <a:pPr lvl="1"/>
            <a:r>
              <a:rPr lang="ja-JP" altLang="en-US" dirty="0"/>
              <a:t>専用ハードウェアトークン、セキュリティキー</a:t>
            </a:r>
            <a:endParaRPr lang="en-US" altLang="ja-JP" dirty="0"/>
          </a:p>
          <a:p>
            <a:pPr lvl="1"/>
            <a:r>
              <a:rPr lang="ja-JP" altLang="en-US" dirty="0"/>
              <a:t>実は</a:t>
            </a:r>
            <a:r>
              <a:rPr lang="en-US" altLang="ja-JP" dirty="0"/>
              <a:t>Microsoft Authenticator</a:t>
            </a:r>
            <a:r>
              <a:rPr lang="ja-JP" altLang="en-US" dirty="0"/>
              <a:t>も</a:t>
            </a:r>
            <a:r>
              <a:rPr lang="en-US" altLang="ja-JP" dirty="0"/>
              <a:t>6</a:t>
            </a:r>
            <a:r>
              <a:rPr lang="ja-JP" altLang="en-US" dirty="0"/>
              <a:t>桁入力する方式がある</a:t>
            </a:r>
            <a:endParaRPr lang="en-US" altLang="ja-JP" dirty="0"/>
          </a:p>
          <a:p>
            <a:pPr lvl="1"/>
            <a:r>
              <a:rPr lang="ja-JP" altLang="en-US" dirty="0"/>
              <a:t>その方法（</a:t>
            </a:r>
            <a:r>
              <a:rPr lang="ja-JP" altLang="en-US" dirty="0">
                <a:hlinkClick r:id="rId3"/>
              </a:rPr>
              <a:t>動画</a:t>
            </a:r>
            <a:r>
              <a:rPr lang="ja-JP" altLang="en-US" dirty="0"/>
              <a:t>）</a:t>
            </a:r>
            <a:endParaRPr lang="en-US" altLang="ja-JP" dirty="0"/>
          </a:p>
          <a:p>
            <a:pPr lvl="2"/>
            <a:r>
              <a:rPr lang="ja-JP" altLang="en-US" dirty="0"/>
              <a:t>スマホで</a:t>
            </a:r>
            <a:r>
              <a:rPr lang="en-US" altLang="ja-JP" dirty="0"/>
              <a:t>Microsoft Authenticator</a:t>
            </a:r>
            <a:r>
              <a:rPr lang="ja-JP" altLang="en-US" dirty="0"/>
              <a:t>をタップして起動</a:t>
            </a:r>
            <a:endParaRPr lang="en-US" altLang="ja-JP" dirty="0"/>
          </a:p>
          <a:p>
            <a:pPr lvl="2"/>
            <a:r>
              <a:rPr lang="en-US" altLang="ja-JP" dirty="0"/>
              <a:t>The University of Tokyo</a:t>
            </a:r>
            <a:r>
              <a:rPr lang="ja-JP" altLang="en-US" dirty="0"/>
              <a:t>を選択、</a:t>
            </a:r>
            <a:r>
              <a:rPr lang="en-US" altLang="ja-JP" dirty="0"/>
              <a:t>6</a:t>
            </a:r>
            <a:r>
              <a:rPr lang="ja-JP" altLang="en-US" dirty="0"/>
              <a:t>桁を表示</a:t>
            </a:r>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多要素認証の利用終了方法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7283152" cy="4525963"/>
          </a:xfrm>
        </p:spPr>
        <p:txBody>
          <a:bodyPr>
            <a:normAutofit fontScale="85000" lnSpcReduction="10000"/>
          </a:bodyPr>
          <a:lstStyle/>
          <a:p>
            <a:r>
              <a:rPr lang="ja-JP" altLang="en-US" dirty="0"/>
              <a:t>できるだけ思い止まって、と言った上で</a:t>
            </a:r>
            <a:r>
              <a:rPr lang="en-US" altLang="ja-JP" dirty="0"/>
              <a:t>…</a:t>
            </a:r>
          </a:p>
          <a:p>
            <a:r>
              <a:rPr lang="ja-JP" altLang="en-US" dirty="0"/>
              <a:t>それでも利用終了したい場合、</a:t>
            </a:r>
            <a:endParaRPr lang="en-US" altLang="ja-JP" dirty="0"/>
          </a:p>
          <a:p>
            <a:pPr lvl="1"/>
            <a:r>
              <a:rPr lang="ja-JP" altLang="en-US" b="1" dirty="0"/>
              <a:t>現在普通に認証できる</a:t>
            </a:r>
            <a:r>
              <a:rPr lang="ja-JP" altLang="en-US" dirty="0"/>
              <a:t> </a:t>
            </a:r>
            <a:r>
              <a:rPr lang="ja-JP" altLang="en-US" dirty="0">
                <a:sym typeface="Symbol" panose="05050102010706020507" pitchFamily="18" charset="2"/>
              </a:rPr>
              <a:t> </a:t>
            </a:r>
            <a:r>
              <a:rPr lang="ja-JP" altLang="en-US" dirty="0">
                <a:hlinkClick r:id="rId2"/>
              </a:rPr>
              <a:t>専用フォーム</a:t>
            </a:r>
            <a:r>
              <a:rPr lang="ja-JP" altLang="en-US" dirty="0"/>
              <a:t>からお申し込みください</a:t>
            </a:r>
            <a:endParaRPr lang="en-US" altLang="ja-JP" dirty="0"/>
          </a:p>
          <a:p>
            <a:pPr lvl="1"/>
            <a:r>
              <a:rPr lang="ja-JP" altLang="en-US" b="1" dirty="0"/>
              <a:t>トラブルなどで現在認証できない</a:t>
            </a:r>
            <a:r>
              <a:rPr lang="ja-JP" altLang="en-US" dirty="0"/>
              <a:t> </a:t>
            </a:r>
            <a:r>
              <a:rPr lang="ja-JP" altLang="en-US" dirty="0">
                <a:sym typeface="Symbol" panose="05050102010706020507" pitchFamily="18" charset="2"/>
              </a:rPr>
              <a:t> 別途の本人確認が必要なため、部局事務（人事担当・学務・教務担当）経由でご連絡下さい（事務ご担当の方ご協力よろしくお願いします）</a:t>
            </a:r>
            <a:endParaRPr lang="en-US" altLang="ja-JP" dirty="0">
              <a:sym typeface="Symbol" panose="05050102010706020507" pitchFamily="18" charset="2"/>
            </a:endParaRPr>
          </a:p>
          <a:p>
            <a:pPr lvl="1"/>
            <a:r>
              <a:rPr lang="ja-JP" altLang="en-US" b="1" dirty="0">
                <a:sym typeface="Symbol" panose="05050102010706020507" pitchFamily="18" charset="2"/>
              </a:rPr>
              <a:t>緊急時</a:t>
            </a:r>
            <a:r>
              <a:rPr lang="ja-JP" altLang="en-US" dirty="0">
                <a:sym typeface="Symbol" panose="05050102010706020507" pitchFamily="18" charset="2"/>
              </a:rPr>
              <a:t>  </a:t>
            </a:r>
            <a:r>
              <a:rPr lang="en-US" altLang="ja-JP" dirty="0" err="1">
                <a:sym typeface="Symbol" panose="05050102010706020507" pitchFamily="18" charset="2"/>
              </a:rPr>
              <a:t>utelecon</a:t>
            </a:r>
            <a:r>
              <a:rPr lang="ja-JP" altLang="en-US" dirty="0">
                <a:sym typeface="Symbol" panose="05050102010706020507" pitchFamily="18" charset="2"/>
              </a:rPr>
              <a:t>サポート窓口へ本人から直接の連絡も受け付けます（ただし、認証できない状態で、メールだけで信じて解除ができないことはご理解ください）</a:t>
            </a:r>
            <a:endParaRPr lang="en-US" altLang="ja-JP" dirty="0">
              <a:sym typeface="Symbol" panose="05050102010706020507" pitchFamily="18" charset="2"/>
            </a:endParaRPr>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ランプ が含まれている画像&#10;&#10;自動的に生成された説明">
            <a:extLst>
              <a:ext uri="{FF2B5EF4-FFF2-40B4-BE49-F238E27FC236}">
                <a16:creationId xmlns:a16="http://schemas.microsoft.com/office/drawing/2014/main" id="{CB6089C8-754C-DB99-6ACF-5E1C1B5F6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238390"/>
            <a:ext cx="1383804" cy="1524765"/>
          </a:xfrm>
          <a:prstGeom prst="rect">
            <a:avLst/>
          </a:prstGeom>
        </p:spPr>
      </p:pic>
      <p:sp>
        <p:nvSpPr>
          <p:cNvPr id="9" name="テキスト ボックス 8">
            <a:extLst>
              <a:ext uri="{FF2B5EF4-FFF2-40B4-BE49-F238E27FC236}">
                <a16:creationId xmlns:a16="http://schemas.microsoft.com/office/drawing/2014/main" id="{CC50A858-C9D5-EF72-4570-D37B9262F1C6}"/>
              </a:ext>
            </a:extLst>
          </p:cNvPr>
          <p:cNvSpPr txBox="1"/>
          <p:nvPr/>
        </p:nvSpPr>
        <p:spPr>
          <a:xfrm>
            <a:off x="7625660" y="1723511"/>
            <a:ext cx="1338828" cy="369332"/>
          </a:xfrm>
          <a:prstGeom prst="rect">
            <a:avLst/>
          </a:prstGeom>
          <a:noFill/>
        </p:spPr>
        <p:txBody>
          <a:bodyPr wrap="none" rtlCol="0">
            <a:spAutoFit/>
          </a:bodyPr>
          <a:lstStyle/>
          <a:p>
            <a:r>
              <a:rPr kumimoji="1" lang="ja-JP" altLang="en-US" dirty="0"/>
              <a:t>やめないで</a:t>
            </a:r>
          </a:p>
        </p:txBody>
      </p:sp>
      <p:cxnSp>
        <p:nvCxnSpPr>
          <p:cNvPr id="11" name="直線コネクタ 10">
            <a:extLst>
              <a:ext uri="{FF2B5EF4-FFF2-40B4-BE49-F238E27FC236}">
                <a16:creationId xmlns:a16="http://schemas.microsoft.com/office/drawing/2014/main" id="{D17F5350-F533-9AA1-4CFB-6864DBC9072C}"/>
              </a:ext>
            </a:extLst>
          </p:cNvPr>
          <p:cNvCxnSpPr/>
          <p:nvPr/>
        </p:nvCxnSpPr>
        <p:spPr>
          <a:xfrm>
            <a:off x="7740352" y="2155854"/>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0D609-C226-32DC-4701-CB92FD50F0D1}"/>
              </a:ext>
            </a:extLst>
          </p:cNvPr>
          <p:cNvCxnSpPr>
            <a:stCxn id="9" idx="3"/>
          </p:cNvCxnSpPr>
          <p:nvPr/>
        </p:nvCxnSpPr>
        <p:spPr>
          <a:xfrm flipH="1">
            <a:off x="8748464" y="1908177"/>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DE35D72-A715-F561-024A-420E563678F7}"/>
              </a:ext>
            </a:extLst>
          </p:cNvPr>
          <p:cNvCxnSpPr/>
          <p:nvPr/>
        </p:nvCxnSpPr>
        <p:spPr>
          <a:xfrm>
            <a:off x="7738833" y="2035458"/>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2F40B0-905A-D34E-4E0E-2F35E6BDF646}"/>
              </a:ext>
            </a:extLst>
          </p:cNvPr>
          <p:cNvCxnSpPr/>
          <p:nvPr/>
        </p:nvCxnSpPr>
        <p:spPr>
          <a:xfrm flipH="1">
            <a:off x="8839780" y="1918374"/>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a:t>
            </a:r>
            <a:r>
              <a:rPr lang="ja-JP" altLang="en-US" dirty="0"/>
              <a:t>で安心な暮らしを</a:t>
            </a:r>
            <a:endParaRPr kumimoji="1" lang="ja-JP" altLang="en-US" dirty="0"/>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2484730245"/>
              </p:ext>
            </p:extLst>
          </p:nvPr>
        </p:nvGraphicFramePr>
        <p:xfrm>
          <a:off x="35496" y="1219627"/>
          <a:ext cx="9093486" cy="1691640"/>
        </p:xfrm>
        <a:graphic>
          <a:graphicData uri="http://schemas.openxmlformats.org/drawingml/2006/table">
            <a:tbl>
              <a:tblPr firstRow="1" bandRow="1">
                <a:tableStyleId>{5C22544A-7EE6-4342-B048-85BDC9FD1C3A}</a:tableStyleId>
              </a:tblPr>
              <a:tblGrid>
                <a:gridCol w="2771800">
                  <a:extLst>
                    <a:ext uri="{9D8B030D-6E8A-4147-A177-3AD203B41FA5}">
                      <a16:colId xmlns:a16="http://schemas.microsoft.com/office/drawing/2014/main" val="2032980875"/>
                    </a:ext>
                  </a:extLst>
                </a:gridCol>
                <a:gridCol w="2016224">
                  <a:extLst>
                    <a:ext uri="{9D8B030D-6E8A-4147-A177-3AD203B41FA5}">
                      <a16:colId xmlns:a16="http://schemas.microsoft.com/office/drawing/2014/main" val="2822196753"/>
                    </a:ext>
                  </a:extLst>
                </a:gridCol>
                <a:gridCol w="4305462">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パスワード流出・フィッシングで奪取</a:t>
                      </a:r>
                    </a:p>
                  </a:txBody>
                  <a:tcPr/>
                </a:tc>
                <a:tc>
                  <a:txBody>
                    <a:bodyPr/>
                    <a:lstStyle/>
                    <a:p>
                      <a:r>
                        <a:rPr kumimoji="1" lang="ja-JP" altLang="en-US" sz="1600" dirty="0">
                          <a:solidFill>
                            <a:srgbClr val="F010D5"/>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sp>
        <p:nvSpPr>
          <p:cNvPr id="10" name="テキスト ボックス 9">
            <a:extLst>
              <a:ext uri="{FF2B5EF4-FFF2-40B4-BE49-F238E27FC236}">
                <a16:creationId xmlns:a16="http://schemas.microsoft.com/office/drawing/2014/main" id="{FE28FBC0-B86D-A556-736A-156B4F36EECC}"/>
              </a:ext>
            </a:extLst>
          </p:cNvPr>
          <p:cNvSpPr txBox="1"/>
          <p:nvPr/>
        </p:nvSpPr>
        <p:spPr>
          <a:xfrm>
            <a:off x="56669" y="5420704"/>
            <a:ext cx="5050904" cy="923330"/>
          </a:xfrm>
          <a:prstGeom prst="rect">
            <a:avLst/>
          </a:prstGeom>
          <a:noFill/>
        </p:spPr>
        <p:txBody>
          <a:bodyPr wrap="square">
            <a:spAutoFit/>
          </a:bodyPr>
          <a:lstStyle/>
          <a:p>
            <a:r>
              <a:rPr lang="ja-JP" altLang="ja-JP" dirty="0">
                <a:hlinkClick r:id="rId2"/>
              </a:rPr>
              <a:t>在宅勤務の</a:t>
            </a:r>
            <a:r>
              <a:rPr lang="en-US" altLang="ja-JP" dirty="0">
                <a:hlinkClick r:id="rId2"/>
              </a:rPr>
              <a:t>PC</a:t>
            </a:r>
            <a:r>
              <a:rPr lang="ja-JP" altLang="ja-JP" dirty="0">
                <a:hlinkClick r:id="rId2"/>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pic>
        <p:nvPicPr>
          <p:cNvPr id="11" name="図 10" descr="グラフィカル ユーザー インターフェイス, テキスト, アプリケーション, メール, Web サイト&#10;&#10;自動的に生成された説明">
            <a:extLst>
              <a:ext uri="{FF2B5EF4-FFF2-40B4-BE49-F238E27FC236}">
                <a16:creationId xmlns:a16="http://schemas.microsoft.com/office/drawing/2014/main" id="{CAA6AE64-A924-4E8C-2D76-12A2919F0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4" y="3034482"/>
            <a:ext cx="9144000" cy="1353883"/>
          </a:xfrm>
          <a:prstGeom prst="rect">
            <a:avLst/>
          </a:prstGeom>
        </p:spPr>
      </p:pic>
      <p:sp>
        <p:nvSpPr>
          <p:cNvPr id="3" name="正方形/長方形 2">
            <a:extLst>
              <a:ext uri="{FF2B5EF4-FFF2-40B4-BE49-F238E27FC236}">
                <a16:creationId xmlns:a16="http://schemas.microsoft.com/office/drawing/2014/main" id="{0D716089-10FC-1D81-1AC6-CAFBC434D561}"/>
              </a:ext>
            </a:extLst>
          </p:cNvPr>
          <p:cNvSpPr/>
          <p:nvPr/>
        </p:nvSpPr>
        <p:spPr>
          <a:xfrm>
            <a:off x="6607832" y="3573015"/>
            <a:ext cx="2485654" cy="32669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パスワード入れ</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春あたたかし</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7572290" y="3071769"/>
            <a:ext cx="1368152" cy="692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田浦自作の句</a:t>
            </a:r>
            <a:endParaRPr kumimoji="1" lang="en-US" altLang="ja-JP" sz="1400" dirty="0"/>
          </a:p>
          <a:p>
            <a:pPr algn="ctr"/>
            <a:r>
              <a:rPr lang="ja-JP" altLang="en-US" sz="1400" dirty="0"/>
              <a:t>転載自由</a:t>
            </a:r>
            <a:endParaRPr kumimoji="1" lang="ja-JP" altLang="en-US" sz="1400" dirty="0"/>
          </a:p>
        </p:txBody>
      </p:sp>
      <p:sp>
        <p:nvSpPr>
          <p:cNvPr id="13" name="正方形/長方形 12">
            <a:extLst>
              <a:ext uri="{FF2B5EF4-FFF2-40B4-BE49-F238E27FC236}">
                <a16:creationId xmlns:a16="http://schemas.microsoft.com/office/drawing/2014/main" id="{BA38DFE4-2189-9D25-BC84-2637F23BCA2E}"/>
              </a:ext>
            </a:extLst>
          </p:cNvPr>
          <p:cNvSpPr/>
          <p:nvPr/>
        </p:nvSpPr>
        <p:spPr>
          <a:xfrm rot="20450801">
            <a:off x="2895505" y="4424030"/>
            <a:ext cx="1368152" cy="5459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t>ChatGPT</a:t>
            </a:r>
            <a:endParaRPr kumimoji="1" lang="en-US" altLang="ja-JP" sz="1400" dirty="0"/>
          </a:p>
          <a:p>
            <a:pPr algn="ctr"/>
            <a:r>
              <a:rPr kumimoji="1" lang="ja-JP" altLang="en-US" sz="1400" dirty="0"/>
              <a:t>（才能無し</a:t>
            </a:r>
            <a:r>
              <a:rPr kumimoji="1" lang="en-US" altLang="ja-JP" sz="1400" dirty="0"/>
              <a:t>?</a:t>
            </a:r>
            <a:r>
              <a:rPr kumimoji="1" lang="ja-JP" altLang="en-US" sz="1400" dirty="0"/>
              <a:t>）</a:t>
            </a:r>
          </a:p>
        </p:txBody>
      </p:sp>
    </p:spTree>
    <p:extLst>
      <p:ext uri="{BB962C8B-B14F-4D97-AF65-F5344CB8AC3E}">
        <p14:creationId xmlns:p14="http://schemas.microsoft.com/office/powerpoint/2010/main" val="298910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に生成されてしまう可能性は否定できないが</a:t>
            </a:r>
            <a:r>
              <a:rPr lang="en-US" altLang="ja-JP" dirty="0"/>
              <a:t>…</a:t>
            </a:r>
          </a:p>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問題：なかなか覚えられない</a:t>
            </a:r>
            <a:r>
              <a:rPr kumimoji="1" lang="ja-JP" altLang="en-US" dirty="0"/>
              <a:t>（次スライド）</a:t>
            </a:r>
            <a:endParaRPr kumimoji="1"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7277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normAutofit/>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入力を要求されることが稀なら紙でも耐えられる</a:t>
            </a:r>
            <a:endParaRPr lang="en-US" altLang="ja-JP" dirty="0"/>
          </a:p>
          <a:p>
            <a:r>
              <a:rPr lang="ja-JP" altLang="en-US" dirty="0"/>
              <a:t>だが一般には解決策といえるかは怪しい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43477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2716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20050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52120" y="4702687"/>
            <a:ext cx="2898106" cy="2018788"/>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a:t>
            </a:r>
            <a:r>
              <a:rPr kumimoji="1" lang="en-US" altLang="ja-JP" dirty="0"/>
              <a:t>Microsoft Authenticator</a:t>
            </a:r>
            <a:r>
              <a:rPr kumimoji="1" lang="ja-JP" altLang="en-US" dirty="0"/>
              <a:t>を用いた方法は</a:t>
            </a:r>
            <a:r>
              <a:rPr lang="ja-JP" altLang="en-US" dirty="0"/>
              <a:t>そこそこ</a:t>
            </a:r>
            <a:r>
              <a:rPr kumimoji="1" lang="ja-JP" altLang="en-US" dirty="0"/>
              <a:t>楽</a:t>
            </a:r>
            <a:endParaRPr kumimoji="1" lang="en-US" altLang="ja-JP" dirty="0"/>
          </a:p>
          <a:p>
            <a:pPr lvl="1"/>
            <a:r>
              <a:rPr lang="en-US" altLang="ja-JP" dirty="0">
                <a:hlinkClick r:id="rId4"/>
              </a:rPr>
              <a:t>Android</a:t>
            </a:r>
            <a:endParaRPr lang="en-US" altLang="ja-JP" dirty="0"/>
          </a:p>
          <a:p>
            <a:pPr lvl="1"/>
            <a:r>
              <a:rPr lang="en-US" altLang="ja-JP" dirty="0">
                <a:hlinkClick r:id="rId5"/>
              </a:rPr>
              <a:t>iOS</a:t>
            </a:r>
            <a:endParaRPr kumimoji="1" lang="en-US" altLang="ja-JP" dirty="0"/>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a:t>
            </a:r>
            <a:r>
              <a:rPr lang="en-US" altLang="ja-JP" dirty="0">
                <a:solidFill>
                  <a:srgbClr val="F010D5"/>
                </a:solidFill>
              </a:rPr>
              <a:t>+ α</a:t>
            </a:r>
            <a:r>
              <a:rPr lang="ja-JP" altLang="en-US" dirty="0">
                <a:solidFill>
                  <a:srgbClr val="F010D5"/>
                </a:solidFill>
              </a:rPr>
              <a:t>程度の手間</a:t>
            </a:r>
            <a:endParaRPr lang="en-US" altLang="ja-JP" dirty="0">
              <a:solidFill>
                <a:srgbClr val="F010D5"/>
              </a:solidFill>
            </a:endParaRPr>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多要素認証の方法色々（</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20000"/>
          </a:bodyPr>
          <a:lstStyle/>
          <a:p>
            <a:r>
              <a:rPr lang="en-US" altLang="ja-JP" dirty="0">
                <a:hlinkClick r:id="rId2"/>
              </a:rPr>
              <a:t>Microsoft Authenticator</a:t>
            </a:r>
            <a:r>
              <a:rPr lang="ja-JP" altLang="en-US" dirty="0"/>
              <a:t>（携帯を開けて</a:t>
            </a:r>
            <a:r>
              <a:rPr lang="en-US" altLang="ja-JP" dirty="0"/>
              <a:t>2</a:t>
            </a:r>
            <a:r>
              <a:rPr lang="ja-JP" altLang="en-US" dirty="0"/>
              <a:t>桁の数字を入力。</a:t>
            </a:r>
            <a:r>
              <a:rPr lang="ja-JP" altLang="en-US" dirty="0">
                <a:solidFill>
                  <a:srgbClr val="F010D5"/>
                </a:solidFill>
              </a:rPr>
              <a:t>推奨</a:t>
            </a:r>
            <a:r>
              <a:rPr lang="en-US" altLang="ja-JP" dirty="0"/>
              <a:t> </a:t>
            </a:r>
            <a:r>
              <a:rPr lang="ja-JP" altLang="en-US" dirty="0"/>
              <a:t>）</a:t>
            </a:r>
            <a:endParaRPr kumimoji="1" lang="en-US" altLang="ja-JP" dirty="0">
              <a:hlinkClick r:id="rId3"/>
            </a:endParaRPr>
          </a:p>
          <a:p>
            <a:r>
              <a:rPr kumimoji="1" lang="ja-JP" altLang="en-US" dirty="0">
                <a:hlinkClick r:id="rId4"/>
              </a:rPr>
              <a:t>携帯のショートメッセージサービス（</a:t>
            </a:r>
            <a:r>
              <a:rPr kumimoji="1" lang="en-US" altLang="ja-JP" dirty="0">
                <a:hlinkClick r:id="rId4"/>
              </a:rPr>
              <a:t>SMS</a:t>
            </a:r>
            <a:r>
              <a:rPr kumimoji="1" lang="ja-JP" altLang="en-US" dirty="0">
                <a:hlinkClick r:id="rId4"/>
              </a:rPr>
              <a:t>）</a:t>
            </a:r>
            <a:r>
              <a:rPr kumimoji="1" lang="ja-JP" altLang="en-US" dirty="0"/>
              <a:t>（</a:t>
            </a:r>
            <a:r>
              <a:rPr lang="ja-JP" altLang="en-US" dirty="0"/>
              <a:t>携帯に</a:t>
            </a:r>
            <a:r>
              <a:rPr kumimoji="1" lang="ja-JP" altLang="en-US" dirty="0"/>
              <a:t>テキストで飛んでくる</a:t>
            </a:r>
            <a:r>
              <a:rPr kumimoji="1" lang="en-US" altLang="ja-JP" dirty="0"/>
              <a:t>6</a:t>
            </a:r>
            <a:r>
              <a:rPr kumimoji="1" lang="ja-JP" altLang="en-US" dirty="0"/>
              <a:t>桁の数字）</a:t>
            </a:r>
            <a:endParaRPr kumimoji="1" lang="en-US" altLang="ja-JP" dirty="0"/>
          </a:p>
          <a:p>
            <a:r>
              <a:rPr lang="ja-JP" altLang="en-US" dirty="0"/>
              <a:t>音声電話（スマホがなければ意外とおススメ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fontScale="92500" lnSpcReduction="10000"/>
          </a:bodyPr>
          <a:lstStyle/>
          <a:p>
            <a:r>
              <a:rPr lang="ja-JP" altLang="en-US" dirty="0">
                <a:solidFill>
                  <a:srgbClr val="F010D5"/>
                </a:solidFill>
              </a:rPr>
              <a:t>セキュリティ向上（フィッシングによるパスワード奪取、ランサムウェア被害防止）のため強く推奨</a:t>
            </a:r>
            <a:endParaRPr lang="en-US" altLang="ja-JP" dirty="0">
              <a:solidFill>
                <a:srgbClr val="F010D5"/>
              </a:solidFill>
            </a:endParaRPr>
          </a:p>
          <a:p>
            <a:pPr lvl="1"/>
            <a:r>
              <a:rPr lang="ja-JP" altLang="en-US" dirty="0">
                <a:solidFill>
                  <a:srgbClr val="F010D5"/>
                </a:solidFill>
              </a:rPr>
              <a:t>「必須か</a:t>
            </a:r>
            <a:r>
              <a:rPr lang="en-US" altLang="ja-JP" dirty="0">
                <a:solidFill>
                  <a:srgbClr val="F010D5"/>
                </a:solidFill>
              </a:rPr>
              <a:t>?</a:t>
            </a:r>
            <a:r>
              <a:rPr lang="ja-JP" altLang="en-US" dirty="0">
                <a:solidFill>
                  <a:srgbClr val="F010D5"/>
                </a:solidFill>
              </a:rPr>
              <a:t>」と問わず是非ご利用開始下さい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FC0E3A0C-DF77-52C9-2B5B-B046CBF7CB34}"/>
              </a:ext>
            </a:extLst>
          </p:cNvPr>
          <p:cNvGrpSpPr/>
          <p:nvPr/>
        </p:nvGrpSpPr>
        <p:grpSpPr>
          <a:xfrm>
            <a:off x="4962528" y="4304084"/>
            <a:ext cx="3296930" cy="2279278"/>
            <a:chOff x="4962528" y="4304084"/>
            <a:chExt cx="3296930" cy="2279278"/>
          </a:xfrm>
        </p:grpSpPr>
        <p:pic>
          <p:nvPicPr>
            <p:cNvPr id="9" name="図 8" descr="スーツを着た人の絵&#10;&#10;中程度の精度で自動的に生成された説明">
              <a:extLst>
                <a:ext uri="{FF2B5EF4-FFF2-40B4-BE49-F238E27FC236}">
                  <a16:creationId xmlns:a16="http://schemas.microsoft.com/office/drawing/2014/main" id="{FA562CB5-1B5D-8315-1E13-071FFB400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10" name="テキスト ボックス 9">
              <a:extLst>
                <a:ext uri="{FF2B5EF4-FFF2-40B4-BE49-F238E27FC236}">
                  <a16:creationId xmlns:a16="http://schemas.microsoft.com/office/drawing/2014/main" id="{34951294-DC09-CDAC-8C32-D02981B7407F}"/>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1" name="直線コネクタ 10">
              <a:extLst>
                <a:ext uri="{FF2B5EF4-FFF2-40B4-BE49-F238E27FC236}">
                  <a16:creationId xmlns:a16="http://schemas.microsoft.com/office/drawing/2014/main" id="{DA15ABBC-9FDB-7B2B-03D1-8AF149E29A2F}"/>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461536-B151-8508-BEB4-28FB2CA35C00}"/>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2172</Words>
  <Application>Microsoft Office PowerPoint</Application>
  <PresentationFormat>画面に合わせる (4:3)</PresentationFormat>
  <Paragraphs>260</Paragraphs>
  <Slides>25</Slides>
  <Notes>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多要素認証とは</vt:lpstr>
      <vt:lpstr>なぜ多要素認証?</vt:lpstr>
      <vt:lpstr>面倒くさくないですか?</vt:lpstr>
      <vt:lpstr>多要素認証の方法色々（utac）</vt:lpstr>
      <vt:lpstr>今後は多要素認証が必須ですか?</vt:lpstr>
      <vt:lpstr>お願い</vt:lpstr>
      <vt:lpstr>Googleも多要素（2段階）認証！</vt:lpstr>
      <vt:lpstr>Googleの2段階認証が推奨されるなるほどな理由</vt:lpstr>
      <vt:lpstr>設定方法説明ページ・動画</vt:lpstr>
      <vt:lpstr>いくつかの注意・罠</vt:lpstr>
      <vt:lpstr>初期設定時の罠</vt:lpstr>
      <vt:lpstr>スマホ買い替え</vt:lpstr>
      <vt:lpstr>スマホや携帯を持っていない（持たない主義）</vt:lpstr>
      <vt:lpstr>海外出張</vt:lpstr>
      <vt:lpstr>携帯電話会社の通信障害</vt:lpstr>
      <vt:lpstr>多要素認証の利用終了方法 （…じゃなかったあの時に戻りたい）</vt:lpstr>
      <vt:lpstr>まとめ：多要素認証で安心な暮らしを</vt:lpstr>
      <vt:lpstr>ちゃんとしたパスワード</vt:lpstr>
      <vt:lpstr>乱数パスワード覚えられない問題</vt:lpstr>
      <vt:lpstr>乱数パスワード覚えられない問題 ほげ.docx 方式</vt:lpstr>
      <vt:lpstr>ほげ.docxのパスワードは?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2022-09-14T03:21:43Z</dcterms:created>
  <dcterms:modified xsi:type="dcterms:W3CDTF">2023-03-10T07:30:19Z</dcterms:modified>
</cp:coreProperties>
</file>