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9" r:id="rId2"/>
    <p:sldId id="320" r:id="rId3"/>
    <p:sldId id="261" r:id="rId4"/>
    <p:sldId id="366" r:id="rId5"/>
    <p:sldId id="289" r:id="rId6"/>
    <p:sldId id="288" r:id="rId7"/>
    <p:sldId id="323" r:id="rId8"/>
    <p:sldId id="272" r:id="rId9"/>
    <p:sldId id="280" r:id="rId10"/>
    <p:sldId id="273" r:id="rId11"/>
    <p:sldId id="324" r:id="rId12"/>
    <p:sldId id="274" r:id="rId13"/>
    <p:sldId id="358" r:id="rId14"/>
    <p:sldId id="325" r:id="rId15"/>
    <p:sldId id="303" r:id="rId16"/>
    <p:sldId id="357" r:id="rId17"/>
    <p:sldId id="338" r:id="rId18"/>
    <p:sldId id="322" r:id="rId19"/>
    <p:sldId id="359" r:id="rId20"/>
    <p:sldId id="36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CDC9"/>
    <a:srgbClr val="C2EFEE"/>
    <a:srgbClr val="A7C9A5"/>
    <a:srgbClr val="FBD5B6"/>
    <a:srgbClr val="D89794"/>
    <a:srgbClr val="93A8D3"/>
    <a:srgbClr val="FAFAFA"/>
    <a:srgbClr val="7F97C2"/>
    <a:srgbClr val="A9CEDC"/>
    <a:srgbClr val="6FB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89563" autoAdjust="0"/>
  </p:normalViewPr>
  <p:slideViewPr>
    <p:cSldViewPr snapToGrid="0">
      <p:cViewPr varScale="1">
        <p:scale>
          <a:sx n="76" d="100"/>
          <a:sy n="76" d="100"/>
        </p:scale>
        <p:origin x="18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5991;&#20214;&#36164;&#26009;\KP&#21830;&#36187;\&#36130;&#21153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5991;&#20214;&#36164;&#26009;\KP&#21830;&#36187;\&#36130;&#21153;&#20998;&#26512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5991;&#20214;&#36164;&#26009;\KP&#21830;&#36187;\&#36130;&#21153;&#20998;&#26512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91;&#20214;&#36164;&#26009;\KP&#21830;&#36187;\&#36130;&#21153;&#20998;&#26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759007994\Desktop\KP\&#26448;&#26009;\&#26032;&#24314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2007/2008</c:v>
                </c:pt>
              </c:strCache>
            </c:strRef>
          </c:tx>
          <c:spPr>
            <a:solidFill>
              <a:srgbClr val="C2EFE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2EFEE"/>
              </a:solidFill>
              <a:ln>
                <a:solidFill>
                  <a:srgbClr val="C2EFE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44-4932-9998-3812DD183C8A}"/>
              </c:ext>
            </c:extLst>
          </c:dPt>
          <c:cat>
            <c:strRef>
              <c:f>Sheet1!$A$2:$A$3</c:f>
              <c:strCache>
                <c:ptCount val="2"/>
                <c:pt idx="0">
                  <c:v>credit card</c:v>
                </c:pt>
                <c:pt idx="1">
                  <c:v>debit card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580</c:v>
                </c:pt>
                <c:pt idx="1">
                  <c:v>1180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44-4932-9998-3812DD183C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2012/2013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A7C9A5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credit card</c:v>
                </c:pt>
                <c:pt idx="1">
                  <c:v>debit card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1230</c:v>
                </c:pt>
                <c:pt idx="1">
                  <c:v>7440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44-4932-9998-3812DD183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4041312"/>
        <c:axId val="384039680"/>
      </c:barChart>
      <c:catAx>
        <c:axId val="38404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39680"/>
        <c:crosses val="autoZero"/>
        <c:auto val="1"/>
        <c:lblAlgn val="ctr"/>
        <c:lblOffset val="100"/>
        <c:noMultiLvlLbl val="0"/>
      </c:catAx>
      <c:valAx>
        <c:axId val="38403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4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C2EFEE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09426865463481E-2"/>
                  <c:y val="0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D0-44B8-AEAC-C16C5C76AB5D}"/>
                </c:ext>
              </c:extLst>
            </c:dLbl>
            <c:dLbl>
              <c:idx val="1"/>
              <c:layout>
                <c:manualLayout>
                  <c:x val="-6.6617359329839906E-2"/>
                  <c:y val="8.60231368370723E-3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D0-44B8-AEAC-C16C5C76AB5D}"/>
                </c:ext>
              </c:extLst>
            </c:dLbl>
            <c:dLbl>
              <c:idx val="2"/>
              <c:layout>
                <c:manualLayout>
                  <c:x val="-6.6617359329839906E-2"/>
                  <c:y val="1.72046273674143E-2"/>
                </c:manualLayout>
              </c:layout>
              <c:spPr/>
              <c:txPr>
                <a:bodyPr rot="0" spcFirstLastPara="1" vertOverflow="ellipsis" horzOverflow="overflow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6014766899410899E-2"/>
                      <c:h val="0.128906009224118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1D0-44B8-AEAC-C16C5C76AB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Sheet1!$B$1:$D$1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Sheet1!$B$13:$D$13</c:f>
              <c:numCache>
                <c:formatCode>General</c:formatCode>
                <c:ptCount val="3"/>
                <c:pt idx="0">
                  <c:v>0.98899999999999999</c:v>
                </c:pt>
                <c:pt idx="1">
                  <c:v>0.95299999999999996</c:v>
                </c:pt>
                <c:pt idx="2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D0-44B8-AEAC-C16C5C76AB5D}"/>
            </c:ext>
          </c:extLst>
        </c:ser>
        <c:ser>
          <c:idx val="1"/>
          <c:order val="1"/>
          <c:spPr>
            <a:ln w="28575" cap="rnd">
              <a:solidFill>
                <a:srgbClr val="A7C9A5"/>
              </a:solidFill>
              <a:round/>
            </a:ln>
            <a:effectLst/>
          </c:spPr>
          <c:marker>
            <c:symbol val="none"/>
          </c:marker>
          <c:cat>
            <c:numRef>
              <c:f>Sheet1!$B$1:$D$1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Sheet1!$B$14:$D$14</c:f>
              <c:numCache>
                <c:formatCode>General</c:formatCode>
                <c:ptCount val="3"/>
                <c:pt idx="0">
                  <c:v>4.5019999999999998</c:v>
                </c:pt>
                <c:pt idx="1">
                  <c:v>3.3620000000000001</c:v>
                </c:pt>
                <c:pt idx="2">
                  <c:v>2.6320000000000001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1D0-44B8-AEAC-C16C5C76AB5D}"/>
            </c:ext>
          </c:extLst>
        </c:ser>
        <c:ser>
          <c:idx val="2"/>
          <c:order val="2"/>
          <c:spPr>
            <a:ln w="28575" cap="rnd">
              <a:solidFill>
                <a:srgbClr val="23CDC9"/>
              </a:solidFill>
              <a:round/>
            </a:ln>
            <a:effectLst/>
          </c:spPr>
          <c:marker>
            <c:symbol val="none"/>
          </c:marker>
          <c:cat>
            <c:numRef>
              <c:f>Sheet1!$B$1:$D$1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Sheet1!$B$15:$D$15</c:f>
              <c:numCache>
                <c:formatCode>General</c:formatCode>
                <c:ptCount val="3"/>
                <c:pt idx="0">
                  <c:v>1.534</c:v>
                </c:pt>
                <c:pt idx="1">
                  <c:v>1.5149999999999999</c:v>
                </c:pt>
                <c:pt idx="2">
                  <c:v>1.49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1D0-44B8-AEAC-C16C5C76AB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83344"/>
        <c:axId val="20284432"/>
      </c:lineChart>
      <c:catAx>
        <c:axId val="2028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4432"/>
        <c:crosses val="autoZero"/>
        <c:auto val="1"/>
        <c:lblAlgn val="ctr"/>
        <c:lblOffset val="100"/>
        <c:tickMarkSkip val="1"/>
        <c:noMultiLvlLbl val="0"/>
      </c:catAx>
      <c:valAx>
        <c:axId val="20284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Gross profit</a:t>
            </a:r>
            <a:r>
              <a:rPr lang="en-US" altLang="zh-CN" sz="1600" b="1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margin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c:rich>
      </c:tx>
      <c:layout>
        <c:manualLayout>
          <c:xMode val="edge"/>
          <c:yMode val="edge"/>
          <c:x val="0.16318976533846299"/>
          <c:y val="3.8131233595800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C2EFEE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8564748632720702E-2"/>
                  <c:y val="8.2433006954878499E-3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E89-45BF-9DEB-F39005ED9CD7}"/>
                </c:ext>
              </c:extLst>
            </c:dLbl>
            <c:dLbl>
              <c:idx val="1"/>
              <c:layout>
                <c:manualLayout>
                  <c:x val="-7.8086331510294205E-2"/>
                  <c:y val="8.2433006954879297E-3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E89-45BF-9DEB-F39005ED9CD7}"/>
                </c:ext>
              </c:extLst>
            </c:dLbl>
            <c:dLbl>
              <c:idx val="2"/>
              <c:layout>
                <c:manualLayout>
                  <c:x val="-8.9799281236838405E-2"/>
                  <c:y val="-8.2433006954880008E-3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E89-45BF-9DEB-F39005ED9C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Sheet1!$F$11:$H$11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Sheet1!$F$13:$H$13</c:f>
              <c:numCache>
                <c:formatCode>0.00%</c:formatCode>
                <c:ptCount val="3"/>
                <c:pt idx="0">
                  <c:v>0.50870000000000004</c:v>
                </c:pt>
                <c:pt idx="1">
                  <c:v>0.48409999999999997</c:v>
                </c:pt>
                <c:pt idx="2">
                  <c:v>0.47749999999999998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89-45BF-9DEB-F39005ED9CD7}"/>
            </c:ext>
          </c:extLst>
        </c:ser>
        <c:ser>
          <c:idx val="1"/>
          <c:order val="1"/>
          <c:spPr>
            <a:ln w="28575" cap="rnd">
              <a:solidFill>
                <a:srgbClr val="A7C9A5"/>
              </a:solidFill>
              <a:round/>
            </a:ln>
            <a:effectLst/>
          </c:spPr>
          <c:marker>
            <c:symbol val="none"/>
          </c:marker>
          <c:cat>
            <c:numRef>
              <c:f>Sheet1!$F$11:$H$11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Sheet1!$F$14:$H$14</c:f>
              <c:numCache>
                <c:formatCode>0.00%</c:formatCode>
                <c:ptCount val="3"/>
                <c:pt idx="0">
                  <c:v>0.35549999999999998</c:v>
                </c:pt>
                <c:pt idx="1">
                  <c:v>0.37690000000000001</c:v>
                </c:pt>
                <c:pt idx="2">
                  <c:v>0.39610000000000001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89-45BF-9DEB-F39005ED9CD7}"/>
            </c:ext>
          </c:extLst>
        </c:ser>
        <c:ser>
          <c:idx val="2"/>
          <c:order val="2"/>
          <c:spPr>
            <a:ln w="28575" cap="rnd">
              <a:solidFill>
                <a:srgbClr val="23CDC9"/>
              </a:solidFill>
              <a:round/>
            </a:ln>
            <a:effectLst/>
          </c:spPr>
          <c:marker>
            <c:symbol val="none"/>
          </c:marker>
          <c:cat>
            <c:numRef>
              <c:f>Sheet1!$F$11:$H$11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Sheet1!$F$15:$H$15</c:f>
              <c:numCache>
                <c:formatCode>0.00%</c:formatCode>
                <c:ptCount val="3"/>
                <c:pt idx="0">
                  <c:v>0.63959999999999995</c:v>
                </c:pt>
                <c:pt idx="1">
                  <c:v>0.61560000000000004</c:v>
                </c:pt>
                <c:pt idx="2">
                  <c:v>0.625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89-45BF-9DEB-F39005ED9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85520"/>
        <c:axId val="20287152"/>
      </c:lineChart>
      <c:catAx>
        <c:axId val="2028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7152"/>
        <c:crosses val="autoZero"/>
        <c:auto val="1"/>
        <c:lblAlgn val="ctr"/>
        <c:lblOffset val="100"/>
        <c:tickMarkSkip val="1"/>
        <c:noMultiLvlLbl val="0"/>
      </c:catAx>
      <c:valAx>
        <c:axId val="20287152"/>
        <c:scaling>
          <c:orientation val="minMax"/>
          <c:min val="0.3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5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Liquidity ratio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c:rich>
      </c:tx>
      <c:layout>
        <c:manualLayout>
          <c:xMode val="edge"/>
          <c:yMode val="edge"/>
          <c:x val="0.31608007943288602"/>
          <c:y val="1.960784313725490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139461672862699"/>
          <c:y val="0.15032679738562099"/>
          <c:w val="0.82860538327137301"/>
          <c:h val="0.5354680664916889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C2EFEE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4389867975420303E-2"/>
                  <c:y val="-3.2497222977240102E-17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67E-4884-AD26-35075E6AFCD2}"/>
                </c:ext>
              </c:extLst>
            </c:dLbl>
            <c:dLbl>
              <c:idx val="1"/>
              <c:layout>
                <c:manualLayout>
                  <c:x val="-8.1560499435532396E-2"/>
                  <c:y val="-2.4816068710856301E-2"/>
                </c:manualLayout>
              </c:layout>
              <c:spPr/>
              <c:txPr>
                <a:bodyPr rot="0" spcFirstLastPara="1" vertOverflow="ellipsis" horzOverflow="overflow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4223840137365095E-2"/>
                      <c:h val="0.12043047012044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67E-4884-AD26-35075E6AFCD2}"/>
                </c:ext>
              </c:extLst>
            </c:dLbl>
            <c:dLbl>
              <c:idx val="2"/>
              <c:layout>
                <c:manualLayout>
                  <c:x val="-7.2975183705476301E-2"/>
                  <c:y val="0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7E-4884-AD26-35075E6AFC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Sheet1!$J$11:$L$11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Sheet1!$J$13:$L$13</c:f>
              <c:numCache>
                <c:formatCode>0.00_);[Red]\(0.00\)</c:formatCode>
                <c:ptCount val="3"/>
                <c:pt idx="0">
                  <c:v>2.0499999999999998</c:v>
                </c:pt>
                <c:pt idx="1">
                  <c:v>1.88</c:v>
                </c:pt>
                <c:pt idx="2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7E-4884-AD26-35075E6AFCD2}"/>
            </c:ext>
          </c:extLst>
        </c:ser>
        <c:ser>
          <c:idx val="1"/>
          <c:order val="1"/>
          <c:spPr>
            <a:ln w="28575" cap="rnd">
              <a:solidFill>
                <a:srgbClr val="A7C9A5"/>
              </a:solidFill>
              <a:round/>
            </a:ln>
            <a:effectLst/>
          </c:spPr>
          <c:marker>
            <c:symbol val="none"/>
          </c:marker>
          <c:cat>
            <c:numRef>
              <c:f>Sheet1!$J$11:$L$11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Sheet1!$J$14:$L$14</c:f>
              <c:numCache>
                <c:formatCode>0.00_);[Red]\(0.00\)</c:formatCode>
                <c:ptCount val="3"/>
                <c:pt idx="0">
                  <c:v>0.8</c:v>
                </c:pt>
                <c:pt idx="1">
                  <c:v>0.68</c:v>
                </c:pt>
                <c:pt idx="2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7E-4884-AD26-35075E6AFCD2}"/>
            </c:ext>
          </c:extLst>
        </c:ser>
        <c:ser>
          <c:idx val="2"/>
          <c:order val="2"/>
          <c:spPr>
            <a:ln w="28575" cap="rnd">
              <a:solidFill>
                <a:srgbClr val="23CDC9"/>
              </a:solidFill>
              <a:round/>
            </a:ln>
            <a:effectLst/>
          </c:spPr>
          <c:marker>
            <c:symbol val="none"/>
          </c:marker>
          <c:cat>
            <c:numRef>
              <c:f>Sheet1!$J$11:$L$11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Sheet1!$J$15:$L$15</c:f>
              <c:numCache>
                <c:formatCode>0.00_);[Red]\(0.00\)</c:formatCode>
                <c:ptCount val="3"/>
                <c:pt idx="0">
                  <c:v>1.7</c:v>
                </c:pt>
                <c:pt idx="1">
                  <c:v>1.81</c:v>
                </c:pt>
                <c:pt idx="2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7E-4884-AD26-35075E6AFC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7869440"/>
        <c:axId val="317867808"/>
      </c:lineChart>
      <c:catAx>
        <c:axId val="31786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867808"/>
        <c:crosses val="autoZero"/>
        <c:auto val="1"/>
        <c:lblAlgn val="ctr"/>
        <c:lblOffset val="100"/>
        <c:tickMarkSkip val="1"/>
        <c:noMultiLvlLbl val="0"/>
      </c:catAx>
      <c:valAx>
        <c:axId val="317867808"/>
        <c:scaling>
          <c:orientation val="minMax"/>
        </c:scaling>
        <c:delete val="0"/>
        <c:axPos val="l"/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86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66311955213601"/>
          <c:y val="4.2512090231531102E-2"/>
          <c:w val="0.75784477463302002"/>
          <c:h val="0.824766198719220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EBT</c:f>
              <c:strCache>
                <c:ptCount val="1"/>
                <c:pt idx="0">
                  <c:v>EBT</c:v>
                </c:pt>
              </c:strCache>
            </c:strRef>
          </c:tx>
          <c:spPr>
            <a:solidFill>
              <a:srgbClr val="23CDC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Sheet1!$B$5:$D$5</c:f>
              <c:numCache>
                <c:formatCode>General</c:formatCode>
                <c:ptCount val="3"/>
                <c:pt idx="0">
                  <c:v>7510</c:v>
                </c:pt>
                <c:pt idx="1">
                  <c:v>7232</c:v>
                </c:pt>
                <c:pt idx="2">
                  <c:v>1502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91-44C0-BE4B-F132B91380FF}"/>
            </c:ext>
          </c:extLst>
        </c:ser>
        <c:ser>
          <c:idx val="1"/>
          <c:order val="1"/>
          <c:tx>
            <c:strRef>
              <c:f>COGS</c:f>
              <c:strCache>
                <c:ptCount val="1"/>
                <c:pt idx="0">
                  <c:v>COGS</c:v>
                </c:pt>
              </c:strCache>
            </c:strRef>
          </c:tx>
          <c:spPr>
            <a:solidFill>
              <a:srgbClr val="C2EFE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Sheet1!$B$4:$D$4</c:f>
              <c:numCache>
                <c:formatCode>General</c:formatCode>
                <c:ptCount val="3"/>
                <c:pt idx="0">
                  <c:v>99360</c:v>
                </c:pt>
                <c:pt idx="1">
                  <c:v>114148</c:v>
                </c:pt>
                <c:pt idx="2">
                  <c:v>127964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91-44C0-BE4B-F132B91380FF}"/>
            </c:ext>
          </c:extLst>
        </c:ser>
        <c:ser>
          <c:idx val="2"/>
          <c:order val="2"/>
          <c:tx>
            <c:strRef>
              <c:f>Sheet1!$A$3</c:f>
              <c:strCache>
                <c:ptCount val="1"/>
                <c:pt idx="0">
                  <c:v>operating&amp;selling cost</c:v>
                </c:pt>
              </c:strCache>
            </c:strRef>
          </c:tx>
          <c:spPr>
            <a:solidFill>
              <a:srgbClr val="A7C9A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Sheet1!$B$3:$D$3</c:f>
              <c:numCache>
                <c:formatCode>General</c:formatCode>
                <c:ptCount val="3"/>
                <c:pt idx="0">
                  <c:v>54410</c:v>
                </c:pt>
                <c:pt idx="1">
                  <c:v>57644</c:v>
                </c:pt>
                <c:pt idx="2">
                  <c:v>75568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91-44C0-BE4B-F132B91380FF}"/>
            </c:ext>
          </c:extLst>
        </c:ser>
        <c:ser>
          <c:idx val="3"/>
          <c:order val="3"/>
          <c:spPr>
            <a:solidFill>
              <a:srgbClr val="B5E8C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Sheet1!$B$6:$D$6</c:f>
              <c:numCache>
                <c:formatCode>General</c:formatCode>
                <c:ptCount val="3"/>
                <c:pt idx="0">
                  <c:v>40990</c:v>
                </c:pt>
                <c:pt idx="1">
                  <c:v>42251</c:v>
                </c:pt>
                <c:pt idx="2">
                  <c:v>39886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91-44C0-BE4B-F132B91380F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317865632"/>
        <c:axId val="317867264"/>
      </c:barChart>
      <c:catAx>
        <c:axId val="31786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867264"/>
        <c:crosses val="autoZero"/>
        <c:auto val="1"/>
        <c:lblAlgn val="ctr"/>
        <c:lblOffset val="100"/>
        <c:tickMarkSkip val="1"/>
        <c:noMultiLvlLbl val="0"/>
      </c:catAx>
      <c:valAx>
        <c:axId val="317867264"/>
        <c:scaling>
          <c:orientation val="minMax"/>
          <c:max val="28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86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536786328282"/>
          <c:y val="0.18505363731886701"/>
          <c:w val="0.63621566543712005"/>
          <c:h val="0.5829851183930799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Obesity</c:v>
                </c:pt>
              </c:strCache>
            </c:strRef>
          </c:tx>
          <c:spPr>
            <a:ln w="28575" cap="rnd">
              <a:solidFill>
                <a:srgbClr val="A7C9A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7C9A5"/>
              </a:solidFill>
              <a:ln w="9525">
                <a:solidFill>
                  <a:srgbClr val="A7C9A5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22088353413655E-2"/>
                  <c:y val="0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65D-490D-8BA0-04357AA57AE2}"/>
                </c:ext>
              </c:extLst>
            </c:dLbl>
            <c:dLbl>
              <c:idx val="1"/>
              <c:layout>
                <c:manualLayout>
                  <c:x val="-6.8273092369477997E-2"/>
                  <c:y val="-6.0606060606060597E-3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5D-490D-8BA0-04357AA57AE2}"/>
                </c:ext>
              </c:extLst>
            </c:dLbl>
            <c:dLbl>
              <c:idx val="2"/>
              <c:layout>
                <c:manualLayout>
                  <c:x val="-6.82730923694779E-2"/>
                  <c:y val="-1.3888728445112699E-17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5D-490D-8BA0-04357AA57A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1980</c:v>
                </c:pt>
                <c:pt idx="1">
                  <c:v>2008</c:v>
                </c:pt>
                <c:pt idx="2">
                  <c:v>2013</c:v>
                </c:pt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0.11</c:v>
                </c:pt>
                <c:pt idx="2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5D-490D-8BA0-04357AA57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868352"/>
        <c:axId val="317868896"/>
      </c:line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Diabetes </c:v>
                </c:pt>
              </c:strCache>
            </c:strRef>
          </c:tx>
          <c:spPr>
            <a:ln w="28575" cap="rnd">
              <a:solidFill>
                <a:srgbClr val="C2EFE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2EFEE"/>
              </a:solidFill>
              <a:ln w="9525">
                <a:solidFill>
                  <a:srgbClr val="C2EFEE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02409638554217E-2"/>
                  <c:y val="-5.5554913780450894E-17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65D-490D-8BA0-04357AA57AE2}"/>
                </c:ext>
              </c:extLst>
            </c:dLbl>
            <c:dLbl>
              <c:idx val="1"/>
              <c:layout>
                <c:manualLayout>
                  <c:x val="-5.62248995983936E-2"/>
                  <c:y val="0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5D-490D-8BA0-04357AA57AE2}"/>
                </c:ext>
              </c:extLst>
            </c:dLbl>
            <c:dLbl>
              <c:idx val="2"/>
              <c:layout>
                <c:manualLayout>
                  <c:x val="-6.4257028112449904E-2"/>
                  <c:y val="-2.7777456890225398E-17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65D-490D-8BA0-04357AA57A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1980</c:v>
                </c:pt>
                <c:pt idx="1">
                  <c:v>2008</c:v>
                </c:pt>
                <c:pt idx="2">
                  <c:v>2013</c:v>
                </c:pt>
              </c:numCache>
            </c:numRef>
          </c:cat>
          <c:val>
            <c:numRef>
              <c:f>Sheet1!$C$2:$C$4</c:f>
              <c:numCache>
                <c:formatCode>0%</c:formatCode>
                <c:ptCount val="3"/>
                <c:pt idx="0" formatCode="0.00%">
                  <c:v>2.8000000000000001E-2</c:v>
                </c:pt>
                <c:pt idx="1">
                  <c:v>0.04</c:v>
                </c:pt>
                <c:pt idx="2" formatCode="0.00%">
                  <c:v>4.8000000000000001E-2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65D-490D-8BA0-04357AA57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869984"/>
        <c:axId val="317870528"/>
      </c:lineChart>
      <c:catAx>
        <c:axId val="31786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868896"/>
        <c:crosses val="autoZero"/>
        <c:auto val="1"/>
        <c:lblAlgn val="ctr"/>
        <c:lblOffset val="100"/>
        <c:tickMarkSkip val="1"/>
        <c:noMultiLvlLbl val="0"/>
      </c:catAx>
      <c:valAx>
        <c:axId val="31786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Obesity rate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4.2567688474720901E-2"/>
              <c:y val="4.13785238944685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868352"/>
        <c:crosses val="autoZero"/>
        <c:crossBetween val="between"/>
      </c:valAx>
      <c:catAx>
        <c:axId val="3178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7870528"/>
        <c:crosses val="autoZero"/>
        <c:auto val="1"/>
        <c:lblAlgn val="ctr"/>
        <c:lblOffset val="100"/>
        <c:tickMarkSkip val="1"/>
        <c:noMultiLvlLbl val="0"/>
      </c:catAx>
      <c:valAx>
        <c:axId val="317870528"/>
        <c:scaling>
          <c:orientation val="minMax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Diabetes rate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79247681178947305"/>
              <c:y val="3.22080492632505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869984"/>
        <c:crosses val="max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b"/>
      <c:legendEntry>
        <c:idx val="0"/>
        <c:txPr>
          <a:bodyPr rot="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effectLst/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26-4037-BA70-4757D4191A85}"/>
              </c:ext>
            </c:extLst>
          </c:dPt>
          <c:dPt>
            <c:idx val="1"/>
            <c:bubble3D val="0"/>
            <c:spPr>
              <a:solidFill>
                <a:srgbClr val="23CD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26-4037-BA70-4757D4191A85}"/>
              </c:ext>
            </c:extLst>
          </c:dPt>
          <c:dPt>
            <c:idx val="2"/>
            <c:bubble3D val="0"/>
            <c:spPr>
              <a:solidFill>
                <a:srgbClr val="A7C9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26-4037-BA70-4757D4191A85}"/>
              </c:ext>
            </c:extLst>
          </c:dPt>
          <c:dPt>
            <c:idx val="3"/>
            <c:bubble3D val="0"/>
            <c:spPr>
              <a:solidFill>
                <a:srgbClr val="B5E8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26-4037-BA70-4757D4191A85}"/>
              </c:ext>
            </c:extLst>
          </c:dPt>
          <c:dPt>
            <c:idx val="4"/>
            <c:bubble3D val="0"/>
            <c:spPr>
              <a:solidFill>
                <a:srgbClr val="C2EFE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026-4037-BA70-4757D4191A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Sheet1!$A$1:$A$5</c:f>
              <c:strCache>
                <c:ptCount val="5"/>
                <c:pt idx="0">
                  <c:v>wheat drum</c:v>
                </c:pt>
                <c:pt idx="1">
                  <c:v>bean dregs powder</c:v>
                </c:pt>
                <c:pt idx="2">
                  <c:v>corn</c:v>
                </c:pt>
                <c:pt idx="3">
                  <c:v>buckwheat noodles</c:v>
                </c:pt>
                <c:pt idx="4">
                  <c:v>black rice</c:v>
                </c:pt>
              </c:strCache>
            </c:strRef>
          </c:cat>
          <c:val>
            <c:numRef>
              <c:f>Sheet1!$B$1:$B$5</c:f>
              <c:numCache>
                <c:formatCode>0%</c:formatCode>
                <c:ptCount val="5"/>
                <c:pt idx="0">
                  <c:v>0.06</c:v>
                </c:pt>
                <c:pt idx="1">
                  <c:v>0.08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026-4037-BA70-4757D4191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982504529330199"/>
          <c:y val="0.27002906043779701"/>
          <c:w val="0.412291647996118"/>
          <c:h val="0.471108824964719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lang="zh-CN" sz="900" b="0" i="0" u="none" strike="noStrike" kern="1200" baseline="0">
              <a:noFill/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zh-CN" sz="186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 dirty="0">
                <a:solidFill>
                  <a:schemeClr val="tx1"/>
                </a:solidFill>
              </a:rPr>
              <a:t>the pressure of work and life</a:t>
            </a:r>
          </a:p>
        </c:rich>
      </c:tx>
      <c:layout>
        <c:manualLayout>
          <c:xMode val="edge"/>
          <c:yMode val="edge"/>
          <c:x val="0.13766128073300199"/>
          <c:y val="0.19369625610350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zh-CN" sz="186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the pressure of work and life</c:v>
                </c:pt>
              </c:strCache>
            </c:strRef>
          </c:tx>
          <c:spPr>
            <a:solidFill>
              <a:srgbClr val="23CDC9"/>
            </a:solidFill>
            <a:effectLst/>
          </c:spPr>
          <c:dPt>
            <c:idx val="0"/>
            <c:bubble3D val="0"/>
            <c:spPr>
              <a:solidFill>
                <a:srgbClr val="23CDC9"/>
              </a:solidFill>
              <a:ln w="9525" cap="flat" cmpd="sng" algn="ctr">
                <a:solidFill>
                  <a:srgbClr val="23CDC9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AC-4412-A47E-3E99BFC8BF52}"/>
              </c:ext>
            </c:extLst>
          </c:dPt>
          <c:dPt>
            <c:idx val="1"/>
            <c:bubble3D val="0"/>
            <c:spPr>
              <a:solidFill>
                <a:srgbClr val="A7C9A5"/>
              </a:solidFill>
              <a:ln w="9525" cap="flat" cmpd="sng" algn="ctr">
                <a:solidFill>
                  <a:srgbClr val="A7C9A5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AC-4412-A47E-3E99BFC8BF52}"/>
              </c:ext>
            </c:extLst>
          </c:dPt>
          <c:dPt>
            <c:idx val="2"/>
            <c:bubble3D val="0"/>
            <c:spPr>
              <a:solidFill>
                <a:srgbClr val="B5E8C1"/>
              </a:solidFill>
              <a:ln w="9525" cap="flat" cmpd="sng" algn="ctr">
                <a:solidFill>
                  <a:srgbClr val="B5E8C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AC-4412-A47E-3E99BFC8BF52}"/>
              </c:ext>
            </c:extLst>
          </c:dPt>
          <c:dPt>
            <c:idx val="3"/>
            <c:bubble3D val="0"/>
            <c:spPr>
              <a:solidFill>
                <a:srgbClr val="C2EFEE"/>
              </a:solidFill>
              <a:ln w="9525" cap="flat" cmpd="sng" algn="ctr">
                <a:solidFill>
                  <a:srgbClr val="C2EFEE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AC-4412-A47E-3E99BFC8BF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both high</c:v>
                </c:pt>
                <c:pt idx="1">
                  <c:v>both low</c:v>
                </c:pt>
                <c:pt idx="2">
                  <c:v>work:high life:low</c:v>
                </c:pt>
                <c:pt idx="3">
                  <c:v>work:low life:high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45.8</c:v>
                </c:pt>
                <c:pt idx="1">
                  <c:v>16.100000000000001</c:v>
                </c:pt>
                <c:pt idx="2">
                  <c:v>22.2</c:v>
                </c:pt>
                <c:pt idx="3">
                  <c:v>15.9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AC-4412-A47E-3E99BFC8BF52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243625784270303"/>
          <c:y val="0.35886572977884501"/>
          <c:w val="0.27122843494315102"/>
          <c:h val="0.467855123536746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</c:v>
                </c:pt>
              </c:strCache>
            </c:strRef>
          </c:tx>
          <c:spPr>
            <a:ln w="28575" cap="rnd">
              <a:solidFill>
                <a:srgbClr val="A7C9A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</c:v>
                </c:pt>
                <c:pt idx="1">
                  <c:v>125</c:v>
                </c:pt>
                <c:pt idx="2">
                  <c:v>124</c:v>
                </c:pt>
                <c:pt idx="3">
                  <c:v>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F8-472B-AE64-823392993A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Output</c:v>
                </c:pt>
              </c:strCache>
            </c:strRef>
          </c:tx>
          <c:spPr>
            <a:ln w="28575" cap="rnd">
              <a:solidFill>
                <a:srgbClr val="23CDC9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681</c:v>
                </c:pt>
                <c:pt idx="1">
                  <c:v>612</c:v>
                </c:pt>
                <c:pt idx="2">
                  <c:v>568</c:v>
                </c:pt>
                <c:pt idx="3">
                  <c:v>540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F8-472B-AE64-823392993AC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99301904"/>
        <c:axId val="299296464"/>
      </c:lineChart>
      <c:catAx>
        <c:axId val="29930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296464"/>
        <c:crosses val="autoZero"/>
        <c:auto val="1"/>
        <c:lblAlgn val="ctr"/>
        <c:lblOffset val="100"/>
        <c:tickMarkSkip val="1"/>
        <c:noMultiLvlLbl val="0"/>
      </c:catAx>
      <c:valAx>
        <c:axId val="2992964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30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0878145549777"/>
          <c:y val="0.85491411900637804"/>
          <c:w val="0.57739164722734504"/>
          <c:h val="6.6845387642052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0.644</cdr:x>
      <cdr:y>0.24518</cdr:y>
    </cdr:from>
    <cdr:to>
      <cdr:x>0.95749</cdr:x>
      <cdr:y>0.39423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3063356" y="557672"/>
          <a:ext cx="1491207" cy="3390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square" lIns="45720" tIns="45720" rIns="45720" bIns="45720" rtlCol="0" anchor="t" anchorCtr="0">
          <a:normAutofit/>
        </a:bodyPr>
        <a:lstStyle xmlns:a="http://schemas.openxmlformats.org/drawingml/2006/main"/>
        <a:p xmlns:a="http://schemas.openxmlformats.org/drawingml/2006/main">
          <a:r>
            <a:rPr lang="en-US" altLang="zh-CN" sz="1400" dirty="0"/>
            <a:t>Wheat drum</a:t>
          </a:r>
          <a:endParaRPr lang="zh-CN" altLang="en-US" sz="1400" dirty="0"/>
        </a:p>
      </cdr:txBody>
    </cdr:sp>
  </cdr:relSizeAnchor>
  <cdr:relSizeAnchor xmlns:cdr="http://schemas.openxmlformats.org/drawingml/2006/chartDrawing">
    <cdr:from>
      <cdr:x>0.64977</cdr:x>
      <cdr:y>0.34353</cdr:y>
    </cdr:from>
    <cdr:to>
      <cdr:x>0.96924</cdr:x>
      <cdr:y>0.50711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3090788" y="781387"/>
          <a:ext cx="1519666" cy="3720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45720" tIns="45720" rIns="45720" bIns="45720" rtlCol="0" anchor="t" anchorCtr="0">
          <a:norm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400" dirty="0"/>
            <a:t>Bean dreg powder</a:t>
          </a:r>
          <a:endParaRPr lang="zh-CN" altLang="en-US" sz="1400" dirty="0"/>
        </a:p>
      </cdr:txBody>
    </cdr:sp>
  </cdr:relSizeAnchor>
  <cdr:relSizeAnchor xmlns:cdr="http://schemas.openxmlformats.org/drawingml/2006/chartDrawing">
    <cdr:from>
      <cdr:x>0.64821</cdr:x>
      <cdr:y>0.45059</cdr:y>
    </cdr:from>
    <cdr:to>
      <cdr:x>0.96713</cdr:x>
      <cdr:y>0.55508</cdr:y>
    </cdr:to>
    <cdr:sp macro="" textlink="">
      <cdr:nvSpPr>
        <cdr:cNvPr id="4" name="矩形 3"/>
        <cdr:cNvSpPr/>
      </cdr:nvSpPr>
      <cdr:spPr>
        <a:xfrm xmlns:a="http://schemas.openxmlformats.org/drawingml/2006/main">
          <a:off x="3083386" y="1024901"/>
          <a:ext cx="1517022" cy="2376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45720" tIns="45720" rIns="45720" bIns="45720" rtlCol="0" anchor="t" anchorCtr="0">
          <a:norm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400" dirty="0"/>
            <a:t>Corn</a:t>
          </a:r>
          <a:endParaRPr lang="zh-CN" altLang="en-US" sz="1400" dirty="0"/>
        </a:p>
      </cdr:txBody>
    </cdr:sp>
  </cdr:relSizeAnchor>
  <cdr:relSizeAnchor xmlns:cdr="http://schemas.openxmlformats.org/drawingml/2006/chartDrawing">
    <cdr:from>
      <cdr:x>0.64784</cdr:x>
      <cdr:y>0.54554</cdr:y>
    </cdr:from>
    <cdr:to>
      <cdr:x>1</cdr:x>
      <cdr:y>0.66846</cdr:y>
    </cdr:to>
    <cdr:sp macro="" textlink="">
      <cdr:nvSpPr>
        <cdr:cNvPr id="5" name="矩形 4"/>
        <cdr:cNvSpPr/>
      </cdr:nvSpPr>
      <cdr:spPr>
        <a:xfrm xmlns:a="http://schemas.openxmlformats.org/drawingml/2006/main">
          <a:off x="3081645" y="1240870"/>
          <a:ext cx="1675129" cy="2795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45720" tIns="45720" rIns="45720" bIns="45720" rtlCol="0" anchor="t" anchorCtr="0">
          <a:norm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400" dirty="0"/>
            <a:t>Buckwheat noodles</a:t>
          </a:r>
          <a:endParaRPr lang="zh-CN" altLang="en-US" sz="1400" dirty="0"/>
        </a:p>
      </cdr:txBody>
    </cdr:sp>
  </cdr:relSizeAnchor>
  <cdr:relSizeAnchor xmlns:cdr="http://schemas.openxmlformats.org/drawingml/2006/chartDrawing">
    <cdr:from>
      <cdr:x>0.64784</cdr:x>
      <cdr:y>0.63398</cdr:y>
    </cdr:from>
    <cdr:to>
      <cdr:x>0.94345</cdr:x>
      <cdr:y>0.75038</cdr:y>
    </cdr:to>
    <cdr:sp macro="" textlink="">
      <cdr:nvSpPr>
        <cdr:cNvPr id="6" name="矩形 5"/>
        <cdr:cNvSpPr/>
      </cdr:nvSpPr>
      <cdr:spPr>
        <a:xfrm xmlns:a="http://schemas.openxmlformats.org/drawingml/2006/main">
          <a:off x="3081643" y="1442037"/>
          <a:ext cx="1406143" cy="2647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45720" tIns="45720" rIns="45720" bIns="45720" rtlCol="0" anchor="t" anchorCtr="0">
          <a:norm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400" dirty="0"/>
            <a:t>Black rice</a:t>
          </a:r>
          <a:endParaRPr lang="zh-CN" altLang="en-US" sz="1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131A7-E273-4EB2-BAD3-43208EEDBE54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8BB6-70A9-4E4D-A489-EDD617925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3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B6B8-406E-4FA1-9FF6-CC3F68AF8DD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4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B6B8-406E-4FA1-9FF6-CC3F68AF8DD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07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B6B8-406E-4FA1-9FF6-CC3F68AF8DD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B6B8-406E-4FA1-9FF6-CC3F68AF8DD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55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70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B6B8-406E-4FA1-9FF6-CC3F68AF8DD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62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16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8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1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33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6146" name="文本占位符 2"/>
          <p:cNvSpPr>
            <a:spLocks noGrp="1" noChangeArrowheads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wrap="square" numCol="1" anchorCtr="0" compatLnSpc="1"/>
          <a:lstStyle/>
          <a:p>
            <a:fld id="{F9DF6B7D-D511-48EA-8C17-E53EB61F0723}" type="slidenum">
              <a:rPr lang="zh-CN" altLang="en-US">
                <a:latin typeface="Arial" pitchFamily="34" charset="0"/>
                <a:ea typeface="宋体" pitchFamily="2" charset="-122"/>
              </a:rPr>
              <a:t>8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59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93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08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1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F1B-65AC-4E57-A2DC-A04DE80FE4B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2020/2/27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54AF-FCA7-4EA3-9955-54F35EB3F2C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4193-5ACB-4959-838E-7CA6425187B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23.emf"/><Relationship Id="rId4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chart" Target="../charts/chart9.xml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13" Type="http://schemas.openxmlformats.org/officeDocument/2006/relationships/image" Target="../media/image36.emf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11" Type="http://schemas.openxmlformats.org/officeDocument/2006/relationships/image" Target="../media/image59.png"/><Relationship Id="rId5" Type="http://schemas.openxmlformats.org/officeDocument/2006/relationships/image" Target="../media/image53.jpe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2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5" y="4475607"/>
            <a:ext cx="9142095" cy="1316736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Both Quantity and Quality </a:t>
            </a:r>
            <a:endParaRPr lang="en-US" altLang="zh-CN" sz="4800" b="1" strike="noStrike" noProof="1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39739" y="0"/>
            <a:ext cx="3145537" cy="585216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r>
              <a:rPr lang="en-US" altLang="zh-CN" b="1" noProof="1">
                <a:solidFill>
                  <a:schemeClr val="bg1"/>
                </a:solidFill>
                <a:sym typeface="+mn-ea"/>
              </a:rPr>
              <a:t>2015KPMG</a:t>
            </a:r>
          </a:p>
          <a:p>
            <a:pPr algn="ctr" fontAlgn="base"/>
            <a:r>
              <a:rPr lang="en-US" altLang="zh-CN" b="1" strike="noStrike" noProof="1">
                <a:solidFill>
                  <a:schemeClr val="bg1"/>
                </a:solidFill>
                <a:sym typeface="+mn-ea"/>
              </a:rPr>
              <a:t>National Business Competition</a:t>
            </a:r>
            <a:endParaRPr lang="en-US" altLang="zh-CN" b="1" strike="noStrike" noProof="1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533" y="37719"/>
            <a:ext cx="2794635" cy="857250"/>
            <a:chOff x="73533" y="37719"/>
            <a:chExt cx="2794635" cy="8572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3533" y="37719"/>
              <a:ext cx="406977" cy="8572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90093" y="63119"/>
              <a:ext cx="2378075" cy="57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err="1">
                  <a:solidFill>
                    <a:srgbClr val="0070C0"/>
                  </a:solidFill>
                  <a:latin typeface="Aharoni" charset="0"/>
                  <a:ea typeface="PMingLiU-ExtB" pitchFamily="18" charset="-120"/>
                </a:rPr>
                <a:t>cookieman</a:t>
              </a:r>
              <a:endParaRPr lang="zh-CN" altLang="en-US" sz="3200" b="1" dirty="0">
                <a:solidFill>
                  <a:srgbClr val="0070C0"/>
                </a:solidFill>
                <a:latin typeface="Aharoni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477838"/>
            <a:ext cx="9180513" cy="773112"/>
          </a:xfrm>
          <a:prstGeom prst="rect">
            <a:avLst/>
          </a:prstGeom>
          <a:solidFill>
            <a:srgbClr val="23CDC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Market Expansion</a:t>
            </a:r>
          </a:p>
          <a:p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Strategy 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 : </a:t>
            </a:r>
            <a:r>
              <a:rPr lang="en-US" altLang="zh-CN" sz="2400" b="1" dirty="0">
                <a:solidFill>
                  <a:schemeClr val="bg1"/>
                </a:solidFill>
              </a:rPr>
              <a:t>Develop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region-specific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strategy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to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suit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local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conditions.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1" y="6597650"/>
            <a:ext cx="9142413" cy="260350"/>
          </a:xfrm>
          <a:prstGeom prst="rect">
            <a:avLst/>
          </a:pr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YinduAbc.com</a:t>
            </a:r>
            <a:endParaRPr lang="en-US" altLang="zh-CN" sz="1400" dirty="0">
              <a:solidFill>
                <a:srgbClr val="23CDC9"/>
              </a:solidFill>
            </a:endParaRPr>
          </a:p>
        </p:txBody>
      </p:sp>
      <p:graphicFrame>
        <p:nvGraphicFramePr>
          <p:cNvPr id="7176" name="对象 4"/>
          <p:cNvGraphicFramePr/>
          <p:nvPr/>
        </p:nvGraphicFramePr>
        <p:xfrm>
          <a:off x="0" y="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r:id="rId4" imgW="9525" imgH="9525" progId="excel.sheet.8">
                  <p:embed/>
                </p:oleObj>
              </mc:Choice>
              <mc:Fallback>
                <p:oleObj r:id="rId4" imgW="9525" imgH="9525" progId="excel.sheet.8">
                  <p:embed/>
                  <p:pic>
                    <p:nvPicPr>
                      <p:cNvPr id="0" name="图片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文本框 6"/>
          <p:cNvSpPr txBox="1">
            <a:spLocks noChangeArrowheads="1"/>
          </p:cNvSpPr>
          <p:nvPr/>
        </p:nvSpPr>
        <p:spPr bwMode="auto">
          <a:xfrm>
            <a:off x="25400" y="3437890"/>
            <a:ext cx="441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23CDC9"/>
                </a:solidFill>
              </a:rPr>
              <a:t>Different situation in different India states</a:t>
            </a:r>
          </a:p>
        </p:txBody>
      </p:sp>
      <p:sp>
        <p:nvSpPr>
          <p:cNvPr id="7178" name="文本框 9"/>
          <p:cNvSpPr txBox="1">
            <a:spLocks noChangeArrowheads="1"/>
          </p:cNvSpPr>
          <p:nvPr/>
        </p:nvSpPr>
        <p:spPr bwMode="auto">
          <a:xfrm>
            <a:off x="5237798" y="1385570"/>
            <a:ext cx="3119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23CDC9"/>
                </a:solidFill>
              </a:rPr>
              <a:t>Economy and the layout now</a:t>
            </a:r>
          </a:p>
        </p:txBody>
      </p:sp>
      <p:sp>
        <p:nvSpPr>
          <p:cNvPr id="7181" name="文本框 17"/>
          <p:cNvSpPr txBox="1">
            <a:spLocks noChangeArrowheads="1"/>
          </p:cNvSpPr>
          <p:nvPr/>
        </p:nvSpPr>
        <p:spPr bwMode="auto">
          <a:xfrm>
            <a:off x="4864100" y="1706563"/>
            <a:ext cx="1581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-511810" y="85725"/>
            <a:ext cx="9547860" cy="372745"/>
            <a:chOff x="-806" y="135"/>
            <a:chExt cx="15036" cy="587"/>
          </a:xfrm>
        </p:grpSpPr>
        <p:sp>
          <p:nvSpPr>
            <p:cNvPr id="17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Industry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0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</a:p>
          </p:txBody>
        </p:sp>
        <p:sp>
          <p:nvSpPr>
            <p:cNvPr id="22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Long-term View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 flipH="1">
            <a:off x="4168775" y="1441450"/>
            <a:ext cx="935990" cy="5057775"/>
          </a:xfrm>
          <a:prstGeom prst="line">
            <a:avLst/>
          </a:prstGeom>
          <a:noFill/>
          <a:ln w="44450">
            <a:solidFill>
              <a:srgbClr val="23CDC9">
                <a:alpha val="98999"/>
              </a:srgbClr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0" name="等腰三角形 1259"/>
          <p:cNvSpPr/>
          <p:nvPr/>
        </p:nvSpPr>
        <p:spPr>
          <a:xfrm rot="10800000">
            <a:off x="6033616" y="4129902"/>
            <a:ext cx="1742062" cy="149487"/>
          </a:xfrm>
          <a:prstGeom prst="triangle">
            <a:avLst>
              <a:gd name="adj" fmla="val 57926"/>
            </a:avLst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1248256" y="3263762"/>
            <a:ext cx="1742062" cy="149487"/>
          </a:xfrm>
          <a:prstGeom prst="triangle">
            <a:avLst>
              <a:gd name="adj" fmla="val 57926"/>
            </a:avLst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96180" y="4443095"/>
            <a:ext cx="373951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GDP: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/>
              <a:t>  Income</a:t>
            </a:r>
          </a:p>
          <a:p>
            <a:pPr indent="0">
              <a:buFont typeface="Wingdings" charset="0"/>
              <a:buNone/>
            </a:pPr>
            <a:r>
              <a:rPr lang="en-US" altLang="zh-CN"/>
              <a:t>            The ability  of comsuption and investment       </a:t>
            </a:r>
          </a:p>
          <a:p>
            <a:pPr indent="0">
              <a:buFont typeface="Wingdings" charset="0"/>
              <a:buNone/>
            </a:pPr>
            <a:r>
              <a:rPr lang="en-US" altLang="zh-CN" b="1"/>
              <a:t>The amount of stores: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/>
              <a:t>       Market saturation and market Development</a:t>
            </a:r>
          </a:p>
          <a:p>
            <a:pPr indent="0">
              <a:buFont typeface="Wingdings" charset="0"/>
              <a:buNone/>
            </a:pPr>
            <a:r>
              <a:rPr lang="en-US" altLang="zh-CN"/>
              <a:t>                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38760" y="1396365"/>
            <a:ext cx="373951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Population: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/>
              <a:t>  Consumers  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/>
              <a:t>  L</a:t>
            </a:r>
            <a:r>
              <a:rPr lang="en-US" altLang="zh-CN">
                <a:sym typeface="+mn-ea"/>
              </a:rPr>
              <a:t>abor force</a:t>
            </a:r>
          </a:p>
          <a:p>
            <a:pPr indent="0">
              <a:buFont typeface="Wingdings" charset="0"/>
              <a:buNone/>
            </a:pPr>
            <a:r>
              <a:rPr lang="en-US" altLang="zh-CN" b="1"/>
              <a:t>Big cities: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/>
              <a:t>  Infrastructure</a:t>
            </a:r>
          </a:p>
          <a:p>
            <a:pPr indent="0">
              <a:buFont typeface="Wingdings" charset="0"/>
              <a:buNone/>
            </a:pPr>
            <a:r>
              <a:rPr lang="en-US" altLang="zh-CN"/>
              <a:t> </a:t>
            </a:r>
          </a:p>
          <a:p>
            <a:pPr marL="285750" indent="-285750">
              <a:buFont typeface="Wingdings" charset="0"/>
              <a:buChar char="ü"/>
            </a:pPr>
            <a:endParaRPr lang="en-US" altLang="zh-CN"/>
          </a:p>
          <a:p>
            <a:pPr indent="0">
              <a:buFont typeface="Wingdings" charset="0"/>
              <a:buNone/>
            </a:pPr>
            <a:r>
              <a:rPr lang="en-US" altLang="zh-CN"/>
              <a:t>                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339975" y="1379220"/>
            <a:ext cx="223520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charset="0"/>
              <a:buNone/>
            </a:pPr>
            <a:r>
              <a:rPr lang="en-US" altLang="zh-CN" b="1">
                <a:sym typeface="+mn-ea"/>
              </a:rPr>
              <a:t>Railroad:</a:t>
            </a:r>
            <a:endParaRPr lang="en-US" altLang="zh-CN" b="1"/>
          </a:p>
          <a:p>
            <a:pPr marL="285750" indent="-285750">
              <a:buFont typeface="Wingdings" charset="0"/>
              <a:buChar char="ü"/>
            </a:pPr>
            <a:r>
              <a:rPr lang="en-US" altLang="zh-CN">
                <a:sym typeface="+mn-ea"/>
              </a:rPr>
              <a:t>  Transation ability</a:t>
            </a:r>
            <a:endParaRPr lang="en-US" altLang="zh-CN"/>
          </a:p>
          <a:p>
            <a:pPr marL="285750" indent="-285750">
              <a:buFont typeface="Wingdings" charset="0"/>
              <a:buChar char="ü"/>
            </a:pPr>
            <a:r>
              <a:rPr lang="en-US" altLang="zh-CN">
                <a:sym typeface="+mn-ea"/>
              </a:rPr>
              <a:t>  Travelers </a:t>
            </a:r>
          </a:p>
          <a:p>
            <a:pPr indent="0">
              <a:buFont typeface="Wingdings" charset="0"/>
              <a:buNone/>
            </a:pPr>
            <a:r>
              <a:rPr lang="en-US" altLang="zh-CN" b="1"/>
              <a:t>Mall: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/>
              <a:t>   Agency  decition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/>
              <a:t>   shopping habit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-3175" y="3742055"/>
            <a:ext cx="4569460" cy="83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035550" y="1687195"/>
            <a:ext cx="4172585" cy="76200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857750" y="4387850"/>
            <a:ext cx="3877310" cy="2097405"/>
          </a:xfrm>
          <a:prstGeom prst="flowChartAlternateProcess">
            <a:avLst/>
          </a:prstGeom>
          <a:noFill/>
          <a:ln w="28575" cmpd="sng">
            <a:solidFill>
              <a:srgbClr val="23CDC9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094605" y="1791970"/>
            <a:ext cx="3924300" cy="23126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7465" y="3738880"/>
            <a:ext cx="4088130" cy="2729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" grpId="0" bldLvl="0" animBg="1"/>
      <p:bldP spid="2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477838"/>
            <a:ext cx="9144000" cy="773112"/>
          </a:xfrm>
          <a:prstGeom prst="rect">
            <a:avLst/>
          </a:prstGeom>
          <a:solidFill>
            <a:srgbClr val="23CDC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Market Expansion</a:t>
            </a:r>
          </a:p>
          <a:p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Strategy 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 : </a:t>
            </a:r>
            <a:r>
              <a:rPr lang="en-US" altLang="zh-CN" sz="2400" b="1" dirty="0">
                <a:solidFill>
                  <a:schemeClr val="bg1"/>
                </a:solidFill>
              </a:rPr>
              <a:t>Develop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region-specific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strategy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to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suit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local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conditions.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36513" y="6597650"/>
            <a:ext cx="9178926" cy="292100"/>
          </a:xfrm>
          <a:prstGeom prst="rect">
            <a:avLst/>
          </a:pr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YinduAbc.com</a:t>
            </a:r>
            <a:endParaRPr lang="en-US" altLang="zh-CN" sz="1400" dirty="0">
              <a:solidFill>
                <a:srgbClr val="23CDC9"/>
              </a:solidFill>
            </a:endParaRPr>
          </a:p>
        </p:txBody>
      </p:sp>
      <p:graphicFrame>
        <p:nvGraphicFramePr>
          <p:cNvPr id="7176" name="对象 4"/>
          <p:cNvGraphicFramePr/>
          <p:nvPr/>
        </p:nvGraphicFramePr>
        <p:xfrm>
          <a:off x="0" y="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r:id="rId4" imgW="9525" imgH="9525" progId="excel.sheet.8">
                  <p:embed/>
                </p:oleObj>
              </mc:Choice>
              <mc:Fallback>
                <p:oleObj r:id="rId4" imgW="9525" imgH="9525" progId="excel.sheet.8">
                  <p:embed/>
                  <p:pic>
                    <p:nvPicPr>
                      <p:cNvPr id="0" name="图片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文本框 16"/>
          <p:cNvSpPr txBox="1">
            <a:spLocks noChangeArrowheads="1"/>
          </p:cNvSpPr>
          <p:nvPr/>
        </p:nvSpPr>
        <p:spPr bwMode="auto">
          <a:xfrm>
            <a:off x="55880" y="1255078"/>
            <a:ext cx="42481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23CDC9"/>
                </a:solidFill>
              </a:rPr>
              <a:t>Consider all of the information</a:t>
            </a:r>
          </a:p>
        </p:txBody>
      </p:sp>
      <p:sp>
        <p:nvSpPr>
          <p:cNvPr id="7181" name="文本框 17"/>
          <p:cNvSpPr txBox="1">
            <a:spLocks noChangeArrowheads="1"/>
          </p:cNvSpPr>
          <p:nvPr/>
        </p:nvSpPr>
        <p:spPr bwMode="auto">
          <a:xfrm>
            <a:off x="4864100" y="1706563"/>
            <a:ext cx="1581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-511810" y="85725"/>
            <a:ext cx="9547860" cy="372745"/>
            <a:chOff x="-806" y="135"/>
            <a:chExt cx="15036" cy="587"/>
          </a:xfrm>
        </p:grpSpPr>
        <p:sp>
          <p:nvSpPr>
            <p:cNvPr id="17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Industry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0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</a:p>
          </p:txBody>
        </p:sp>
        <p:sp>
          <p:nvSpPr>
            <p:cNvPr id="22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Long-term View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4775" y="4719320"/>
            <a:ext cx="3518535" cy="15875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Ø"/>
            </a:pPr>
            <a:r>
              <a:rPr lang="zh-CN" altLang="en-US" b="1"/>
              <a:t>West:</a:t>
            </a:r>
          </a:p>
          <a:p>
            <a:r>
              <a:rPr lang="zh-CN" altLang="en-US" sz="1600"/>
              <a:t>       Carefully choose franchise owner</a:t>
            </a:r>
          </a:p>
          <a:p>
            <a:r>
              <a:rPr lang="zh-CN" altLang="en-US" sz="1600"/>
              <a:t> to limit the Expansion and avoid internal fierce competition</a:t>
            </a:r>
          </a:p>
          <a:p>
            <a:r>
              <a:rPr lang="zh-CN" altLang="en-US" sz="1600"/>
              <a:t>       Consider the corporation with agency like Amazon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5900" y="1696720"/>
            <a:ext cx="2455545" cy="2105660"/>
          </a:xfrm>
          <a:prstGeom prst="rect">
            <a:avLst/>
          </a:prstGeom>
          <a:noFill/>
          <a:ln w="25400" cmpd="sng">
            <a:solidFill>
              <a:srgbClr val="23CDC9">
                <a:alpha val="93000"/>
              </a:srgbClr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Ø"/>
            </a:pPr>
            <a:r>
              <a:rPr lang="zh-CN" altLang="en-US" b="1"/>
              <a:t>North:</a:t>
            </a:r>
          </a:p>
          <a:p>
            <a:r>
              <a:rPr lang="zh-CN" altLang="en-US"/>
              <a:t> </a:t>
            </a:r>
            <a:r>
              <a:rPr lang="zh-CN" altLang="en-US" sz="1600"/>
              <a:t>    Give priority to direct-sale store to build up the brand</a:t>
            </a:r>
          </a:p>
          <a:p>
            <a:r>
              <a:rPr lang="zh-CN" altLang="en-US" sz="1600"/>
              <a:t>      Focus on some tier-1andtier-Ⅱespecially satellite city such as Ghaziabad.</a:t>
            </a:r>
          </a:p>
        </p:txBody>
      </p:sp>
      <p:pic>
        <p:nvPicPr>
          <p:cNvPr id="7182" name="图片 11" descr="图片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70" y="1753870"/>
            <a:ext cx="3114040" cy="349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506210" y="5008880"/>
            <a:ext cx="2277110" cy="1374140"/>
          </a:xfrm>
          <a:prstGeom prst="rect">
            <a:avLst/>
          </a:prstGeom>
          <a:noFill/>
          <a:ln w="28575" cmpd="sng">
            <a:solidFill>
              <a:srgbClr val="23CDC9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Ø"/>
            </a:pPr>
            <a:r>
              <a:rPr lang="zh-CN" altLang="en-US" b="1"/>
              <a:t>South:</a:t>
            </a:r>
          </a:p>
          <a:p>
            <a:r>
              <a:rPr lang="zh-CN" altLang="en-US"/>
              <a:t>    </a:t>
            </a:r>
            <a:r>
              <a:rPr lang="zh-CN" altLang="en-US" sz="1600"/>
              <a:t>  Develop more franchise but not too much to deal with the market saturation.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53860" y="1614805"/>
            <a:ext cx="2359660" cy="15875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Ø"/>
            </a:pPr>
            <a:r>
              <a:rPr lang="zh-CN" altLang="en-US" b="1"/>
              <a:t>East:</a:t>
            </a:r>
          </a:p>
          <a:p>
            <a:r>
              <a:rPr lang="zh-CN" altLang="en-US" sz="1600"/>
              <a:t>      Consider sale agency to open the market.</a:t>
            </a:r>
          </a:p>
          <a:p>
            <a:r>
              <a:rPr lang="zh-CN" altLang="en-US" sz="1600"/>
              <a:t>      Setting lower franchise fee to improve expansion speed.</a:t>
            </a:r>
          </a:p>
        </p:txBody>
      </p:sp>
      <p:cxnSp>
        <p:nvCxnSpPr>
          <p:cNvPr id="15" name="肘形连接符 14"/>
          <p:cNvCxnSpPr>
            <a:stCxn id="7" idx="1"/>
          </p:cNvCxnSpPr>
          <p:nvPr/>
        </p:nvCxnSpPr>
        <p:spPr>
          <a:xfrm rot="10800000">
            <a:off x="4423410" y="4730750"/>
            <a:ext cx="2082165" cy="964565"/>
          </a:xfrm>
          <a:prstGeom prst="bentConnector3">
            <a:avLst>
              <a:gd name="adj1" fmla="val 49985"/>
            </a:avLst>
          </a:prstGeom>
          <a:ln w="2222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0800000" flipV="1">
            <a:off x="6063615" y="2235200"/>
            <a:ext cx="842645" cy="814070"/>
          </a:xfrm>
          <a:prstGeom prst="bentConnector3">
            <a:avLst>
              <a:gd name="adj1" fmla="val 49962"/>
            </a:avLst>
          </a:prstGeom>
          <a:ln w="2222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>
            <a:off x="2059940" y="1949450"/>
            <a:ext cx="1699895" cy="326390"/>
          </a:xfrm>
          <a:prstGeom prst="bentConnector3">
            <a:avLst>
              <a:gd name="adj1" fmla="val 50019"/>
            </a:avLst>
          </a:prstGeom>
          <a:ln w="2222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 rot="16200000">
            <a:off x="2630170" y="3927475"/>
            <a:ext cx="1282700" cy="384175"/>
          </a:xfrm>
          <a:prstGeom prst="bentConnector3">
            <a:avLst>
              <a:gd name="adj1" fmla="val 49975"/>
            </a:avLst>
          </a:prstGeom>
          <a:ln w="25400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3" y="6597650"/>
            <a:ext cx="9143937" cy="270510"/>
          </a:xfrm>
          <a:prstGeom prst="rect">
            <a:avLst/>
          </a:pr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YinduAbc.com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" y="477838"/>
            <a:ext cx="9144000" cy="773112"/>
          </a:xfrm>
          <a:prstGeom prst="rect">
            <a:avLst/>
          </a:prstGeom>
          <a:solidFill>
            <a:srgbClr val="23CDC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Market Promotion</a:t>
            </a:r>
          </a:p>
          <a:p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Strategy 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3 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sz="2000" b="1" noProof="1">
                <a:solidFill>
                  <a:schemeClr val="bg1"/>
                </a:solidFill>
              </a:rPr>
              <a:t>Establish the APP and BBS to cater to the customers’ emotional needs.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211" name="图片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55" y="5226685"/>
            <a:ext cx="1422400" cy="105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324610" y="85725"/>
            <a:ext cx="7711440" cy="372745"/>
            <a:chOff x="2086" y="135"/>
            <a:chExt cx="12144" cy="587"/>
          </a:xfrm>
        </p:grpSpPr>
        <p:sp>
          <p:nvSpPr>
            <p:cNvPr id="35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Long-term View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" name="燕尾形 3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燕尾形 49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511810" y="85725"/>
            <a:ext cx="7317105" cy="372745"/>
            <a:chOff x="-806" y="135"/>
            <a:chExt cx="11523" cy="587"/>
          </a:xfrm>
        </p:grpSpPr>
        <p:sp>
          <p:nvSpPr>
            <p:cNvPr id="10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Industry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64585" y="1851025"/>
            <a:ext cx="1763395" cy="1637665"/>
          </a:xfrm>
          <a:prstGeom prst="rect">
            <a:avLst/>
          </a:prstGeom>
        </p:spPr>
      </p:pic>
      <p:pic>
        <p:nvPicPr>
          <p:cNvPr id="8193" name="图片 10" descr="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40" y="3129280"/>
            <a:ext cx="72834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文本框 37"/>
          <p:cNvSpPr txBox="1"/>
          <p:nvPr/>
        </p:nvSpPr>
        <p:spPr>
          <a:xfrm>
            <a:off x="6052185" y="1366520"/>
            <a:ext cx="2800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23CDC9"/>
                </a:solidFill>
              </a:rPr>
              <a:t>Why </a:t>
            </a:r>
            <a:r>
              <a:rPr lang="en-US" sz="1400" b="1" dirty="0">
                <a:solidFill>
                  <a:srgbClr val="23CDC9"/>
                </a:solidFill>
              </a:rPr>
              <a:t>entering the online market</a:t>
            </a:r>
            <a:r>
              <a:rPr lang="en-US" altLang="zh-CN" sz="1400" b="1" dirty="0">
                <a:solidFill>
                  <a:srgbClr val="23CDC9"/>
                </a:solidFill>
              </a:rPr>
              <a:t>?</a:t>
            </a:r>
          </a:p>
          <a:p>
            <a:endParaRPr lang="en-US" altLang="zh-CN" sz="1400" b="1" dirty="0">
              <a:solidFill>
                <a:srgbClr val="23CDC9"/>
              </a:solidFill>
            </a:endParaRP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 dirty="0"/>
              <a:t>Consumer becoming younger,shopping online will be accepted wildly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 dirty="0"/>
              <a:t>Convenience appears to be more important </a:t>
            </a:r>
            <a:r>
              <a:rPr lang="en-US" altLang="zh-CN" sz="1400" dirty="0"/>
              <a:t>for shopping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 dirty="0"/>
              <a:t>Store rent increasing, a store online attracts more applicant 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4455" y="1829435"/>
            <a:ext cx="3055620" cy="159829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-17780" y="1365885"/>
            <a:ext cx="3380105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/>
              <a:t>Value of online payment industry    </a:t>
            </a:r>
            <a:r>
              <a:rPr lang="en-US" altLang="zh-CN" sz="1200" b="1"/>
              <a:t>(billion dollars)</a:t>
            </a:r>
            <a:r>
              <a:rPr lang="en-US" altLang="zh-CN" sz="1200"/>
              <a:t> 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278505" y="1365250"/>
            <a:ext cx="2773680" cy="73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The propotion of people shopping online within a year and in three months</a:t>
            </a:r>
          </a:p>
        </p:txBody>
      </p:sp>
      <p:sp>
        <p:nvSpPr>
          <p:cNvPr id="1260" name="等腰三角形 1259"/>
          <p:cNvSpPr/>
          <p:nvPr/>
        </p:nvSpPr>
        <p:spPr>
          <a:xfrm rot="5340000">
            <a:off x="4686935" y="2392045"/>
            <a:ext cx="2654935" cy="127000"/>
          </a:xfrm>
          <a:prstGeom prst="triangle">
            <a:avLst>
              <a:gd name="adj" fmla="val 57926"/>
            </a:avLst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连接符 42"/>
          <p:cNvCxnSpPr>
            <a:cxnSpLocks noChangeShapeType="1"/>
          </p:cNvCxnSpPr>
          <p:nvPr/>
        </p:nvCxnSpPr>
        <p:spPr bwMode="auto">
          <a:xfrm flipH="1">
            <a:off x="94615" y="3770630"/>
            <a:ext cx="8910320" cy="3810"/>
          </a:xfrm>
          <a:prstGeom prst="line">
            <a:avLst/>
          </a:prstGeom>
          <a:noFill/>
          <a:ln w="38100">
            <a:solidFill>
              <a:srgbClr val="23CDC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文本框 44"/>
          <p:cNvSpPr txBox="1"/>
          <p:nvPr/>
        </p:nvSpPr>
        <p:spPr>
          <a:xfrm>
            <a:off x="3899535" y="4034790"/>
            <a:ext cx="1435100" cy="94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23CDC9"/>
                </a:solidFill>
              </a:rPr>
              <a:t>How to make franchise </a:t>
            </a:r>
          </a:p>
          <a:p>
            <a:r>
              <a:rPr lang="en-US" altLang="zh-CN" sz="1400" b="1">
                <a:solidFill>
                  <a:srgbClr val="23CDC9"/>
                </a:solidFill>
              </a:rPr>
              <a:t>online work better? 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06680" y="3910965"/>
            <a:ext cx="3324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23CDC9"/>
                </a:solidFill>
                <a:sym typeface="+mn-ea"/>
              </a:rPr>
              <a:t>Why make the franchise online decision?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102860" y="3938270"/>
            <a:ext cx="1931670" cy="2472055"/>
            <a:chOff x="5363" y="6138"/>
            <a:chExt cx="3042" cy="3893"/>
          </a:xfrm>
        </p:grpSpPr>
        <p:sp>
          <p:nvSpPr>
            <p:cNvPr id="8205" name="文本框 25"/>
            <p:cNvSpPr txBox="1">
              <a:spLocks noChangeArrowheads="1"/>
            </p:cNvSpPr>
            <p:nvPr/>
          </p:nvSpPr>
          <p:spPr bwMode="auto">
            <a:xfrm>
              <a:off x="5613" y="6193"/>
              <a:ext cx="2107" cy="684"/>
            </a:xfrm>
            <a:prstGeom prst="rect">
              <a:avLst/>
            </a:prstGeom>
            <a:solidFill>
              <a:srgbClr val="C2E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latin typeface="Kozuka Gothic Pr6N EL" pitchFamily="34" charset="-128"/>
                  <a:ea typeface="Kozuka Gothic Pr6N EL" pitchFamily="34" charset="-128"/>
                </a:rPr>
                <a:t>Host office</a:t>
              </a:r>
              <a:endParaRPr b="1"/>
            </a:p>
          </p:txBody>
        </p:sp>
        <p:sp>
          <p:nvSpPr>
            <p:cNvPr id="8207" name="文本框 29"/>
            <p:cNvSpPr txBox="1">
              <a:spLocks noChangeArrowheads="1"/>
            </p:cNvSpPr>
            <p:nvPr/>
          </p:nvSpPr>
          <p:spPr bwMode="auto">
            <a:xfrm>
              <a:off x="5613" y="8915"/>
              <a:ext cx="2110" cy="1116"/>
            </a:xfrm>
            <a:prstGeom prst="rect">
              <a:avLst/>
            </a:prstGeom>
            <a:solidFill>
              <a:srgbClr val="A7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Kozuka Gothic Pr6N EL" pitchFamily="34" charset="-128"/>
                  <a:ea typeface="Kozuka Gothic Pr6N EL" pitchFamily="34" charset="-128"/>
                  <a:sym typeface="Arial" pitchFamily="34" charset="0"/>
                </a:rPr>
                <a:t>F</a:t>
              </a:r>
              <a:r>
                <a:rPr lang="zh-CN" altLang="en-US" b="1">
                  <a:solidFill>
                    <a:srgbClr val="FF0000"/>
                  </a:solidFill>
                  <a:latin typeface="Kozuka Gothic Pr6N EL" pitchFamily="34" charset="-128"/>
                  <a:ea typeface="Kozuka Gothic Pr6N EL" pitchFamily="34" charset="-128"/>
                  <a:sym typeface="Arial" pitchFamily="34" charset="0"/>
                </a:rPr>
                <a:t>ranchise </a:t>
              </a:r>
              <a:r>
                <a:rPr lang="en-US" altLang="zh-CN" b="1">
                  <a:solidFill>
                    <a:srgbClr val="FF0000"/>
                  </a:solidFill>
                  <a:latin typeface="Kozuka Gothic Pr6N EL" pitchFamily="34" charset="-128"/>
                  <a:ea typeface="Kozuka Gothic Pr6N EL" pitchFamily="34" charset="-128"/>
                  <a:sym typeface="Arial" pitchFamily="34" charset="0"/>
                </a:rPr>
                <a:t>Online</a:t>
              </a:r>
              <a:endParaRPr b="1"/>
            </a:p>
          </p:txBody>
        </p:sp>
        <p:sp>
          <p:nvSpPr>
            <p:cNvPr id="2" name="下弧形箭头 1"/>
            <p:cNvSpPr/>
            <p:nvPr/>
          </p:nvSpPr>
          <p:spPr>
            <a:xfrm rot="15960000">
              <a:off x="7274" y="6961"/>
              <a:ext cx="998" cy="395"/>
            </a:xfrm>
            <a:prstGeom prst="curved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rgbClr val="000000"/>
                </a:solidFill>
              </a:endParaRPr>
            </a:p>
          </p:txBody>
        </p:sp>
        <p:sp>
          <p:nvSpPr>
            <p:cNvPr id="3" name="下弧形箭头 2"/>
            <p:cNvSpPr>
              <a:spLocks noChangeArrowheads="1"/>
            </p:cNvSpPr>
            <p:nvPr/>
          </p:nvSpPr>
          <p:spPr bwMode="auto">
            <a:xfrm rot="-5640000">
              <a:off x="6483" y="7288"/>
              <a:ext cx="3072" cy="772"/>
            </a:xfrm>
            <a:prstGeom prst="curvedUpArrow">
              <a:avLst>
                <a:gd name="adj1" fmla="val 24987"/>
                <a:gd name="adj2" fmla="val 49956"/>
                <a:gd name="adj3" fmla="val 68889"/>
              </a:avLst>
            </a:prstGeom>
            <a:solidFill>
              <a:schemeClr val="tx1"/>
            </a:solidFill>
            <a:ln w="25400">
              <a:solidFill>
                <a:srgbClr val="89A4A7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8" name="文本框 28"/>
            <p:cNvSpPr txBox="1">
              <a:spLocks noChangeArrowheads="1"/>
            </p:cNvSpPr>
            <p:nvPr/>
          </p:nvSpPr>
          <p:spPr bwMode="auto">
            <a:xfrm>
              <a:off x="5363" y="7328"/>
              <a:ext cx="2548" cy="1116"/>
            </a:xfrm>
            <a:prstGeom prst="rect">
              <a:avLst/>
            </a:prstGeom>
            <a:solidFill>
              <a:srgbClr val="B5E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Kozuka Gothic Pr6N EL" pitchFamily="34" charset="-128"/>
                  <a:ea typeface="Kozuka Gothic Pr6N EL" pitchFamily="34" charset="-128"/>
                </a:rPr>
                <a:t>  </a:t>
              </a:r>
              <a:r>
                <a:rPr lang="en-US" altLang="zh-CN" b="1">
                  <a:solidFill>
                    <a:srgbClr val="FF0000"/>
                  </a:solidFill>
                  <a:latin typeface="Kozuka Gothic Pr6N EL" pitchFamily="34" charset="-128"/>
                  <a:ea typeface="Kozuka Gothic Pr6N EL" pitchFamily="34" charset="-128"/>
                </a:rPr>
                <a:t>F</a:t>
              </a:r>
              <a:r>
                <a:rPr lang="zh-CN" altLang="en-US" b="1">
                  <a:solidFill>
                    <a:srgbClr val="FF0000"/>
                  </a:solidFill>
                  <a:latin typeface="Kozuka Gothic Pr6N EL" pitchFamily="34" charset="-128"/>
                  <a:ea typeface="Kozuka Gothic Pr6N EL" pitchFamily="34" charset="-128"/>
                </a:rPr>
                <a:t>ranchise </a:t>
              </a:r>
              <a:r>
                <a:rPr lang="en-US" altLang="zh-CN" b="1">
                  <a:solidFill>
                    <a:srgbClr val="FF0000"/>
                  </a:solidFill>
                  <a:latin typeface="Kozuka Gothic Pr6N EL" pitchFamily="34" charset="-128"/>
                  <a:ea typeface="Kozuka Gothic Pr6N EL" pitchFamily="34" charset="-128"/>
                </a:rPr>
                <a:t>In Real Stores</a:t>
              </a:r>
              <a:endParaRPr b="1"/>
            </a:p>
          </p:txBody>
        </p:sp>
        <p:sp>
          <p:nvSpPr>
            <p:cNvPr id="49" name="下箭头 48"/>
            <p:cNvSpPr/>
            <p:nvPr/>
          </p:nvSpPr>
          <p:spPr>
            <a:xfrm>
              <a:off x="6498" y="6988"/>
              <a:ext cx="278" cy="347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52" name="下箭头 51"/>
            <p:cNvSpPr/>
            <p:nvPr/>
          </p:nvSpPr>
          <p:spPr>
            <a:xfrm>
              <a:off x="6498" y="8575"/>
              <a:ext cx="278" cy="350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14630" y="4198620"/>
            <a:ext cx="2994660" cy="222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Ø"/>
            </a:pPr>
            <a:r>
              <a:rPr lang="zh-CN" altLang="en-US" sz="1400"/>
              <a:t>Deal with the inventory of real stores ,especially mother shop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/>
              <a:t>The transition fee won</a:t>
            </a:r>
            <a:r>
              <a:rPr lang="en-US" altLang="zh-CN" sz="1400"/>
              <a:t>'</a:t>
            </a:r>
            <a:r>
              <a:rPr lang="zh-CN" altLang="en-US" sz="1400"/>
              <a:t>t be high for the local connection</a:t>
            </a:r>
          </a:p>
          <a:p>
            <a:pPr marL="342900" indent="-342900">
              <a:buFont typeface="Wingdings" charset="0"/>
              <a:buChar char="Ø"/>
            </a:pPr>
            <a:r>
              <a:rPr lang="zh-CN" altLang="en-US" sz="1400"/>
              <a:t>More chances to earn profit make the position of franchise owner more attractive </a:t>
            </a:r>
          </a:p>
          <a:p>
            <a:r>
              <a:rPr lang="zh-CN" altLang="en-US" sz="1400"/>
              <a:t>With more and more centers,Cookie man would cover more and more markets! 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6990715" y="3855720"/>
            <a:ext cx="2070100" cy="265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Recommendation: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/>
              <a:t>Both franchise in real store and online store makes work report to the head office.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/>
              <a:t>Each store connects with several local online franchisee 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/>
              <a:t>Each online franchisee connects with at least a fixed group of customers.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3168015" y="4294505"/>
            <a:ext cx="737870" cy="489585"/>
            <a:chOff x="5010" y="7284"/>
            <a:chExt cx="1162" cy="771"/>
          </a:xfrm>
        </p:grpSpPr>
        <p:grpSp>
          <p:nvGrpSpPr>
            <p:cNvPr id="60" name="组合 59"/>
            <p:cNvGrpSpPr/>
            <p:nvPr/>
          </p:nvGrpSpPr>
          <p:grpSpPr>
            <a:xfrm>
              <a:off x="5010" y="7284"/>
              <a:ext cx="1162" cy="422"/>
              <a:chOff x="5140" y="7698"/>
              <a:chExt cx="1162" cy="422"/>
            </a:xfrm>
          </p:grpSpPr>
          <p:cxnSp>
            <p:nvCxnSpPr>
              <p:cNvPr id="57" name="直接箭头连接符 56"/>
              <p:cNvCxnSpPr/>
              <p:nvPr/>
            </p:nvCxnSpPr>
            <p:spPr>
              <a:xfrm>
                <a:off x="5140" y="7698"/>
                <a:ext cx="762" cy="22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>
              <a:xfrm>
                <a:off x="5340" y="7898"/>
                <a:ext cx="762" cy="22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5540" y="8098"/>
                <a:ext cx="762" cy="22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/>
            <p:cNvGrpSpPr/>
            <p:nvPr/>
          </p:nvGrpSpPr>
          <p:grpSpPr>
            <a:xfrm>
              <a:off x="5061" y="7855"/>
              <a:ext cx="954" cy="200"/>
              <a:chOff x="4974" y="7920"/>
              <a:chExt cx="954" cy="200"/>
            </a:xfrm>
          </p:grpSpPr>
          <p:cxnSp>
            <p:nvCxnSpPr>
              <p:cNvPr id="67" name="直接箭头连接符 66"/>
              <p:cNvCxnSpPr/>
              <p:nvPr/>
            </p:nvCxnSpPr>
            <p:spPr>
              <a:xfrm>
                <a:off x="5166" y="7920"/>
                <a:ext cx="762" cy="22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>
                <a:off x="4974" y="8098"/>
                <a:ext cx="762" cy="22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直接连接符 69"/>
          <p:cNvCxnSpPr/>
          <p:nvPr/>
        </p:nvCxnSpPr>
        <p:spPr>
          <a:xfrm>
            <a:off x="6107430" y="1670050"/>
            <a:ext cx="280098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32410" y="4211955"/>
            <a:ext cx="280098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971290" y="4970780"/>
            <a:ext cx="935355" cy="6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72155" y="2459990"/>
            <a:ext cx="85471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within three months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81170" y="2576830"/>
            <a:ext cx="85471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in a year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18288" y="1338487"/>
            <a:ext cx="4379214" cy="5351011"/>
            <a:chOff x="18288" y="1338487"/>
            <a:chExt cx="4379214" cy="5351011"/>
          </a:xfrm>
        </p:grpSpPr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3152" y="4717823"/>
              <a:ext cx="4324350" cy="1971675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530148" y="1744434"/>
              <a:ext cx="1213052" cy="1493448"/>
              <a:chOff x="1530148" y="1744433"/>
              <a:chExt cx="1213052" cy="1714997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530148" y="1744433"/>
                <a:ext cx="1213052" cy="1714997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1734514" y="2578099"/>
                <a:ext cx="796459" cy="499003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1799944" y="2115789"/>
                <a:ext cx="665597" cy="374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APP</a:t>
                </a:r>
                <a:endParaRPr lang="zh-CN" altLang="en-US" dirty="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49256" y="1338487"/>
              <a:ext cx="4063835" cy="3021574"/>
              <a:chOff x="242988" y="1307212"/>
              <a:chExt cx="4063835" cy="3021574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242988" y="1307212"/>
                <a:ext cx="3896868" cy="368300"/>
                <a:chOff x="242988" y="1307212"/>
                <a:chExt cx="3896868" cy="368300"/>
              </a:xfrm>
            </p:grpSpPr>
            <p:cxnSp>
              <p:nvCxnSpPr>
                <p:cNvPr id="37" name="直接连接符 36"/>
                <p:cNvCxnSpPr/>
                <p:nvPr/>
              </p:nvCxnSpPr>
              <p:spPr>
                <a:xfrm flipH="1" flipV="1">
                  <a:off x="612648" y="1652410"/>
                  <a:ext cx="3181752" cy="0"/>
                </a:xfrm>
                <a:prstGeom prst="line">
                  <a:avLst/>
                </a:prstGeom>
                <a:ln w="25400" cmpd="sng">
                  <a:solidFill>
                    <a:srgbClr val="23CDC9">
                      <a:alpha val="99000"/>
                    </a:srgb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文本框 38"/>
                <p:cNvSpPr txBox="1"/>
                <p:nvPr/>
              </p:nvSpPr>
              <p:spPr>
                <a:xfrm>
                  <a:off x="242988" y="1307212"/>
                  <a:ext cx="3896868" cy="368300"/>
                </a:xfrm>
                <a:prstGeom prst="rect">
                  <a:avLst/>
                </a:prstGeom>
                <a:solidFill>
                  <a:srgbClr val="23CDC9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chemeClr val="bg1"/>
                      </a:solidFill>
                      <a:ea typeface="微软雅黑" pitchFamily="34" charset="-122"/>
                      <a:sym typeface="Calibri" pitchFamily="34" charset="0"/>
                    </a:rPr>
                    <a:t>Reasons to establish APP and BBS</a:t>
                  </a:r>
                </a:p>
              </p:txBody>
            </p:sp>
          </p:grpSp>
          <p:sp>
            <p:nvSpPr>
              <p:cNvPr id="30" name="文本框 29"/>
              <p:cNvSpPr txBox="1"/>
              <p:nvPr/>
            </p:nvSpPr>
            <p:spPr>
              <a:xfrm>
                <a:off x="253882" y="3307230"/>
                <a:ext cx="4052941" cy="1021556"/>
              </a:xfrm>
              <a:prstGeom prst="roundRect">
                <a:avLst/>
              </a:prstGeom>
              <a:noFill/>
              <a:ln w="22225">
                <a:solidFill>
                  <a:srgbClr val="23CDC9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BBS can attain more emotional appeals from customers by less cost and handle complaints at once.</a:t>
                </a:r>
                <a:endParaRPr lang="zh-CN" altLang="en-US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8288" y="1811306"/>
              <a:ext cx="1288926" cy="584775"/>
              <a:chOff x="18288" y="1811306"/>
              <a:chExt cx="1288926" cy="584775"/>
            </a:xfrm>
          </p:grpSpPr>
          <p:sp>
            <p:nvSpPr>
              <p:cNvPr id="43" name="线形标注 2(带强调线) 42"/>
              <p:cNvSpPr/>
              <p:nvPr/>
            </p:nvSpPr>
            <p:spPr>
              <a:xfrm flipH="1">
                <a:off x="18288" y="1950687"/>
                <a:ext cx="1194314" cy="316941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74194"/>
                  <a:gd name="adj6" fmla="val -33199"/>
                </a:avLst>
              </a:prstGeom>
              <a:solidFill>
                <a:schemeClr val="bg1"/>
              </a:solidFill>
              <a:ln w="38100">
                <a:solidFill>
                  <a:srgbClr val="23CD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 flipH="1">
                <a:off x="82295" y="1811306"/>
                <a:ext cx="1224919" cy="584775"/>
              </a:xfrm>
              <a:prstGeom prst="rect">
                <a:avLst/>
              </a:prstGeom>
              <a:noFill/>
              <a:ln w="38100">
                <a:solidFill>
                  <a:srgbClr val="23CDC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250 million </a:t>
                </a:r>
              </a:p>
              <a:p>
                <a:pPr algn="ctr"/>
                <a:r>
                  <a:rPr lang="en-US" altLang="zh-CN" sz="1400" dirty="0"/>
                  <a:t>Internet user</a:t>
                </a:r>
                <a:endParaRPr lang="zh-CN" altLang="en-US" sz="1400" dirty="0"/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33682" y="2691720"/>
              <a:ext cx="132882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20 million</a:t>
              </a:r>
            </a:p>
            <a:p>
              <a:pPr algn="ctr"/>
              <a:r>
                <a:rPr lang="en-US" altLang="zh-CN" sz="1100" dirty="0"/>
                <a:t>Buy on the Internet</a:t>
              </a:r>
              <a:endParaRPr lang="zh-CN" altLang="en-US" sz="1100" dirty="0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2634570" y="2040109"/>
              <a:ext cx="1647991" cy="1015663"/>
              <a:chOff x="2634570" y="2040109"/>
              <a:chExt cx="1647991" cy="1015663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2965826" y="2040109"/>
                <a:ext cx="1316735" cy="1015663"/>
              </a:xfrm>
              <a:prstGeom prst="rect">
                <a:avLst/>
              </a:prstGeom>
              <a:noFill/>
              <a:ln w="38100">
                <a:solidFill>
                  <a:srgbClr val="23CDC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64%</a:t>
                </a:r>
              </a:p>
              <a:p>
                <a:pPr algn="ctr"/>
                <a:r>
                  <a:rPr lang="en-US" altLang="zh-CN" sz="1400" dirty="0"/>
                  <a:t>Annual increase rate of Internet retail</a:t>
                </a:r>
                <a:endParaRPr lang="zh-CN" altLang="en-US" sz="1400" dirty="0"/>
              </a:p>
            </p:txBody>
          </p:sp>
          <p:cxnSp>
            <p:nvCxnSpPr>
              <p:cNvPr id="60" name="直接连接符 59"/>
              <p:cNvCxnSpPr>
                <a:stCxn id="40" idx="1"/>
              </p:cNvCxnSpPr>
              <p:nvPr/>
            </p:nvCxnSpPr>
            <p:spPr>
              <a:xfrm flipH="1">
                <a:off x="2634570" y="2547941"/>
                <a:ext cx="331256" cy="0"/>
              </a:xfrm>
              <a:prstGeom prst="line">
                <a:avLst/>
              </a:prstGeom>
              <a:ln w="25400" cmpd="sng">
                <a:solidFill>
                  <a:srgbClr val="23CDC9">
                    <a:alpha val="99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直接连接符 67"/>
            <p:cNvCxnSpPr/>
            <p:nvPr/>
          </p:nvCxnSpPr>
          <p:spPr>
            <a:xfrm flipH="1">
              <a:off x="1395492" y="2823940"/>
              <a:ext cx="252000" cy="148579"/>
            </a:xfrm>
            <a:prstGeom prst="line">
              <a:avLst/>
            </a:prstGeom>
            <a:ln w="25400" cmpd="sng">
              <a:solidFill>
                <a:srgbClr val="23CDC9">
                  <a:alpha val="99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" y="477840"/>
            <a:ext cx="9144000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6597333"/>
            <a:ext cx="9142094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595959"/>
                </a:solidFill>
              </a:rPr>
              <a:t>Source: Internet World Statas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511810" y="85727"/>
            <a:ext cx="9547860" cy="372745"/>
            <a:chOff x="-806" y="135"/>
            <a:chExt cx="15036" cy="587"/>
          </a:xfrm>
        </p:grpSpPr>
        <p:sp>
          <p:nvSpPr>
            <p:cNvPr id="12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Industry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Analysis &amp; Strategy </a:t>
              </a:r>
            </a:p>
          </p:txBody>
        </p:sp>
        <p:sp>
          <p:nvSpPr>
            <p:cNvPr id="15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Long-term View </a:t>
              </a: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477838"/>
            <a:ext cx="9142095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b="1" dirty="0">
                <a:solidFill>
                  <a:schemeClr val="bg1"/>
                </a:solidFill>
                <a:sym typeface="+mn-ea"/>
              </a:rPr>
              <a:t>Market Promotion</a:t>
            </a:r>
            <a:endParaRPr lang="en-US" altLang="zh-CN" b="1" strike="noStrike" noProof="1">
              <a:solidFill>
                <a:schemeClr val="bg1"/>
              </a:solidFill>
            </a:endParaRPr>
          </a:p>
          <a:p>
            <a:pPr fontAlgn="base"/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Strategy 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3 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sz="2000" b="1" noProof="1">
                <a:solidFill>
                  <a:schemeClr val="bg1"/>
                </a:solidFill>
              </a:rPr>
              <a:t>Establish the APP and BBS to cater to the customers’ emotional needs.</a:t>
            </a:r>
            <a:endParaRPr lang="zh-CN" altLang="en-US" sz="2000" strike="noStrike" noProof="1">
              <a:solidFill>
                <a:srgbClr val="23CDC9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78992" y="2121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544389" y="1874186"/>
            <a:ext cx="4501710" cy="4708795"/>
            <a:chOff x="4443455" y="2323374"/>
            <a:chExt cx="4501710" cy="429027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802230" y="2323374"/>
              <a:ext cx="881380" cy="1320275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6132495" y="2510212"/>
              <a:ext cx="2812670" cy="1215035"/>
            </a:xfrm>
            <a:prstGeom prst="roundRect">
              <a:avLst/>
            </a:prstGeom>
            <a:noFill/>
            <a:ln w="22225">
              <a:solidFill>
                <a:srgbClr val="23CDC9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en-US" altLang="zh-CN" dirty="0"/>
                <a:t>Offer their opinions about new products</a:t>
              </a: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 altLang="zh-CN" dirty="0"/>
                <a:t>Share using experience</a:t>
              </a: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 altLang="zh-CN" dirty="0"/>
                <a:t>Point out shortcomings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443455" y="4059754"/>
              <a:ext cx="2914870" cy="2553891"/>
            </a:xfrm>
            <a:prstGeom prst="roundRect">
              <a:avLst/>
            </a:prstGeom>
            <a:noFill/>
            <a:ln w="22225">
              <a:solidFill>
                <a:srgbClr val="23CDC9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en-US" altLang="zh-CN" dirty="0"/>
                <a:t>Develop product accurately and sniper marketing</a:t>
              </a: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 altLang="zh-CN" dirty="0"/>
                <a:t>Provide show platform </a:t>
              </a: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 altLang="zh-CN" dirty="0"/>
                <a:t>Publish star product</a:t>
              </a: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 altLang="zh-CN" dirty="0"/>
                <a:t>Provide information  about baking, balanced diet and company.</a:t>
              </a:r>
              <a:endParaRPr lang="zh-CN" altLang="en-US" dirty="0"/>
            </a:p>
          </p:txBody>
        </p:sp>
        <p:sp>
          <p:nvSpPr>
            <p:cNvPr id="7" name="虚尾箭头 6"/>
            <p:cNvSpPr/>
            <p:nvPr/>
          </p:nvSpPr>
          <p:spPr>
            <a:xfrm>
              <a:off x="5630609" y="2884256"/>
              <a:ext cx="476852" cy="391410"/>
            </a:xfrm>
            <a:prstGeom prst="stripedRightArrow">
              <a:avLst/>
            </a:prstGeom>
            <a:solidFill>
              <a:srgbClr val="23CDC9"/>
            </a:solidFill>
            <a:ln>
              <a:solidFill>
                <a:srgbClr val="23C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7889607" y="4399809"/>
              <a:ext cx="803306" cy="1481654"/>
            </a:xfrm>
            <a:prstGeom prst="rect">
              <a:avLst/>
            </a:prstGeom>
          </p:spPr>
        </p:pic>
        <p:sp>
          <p:nvSpPr>
            <p:cNvPr id="20" name="左箭头 19"/>
            <p:cNvSpPr/>
            <p:nvPr/>
          </p:nvSpPr>
          <p:spPr>
            <a:xfrm>
              <a:off x="7391798" y="4999081"/>
              <a:ext cx="477671" cy="380310"/>
            </a:xfrm>
            <a:prstGeom prst="leftArrow">
              <a:avLst/>
            </a:prstGeom>
            <a:solidFill>
              <a:srgbClr val="23CDC9"/>
            </a:solidFill>
            <a:ln>
              <a:solidFill>
                <a:srgbClr val="23C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下箭头 23"/>
            <p:cNvSpPr/>
            <p:nvPr/>
          </p:nvSpPr>
          <p:spPr>
            <a:xfrm>
              <a:off x="8116153" y="3789896"/>
              <a:ext cx="401653" cy="482690"/>
            </a:xfrm>
            <a:prstGeom prst="downArrow">
              <a:avLst/>
            </a:prstGeom>
            <a:solidFill>
              <a:srgbClr val="23CDC9"/>
            </a:solidFill>
            <a:ln>
              <a:solidFill>
                <a:srgbClr val="23C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上箭头 25"/>
            <p:cNvSpPr/>
            <p:nvPr/>
          </p:nvSpPr>
          <p:spPr>
            <a:xfrm>
              <a:off x="4952519" y="3518440"/>
              <a:ext cx="424699" cy="452051"/>
            </a:xfrm>
            <a:prstGeom prst="upArrow">
              <a:avLst/>
            </a:prstGeom>
            <a:solidFill>
              <a:srgbClr val="23CDC9"/>
            </a:solidFill>
            <a:ln>
              <a:solidFill>
                <a:srgbClr val="23C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 flipH="1" flipV="1">
            <a:off x="76448" y="2728285"/>
            <a:ext cx="1224919" cy="501149"/>
          </a:xfrm>
          <a:prstGeom prst="rect">
            <a:avLst/>
          </a:prstGeom>
          <a:noFill/>
          <a:ln w="38100">
            <a:solidFill>
              <a:srgbClr val="23CDC9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1298502" y="2979313"/>
            <a:ext cx="108000" cy="0"/>
          </a:xfrm>
          <a:prstGeom prst="line">
            <a:avLst/>
          </a:prstGeom>
          <a:ln w="25400" cmpd="sng">
            <a:solidFill>
              <a:srgbClr val="23CDC9">
                <a:alpha val="99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4696460" y="1316990"/>
            <a:ext cx="4367530" cy="368300"/>
          </a:xfrm>
          <a:prstGeom prst="rect">
            <a:avLst/>
          </a:prstGeom>
          <a:solidFill>
            <a:srgbClr val="23CDC9"/>
          </a:solidFill>
        </p:spPr>
        <p:txBody>
          <a:bodyPr wrap="square" rtlCol="0">
            <a:spAutoFit/>
          </a:bodyPr>
          <a:lstStyle/>
          <a:p>
            <a:pPr indent="0" algn="ctr">
              <a:buFont typeface="Wingdings" charset="0"/>
              <a:buNone/>
            </a:pPr>
            <a:r>
              <a:rPr lang="en-US" altLang="zh-CN" b="1" dirty="0">
                <a:solidFill>
                  <a:schemeClr val="bg1"/>
                </a:solidFill>
                <a:ea typeface="微软雅黑" pitchFamily="34" charset="-122"/>
                <a:sym typeface="Calibri" pitchFamily="34" charset="0"/>
              </a:rPr>
              <a:t>What we want from APP and BBS</a:t>
            </a:r>
            <a:endParaRPr lang="en-US" altLang="zh-CN" b="1" dirty="0">
              <a:solidFill>
                <a:srgbClr val="23CDC9"/>
              </a:solidFill>
              <a:ea typeface="微软雅黑" pitchFamily="34" charset="-122"/>
              <a:sym typeface="Calibri" pitchFamily="34" charset="0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 flipV="1">
            <a:off x="4717034" y="1660911"/>
            <a:ext cx="3564000" cy="0"/>
          </a:xfrm>
          <a:prstGeom prst="line">
            <a:avLst/>
          </a:prstGeom>
          <a:ln w="25400" cmpd="sng">
            <a:solidFill>
              <a:srgbClr val="23CDC9">
                <a:alpha val="99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625012" y="4707301"/>
            <a:ext cx="3181752" cy="0"/>
          </a:xfrm>
          <a:prstGeom prst="line">
            <a:avLst/>
          </a:prstGeom>
          <a:ln w="25400" cmpd="sng">
            <a:solidFill>
              <a:srgbClr val="23CDC9">
                <a:alpha val="99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273640" y="4397917"/>
            <a:ext cx="3896868" cy="368300"/>
          </a:xfrm>
          <a:prstGeom prst="rect">
            <a:avLst/>
          </a:prstGeom>
          <a:solidFill>
            <a:srgbClr val="23CD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微软雅黑" pitchFamily="34" charset="-122"/>
                <a:sym typeface="Calibri" pitchFamily="34" charset="0"/>
              </a:rPr>
              <a:t>Operation pattern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flipH="1">
            <a:off x="4428490" y="1259205"/>
            <a:ext cx="93980" cy="539623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550410" y="1708150"/>
            <a:ext cx="4771390" cy="61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ea typeface="微软雅黑" pitchFamily="34" charset="-122"/>
                <a:sym typeface="Calibri" pitchFamily="34" charset="0"/>
              </a:rPr>
              <a:t>Connect with customers better and build our culture </a:t>
            </a:r>
          </a:p>
          <a:p>
            <a:endParaRPr lang="en-US" altLang="zh-CN" b="1" dirty="0">
              <a:solidFill>
                <a:schemeClr val="tx1"/>
              </a:solidFill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1047" y="4503987"/>
            <a:ext cx="1380961" cy="108669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9498" y="2062793"/>
            <a:ext cx="1393317" cy="13933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" y="477840"/>
            <a:ext cx="9144000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6597333"/>
            <a:ext cx="9142094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477838"/>
            <a:ext cx="9142095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Strategy 3 : Cater to Customers</a:t>
            </a:r>
            <a:endParaRPr lang="en-US" altLang="zh-CN" sz="2400" b="1" strike="noStrike" noProof="1">
              <a:solidFill>
                <a:schemeClr val="bg1"/>
              </a:solidFill>
            </a:endParaRPr>
          </a:p>
          <a:p>
            <a:pPr fontAlgn="base"/>
            <a:r>
              <a:rPr lang="en-US" altLang="zh-CN" sz="2200" b="1" noProof="1">
                <a:solidFill>
                  <a:schemeClr val="bg1"/>
                </a:solidFill>
                <a:sym typeface="+mn-ea"/>
              </a:rPr>
              <a:t>Use experiential marketing and fancy package to further boost sales</a:t>
            </a:r>
            <a:endParaRPr lang="zh-CN" altLang="en-US" sz="2200" strike="noStrike" noProof="1">
              <a:solidFill>
                <a:srgbClr val="23CDC9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550132" y="1376785"/>
            <a:ext cx="0" cy="5124599"/>
          </a:xfrm>
          <a:prstGeom prst="line">
            <a:avLst/>
          </a:prstGeom>
          <a:ln w="25400" cmpd="sng">
            <a:solidFill>
              <a:srgbClr val="23CDC9">
                <a:alpha val="99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32814" y="1462722"/>
            <a:ext cx="3896868" cy="398780"/>
          </a:xfrm>
          <a:prstGeom prst="rect">
            <a:avLst/>
          </a:prstGeom>
          <a:solidFill>
            <a:srgbClr val="23CD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微软雅黑" pitchFamily="34" charset="-122"/>
                <a:sym typeface="Calibri" pitchFamily="34" charset="0"/>
              </a:rPr>
              <a:t>Experiential marketing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38549" y="1454386"/>
            <a:ext cx="3896868" cy="398780"/>
          </a:xfrm>
          <a:prstGeom prst="rect">
            <a:avLst/>
          </a:prstGeom>
          <a:solidFill>
            <a:srgbClr val="23CD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微软雅黑" pitchFamily="34" charset="-122"/>
                <a:sym typeface="Calibri" pitchFamily="34" charset="0"/>
              </a:rPr>
              <a:t>Strategy specializing in gift-giver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2814" y="1965960"/>
            <a:ext cx="3808656" cy="155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charset="0"/>
              <a:buNone/>
            </a:pPr>
            <a:r>
              <a:rPr lang="en-US" altLang="zh-CN" sz="1600" b="1" dirty="0"/>
              <a:t>Cookie Man can hold parenting activities like DIY cookies. 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 sz="1600" dirty="0"/>
              <a:t>Through this kind of activities, we can not only grow our social influence, but also pass on our enterprise faith, like green and healthy to the customers.</a:t>
            </a:r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078992" y="2121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57579" y="4848360"/>
            <a:ext cx="3899408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charset="0"/>
              <a:buNone/>
            </a:pPr>
            <a:r>
              <a:rPr lang="en-US" altLang="zh-CN" sz="1600" b="1" dirty="0"/>
              <a:t>Cookie Man can also hold new product announcement just like Apple. 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 sz="1600" dirty="0"/>
              <a:t>If the customers like them, they will buy it. Or, the company will know that at once and save the cost of market survey.</a:t>
            </a:r>
            <a:endParaRPr lang="zh-CN" altLang="en-US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564784" y="2002087"/>
            <a:ext cx="2298573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ü"/>
            </a:pPr>
            <a:r>
              <a:rPr lang="en-US" altLang="zh-CN" sz="1600" dirty="0"/>
              <a:t>For enterprise buyers, launch assorted gifts with fancy package. We can even print the  company logo on it.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547766" y="4503987"/>
            <a:ext cx="2298573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ü"/>
            </a:pPr>
            <a:r>
              <a:rPr lang="en-US" altLang="zh-CN" sz="1600" dirty="0"/>
              <a:t>For individual buyers, launch fractional package and present exquisite cards to whom want to send them as a present.</a:t>
            </a:r>
            <a:endParaRPr lang="zh-CN" altLang="en-US" sz="1600" dirty="0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4883304" y="3944044"/>
            <a:ext cx="3670273" cy="0"/>
          </a:xfrm>
          <a:prstGeom prst="line">
            <a:avLst/>
          </a:prstGeom>
          <a:ln w="25400" cmpd="sng">
            <a:solidFill>
              <a:srgbClr val="23CDC9">
                <a:alpha val="9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0" y="6561060"/>
            <a:ext cx="914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 Official website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8727131">
            <a:off x="5237280" y="5358867"/>
            <a:ext cx="1339539" cy="64902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6606" y="3688375"/>
            <a:ext cx="2874710" cy="112193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511810" y="85725"/>
            <a:ext cx="9547860" cy="372745"/>
            <a:chOff x="-806" y="135"/>
            <a:chExt cx="15036" cy="587"/>
          </a:xfrm>
        </p:grpSpPr>
        <p:sp>
          <p:nvSpPr>
            <p:cNvPr id="3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Industry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</a:p>
          </p:txBody>
        </p:sp>
        <p:sp>
          <p:nvSpPr>
            <p:cNvPr id="9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Long-term View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0" name="燕尾形 29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477840"/>
            <a:ext cx="9144000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6597333"/>
            <a:ext cx="9142094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511810" y="85727"/>
            <a:ext cx="9547860" cy="372745"/>
            <a:chOff x="-806" y="135"/>
            <a:chExt cx="15036" cy="587"/>
          </a:xfrm>
        </p:grpSpPr>
        <p:sp>
          <p:nvSpPr>
            <p:cNvPr id="12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Industry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Analysis &amp; Strategy </a:t>
              </a:r>
              <a:endParaRPr lang="zh-CN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Long-term View </a:t>
              </a:r>
              <a:endParaRPr lang="zh-CN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477838"/>
            <a:ext cx="9142095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Strategy 3 : Cater to Customers</a:t>
            </a:r>
            <a:endParaRPr lang="en-US" altLang="zh-CN" sz="2400" b="1" noProof="1">
              <a:solidFill>
                <a:schemeClr val="bg1"/>
              </a:solidFill>
            </a:endParaRPr>
          </a:p>
          <a:p>
            <a:pPr fontAlgn="base"/>
            <a:r>
              <a:rPr lang="en-US" altLang="zh-CN" sz="2200" b="1" noProof="1">
                <a:solidFill>
                  <a:schemeClr val="bg1"/>
                </a:solidFill>
                <a:sym typeface="+mn-ea"/>
              </a:rPr>
              <a:t>Develop new kinds of cookies for people with obesity and diabetes</a:t>
            </a:r>
            <a:endParaRPr lang="zh-CN" altLang="en-US" sz="2200" noProof="1">
              <a:solidFill>
                <a:srgbClr val="23CDC9"/>
              </a:solidFill>
            </a:endParaRPr>
          </a:p>
        </p:txBody>
      </p:sp>
      <p:graphicFrame>
        <p:nvGraphicFramePr>
          <p:cNvPr id="21" name="图表 20"/>
          <p:cNvGraphicFramePr/>
          <p:nvPr/>
        </p:nvGraphicFramePr>
        <p:xfrm>
          <a:off x="444768" y="1575459"/>
          <a:ext cx="3487152" cy="2455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16027" y="1336257"/>
            <a:ext cx="38968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23CDC9"/>
                </a:solidFill>
                <a:ea typeface="微软雅黑" pitchFamily="34" charset="-122"/>
                <a:sym typeface="Calibri" pitchFamily="34" charset="0"/>
              </a:rPr>
              <a:t>Rates of obesity and diabetes are rising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514206" y="4677408"/>
            <a:ext cx="3712348" cy="1788213"/>
            <a:chOff x="5421547" y="1461291"/>
            <a:chExt cx="2509738" cy="2413600"/>
          </a:xfrm>
        </p:grpSpPr>
        <p:cxnSp>
          <p:nvCxnSpPr>
            <p:cNvPr id="24" name="直接箭头连接符 23"/>
            <p:cNvCxnSpPr/>
            <p:nvPr/>
          </p:nvCxnSpPr>
          <p:spPr>
            <a:xfrm flipV="1">
              <a:off x="5421547" y="3865144"/>
              <a:ext cx="2509738" cy="0"/>
            </a:xfrm>
            <a:prstGeom prst="straightConnector1">
              <a:avLst/>
            </a:prstGeom>
            <a:ln w="28575">
              <a:solidFill>
                <a:srgbClr val="23CDC9">
                  <a:alpha val="76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5421547" y="1762109"/>
              <a:ext cx="0" cy="2112782"/>
            </a:xfrm>
            <a:prstGeom prst="straightConnector1">
              <a:avLst/>
            </a:prstGeom>
            <a:ln w="28575">
              <a:solidFill>
                <a:srgbClr val="23CDC9">
                  <a:alpha val="86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上箭头 25"/>
            <p:cNvSpPr/>
            <p:nvPr/>
          </p:nvSpPr>
          <p:spPr>
            <a:xfrm>
              <a:off x="5796309" y="2189236"/>
              <a:ext cx="287285" cy="1658075"/>
            </a:xfrm>
            <a:prstGeom prst="upArrow">
              <a:avLst/>
            </a:prstGeom>
            <a:solidFill>
              <a:srgbClr val="23CDC9"/>
            </a:solidFill>
            <a:ln>
              <a:solidFill>
                <a:srgbClr val="23C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682546" y="1570608"/>
              <a:ext cx="547014" cy="415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Contrast</a:t>
              </a:r>
              <a:endParaRPr lang="zh-CN" altLang="en-US" sz="14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074625" y="1464877"/>
              <a:ext cx="626877" cy="70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Fed with corn</a:t>
              </a:r>
              <a:endParaRPr lang="zh-CN" altLang="en-US" sz="14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299392" y="1461291"/>
              <a:ext cx="777910" cy="70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Fed with wheat drum</a:t>
              </a:r>
              <a:endParaRPr lang="zh-CN" altLang="en-US" sz="1400" b="1" dirty="0"/>
            </a:p>
          </p:txBody>
        </p:sp>
        <p:sp>
          <p:nvSpPr>
            <p:cNvPr id="30" name="上箭头 29"/>
            <p:cNvSpPr/>
            <p:nvPr/>
          </p:nvSpPr>
          <p:spPr>
            <a:xfrm>
              <a:off x="6513090" y="2564122"/>
              <a:ext cx="300785" cy="1280892"/>
            </a:xfrm>
            <a:prstGeom prst="upArrow">
              <a:avLst/>
            </a:prstGeom>
            <a:solidFill>
              <a:srgbClr val="23CDC9"/>
            </a:solidFill>
            <a:ln>
              <a:solidFill>
                <a:srgbClr val="23C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上箭头 30"/>
            <p:cNvSpPr/>
            <p:nvPr/>
          </p:nvSpPr>
          <p:spPr>
            <a:xfrm>
              <a:off x="7234202" y="2440728"/>
              <a:ext cx="298008" cy="1410778"/>
            </a:xfrm>
            <a:prstGeom prst="upArrow">
              <a:avLst/>
            </a:prstGeom>
            <a:solidFill>
              <a:srgbClr val="23CDC9"/>
            </a:solidFill>
            <a:ln>
              <a:solidFill>
                <a:srgbClr val="23C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-124453" y="4278928"/>
            <a:ext cx="462559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3CDC9"/>
                </a:solidFill>
                <a:ea typeface="微软雅黑" pitchFamily="34" charset="-122"/>
                <a:sym typeface="Calibri" pitchFamily="34" charset="0"/>
              </a:rPr>
              <a:t>Roughage can prevent weight increasing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44768" y="4297680"/>
            <a:ext cx="1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4715510" y="3676015"/>
            <a:ext cx="3692525" cy="652780"/>
            <a:chOff x="7382" y="5461"/>
            <a:chExt cx="5815" cy="1028"/>
          </a:xfrm>
        </p:grpSpPr>
        <p:sp>
          <p:nvSpPr>
            <p:cNvPr id="45" name="矩形 44"/>
            <p:cNvSpPr/>
            <p:nvPr/>
          </p:nvSpPr>
          <p:spPr>
            <a:xfrm>
              <a:off x="7382" y="5461"/>
              <a:ext cx="5668" cy="997"/>
            </a:xfrm>
            <a:prstGeom prst="rect">
              <a:avLst/>
            </a:prstGeom>
            <a:solidFill>
              <a:srgbClr val="23CDC9"/>
            </a:solidFill>
            <a:ln w="25400" cap="flat" cmpd="sng" algn="ctr">
              <a:noFill/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 fontAlgn="base"/>
              <a:endParaRPr lang="zh-CN" altLang="en-US" noProof="1">
                <a:solidFill>
                  <a:srgbClr val="23CDC9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01" y="5477"/>
              <a:ext cx="5696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Therefore, cookie made from roughage is worth a try.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虚尾箭头 46"/>
          <p:cNvSpPr/>
          <p:nvPr/>
        </p:nvSpPr>
        <p:spPr>
          <a:xfrm rot="5400000">
            <a:off x="6248831" y="2796157"/>
            <a:ext cx="328143" cy="1329053"/>
          </a:xfrm>
          <a:prstGeom prst="stripedRightArrow">
            <a:avLst>
              <a:gd name="adj1" fmla="val 36240"/>
              <a:gd name="adj2" fmla="val 70886"/>
            </a:avLst>
          </a:prstGeom>
          <a:solidFill>
            <a:srgbClr val="B5E8C1"/>
          </a:solidFill>
          <a:ln>
            <a:solidFill>
              <a:srgbClr val="A7C9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0" y="6579940"/>
            <a:ext cx="918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CNKI retrieval platform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94957" y="4671200"/>
            <a:ext cx="69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weight</a:t>
            </a:r>
            <a:endParaRPr lang="zh-CN" altLang="en-US" sz="14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4715383" y="1756073"/>
            <a:ext cx="3658972" cy="1482944"/>
            <a:chOff x="353328" y="4084779"/>
            <a:chExt cx="3658972" cy="1482944"/>
          </a:xfrm>
        </p:grpSpPr>
        <p:sp>
          <p:nvSpPr>
            <p:cNvPr id="41" name="矩形 40"/>
            <p:cNvSpPr/>
            <p:nvPr/>
          </p:nvSpPr>
          <p:spPr>
            <a:xfrm>
              <a:off x="353328" y="4084779"/>
              <a:ext cx="3596716" cy="1477328"/>
            </a:xfrm>
            <a:prstGeom prst="rect">
              <a:avLst/>
            </a:prstGeom>
            <a:solidFill>
              <a:srgbClr val="23CDC9"/>
            </a:solidFill>
            <a:ln w="25400" cap="flat" cmpd="sng" algn="ctr">
              <a:noFill/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 fontAlgn="base"/>
              <a:endParaRPr lang="zh-CN" altLang="en-US" noProof="1">
                <a:solidFill>
                  <a:srgbClr val="23CDC9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5584" y="4102143"/>
              <a:ext cx="3596716" cy="146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According to a research, when concentrate/roughage ratio in cookie is 3:1, people with diabetes can enjoy this kind of cookie without side effects induced by roughage.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虚尾箭头 45"/>
          <p:cNvSpPr/>
          <p:nvPr/>
        </p:nvSpPr>
        <p:spPr>
          <a:xfrm rot="5400000">
            <a:off x="1954669" y="3472188"/>
            <a:ext cx="328143" cy="1329053"/>
          </a:xfrm>
          <a:prstGeom prst="stripedRightArrow">
            <a:avLst>
              <a:gd name="adj1" fmla="val 36240"/>
              <a:gd name="adj2" fmla="val 70886"/>
            </a:avLst>
          </a:prstGeom>
          <a:solidFill>
            <a:srgbClr val="B5E8C1"/>
          </a:solidFill>
          <a:ln>
            <a:solidFill>
              <a:srgbClr val="A7C9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091686" y="4297773"/>
            <a:ext cx="46285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3CDC9"/>
                </a:solidFill>
                <a:ea typeface="微软雅黑" pitchFamily="34" charset="-122"/>
                <a:sym typeface="Calibri" pitchFamily="34" charset="0"/>
              </a:rPr>
              <a:t>An example of cookie made from roughage</a:t>
            </a:r>
          </a:p>
        </p:txBody>
      </p:sp>
      <p:graphicFrame>
        <p:nvGraphicFramePr>
          <p:cNvPr id="54" name="图表 53"/>
          <p:cNvGraphicFramePr/>
          <p:nvPr/>
        </p:nvGraphicFramePr>
        <p:xfrm>
          <a:off x="4050665" y="4482346"/>
          <a:ext cx="4756774" cy="227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7945" y="1632585"/>
            <a:ext cx="4172585" cy="7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0495" y="4612640"/>
            <a:ext cx="4172585" cy="76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flipH="1">
            <a:off x="4218940" y="1245870"/>
            <a:ext cx="93980" cy="539623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4260215" y="1324610"/>
            <a:ext cx="508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23CDC9"/>
                </a:solidFill>
                <a:ea typeface="微软雅黑" pitchFamily="34" charset="-122"/>
                <a:sym typeface="Calibri" pitchFamily="34" charset="0"/>
              </a:rPr>
              <a:t>People with diabetes can also eat roughage cookie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362450" y="4603750"/>
            <a:ext cx="4172585" cy="76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424680" y="1621790"/>
            <a:ext cx="4172585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6597333"/>
            <a:ext cx="9142094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511810" y="85727"/>
            <a:ext cx="9547860" cy="372745"/>
            <a:chOff x="-806" y="135"/>
            <a:chExt cx="15036" cy="587"/>
          </a:xfrm>
        </p:grpSpPr>
        <p:sp>
          <p:nvSpPr>
            <p:cNvPr id="12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Industry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Analysis &amp; Strategy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Long-term View </a:t>
              </a: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44768" y="4297680"/>
            <a:ext cx="1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-1905" y="656202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CNKI retrieval platform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29201" y="844775"/>
          <a:ext cx="3128396" cy="3081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28359" y="3472386"/>
            <a:ext cx="3947376" cy="2905472"/>
            <a:chOff x="28359" y="3746358"/>
            <a:chExt cx="4035638" cy="2996366"/>
          </a:xfrm>
        </p:grpSpPr>
        <p:grpSp>
          <p:nvGrpSpPr>
            <p:cNvPr id="44" name="组合 43"/>
            <p:cNvGrpSpPr/>
            <p:nvPr/>
          </p:nvGrpSpPr>
          <p:grpSpPr>
            <a:xfrm>
              <a:off x="2093335" y="3746358"/>
              <a:ext cx="948781" cy="917563"/>
              <a:chOff x="1257390" y="4045520"/>
              <a:chExt cx="728555" cy="720000"/>
            </a:xfrm>
          </p:grpSpPr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 rot="5400000">
                <a:off x="1473323" y="4184471"/>
                <a:ext cx="429494" cy="595750"/>
              </a:xfrm>
              <a:prstGeom prst="rect">
                <a:avLst/>
              </a:prstGeom>
            </p:spPr>
          </p:pic>
          <p:sp>
            <p:nvSpPr>
              <p:cNvPr id="37" name="同心圆 36"/>
              <p:cNvSpPr/>
              <p:nvPr/>
            </p:nvSpPr>
            <p:spPr>
              <a:xfrm>
                <a:off x="1257390" y="4045520"/>
                <a:ext cx="720000" cy="720000"/>
              </a:xfrm>
              <a:prstGeom prst="donut">
                <a:avLst>
                  <a:gd name="adj" fmla="val 13608"/>
                </a:avLst>
              </a:prstGeom>
              <a:solidFill>
                <a:srgbClr val="23CD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2088534" y="5241020"/>
              <a:ext cx="941252" cy="915676"/>
              <a:chOff x="1235891" y="5428184"/>
              <a:chExt cx="720000" cy="720000"/>
            </a:xfrm>
          </p:grpSpPr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 rot="5400000">
                <a:off x="1449280" y="5598840"/>
                <a:ext cx="365689" cy="589821"/>
              </a:xfrm>
              <a:prstGeom prst="rect">
                <a:avLst/>
              </a:prstGeom>
            </p:spPr>
          </p:pic>
          <p:sp>
            <p:nvSpPr>
              <p:cNvPr id="39" name="同心圆 38"/>
              <p:cNvSpPr/>
              <p:nvPr/>
            </p:nvSpPr>
            <p:spPr>
              <a:xfrm>
                <a:off x="1235891" y="5428184"/>
                <a:ext cx="720000" cy="720000"/>
              </a:xfrm>
              <a:prstGeom prst="donut">
                <a:avLst>
                  <a:gd name="adj" fmla="val 13608"/>
                </a:avLst>
              </a:prstGeom>
              <a:solidFill>
                <a:srgbClr val="23CD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266284" y="5518886"/>
              <a:ext cx="677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41.8%</a:t>
              </a:r>
              <a:endParaRPr lang="zh-CN" altLang="en-US" sz="14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253988" y="4060574"/>
              <a:ext cx="677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44.3%</a:t>
              </a:r>
              <a:endParaRPr lang="zh-CN" altLang="en-US" sz="1400" dirty="0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28359" y="3746359"/>
              <a:ext cx="1839472" cy="2989447"/>
              <a:chOff x="28359" y="3746359"/>
              <a:chExt cx="1839472" cy="2989447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304670" y="5227740"/>
                <a:ext cx="931219" cy="915676"/>
                <a:chOff x="304671" y="5417740"/>
                <a:chExt cx="720000" cy="720000"/>
              </a:xfrm>
            </p:grpSpPr>
            <p:pic>
              <p:nvPicPr>
                <p:cNvPr id="40" name="图片 39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>
                <a:xfrm rot="5400000">
                  <a:off x="448104" y="5601835"/>
                  <a:ext cx="402964" cy="554076"/>
                </a:xfrm>
                <a:prstGeom prst="rect">
                  <a:avLst/>
                </a:prstGeom>
              </p:spPr>
            </p:pic>
            <p:sp>
              <p:nvSpPr>
                <p:cNvPr id="38" name="同心圆 37"/>
                <p:cNvSpPr/>
                <p:nvPr/>
              </p:nvSpPr>
              <p:spPr>
                <a:xfrm>
                  <a:off x="304671" y="5417740"/>
                  <a:ext cx="720000" cy="720000"/>
                </a:xfrm>
                <a:prstGeom prst="donut">
                  <a:avLst>
                    <a:gd name="adj" fmla="val 13608"/>
                  </a:avLst>
                </a:prstGeom>
                <a:solidFill>
                  <a:srgbClr val="23CDC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6529" y="3746359"/>
                <a:ext cx="919361" cy="917563"/>
                <a:chOff x="316529" y="3746359"/>
                <a:chExt cx="919361" cy="917563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316529" y="3746359"/>
                  <a:ext cx="919361" cy="917563"/>
                  <a:chOff x="316530" y="4045520"/>
                  <a:chExt cx="720000" cy="720000"/>
                </a:xfrm>
              </p:grpSpPr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3985" t="10506" r="18580" b="5879"/>
                  <a:stretch>
                    <a:fillRect/>
                  </a:stretch>
                </p:blipFill>
                <p:spPr>
                  <a:xfrm rot="5400000">
                    <a:off x="610154" y="4315594"/>
                    <a:ext cx="208210" cy="413719"/>
                  </a:xfrm>
                  <a:prstGeom prst="rect">
                    <a:avLst/>
                  </a:prstGeom>
                </p:spPr>
              </p:pic>
              <p:sp>
                <p:nvSpPr>
                  <p:cNvPr id="27" name="同心圆 26"/>
                  <p:cNvSpPr/>
                  <p:nvPr/>
                </p:nvSpPr>
                <p:spPr>
                  <a:xfrm>
                    <a:off x="316530" y="4045520"/>
                    <a:ext cx="720000" cy="720000"/>
                  </a:xfrm>
                  <a:prstGeom prst="donut">
                    <a:avLst>
                      <a:gd name="adj" fmla="val 13608"/>
                    </a:avLst>
                  </a:prstGeom>
                  <a:solidFill>
                    <a:srgbClr val="23CDC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3" name="文本框 42"/>
                <p:cNvSpPr txBox="1"/>
                <p:nvPr/>
              </p:nvSpPr>
              <p:spPr>
                <a:xfrm>
                  <a:off x="458433" y="4033253"/>
                  <a:ext cx="6774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40.8%</a:t>
                  </a:r>
                  <a:endParaRPr lang="zh-CN" altLang="en-US" sz="1400" dirty="0"/>
                </a:p>
              </p:txBody>
            </p:sp>
          </p:grpSp>
          <p:sp>
            <p:nvSpPr>
              <p:cNvPr id="50" name="文本框 49"/>
              <p:cNvSpPr txBox="1"/>
              <p:nvPr/>
            </p:nvSpPr>
            <p:spPr>
              <a:xfrm>
                <a:off x="458433" y="5505125"/>
                <a:ext cx="6774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53.8%</a:t>
                </a:r>
                <a:endParaRPr lang="zh-CN" altLang="en-US" sz="1400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8359" y="4605799"/>
                <a:ext cx="18394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Not eat breakfast on time</a:t>
                </a:r>
                <a:endParaRPr lang="zh-CN" altLang="en-US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15443" y="6069255"/>
                <a:ext cx="1601636" cy="66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Not eat dinner on time</a:t>
                </a:r>
                <a:endParaRPr lang="zh-CN" altLang="en-US" dirty="0"/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1927511" y="4604270"/>
              <a:ext cx="1689454" cy="66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Not eat lunch on time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068376" y="6096393"/>
              <a:ext cx="1995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imbalanced nutrition</a:t>
              </a:r>
              <a:endParaRPr lang="zh-CN" altLang="en-US" dirty="0"/>
            </a:p>
          </p:txBody>
        </p:sp>
      </p:grpSp>
      <p:cxnSp>
        <p:nvCxnSpPr>
          <p:cNvPr id="57" name="直接连接符 56"/>
          <p:cNvCxnSpPr>
            <a:cxnSpLocks noChangeShapeType="1"/>
          </p:cNvCxnSpPr>
          <p:nvPr/>
        </p:nvCxnSpPr>
        <p:spPr bwMode="auto">
          <a:xfrm>
            <a:off x="3348038" y="1339850"/>
            <a:ext cx="0" cy="5184775"/>
          </a:xfrm>
          <a:prstGeom prst="line">
            <a:avLst/>
          </a:prstGeom>
          <a:noFill/>
          <a:ln w="34925">
            <a:solidFill>
              <a:srgbClr val="23CDC9">
                <a:alpha val="98999"/>
              </a:srgbClr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圆角矩形 1"/>
          <p:cNvSpPr/>
          <p:nvPr/>
        </p:nvSpPr>
        <p:spPr>
          <a:xfrm>
            <a:off x="3826437" y="1490655"/>
            <a:ext cx="4599416" cy="146779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23CDC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kumimoji="1" lang="en-US" altLang="zh-CN" sz="1600" dirty="0">
                <a:solidFill>
                  <a:schemeClr val="tx1"/>
                </a:solidFill>
              </a:rPr>
              <a:t>growth in the living standard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chemeClr val="tx1"/>
                </a:solidFill>
              </a:rPr>
              <a:t>the aggravation of environment pollution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chemeClr val="tx1"/>
                </a:solidFill>
              </a:rPr>
              <a:t>the rapidly aging populations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chemeClr val="tx1"/>
                </a:solidFill>
              </a:rPr>
              <a:t>High pressure of work and life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chemeClr val="tx1"/>
                </a:solidFill>
              </a:rPr>
              <a:t>Eating disorders &amp; imbalanced nutrition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3875131" y="3235511"/>
            <a:ext cx="4533988" cy="82594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23CDC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charset="2"/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People pay more attention to health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chemeClr val="tx1"/>
                </a:solidFill>
              </a:rPr>
              <a:t>Exercise &amp; eat dietary supplements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chemeClr val="tx1"/>
                </a:solidFill>
              </a:rPr>
              <a:t>Buy health food</a:t>
            </a:r>
          </a:p>
        </p:txBody>
      </p:sp>
      <p:sp>
        <p:nvSpPr>
          <p:cNvPr id="65" name="矩形 1"/>
          <p:cNvSpPr>
            <a:spLocks noChangeArrowheads="1"/>
          </p:cNvSpPr>
          <p:nvPr/>
        </p:nvSpPr>
        <p:spPr bwMode="auto">
          <a:xfrm>
            <a:off x="3826437" y="4377326"/>
            <a:ext cx="4533988" cy="369332"/>
          </a:xfrm>
          <a:prstGeom prst="rect">
            <a:avLst/>
          </a:prstGeom>
          <a:noFill/>
          <a:ln w="28575">
            <a:solidFill>
              <a:srgbClr val="23CDC9"/>
            </a:solidFill>
            <a:prstDash val="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000000"/>
                </a:solidFill>
              </a:rPr>
              <a:t>Huge market demand for health cookie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" name="等腰三角形 2"/>
          <p:cNvSpPr/>
          <p:nvPr/>
        </p:nvSpPr>
        <p:spPr>
          <a:xfrm rot="10800000">
            <a:off x="4810101" y="2982995"/>
            <a:ext cx="2357301" cy="174466"/>
          </a:xfrm>
          <a:prstGeom prst="triangle">
            <a:avLst/>
          </a:prstGeom>
          <a:solidFill>
            <a:srgbClr val="23CDC9"/>
          </a:solidFill>
          <a:ln>
            <a:solidFill>
              <a:srgbClr val="B5E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0800000">
            <a:off x="4810101" y="4110251"/>
            <a:ext cx="2357301" cy="174466"/>
          </a:xfrm>
          <a:prstGeom prst="triangle">
            <a:avLst/>
          </a:prstGeom>
          <a:solidFill>
            <a:srgbClr val="23CDC9"/>
          </a:solidFill>
          <a:ln>
            <a:solidFill>
              <a:srgbClr val="B5E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0800000">
            <a:off x="4810101" y="4839267"/>
            <a:ext cx="2357301" cy="174466"/>
          </a:xfrm>
          <a:prstGeom prst="triangle">
            <a:avLst/>
          </a:prstGeom>
          <a:solidFill>
            <a:srgbClr val="23CDC9"/>
          </a:solidFill>
          <a:ln>
            <a:solidFill>
              <a:srgbClr val="B5E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3826437" y="5033075"/>
            <a:ext cx="4533988" cy="82594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23CDC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rgbClr val="000000"/>
                </a:solidFill>
              </a:rPr>
              <a:t>A cookie rich in nutrition for teenagers.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chemeClr val="tx1"/>
                </a:solidFill>
              </a:rPr>
              <a:t>A cookie maintain your </a:t>
            </a:r>
            <a:r>
              <a:rPr lang="en-US" altLang="zh-CN" sz="1600" dirty="0" err="1">
                <a:solidFill>
                  <a:schemeClr val="tx1"/>
                </a:solidFill>
              </a:rPr>
              <a:t>beautie</a:t>
            </a:r>
            <a:r>
              <a:rPr lang="en-US" altLang="zh-CN" sz="1600" dirty="0">
                <a:solidFill>
                  <a:schemeClr val="tx1"/>
                </a:solidFill>
              </a:rPr>
              <a:t> for ladies.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chemeClr val="tx1"/>
                </a:solidFill>
              </a:rPr>
              <a:t>A cookie have medicinal value for old man.</a:t>
            </a:r>
          </a:p>
        </p:txBody>
      </p:sp>
      <p:sp>
        <p:nvSpPr>
          <p:cNvPr id="71" name="等腰三角形 70"/>
          <p:cNvSpPr/>
          <p:nvPr/>
        </p:nvSpPr>
        <p:spPr>
          <a:xfrm rot="10800000">
            <a:off x="4810100" y="5893044"/>
            <a:ext cx="2357301" cy="174466"/>
          </a:xfrm>
          <a:prstGeom prst="triangle">
            <a:avLst/>
          </a:prstGeom>
          <a:solidFill>
            <a:srgbClr val="23CDC9"/>
          </a:solidFill>
          <a:ln>
            <a:solidFill>
              <a:srgbClr val="B5E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1"/>
          <p:cNvSpPr>
            <a:spLocks noChangeArrowheads="1"/>
          </p:cNvSpPr>
          <p:nvPr/>
        </p:nvSpPr>
        <p:spPr bwMode="auto">
          <a:xfrm>
            <a:off x="3826437" y="6138222"/>
            <a:ext cx="4533988" cy="369332"/>
          </a:xfrm>
          <a:prstGeom prst="rect">
            <a:avLst/>
          </a:prstGeom>
          <a:noFill/>
          <a:ln w="28575">
            <a:solidFill>
              <a:srgbClr val="23CDC9"/>
            </a:solidFill>
            <a:prstDash val="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000000"/>
                </a:solidFill>
              </a:rPr>
              <a:t>build </a:t>
            </a:r>
            <a:r>
              <a:rPr lang="en-US" altLang="zh-CN" b="1">
                <a:solidFill>
                  <a:srgbClr val="000000"/>
                </a:solidFill>
              </a:rPr>
              <a:t>brand and Increase </a:t>
            </a:r>
            <a:r>
              <a:rPr lang="en-US" altLang="zh-CN" b="1" dirty="0">
                <a:solidFill>
                  <a:srgbClr val="000000"/>
                </a:solidFill>
              </a:rPr>
              <a:t>profit 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477838"/>
            <a:ext cx="9142095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Strategy 3 : Cater to Customers</a:t>
            </a:r>
          </a:p>
          <a:p>
            <a:pPr fontAlgn="base"/>
            <a:r>
              <a:rPr lang="en-US" altLang="zh-CN" sz="2200" b="1" noProof="1">
                <a:solidFill>
                  <a:schemeClr val="bg1"/>
                </a:solidFill>
              </a:rPr>
              <a:t>Focus on healthy cookie and develope cookie with medicinal value </a:t>
            </a:r>
            <a:endParaRPr lang="zh-CN" altLang="en-US" sz="2200" noProof="1">
              <a:solidFill>
                <a:srgbClr val="23CDC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6597333"/>
            <a:ext cx="9142094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511810" y="85727"/>
            <a:ext cx="9547860" cy="372745"/>
            <a:chOff x="-806" y="135"/>
            <a:chExt cx="15036" cy="587"/>
          </a:xfrm>
        </p:grpSpPr>
        <p:sp>
          <p:nvSpPr>
            <p:cNvPr id="12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Industry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Analysis &amp; Strategy </a:t>
              </a:r>
              <a:endParaRPr lang="zh-CN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Long-term View </a:t>
              </a:r>
              <a:endParaRPr lang="zh-CN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0" y="6579940"/>
            <a:ext cx="921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 Official website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135564" y="1934952"/>
          <a:ext cx="2617795" cy="148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479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11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3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604637" y="1325439"/>
            <a:ext cx="3874771" cy="2090941"/>
            <a:chOff x="5441442" y="1404217"/>
            <a:chExt cx="3021329" cy="2137455"/>
          </a:xfrm>
        </p:grpSpPr>
        <p:grpSp>
          <p:nvGrpSpPr>
            <p:cNvPr id="4" name="组合 3"/>
            <p:cNvGrpSpPr/>
            <p:nvPr/>
          </p:nvGrpSpPr>
          <p:grpSpPr>
            <a:xfrm>
              <a:off x="5441442" y="1857264"/>
              <a:ext cx="2944368" cy="437573"/>
              <a:chOff x="4783074" y="1829832"/>
              <a:chExt cx="2944368" cy="437573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5029199" y="1838316"/>
                <a:ext cx="2660905" cy="429089"/>
              </a:xfrm>
              <a:prstGeom prst="rect">
                <a:avLst/>
              </a:prstGeom>
              <a:solidFill>
                <a:srgbClr val="23CDC9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noProof="1">
                  <a:solidFill>
                    <a:srgbClr val="23CDC9"/>
                  </a:solidFill>
                </a:endParaRPr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4783074" y="1829832"/>
                <a:ext cx="2944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 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Convenience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450586" y="2475330"/>
              <a:ext cx="2944368" cy="429089"/>
              <a:chOff x="4792218" y="2676498"/>
              <a:chExt cx="2944368" cy="429089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5032753" y="2676498"/>
                <a:ext cx="2660905" cy="429089"/>
              </a:xfrm>
              <a:prstGeom prst="rect">
                <a:avLst/>
              </a:prstGeom>
              <a:solidFill>
                <a:srgbClr val="23CDC9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noProof="1">
                  <a:solidFill>
                    <a:srgbClr val="23CDC9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792218" y="2705721"/>
                <a:ext cx="2944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  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Fit with cookies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468112" y="3112583"/>
              <a:ext cx="2944368" cy="429089"/>
              <a:chOff x="4809744" y="3350327"/>
              <a:chExt cx="2944368" cy="429089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5032754" y="3350327"/>
                <a:ext cx="2660905" cy="429089"/>
              </a:xfrm>
              <a:prstGeom prst="rect">
                <a:avLst/>
              </a:prstGeom>
              <a:solidFill>
                <a:srgbClr val="23CDC9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noProof="1">
                  <a:solidFill>
                    <a:srgbClr val="23CDC9"/>
                  </a:solidFill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4809744" y="3385553"/>
                <a:ext cx="2944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 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Cheap but profitable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5518403" y="1404217"/>
              <a:ext cx="2944368" cy="376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  </a:t>
              </a:r>
              <a:r>
                <a:rPr lang="en-US" altLang="zh-CN" b="1" dirty="0"/>
                <a:t>Advantages of drinks</a:t>
              </a:r>
              <a:endParaRPr lang="zh-CN" altLang="en-US" b="1" dirty="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90291" y="1274171"/>
            <a:ext cx="4671764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The three largest bake food com-</a:t>
            </a:r>
          </a:p>
          <a:p>
            <a:pPr algn="ctr"/>
            <a:r>
              <a:rPr lang="en-US" altLang="zh-CN" b="1" dirty="0" err="1"/>
              <a:t>panies</a:t>
            </a:r>
            <a:r>
              <a:rPr lang="en-US" altLang="zh-CN" b="1" dirty="0"/>
              <a:t> all sell drinks in their shops.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0" y="5746826"/>
            <a:ext cx="9144000" cy="84197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288" y="5838876"/>
            <a:ext cx="914400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Since popular drinks and cookies can increase mutual sales volume, it’s the right time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for the </a:t>
            </a:r>
            <a:r>
              <a:rPr lang="en-US" altLang="zh-CN" b="1" dirty="0">
                <a:solidFill>
                  <a:schemeClr val="bg1"/>
                </a:solidFill>
                <a:effectLst/>
              </a:rPr>
              <a:t>R&amp;D department </a:t>
            </a:r>
            <a:r>
              <a:rPr lang="en-US" altLang="zh-CN" b="1" dirty="0">
                <a:solidFill>
                  <a:schemeClr val="bg1"/>
                </a:solidFill>
              </a:rPr>
              <a:t>of</a:t>
            </a:r>
            <a:r>
              <a:rPr lang="en-US" altLang="zh-CN" b="1" dirty="0">
                <a:solidFill>
                  <a:schemeClr val="bg1"/>
                </a:solidFill>
                <a:effectLst/>
              </a:rPr>
              <a:t> Cookie Man to develop some kinds of drinks like coffee.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40270" y="3980432"/>
            <a:ext cx="3620707" cy="1863805"/>
            <a:chOff x="577780" y="3963247"/>
            <a:chExt cx="3620707" cy="1863805"/>
          </a:xfrm>
        </p:grpSpPr>
        <p:graphicFrame>
          <p:nvGraphicFramePr>
            <p:cNvPr id="53" name="图表 52"/>
            <p:cNvGraphicFramePr/>
            <p:nvPr/>
          </p:nvGraphicFramePr>
          <p:xfrm>
            <a:off x="869676" y="4072201"/>
            <a:ext cx="3328811" cy="17548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577780" y="3963247"/>
              <a:ext cx="1060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million dollars</a:t>
              </a:r>
              <a:endParaRPr lang="zh-CN" altLang="en-US" sz="1100" dirty="0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87243" y="3410819"/>
            <a:ext cx="4671764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Import of coffee is increasing and </a:t>
            </a:r>
          </a:p>
          <a:p>
            <a:pPr algn="ctr"/>
            <a:r>
              <a:rPr lang="en-US" altLang="zh-CN" b="1" dirty="0"/>
              <a:t>output of coffee is reducing in India.</a:t>
            </a:r>
            <a:endParaRPr lang="zh-CN" altLang="en-US" b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4631963" y="3516951"/>
            <a:ext cx="37760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</a:t>
            </a:r>
            <a:r>
              <a:rPr lang="en-US" altLang="zh-CN" b="1" dirty="0"/>
              <a:t>Sales of coffee in India</a:t>
            </a:r>
            <a:endParaRPr lang="zh-CN" altLang="en-US" b="1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329501" y="1976780"/>
            <a:ext cx="2189514" cy="1415227"/>
            <a:chOff x="1329501" y="1976780"/>
            <a:chExt cx="2189514" cy="1415227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503260" y="2018340"/>
              <a:ext cx="927330" cy="366956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47586" y="2479230"/>
              <a:ext cx="1186496" cy="40508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29501" y="2980937"/>
              <a:ext cx="1435198" cy="34807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018236" y="2473282"/>
              <a:ext cx="489077" cy="455430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029938" y="1976780"/>
              <a:ext cx="489077" cy="45543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015188" y="2978340"/>
              <a:ext cx="489077" cy="413667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4517007" y="3902720"/>
            <a:ext cx="4334385" cy="1521512"/>
            <a:chOff x="4279263" y="3902720"/>
            <a:chExt cx="4334385" cy="152151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5888020" y="3902720"/>
              <a:ext cx="1312498" cy="1294677"/>
            </a:xfrm>
            <a:prstGeom prst="rect">
              <a:avLst/>
            </a:prstGeom>
          </p:spPr>
        </p:pic>
        <p:grpSp>
          <p:nvGrpSpPr>
            <p:cNvPr id="31" name="组合 30"/>
            <p:cNvGrpSpPr/>
            <p:nvPr/>
          </p:nvGrpSpPr>
          <p:grpSpPr>
            <a:xfrm>
              <a:off x="6876291" y="4059208"/>
              <a:ext cx="1737357" cy="1272561"/>
              <a:chOff x="2595230" y="1769263"/>
              <a:chExt cx="2053101" cy="2188920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3010730" y="1769263"/>
                <a:ext cx="1637601" cy="2188920"/>
              </a:xfrm>
              <a:prstGeom prst="rect">
                <a:avLst/>
              </a:prstGeom>
              <a:noFill/>
              <a:ln w="38100">
                <a:solidFill>
                  <a:srgbClr val="23CDC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1000</a:t>
                </a:r>
              </a:p>
              <a:p>
                <a:pPr algn="ctr"/>
                <a:r>
                  <a:rPr lang="en-US" altLang="zh-CN" sz="1400" dirty="0"/>
                  <a:t>branch offices</a:t>
                </a:r>
              </a:p>
              <a:p>
                <a:pPr algn="ctr"/>
                <a:r>
                  <a:rPr lang="en-US" altLang="zh-CN" sz="1400" dirty="0"/>
                  <a:t>are opened </a:t>
                </a:r>
              </a:p>
              <a:p>
                <a:pPr algn="ctr"/>
                <a:r>
                  <a:rPr lang="en-US" altLang="zh-CN" dirty="0"/>
                  <a:t>EVERY YEAR</a:t>
                </a:r>
              </a:p>
              <a:p>
                <a:pPr algn="ctr"/>
                <a:r>
                  <a:rPr lang="en-US" altLang="zh-CN" sz="1400" dirty="0"/>
                  <a:t>in India.</a:t>
                </a:r>
              </a:p>
            </p:txBody>
          </p:sp>
          <p:cxnSp>
            <p:nvCxnSpPr>
              <p:cNvPr id="61" name="直接连接符 60"/>
              <p:cNvCxnSpPr>
                <a:stCxn id="60" idx="1"/>
              </p:cNvCxnSpPr>
              <p:nvPr/>
            </p:nvCxnSpPr>
            <p:spPr>
              <a:xfrm flipH="1" flipV="1">
                <a:off x="2595230" y="2617826"/>
                <a:ext cx="415500" cy="0"/>
              </a:xfrm>
              <a:prstGeom prst="line">
                <a:avLst/>
              </a:prstGeom>
              <a:ln w="25400" cmpd="sng">
                <a:solidFill>
                  <a:srgbClr val="23CDC9">
                    <a:alpha val="99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 flipH="1">
              <a:off x="4279263" y="3971134"/>
              <a:ext cx="1943544" cy="1453098"/>
              <a:chOff x="4509572" y="2007563"/>
              <a:chExt cx="1980799" cy="8085677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4925079" y="2007563"/>
                <a:ext cx="1565292" cy="8085677"/>
              </a:xfrm>
              <a:prstGeom prst="rect">
                <a:avLst/>
              </a:prstGeom>
              <a:noFill/>
              <a:ln w="38100">
                <a:solidFill>
                  <a:srgbClr val="23CDC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230 million$</a:t>
                </a:r>
              </a:p>
              <a:p>
                <a:pPr algn="ctr"/>
                <a:r>
                  <a:rPr lang="en-US" altLang="zh-CN" sz="1400" dirty="0"/>
                  <a:t>is the coffee market sales in 2014 and it will be </a:t>
                </a:r>
                <a:r>
                  <a:rPr lang="en-US" altLang="zh-CN" dirty="0"/>
                  <a:t>410 million$</a:t>
                </a:r>
              </a:p>
              <a:p>
                <a:pPr algn="ctr"/>
                <a:r>
                  <a:rPr lang="en-US" altLang="zh-CN" sz="1400" dirty="0"/>
                  <a:t>in 2017 in India.</a:t>
                </a:r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flipH="1" flipV="1">
                <a:off x="4509572" y="5422287"/>
                <a:ext cx="415504" cy="0"/>
              </a:xfrm>
              <a:prstGeom prst="line">
                <a:avLst/>
              </a:prstGeom>
              <a:ln w="25400" cmpd="sng">
                <a:solidFill>
                  <a:srgbClr val="23CDC9">
                    <a:alpha val="99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flipH="1">
            <a:off x="4218940" y="1274445"/>
            <a:ext cx="76835" cy="4416425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0" y="477838"/>
            <a:ext cx="9142095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Strategy 3 : Cater to Customers</a:t>
            </a:r>
          </a:p>
          <a:p>
            <a:pPr fontAlgn="base"/>
            <a:r>
              <a:rPr lang="en-US" altLang="zh-CN" sz="2200" b="1" noProof="1">
                <a:solidFill>
                  <a:schemeClr val="bg1"/>
                </a:solidFill>
              </a:rPr>
              <a:t>Add drinks to the menu to convert their shops into one-stop shops </a:t>
            </a:r>
            <a:endParaRPr lang="zh-CN" altLang="en-US" sz="2200" noProof="1">
              <a:solidFill>
                <a:srgbClr val="23CDC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477838"/>
            <a:ext cx="9180513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800" b="1" noProof="1">
                <a:solidFill>
                  <a:schemeClr val="bg1"/>
                </a:solidFill>
                <a:sym typeface="+mn-ea"/>
              </a:rPr>
              <a:t>  Furure  Aim</a:t>
            </a:r>
            <a:endParaRPr lang="en-US" altLang="zh-CN" sz="2800" b="1" strike="noStrike" noProof="1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511810" y="85727"/>
            <a:ext cx="9547860" cy="372745"/>
            <a:chOff x="-806" y="135"/>
            <a:chExt cx="15036" cy="587"/>
          </a:xfrm>
        </p:grpSpPr>
        <p:sp>
          <p:nvSpPr>
            <p:cNvPr id="12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Industry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Analysis &amp; Strategy </a:t>
              </a:r>
            </a:p>
          </p:txBody>
        </p:sp>
        <p:sp>
          <p:nvSpPr>
            <p:cNvPr id="15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Long-term View </a:t>
              </a: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燕尾形 3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 rot="20700000">
            <a:off x="106045" y="2953385"/>
            <a:ext cx="9784080" cy="155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23CDC9"/>
                </a:solidFill>
              </a:rPr>
              <a:t>Unique , Healthy </a:t>
            </a:r>
            <a:r>
              <a:rPr lang="en-US" altLang="zh-CN" sz="3200" b="1">
                <a:solidFill>
                  <a:srgbClr val="23CDC9"/>
                </a:solidFill>
              </a:rPr>
              <a:t>, </a:t>
            </a:r>
            <a:r>
              <a:rPr lang="zh-CN" altLang="en-US" sz="3200" b="1">
                <a:solidFill>
                  <a:srgbClr val="23CDC9"/>
                </a:solidFill>
              </a:rPr>
              <a:t>Stand out through the competition</a:t>
            </a:r>
          </a:p>
          <a:p>
            <a:endParaRPr lang="zh-CN" altLang="en-US" sz="3200" b="1">
              <a:solidFill>
                <a:srgbClr val="23CDC9"/>
              </a:solidFill>
            </a:endParaRPr>
          </a:p>
          <a:p>
            <a:r>
              <a:rPr lang="zh-CN" altLang="en-US" sz="3200" b="1">
                <a:solidFill>
                  <a:srgbClr val="23CDC9"/>
                </a:solidFill>
              </a:rPr>
              <a:t>Online , Offline , Be the leader of the industry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-81280" y="4504690"/>
            <a:ext cx="9224645" cy="2309495"/>
          </a:xfrm>
          <a:prstGeom prst="line">
            <a:avLst/>
          </a:prstGeom>
          <a:ln w="44450" cmpd="thickThin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 flipV="1">
            <a:off x="31115" y="1261745"/>
            <a:ext cx="9083675" cy="2308225"/>
          </a:xfrm>
          <a:prstGeom prst="line">
            <a:avLst/>
          </a:prstGeom>
          <a:ln w="44450" cmpd="thickThin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v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0640000">
            <a:off x="6814820" y="5055235"/>
            <a:ext cx="2117725" cy="1413510"/>
          </a:xfrm>
          <a:prstGeom prst="rect">
            <a:avLst/>
          </a:prstGeom>
        </p:spPr>
      </p:pic>
      <p:pic>
        <p:nvPicPr>
          <p:cNvPr id="8" name="图片 7" descr="x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0820000">
            <a:off x="205105" y="1596390"/>
            <a:ext cx="1971040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477840"/>
            <a:ext cx="9144000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6597333"/>
            <a:ext cx="9142094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511810" y="85727"/>
            <a:ext cx="9547860" cy="372745"/>
            <a:chOff x="-806" y="135"/>
            <a:chExt cx="15036" cy="587"/>
          </a:xfrm>
        </p:grpSpPr>
        <p:sp>
          <p:nvSpPr>
            <p:cNvPr id="12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Industry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Analysis &amp; Strategy </a:t>
              </a:r>
              <a:endParaRPr lang="zh-CN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Long-term View </a:t>
              </a:r>
              <a:endPara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477838"/>
            <a:ext cx="9142095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b="1" strike="noStrike" noProof="1">
                <a:solidFill>
                  <a:schemeClr val="bg1"/>
                </a:solidFill>
              </a:rPr>
              <a:t>Long-term View:</a:t>
            </a:r>
          </a:p>
          <a:p>
            <a:pPr fontAlgn="base"/>
            <a:r>
              <a:rPr lang="en-US" altLang="zh-CN" sz="2400" b="1" noProof="1">
                <a:solidFill>
                  <a:schemeClr val="bg1"/>
                </a:solidFill>
              </a:rPr>
              <a:t>Apply</a:t>
            </a:r>
            <a:r>
              <a:rPr lang="en-US" altLang="zh-CN" sz="2400" b="1" strike="noStrike" noProof="1">
                <a:solidFill>
                  <a:schemeClr val="bg1"/>
                </a:solidFill>
              </a:rPr>
              <a:t> 3D printing technology </a:t>
            </a:r>
            <a:r>
              <a:rPr lang="en-US" altLang="zh-CN" sz="2400" b="1" noProof="1">
                <a:solidFill>
                  <a:schemeClr val="bg1"/>
                </a:solidFill>
              </a:rPr>
              <a:t>to cookie making</a:t>
            </a:r>
            <a:endParaRPr lang="zh-CN" altLang="en-US" strike="noStrike" noProof="1">
              <a:solidFill>
                <a:srgbClr val="23CDC9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78992" y="2121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0" y="6589084"/>
            <a:ext cx="925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 Internet World States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5284643" y="3616306"/>
            <a:ext cx="3661194" cy="2857833"/>
            <a:chOff x="5302931" y="3707746"/>
            <a:chExt cx="3661194" cy="2857833"/>
          </a:xfrm>
        </p:grpSpPr>
        <p:sp>
          <p:nvSpPr>
            <p:cNvPr id="65" name="等腰三角形 64"/>
            <p:cNvSpPr/>
            <p:nvPr/>
          </p:nvSpPr>
          <p:spPr>
            <a:xfrm rot="10800000">
              <a:off x="5463667" y="4768687"/>
              <a:ext cx="3326798" cy="155671"/>
            </a:xfrm>
            <a:prstGeom prst="triangl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305979" y="3707746"/>
              <a:ext cx="3645954" cy="1021556"/>
            </a:xfrm>
            <a:prstGeom prst="roundRect">
              <a:avLst/>
            </a:prstGeom>
            <a:solidFill>
              <a:srgbClr val="23CDC9"/>
            </a:solidFill>
            <a:ln w="3175">
              <a:solidFill>
                <a:srgbClr val="23CDC9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Apply </a:t>
              </a:r>
              <a:r>
                <a:rPr lang="en-US" altLang="zh-CN" b="1" dirty="0">
                  <a:solidFill>
                    <a:schemeClr val="bg1"/>
                  </a:solidFill>
                  <a:ea typeface="微软雅黑" pitchFamily="34" charset="-122"/>
                  <a:sym typeface="Calibri" pitchFamily="34" charset="0"/>
                </a:rPr>
                <a:t>3D printing tech to cater for the demand of customers that they want to be special and attractive.</a:t>
              </a:r>
              <a:endParaRPr lang="en-US" altLang="zh-CN" b="1" dirty="0">
                <a:solidFill>
                  <a:srgbClr val="000000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302931" y="4929994"/>
              <a:ext cx="3645954" cy="715089"/>
            </a:xfrm>
            <a:prstGeom prst="roundRect">
              <a:avLst/>
            </a:prstGeom>
            <a:solidFill>
              <a:srgbClr val="23CDC9"/>
            </a:solidFill>
            <a:ln w="3175">
              <a:solidFill>
                <a:srgbClr val="23CDC9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Thus Cookie Man can </a:t>
              </a:r>
              <a:r>
                <a:rPr lang="en-US" altLang="zh-CN" b="1" dirty="0">
                  <a:solidFill>
                    <a:schemeClr val="bg1"/>
                  </a:solidFill>
                  <a:ea typeface="微软雅黑" pitchFamily="34" charset="-122"/>
                  <a:sym typeface="Calibri" pitchFamily="34" charset="0"/>
                </a:rPr>
                <a:t>meet demand, reduce cost and expand sales. </a:t>
              </a:r>
              <a:r>
                <a:rPr lang="en-US" altLang="zh-CN" b="1" dirty="0">
                  <a:ea typeface="微软雅黑" pitchFamily="34" charset="-122"/>
                  <a:sym typeface="Calibri" pitchFamily="34" charset="0"/>
                </a:rPr>
                <a:t> </a:t>
              </a:r>
              <a:r>
                <a:rPr lang="en-US" altLang="zh-CN" b="1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14" name="等腰三角形 113"/>
            <p:cNvSpPr/>
            <p:nvPr/>
          </p:nvSpPr>
          <p:spPr>
            <a:xfrm rot="10800000">
              <a:off x="5462509" y="5679609"/>
              <a:ext cx="3326798" cy="155671"/>
            </a:xfrm>
            <a:prstGeom prst="triangl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318171" y="5850490"/>
              <a:ext cx="3645954" cy="715089"/>
            </a:xfrm>
            <a:prstGeom prst="roundRect">
              <a:avLst/>
            </a:prstGeom>
            <a:solidFill>
              <a:srgbClr val="23CDC9"/>
            </a:solidFill>
            <a:ln w="3175">
              <a:solidFill>
                <a:srgbClr val="23CDC9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The core-competitiveness of Cookie Man can be strengthened.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0" y="1375728"/>
            <a:ext cx="5095313" cy="5205930"/>
            <a:chOff x="0" y="1520478"/>
            <a:chExt cx="5095313" cy="5061179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1520478"/>
              <a:ext cx="5095313" cy="5061179"/>
              <a:chOff x="-129346" y="1363479"/>
              <a:chExt cx="5095313" cy="4347670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 rot="244675">
                <a:off x="466109" y="3585895"/>
                <a:ext cx="1018859" cy="633958"/>
              </a:xfrm>
              <a:prstGeom prst="rect">
                <a:avLst/>
              </a:prstGeom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 rot="20017949">
                <a:off x="2548186" y="3312961"/>
                <a:ext cx="1552662" cy="1138250"/>
              </a:xfrm>
              <a:prstGeom prst="rect">
                <a:avLst/>
              </a:prstGeom>
            </p:spPr>
          </p:pic>
          <p:pic>
            <p:nvPicPr>
              <p:cNvPr id="57" name="图片 56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 rot="20182862">
                <a:off x="2198073" y="3590905"/>
                <a:ext cx="655675" cy="711084"/>
              </a:xfrm>
              <a:prstGeom prst="rect">
                <a:avLst/>
              </a:prstGeom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 rot="9355193">
                <a:off x="791212" y="2597747"/>
                <a:ext cx="731299" cy="793099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49" t="3858" r="29019" b="5054"/>
              <a:stretch>
                <a:fillRect/>
              </a:stretch>
            </p:blipFill>
            <p:spPr>
              <a:xfrm>
                <a:off x="182177" y="4159340"/>
                <a:ext cx="639789" cy="970590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 rot="10404800">
                <a:off x="2397944" y="2712648"/>
                <a:ext cx="1018859" cy="633958"/>
              </a:xfrm>
              <a:prstGeom prst="rect">
                <a:avLst/>
              </a:prstGeom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-129346" y="1363479"/>
                <a:ext cx="5095313" cy="308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23CDC9"/>
                    </a:solidFill>
                  </a:rPr>
                  <a:t>Emerging</a:t>
                </a:r>
                <a:r>
                  <a:rPr lang="zh-CN" altLang="en-US" b="1" dirty="0">
                    <a:solidFill>
                      <a:srgbClr val="23CDC9"/>
                    </a:solidFill>
                    <a:ea typeface="微软雅黑" pitchFamily="34" charset="-122"/>
                    <a:sym typeface="Calibri" pitchFamily="34" charset="0"/>
                  </a:rPr>
                  <a:t> </a:t>
                </a:r>
                <a:r>
                  <a:rPr lang="en-US" altLang="zh-CN" b="1" dirty="0">
                    <a:solidFill>
                      <a:srgbClr val="23CDC9"/>
                    </a:solidFill>
                    <a:ea typeface="微软雅黑" pitchFamily="34" charset="-122"/>
                    <a:sym typeface="Calibri" pitchFamily="34" charset="0"/>
                  </a:rPr>
                  <a:t>3D printing tech have a glorious prospect</a:t>
                </a: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01" t="2692" r="18718" b="4413"/>
              <a:stretch>
                <a:fillRect/>
              </a:stretch>
            </p:blipFill>
            <p:spPr>
              <a:xfrm>
                <a:off x="1588291" y="3060400"/>
                <a:ext cx="817600" cy="696751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/>
            </p:nvGrpSpPr>
            <p:grpSpPr>
              <a:xfrm>
                <a:off x="160192" y="1915120"/>
                <a:ext cx="1675040" cy="715089"/>
                <a:chOff x="172718" y="1915290"/>
                <a:chExt cx="1675040" cy="715089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172718" y="1915290"/>
                  <a:ext cx="1675040" cy="715089"/>
                </a:xfrm>
                <a:prstGeom prst="roundRect">
                  <a:avLst/>
                </a:prstGeom>
                <a:noFill/>
                <a:ln w="22225">
                  <a:solidFill>
                    <a:srgbClr val="23CDC9"/>
                  </a:solidFill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Individual requirements</a:t>
                  </a:r>
                  <a:endParaRPr lang="zh-CN" altLang="en-US" dirty="0"/>
                </a:p>
              </p:txBody>
            </p:sp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9020" t="-225" r="7402" b="28962"/>
                <a:stretch>
                  <a:fillRect/>
                </a:stretch>
              </p:blipFill>
              <p:spPr>
                <a:xfrm>
                  <a:off x="1553228" y="1959855"/>
                  <a:ext cx="230696" cy="570667"/>
                </a:xfrm>
                <a:prstGeom prst="rect">
                  <a:avLst/>
                </a:prstGeom>
              </p:spPr>
            </p:pic>
          </p:grpSp>
          <p:grpSp>
            <p:nvGrpSpPr>
              <p:cNvPr id="20" name="组合 19"/>
              <p:cNvGrpSpPr/>
              <p:nvPr/>
            </p:nvGrpSpPr>
            <p:grpSpPr>
              <a:xfrm>
                <a:off x="1977391" y="1911128"/>
                <a:ext cx="2690614" cy="715089"/>
                <a:chOff x="1977391" y="1911128"/>
                <a:chExt cx="2690614" cy="715089"/>
              </a:xfrm>
            </p:grpSpPr>
            <p:sp>
              <p:nvSpPr>
                <p:cNvPr id="35" name="文本框 34"/>
                <p:cNvSpPr txBox="1"/>
                <p:nvPr/>
              </p:nvSpPr>
              <p:spPr>
                <a:xfrm>
                  <a:off x="1977391" y="1911128"/>
                  <a:ext cx="2690614" cy="715089"/>
                </a:xfrm>
                <a:prstGeom prst="roundRect">
                  <a:avLst/>
                </a:prstGeom>
                <a:noFill/>
                <a:ln w="22225">
                  <a:solidFill>
                    <a:srgbClr val="23CDC9"/>
                  </a:solidFill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Mass customization requirements</a:t>
                  </a:r>
                  <a:endParaRPr lang="zh-CN" altLang="en-US" dirty="0"/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3936750" y="1976082"/>
                  <a:ext cx="697791" cy="578096"/>
                  <a:chOff x="1078992" y="2786101"/>
                  <a:chExt cx="697791" cy="578096"/>
                </a:xfrm>
              </p:grpSpPr>
              <p:pic>
                <p:nvPicPr>
                  <p:cNvPr id="37" name="图片 36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19020" t="-225" r="7402" b="28962"/>
                  <a:stretch>
                    <a:fillRect/>
                  </a:stretch>
                </p:blipFill>
                <p:spPr>
                  <a:xfrm>
                    <a:off x="1546087" y="2786101"/>
                    <a:ext cx="230696" cy="570667"/>
                  </a:xfrm>
                  <a:prstGeom prst="rect">
                    <a:avLst/>
                  </a:prstGeom>
                </p:spPr>
              </p:pic>
              <p:pic>
                <p:nvPicPr>
                  <p:cNvPr id="40" name="图片 39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19020" t="-225" r="7402" b="28962"/>
                  <a:stretch>
                    <a:fillRect/>
                  </a:stretch>
                </p:blipFill>
                <p:spPr>
                  <a:xfrm>
                    <a:off x="1309688" y="2786102"/>
                    <a:ext cx="230696" cy="570667"/>
                  </a:xfrm>
                  <a:prstGeom prst="rect">
                    <a:avLst/>
                  </a:prstGeom>
                </p:spPr>
              </p:pic>
              <p:pic>
                <p:nvPicPr>
                  <p:cNvPr id="42" name="图片 41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19020" t="-225" r="7402" b="28962"/>
                  <a:stretch>
                    <a:fillRect/>
                  </a:stretch>
                </p:blipFill>
                <p:spPr>
                  <a:xfrm>
                    <a:off x="1078992" y="2793530"/>
                    <a:ext cx="230696" cy="57066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7" name="文本框 26"/>
              <p:cNvSpPr txBox="1"/>
              <p:nvPr/>
            </p:nvSpPr>
            <p:spPr>
              <a:xfrm>
                <a:off x="38680" y="5064818"/>
                <a:ext cx="10182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vending machine</a:t>
                </a:r>
                <a:endParaRPr lang="zh-CN" altLang="en-US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512337" y="5146669"/>
                <a:ext cx="101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express</a:t>
                </a:r>
                <a:endParaRPr lang="zh-CN" altLang="en-US" dirty="0"/>
              </a:p>
            </p:txBody>
          </p:sp>
          <p:pic>
            <p:nvPicPr>
              <p:cNvPr id="49" name="图片 48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92" t="7612" r="11179" b="14280"/>
              <a:stretch>
                <a:fillRect/>
              </a:stretch>
            </p:blipFill>
            <p:spPr>
              <a:xfrm>
                <a:off x="1011463" y="4188650"/>
                <a:ext cx="1204774" cy="890925"/>
              </a:xfrm>
              <a:prstGeom prst="rect">
                <a:avLst/>
              </a:prstGeom>
            </p:spPr>
          </p:pic>
          <p:sp>
            <p:nvSpPr>
              <p:cNvPr id="50" name="文本框 49"/>
              <p:cNvSpPr txBox="1"/>
              <p:nvPr/>
            </p:nvSpPr>
            <p:spPr>
              <a:xfrm>
                <a:off x="1103365" y="5161515"/>
                <a:ext cx="1118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city kiosk</a:t>
                </a:r>
                <a:endParaRPr lang="zh-CN" altLang="en-US" dirty="0"/>
              </a:p>
            </p:txBody>
          </p:sp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 rot="21417798">
                <a:off x="1176323" y="3782363"/>
                <a:ext cx="621540" cy="386737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48" t="6521" r="12843" b="6659"/>
              <a:stretch>
                <a:fillRect/>
              </a:stretch>
            </p:blipFill>
            <p:spPr>
              <a:xfrm>
                <a:off x="3668998" y="4216410"/>
                <a:ext cx="1039977" cy="953864"/>
              </a:xfrm>
              <a:prstGeom prst="rect">
                <a:avLst/>
              </a:prstGeom>
            </p:spPr>
          </p:pic>
          <p:sp>
            <p:nvSpPr>
              <p:cNvPr id="59" name="文本框 58"/>
              <p:cNvSpPr txBox="1"/>
              <p:nvPr/>
            </p:nvSpPr>
            <p:spPr>
              <a:xfrm>
                <a:off x="3772688" y="5052037"/>
                <a:ext cx="10003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mother shop</a:t>
                </a:r>
                <a:endParaRPr lang="zh-CN" altLang="en-US" dirty="0"/>
              </a:p>
            </p:txBody>
          </p:sp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>
              <a:xfrm>
                <a:off x="2263854" y="4198867"/>
                <a:ext cx="1372228" cy="951203"/>
              </a:xfrm>
              <a:prstGeom prst="rect">
                <a:avLst/>
              </a:prstGeom>
            </p:spPr>
          </p:pic>
        </p:grpSp>
        <p:cxnSp>
          <p:nvCxnSpPr>
            <p:cNvPr id="116" name="直接连接符 115"/>
            <p:cNvCxnSpPr/>
            <p:nvPr/>
          </p:nvCxnSpPr>
          <p:spPr>
            <a:xfrm flipH="1">
              <a:off x="168027" y="1891103"/>
              <a:ext cx="4734323" cy="0"/>
            </a:xfrm>
            <a:prstGeom prst="line">
              <a:avLst/>
            </a:prstGeom>
            <a:ln w="25400" cmpd="sng">
              <a:solidFill>
                <a:srgbClr val="23CDC9">
                  <a:alpha val="99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44805" y="2483480"/>
            <a:ext cx="1644812" cy="85217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49422" y="2431110"/>
            <a:ext cx="958554" cy="92223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5441173" y="1392310"/>
            <a:ext cx="3486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OREO Company has already applied 3D printing to their cookies and there lists some samples.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 flipH="1">
            <a:off x="4991735" y="1288415"/>
            <a:ext cx="91440" cy="5285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12700" y="216535"/>
            <a:ext cx="9180830" cy="1090295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3600" b="1" strike="noStrike" noProof="1">
                <a:solidFill>
                  <a:schemeClr val="bg1"/>
                </a:solidFill>
              </a:rPr>
              <a:t>      </a:t>
            </a:r>
            <a:r>
              <a:rPr lang="en-US" altLang="zh-CN" sz="4000" b="1" strike="noStrike" noProof="1">
                <a:solidFill>
                  <a:schemeClr val="bg1"/>
                </a:solidFill>
              </a:rPr>
              <a:t>Agenda</a:t>
            </a:r>
          </a:p>
        </p:txBody>
      </p:sp>
      <p:cxnSp>
        <p:nvCxnSpPr>
          <p:cNvPr id="1261" name="直接连接符 1260"/>
          <p:cNvCxnSpPr/>
          <p:nvPr/>
        </p:nvCxnSpPr>
        <p:spPr>
          <a:xfrm flipV="1">
            <a:off x="6825615" y="1417320"/>
            <a:ext cx="6985" cy="5343525"/>
          </a:xfrm>
          <a:prstGeom prst="line">
            <a:avLst/>
          </a:prstGeom>
          <a:ln w="41275">
            <a:solidFill>
              <a:srgbClr val="23CDC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81785" y="1174115"/>
            <a:ext cx="5271135" cy="4938275"/>
          </a:xfrm>
          <a:prstGeom prst="rect">
            <a:avLst/>
          </a:prstGeom>
          <a:noFill/>
          <a:ln w="31750" cap="flat" cmpd="sng" algn="ctr">
            <a:noFill/>
            <a:prstDash val="dashDot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23CDC9"/>
                </a:solidFill>
              </a:rPr>
              <a:t>PART 1  Industry Overview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23CDC9"/>
                </a:solidFill>
              </a:rPr>
              <a:t>PATT 2  Company Overview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23CDC9"/>
                </a:solidFill>
              </a:rPr>
              <a:t>PART 3  Analysis </a:t>
            </a:r>
            <a:r>
              <a:rPr lang="zh-CN" altLang="en-US" sz="2800" b="1" dirty="0">
                <a:solidFill>
                  <a:srgbClr val="23CDC9"/>
                </a:solidFill>
              </a:rPr>
              <a:t>＆ </a:t>
            </a:r>
            <a:r>
              <a:rPr lang="en-US" altLang="zh-CN" sz="2800" b="1" dirty="0">
                <a:solidFill>
                  <a:srgbClr val="23CDC9"/>
                </a:solidFill>
              </a:rPr>
              <a:t>Strategy</a:t>
            </a:r>
          </a:p>
          <a:p>
            <a:pPr marL="342900" indent="-342900">
              <a:lnSpc>
                <a:spcPct val="150000"/>
              </a:lnSpc>
              <a:buFont typeface="Wingdings" charset="0"/>
              <a:buChar char="Ø"/>
            </a:pPr>
            <a:r>
              <a:rPr lang="en-US" altLang="zh-CN" sz="2000" b="1" dirty="0">
                <a:solidFill>
                  <a:srgbClr val="A7C9A5"/>
                </a:solidFill>
                <a:sym typeface="+mn-ea"/>
              </a:rPr>
              <a:t>       Market Expansion</a:t>
            </a:r>
            <a:endParaRPr lang="en-US" altLang="zh-CN" sz="2000" b="1" dirty="0">
              <a:solidFill>
                <a:srgbClr val="23CDC9"/>
              </a:solidFill>
            </a:endParaRPr>
          </a:p>
          <a:p>
            <a:pPr marL="0" indent="0">
              <a:lnSpc>
                <a:spcPct val="150000"/>
              </a:lnSpc>
              <a:buFont typeface="Wingdings" charset="0"/>
              <a:buChar char="Ø"/>
            </a:pPr>
            <a:r>
              <a:rPr lang="en-US" altLang="zh-CN" sz="2000" b="1" dirty="0">
                <a:solidFill>
                  <a:srgbClr val="A7C9A5"/>
                </a:solidFill>
              </a:rPr>
              <a:t>         Market Promotion</a:t>
            </a:r>
          </a:p>
          <a:p>
            <a:pPr marL="342900" indent="-342900">
              <a:lnSpc>
                <a:spcPct val="150000"/>
              </a:lnSpc>
              <a:buFont typeface="Wingdings" charset="0"/>
              <a:buChar char="Ø"/>
            </a:pPr>
            <a:r>
              <a:rPr lang="en-US" altLang="zh-CN" sz="2000" b="1" dirty="0">
                <a:solidFill>
                  <a:srgbClr val="A7C9A5"/>
                </a:solidFill>
              </a:rPr>
              <a:t>       Product </a:t>
            </a:r>
            <a:r>
              <a:rPr lang="en-US" altLang="zh-CN" sz="2000" b="1" dirty="0">
                <a:solidFill>
                  <a:srgbClr val="A7C9A5"/>
                </a:solidFill>
                <a:sym typeface="+mn-ea"/>
              </a:rPr>
              <a:t>D</a:t>
            </a:r>
            <a:r>
              <a:rPr lang="en-US" altLang="zh-CN" sz="2000" b="1" dirty="0">
                <a:solidFill>
                  <a:srgbClr val="A7C9A5"/>
                </a:solidFill>
                <a:effectLst/>
                <a:sym typeface="+mn-ea"/>
              </a:rPr>
              <a:t>iversification</a:t>
            </a:r>
            <a:endParaRPr lang="en-US" altLang="zh-CN" sz="2000" b="1" dirty="0">
              <a:solidFill>
                <a:srgbClr val="B5E8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23CDC9"/>
                </a:solidFill>
              </a:rPr>
              <a:t>PART 4  Long Term View</a:t>
            </a:r>
          </a:p>
          <a:p>
            <a:pPr marL="457200" indent="-457200">
              <a:lnSpc>
                <a:spcPct val="150000"/>
              </a:lnSpc>
              <a:buFont typeface="Wingdings" charset="0"/>
              <a:buChar char="Ø"/>
            </a:pPr>
            <a:r>
              <a:rPr lang="en-US" altLang="zh-CN" sz="2000" b="1" dirty="0">
                <a:solidFill>
                  <a:srgbClr val="A7C9A5"/>
                </a:solidFill>
              </a:rPr>
              <a:t>     3D Printing Cookie</a:t>
            </a:r>
          </a:p>
          <a:p>
            <a:pPr marL="457200" indent="-457200">
              <a:lnSpc>
                <a:spcPct val="150000"/>
              </a:lnSpc>
              <a:buFont typeface="Wingdings" charset="0"/>
              <a:buChar char="Ø"/>
            </a:pPr>
            <a:r>
              <a:rPr lang="en-US" altLang="zh-CN" sz="2000" b="1" dirty="0">
                <a:solidFill>
                  <a:srgbClr val="A7C9A5"/>
                </a:solidFill>
              </a:rPr>
              <a:t>     Internet Plus</a:t>
            </a:r>
          </a:p>
        </p:txBody>
      </p:sp>
      <p:cxnSp>
        <p:nvCxnSpPr>
          <p:cNvPr id="59" name="直接连接符 58"/>
          <p:cNvCxnSpPr/>
          <p:nvPr/>
        </p:nvCxnSpPr>
        <p:spPr>
          <a:xfrm flipH="1" flipV="1">
            <a:off x="46355" y="6593532"/>
            <a:ext cx="9072880" cy="0"/>
          </a:xfrm>
          <a:prstGeom prst="line">
            <a:avLst/>
          </a:prstGeom>
          <a:noFill/>
          <a:ln w="31750" cap="flat" cmpd="sng" algn="ctr">
            <a:solidFill>
              <a:srgbClr val="23CDC9">
                <a:alpha val="99000"/>
              </a:srgbClr>
            </a:solidFill>
            <a:prstDash val="dashDot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477840"/>
            <a:ext cx="9144000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6597333"/>
            <a:ext cx="9142094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511810" y="85727"/>
            <a:ext cx="9547860" cy="372745"/>
            <a:chOff x="-806" y="135"/>
            <a:chExt cx="15036" cy="587"/>
          </a:xfrm>
        </p:grpSpPr>
        <p:sp>
          <p:nvSpPr>
            <p:cNvPr id="12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Industry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Analysis &amp; Strategy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Long-term View </a:t>
              </a:r>
              <a:endPara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0" y="657318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 Official website</a:t>
            </a:r>
          </a:p>
        </p:txBody>
      </p:sp>
      <p:sp>
        <p:nvSpPr>
          <p:cNvPr id="21" name="矩形 20"/>
          <p:cNvSpPr/>
          <p:nvPr/>
        </p:nvSpPr>
        <p:spPr>
          <a:xfrm>
            <a:off x="0" y="477838"/>
            <a:ext cx="9142095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l" fontAlgn="base"/>
            <a:r>
              <a:rPr lang="en-US" altLang="zh-CN" sz="2400" b="1" noProof="1">
                <a:solidFill>
                  <a:schemeClr val="bg1"/>
                </a:solidFill>
              </a:rPr>
              <a:t>Internet Plus: Create ‘Cloud’ Ecosystem of  Cookie man</a:t>
            </a:r>
            <a:endParaRPr lang="zh-CN" altLang="en-US" strike="noStrike" noProof="1">
              <a:solidFill>
                <a:srgbClr val="23CDC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288" y="583887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Since popular drinks and cookies can interact with each other and increase mutual sales volume, it’s the right time for the 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R&amp;D department in Cookie Man to develop some kinds of drinks.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Freeform 304"/>
          <p:cNvSpPr>
            <a:spLocks noEditPoints="1" noChangeArrowheads="1"/>
          </p:cNvSpPr>
          <p:nvPr/>
        </p:nvSpPr>
        <p:spPr bwMode="auto">
          <a:xfrm>
            <a:off x="4152901" y="1556792"/>
            <a:ext cx="3948113" cy="2779713"/>
          </a:xfrm>
          <a:custGeom>
            <a:avLst/>
            <a:gdLst>
              <a:gd name="T0" fmla="*/ 16708 w 561"/>
              <a:gd name="T1" fmla="*/ 0 h 395"/>
              <a:gd name="T2" fmla="*/ 753 w 561"/>
              <a:gd name="T3" fmla="*/ 0 h 395"/>
              <a:gd name="T4" fmla="*/ 0 w 561"/>
              <a:gd name="T5" fmla="*/ 775 h 395"/>
              <a:gd name="T6" fmla="*/ 0 w 561"/>
              <a:gd name="T7" fmla="*/ 10331 h 395"/>
              <a:gd name="T8" fmla="*/ 753 w 561"/>
              <a:gd name="T9" fmla="*/ 11080 h 395"/>
              <a:gd name="T10" fmla="*/ 7586 w 561"/>
              <a:gd name="T11" fmla="*/ 11080 h 395"/>
              <a:gd name="T12" fmla="*/ 7586 w 561"/>
              <a:gd name="T13" fmla="*/ 12018 h 395"/>
              <a:gd name="T14" fmla="*/ 5690 w 561"/>
              <a:gd name="T15" fmla="*/ 12018 h 395"/>
              <a:gd name="T16" fmla="*/ 5690 w 561"/>
              <a:gd name="T17" fmla="*/ 12297 h 395"/>
              <a:gd name="T18" fmla="*/ 11764 w 561"/>
              <a:gd name="T19" fmla="*/ 12297 h 395"/>
              <a:gd name="T20" fmla="*/ 11764 w 561"/>
              <a:gd name="T21" fmla="*/ 12018 h 395"/>
              <a:gd name="T22" fmla="*/ 9868 w 561"/>
              <a:gd name="T23" fmla="*/ 12018 h 395"/>
              <a:gd name="T24" fmla="*/ 9868 w 561"/>
              <a:gd name="T25" fmla="*/ 11080 h 395"/>
              <a:gd name="T26" fmla="*/ 16708 w 561"/>
              <a:gd name="T27" fmla="*/ 11080 h 395"/>
              <a:gd name="T28" fmla="*/ 17454 w 561"/>
              <a:gd name="T29" fmla="*/ 10331 h 395"/>
              <a:gd name="T30" fmla="*/ 17454 w 561"/>
              <a:gd name="T31" fmla="*/ 775 h 395"/>
              <a:gd name="T32" fmla="*/ 16708 w 561"/>
              <a:gd name="T33" fmla="*/ 0 h 395"/>
              <a:gd name="T34" fmla="*/ 16798 w 561"/>
              <a:gd name="T35" fmla="*/ 10490 h 395"/>
              <a:gd name="T36" fmla="*/ 619 w 561"/>
              <a:gd name="T37" fmla="*/ 10490 h 395"/>
              <a:gd name="T38" fmla="*/ 619 w 561"/>
              <a:gd name="T39" fmla="*/ 591 h 395"/>
              <a:gd name="T40" fmla="*/ 16798 w 561"/>
              <a:gd name="T41" fmla="*/ 591 h 395"/>
              <a:gd name="T42" fmla="*/ 16798 w 561"/>
              <a:gd name="T43" fmla="*/ 10490 h 39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61"/>
              <a:gd name="T67" fmla="*/ 0 h 395"/>
              <a:gd name="T68" fmla="*/ 561 w 561"/>
              <a:gd name="T69" fmla="*/ 395 h 39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61" h="395">
                <a:moveTo>
                  <a:pt x="537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345"/>
                  <a:pt x="11" y="356"/>
                  <a:pt x="24" y="356"/>
                </a:cubicBezTo>
                <a:cubicBezTo>
                  <a:pt x="244" y="356"/>
                  <a:pt x="244" y="356"/>
                  <a:pt x="244" y="356"/>
                </a:cubicBezTo>
                <a:cubicBezTo>
                  <a:pt x="244" y="386"/>
                  <a:pt x="244" y="386"/>
                  <a:pt x="244" y="386"/>
                </a:cubicBezTo>
                <a:cubicBezTo>
                  <a:pt x="183" y="386"/>
                  <a:pt x="183" y="386"/>
                  <a:pt x="183" y="386"/>
                </a:cubicBezTo>
                <a:cubicBezTo>
                  <a:pt x="183" y="395"/>
                  <a:pt x="183" y="395"/>
                  <a:pt x="183" y="395"/>
                </a:cubicBezTo>
                <a:cubicBezTo>
                  <a:pt x="378" y="395"/>
                  <a:pt x="378" y="395"/>
                  <a:pt x="378" y="395"/>
                </a:cubicBezTo>
                <a:cubicBezTo>
                  <a:pt x="378" y="386"/>
                  <a:pt x="378" y="386"/>
                  <a:pt x="378" y="386"/>
                </a:cubicBezTo>
                <a:cubicBezTo>
                  <a:pt x="317" y="386"/>
                  <a:pt x="317" y="386"/>
                  <a:pt x="317" y="386"/>
                </a:cubicBezTo>
                <a:cubicBezTo>
                  <a:pt x="317" y="356"/>
                  <a:pt x="317" y="356"/>
                  <a:pt x="317" y="356"/>
                </a:cubicBezTo>
                <a:cubicBezTo>
                  <a:pt x="537" y="356"/>
                  <a:pt x="537" y="356"/>
                  <a:pt x="537" y="356"/>
                </a:cubicBezTo>
                <a:cubicBezTo>
                  <a:pt x="550" y="356"/>
                  <a:pt x="561" y="345"/>
                  <a:pt x="561" y="332"/>
                </a:cubicBezTo>
                <a:cubicBezTo>
                  <a:pt x="561" y="25"/>
                  <a:pt x="561" y="25"/>
                  <a:pt x="561" y="25"/>
                </a:cubicBezTo>
                <a:cubicBezTo>
                  <a:pt x="561" y="11"/>
                  <a:pt x="550" y="0"/>
                  <a:pt x="537" y="0"/>
                </a:cubicBezTo>
                <a:close/>
                <a:moveTo>
                  <a:pt x="540" y="337"/>
                </a:moveTo>
                <a:cubicBezTo>
                  <a:pt x="20" y="337"/>
                  <a:pt x="20" y="337"/>
                  <a:pt x="20" y="337"/>
                </a:cubicBezTo>
                <a:cubicBezTo>
                  <a:pt x="20" y="19"/>
                  <a:pt x="20" y="19"/>
                  <a:pt x="20" y="19"/>
                </a:cubicBezTo>
                <a:cubicBezTo>
                  <a:pt x="540" y="19"/>
                  <a:pt x="540" y="19"/>
                  <a:pt x="540" y="19"/>
                </a:cubicBezTo>
                <a:lnTo>
                  <a:pt x="540" y="337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2" name="Freeform 305"/>
          <p:cNvSpPr>
            <a:spLocks noEditPoints="1" noChangeArrowheads="1"/>
          </p:cNvSpPr>
          <p:nvPr/>
        </p:nvSpPr>
        <p:spPr bwMode="auto">
          <a:xfrm>
            <a:off x="1116014" y="2874417"/>
            <a:ext cx="852487" cy="1489075"/>
          </a:xfrm>
          <a:custGeom>
            <a:avLst/>
            <a:gdLst>
              <a:gd name="T0" fmla="*/ 3368 w 121"/>
              <a:gd name="T1" fmla="*/ 0 h 212"/>
              <a:gd name="T2" fmla="*/ 435 w 121"/>
              <a:gd name="T3" fmla="*/ 0 h 212"/>
              <a:gd name="T4" fmla="*/ 0 w 121"/>
              <a:gd name="T5" fmla="*/ 406 h 212"/>
              <a:gd name="T6" fmla="*/ 0 w 121"/>
              <a:gd name="T7" fmla="*/ 6125 h 212"/>
              <a:gd name="T8" fmla="*/ 435 w 121"/>
              <a:gd name="T9" fmla="*/ 6559 h 212"/>
              <a:gd name="T10" fmla="*/ 3368 w 121"/>
              <a:gd name="T11" fmla="*/ 6559 h 212"/>
              <a:gd name="T12" fmla="*/ 3777 w 121"/>
              <a:gd name="T13" fmla="*/ 6125 h 212"/>
              <a:gd name="T14" fmla="*/ 3777 w 121"/>
              <a:gd name="T15" fmla="*/ 406 h 212"/>
              <a:gd name="T16" fmla="*/ 3368 w 121"/>
              <a:gd name="T17" fmla="*/ 0 h 212"/>
              <a:gd name="T18" fmla="*/ 1279 w 121"/>
              <a:gd name="T19" fmla="*/ 462 h 212"/>
              <a:gd name="T20" fmla="*/ 2520 w 121"/>
              <a:gd name="T21" fmla="*/ 462 h 212"/>
              <a:gd name="T22" fmla="*/ 2520 w 121"/>
              <a:gd name="T23" fmla="*/ 590 h 212"/>
              <a:gd name="T24" fmla="*/ 1279 w 121"/>
              <a:gd name="T25" fmla="*/ 590 h 212"/>
              <a:gd name="T26" fmla="*/ 1279 w 121"/>
              <a:gd name="T27" fmla="*/ 462 h 212"/>
              <a:gd name="T28" fmla="*/ 1900 w 121"/>
              <a:gd name="T29" fmla="*/ 6285 h 212"/>
              <a:gd name="T30" fmla="*/ 1647 w 121"/>
              <a:gd name="T31" fmla="*/ 6064 h 212"/>
              <a:gd name="T32" fmla="*/ 1900 w 121"/>
              <a:gd name="T33" fmla="*/ 5814 h 212"/>
              <a:gd name="T34" fmla="*/ 2151 w 121"/>
              <a:gd name="T35" fmla="*/ 6064 h 212"/>
              <a:gd name="T36" fmla="*/ 1900 w 121"/>
              <a:gd name="T37" fmla="*/ 6285 h 212"/>
              <a:gd name="T38" fmla="*/ 3498 w 121"/>
              <a:gd name="T39" fmla="*/ 5467 h 212"/>
              <a:gd name="T40" fmla="*/ 319 w 121"/>
              <a:gd name="T41" fmla="*/ 5467 h 212"/>
              <a:gd name="T42" fmla="*/ 319 w 121"/>
              <a:gd name="T43" fmla="*/ 1024 h 212"/>
              <a:gd name="T44" fmla="*/ 3498 w 121"/>
              <a:gd name="T45" fmla="*/ 1024 h 212"/>
              <a:gd name="T46" fmla="*/ 3498 w 121"/>
              <a:gd name="T47" fmla="*/ 5467 h 21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21"/>
              <a:gd name="T73" fmla="*/ 0 h 212"/>
              <a:gd name="T74" fmla="*/ 121 w 121"/>
              <a:gd name="T75" fmla="*/ 212 h 21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21" h="212">
                <a:moveTo>
                  <a:pt x="108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6" y="212"/>
                  <a:pt x="14" y="212"/>
                </a:cubicBezTo>
                <a:cubicBezTo>
                  <a:pt x="108" y="212"/>
                  <a:pt x="108" y="212"/>
                  <a:pt x="108" y="212"/>
                </a:cubicBezTo>
                <a:cubicBezTo>
                  <a:pt x="115" y="212"/>
                  <a:pt x="121" y="206"/>
                  <a:pt x="121" y="198"/>
                </a:cubicBezTo>
                <a:cubicBezTo>
                  <a:pt x="121" y="13"/>
                  <a:pt x="121" y="13"/>
                  <a:pt x="121" y="13"/>
                </a:cubicBezTo>
                <a:cubicBezTo>
                  <a:pt x="121" y="6"/>
                  <a:pt x="115" y="0"/>
                  <a:pt x="108" y="0"/>
                </a:cubicBezTo>
                <a:close/>
                <a:moveTo>
                  <a:pt x="41" y="15"/>
                </a:moveTo>
                <a:cubicBezTo>
                  <a:pt x="81" y="15"/>
                  <a:pt x="81" y="15"/>
                  <a:pt x="81" y="15"/>
                </a:cubicBezTo>
                <a:cubicBezTo>
                  <a:pt x="81" y="19"/>
                  <a:pt x="81" y="19"/>
                  <a:pt x="81" y="19"/>
                </a:cubicBezTo>
                <a:cubicBezTo>
                  <a:pt x="41" y="19"/>
                  <a:pt x="41" y="19"/>
                  <a:pt x="41" y="19"/>
                </a:cubicBezTo>
                <a:lnTo>
                  <a:pt x="41" y="15"/>
                </a:lnTo>
                <a:close/>
                <a:moveTo>
                  <a:pt x="61" y="203"/>
                </a:moveTo>
                <a:cubicBezTo>
                  <a:pt x="57" y="203"/>
                  <a:pt x="53" y="200"/>
                  <a:pt x="53" y="196"/>
                </a:cubicBezTo>
                <a:cubicBezTo>
                  <a:pt x="53" y="192"/>
                  <a:pt x="57" y="188"/>
                  <a:pt x="61" y="188"/>
                </a:cubicBezTo>
                <a:cubicBezTo>
                  <a:pt x="65" y="188"/>
                  <a:pt x="69" y="192"/>
                  <a:pt x="69" y="196"/>
                </a:cubicBezTo>
                <a:cubicBezTo>
                  <a:pt x="69" y="200"/>
                  <a:pt x="65" y="203"/>
                  <a:pt x="61" y="203"/>
                </a:cubicBezTo>
                <a:close/>
                <a:moveTo>
                  <a:pt x="112" y="177"/>
                </a:moveTo>
                <a:cubicBezTo>
                  <a:pt x="10" y="177"/>
                  <a:pt x="10" y="177"/>
                  <a:pt x="10" y="177"/>
                </a:cubicBezTo>
                <a:cubicBezTo>
                  <a:pt x="10" y="33"/>
                  <a:pt x="10" y="33"/>
                  <a:pt x="10" y="33"/>
                </a:cubicBezTo>
                <a:cubicBezTo>
                  <a:pt x="112" y="33"/>
                  <a:pt x="112" y="33"/>
                  <a:pt x="112" y="33"/>
                </a:cubicBezTo>
                <a:lnTo>
                  <a:pt x="112" y="177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3" name="Freeform 306"/>
          <p:cNvSpPr>
            <a:spLocks noChangeArrowheads="1"/>
          </p:cNvSpPr>
          <p:nvPr/>
        </p:nvSpPr>
        <p:spPr bwMode="auto">
          <a:xfrm>
            <a:off x="2405063" y="3287167"/>
            <a:ext cx="1314450" cy="155575"/>
          </a:xfrm>
          <a:custGeom>
            <a:avLst/>
            <a:gdLst>
              <a:gd name="T0" fmla="*/ 427 w 441"/>
              <a:gd name="T1" fmla="*/ 14 h 52"/>
              <a:gd name="T2" fmla="*/ 413 w 441"/>
              <a:gd name="T3" fmla="*/ 0 h 52"/>
              <a:gd name="T4" fmla="*/ 413 w 441"/>
              <a:gd name="T5" fmla="*/ 12 h 52"/>
              <a:gd name="T6" fmla="*/ 0 w 441"/>
              <a:gd name="T7" fmla="*/ 12 h 52"/>
              <a:gd name="T8" fmla="*/ 0 w 441"/>
              <a:gd name="T9" fmla="*/ 40 h 52"/>
              <a:gd name="T10" fmla="*/ 413 w 441"/>
              <a:gd name="T11" fmla="*/ 40 h 52"/>
              <a:gd name="T12" fmla="*/ 413 w 441"/>
              <a:gd name="T13" fmla="*/ 52 h 52"/>
              <a:gd name="T14" fmla="*/ 427 w 441"/>
              <a:gd name="T15" fmla="*/ 40 h 52"/>
              <a:gd name="T16" fmla="*/ 441 w 441"/>
              <a:gd name="T17" fmla="*/ 26 h 52"/>
              <a:gd name="T18" fmla="*/ 427 w 441"/>
              <a:gd name="T19" fmla="*/ 14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41"/>
              <a:gd name="T31" fmla="*/ 0 h 52"/>
              <a:gd name="T32" fmla="*/ 441 w 441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41" h="52">
                <a:moveTo>
                  <a:pt x="427" y="14"/>
                </a:moveTo>
                <a:lnTo>
                  <a:pt x="413" y="0"/>
                </a:lnTo>
                <a:lnTo>
                  <a:pt x="413" y="12"/>
                </a:lnTo>
                <a:lnTo>
                  <a:pt x="0" y="12"/>
                </a:lnTo>
                <a:lnTo>
                  <a:pt x="0" y="40"/>
                </a:lnTo>
                <a:lnTo>
                  <a:pt x="413" y="40"/>
                </a:lnTo>
                <a:lnTo>
                  <a:pt x="413" y="52"/>
                </a:lnTo>
                <a:lnTo>
                  <a:pt x="427" y="40"/>
                </a:lnTo>
                <a:lnTo>
                  <a:pt x="441" y="26"/>
                </a:lnTo>
                <a:lnTo>
                  <a:pt x="427" y="14"/>
                </a:lnTo>
                <a:close/>
              </a:path>
            </a:pathLst>
          </a:custGeom>
          <a:solidFill>
            <a:srgbClr val="A3BED7"/>
          </a:solidFill>
          <a:ln w="9525" cmpd="sng">
            <a:solidFill>
              <a:srgbClr val="A3BED7"/>
            </a:solidFill>
            <a:beve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6" name="Freeform 307"/>
          <p:cNvSpPr>
            <a:spLocks noChangeArrowheads="1"/>
          </p:cNvSpPr>
          <p:nvPr/>
        </p:nvSpPr>
        <p:spPr bwMode="auto">
          <a:xfrm>
            <a:off x="2390776" y="3752305"/>
            <a:ext cx="1317625" cy="155575"/>
          </a:xfrm>
          <a:custGeom>
            <a:avLst/>
            <a:gdLst>
              <a:gd name="T0" fmla="*/ 442 w 442"/>
              <a:gd name="T1" fmla="*/ 12 h 52"/>
              <a:gd name="T2" fmla="*/ 28 w 442"/>
              <a:gd name="T3" fmla="*/ 12 h 52"/>
              <a:gd name="T4" fmla="*/ 28 w 442"/>
              <a:gd name="T5" fmla="*/ 0 h 52"/>
              <a:gd name="T6" fmla="*/ 14 w 442"/>
              <a:gd name="T7" fmla="*/ 12 h 52"/>
              <a:gd name="T8" fmla="*/ 0 w 442"/>
              <a:gd name="T9" fmla="*/ 26 h 52"/>
              <a:gd name="T10" fmla="*/ 14 w 442"/>
              <a:gd name="T11" fmla="*/ 38 h 52"/>
              <a:gd name="T12" fmla="*/ 28 w 442"/>
              <a:gd name="T13" fmla="*/ 52 h 52"/>
              <a:gd name="T14" fmla="*/ 28 w 442"/>
              <a:gd name="T15" fmla="*/ 38 h 52"/>
              <a:gd name="T16" fmla="*/ 442 w 442"/>
              <a:gd name="T17" fmla="*/ 38 h 52"/>
              <a:gd name="T18" fmla="*/ 442 w 442"/>
              <a:gd name="T19" fmla="*/ 12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42"/>
              <a:gd name="T31" fmla="*/ 0 h 52"/>
              <a:gd name="T32" fmla="*/ 442 w 442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42" h="52">
                <a:moveTo>
                  <a:pt x="442" y="12"/>
                </a:moveTo>
                <a:lnTo>
                  <a:pt x="28" y="12"/>
                </a:lnTo>
                <a:lnTo>
                  <a:pt x="28" y="0"/>
                </a:lnTo>
                <a:lnTo>
                  <a:pt x="14" y="12"/>
                </a:lnTo>
                <a:lnTo>
                  <a:pt x="0" y="26"/>
                </a:lnTo>
                <a:lnTo>
                  <a:pt x="14" y="38"/>
                </a:lnTo>
                <a:lnTo>
                  <a:pt x="28" y="52"/>
                </a:lnTo>
                <a:lnTo>
                  <a:pt x="28" y="38"/>
                </a:lnTo>
                <a:lnTo>
                  <a:pt x="442" y="38"/>
                </a:lnTo>
                <a:lnTo>
                  <a:pt x="442" y="1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7" name="矩形 1"/>
          <p:cNvSpPr>
            <a:spLocks noChangeArrowheads="1"/>
          </p:cNvSpPr>
          <p:nvPr/>
        </p:nvSpPr>
        <p:spPr bwMode="auto">
          <a:xfrm>
            <a:off x="2363387" y="2672289"/>
            <a:ext cx="30908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tx2"/>
                </a:solidFill>
                <a:ea typeface="微软雅黑" pitchFamily="34" charset="-122"/>
              </a:rPr>
              <a:t>Internet plus</a:t>
            </a:r>
            <a:endParaRPr lang="zh-CN" altLang="en-US" b="1" dirty="0">
              <a:solidFill>
                <a:schemeClr val="tx2"/>
              </a:solidFill>
              <a:ea typeface="微软雅黑" pitchFamily="34" charset="-122"/>
            </a:endParaRPr>
          </a:p>
        </p:txBody>
      </p:sp>
      <p:grpSp>
        <p:nvGrpSpPr>
          <p:cNvPr id="58" name="组合 188"/>
          <p:cNvGrpSpPr/>
          <p:nvPr/>
        </p:nvGrpSpPr>
        <p:grpSpPr bwMode="auto">
          <a:xfrm>
            <a:off x="1425575" y="3428455"/>
            <a:ext cx="128588" cy="128587"/>
            <a:chOff x="0" y="0"/>
            <a:chExt cx="157162" cy="157162"/>
          </a:xfrm>
        </p:grpSpPr>
        <p:sp>
          <p:nvSpPr>
            <p:cNvPr id="59" name="椭圆 189"/>
            <p:cNvSpPr>
              <a:spLocks noChangeArrowheads="1"/>
            </p:cNvSpPr>
            <p:nvPr/>
          </p:nvSpPr>
          <p:spPr bwMode="auto">
            <a:xfrm>
              <a:off x="11167" y="11164"/>
              <a:ext cx="134826" cy="134826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ym typeface="Calibri" pitchFamily="34" charset="0"/>
              </a:endParaRPr>
            </a:p>
          </p:txBody>
        </p:sp>
        <p:sp>
          <p:nvSpPr>
            <p:cNvPr id="60" name="椭圆 19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57162" cy="157162"/>
            </a:xfrm>
            <a:prstGeom prst="ellipse">
              <a:avLst/>
            </a:prstGeom>
            <a:noFill/>
            <a:ln w="5080" cap="flat" cmpd="sng">
              <a:solidFill>
                <a:srgbClr val="EBAC07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61" name="组合 191"/>
          <p:cNvGrpSpPr/>
          <p:nvPr/>
        </p:nvGrpSpPr>
        <p:grpSpPr bwMode="auto">
          <a:xfrm>
            <a:off x="1425575" y="3680866"/>
            <a:ext cx="128588" cy="128588"/>
            <a:chOff x="0" y="0"/>
            <a:chExt cx="157162" cy="157162"/>
          </a:xfrm>
        </p:grpSpPr>
        <p:sp>
          <p:nvSpPr>
            <p:cNvPr id="62" name="椭圆 192"/>
            <p:cNvSpPr>
              <a:spLocks noChangeArrowheads="1"/>
            </p:cNvSpPr>
            <p:nvPr/>
          </p:nvSpPr>
          <p:spPr bwMode="auto">
            <a:xfrm>
              <a:off x="11168" y="11168"/>
              <a:ext cx="134826" cy="134826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ym typeface="Calibri" pitchFamily="34" charset="0"/>
              </a:endParaRPr>
            </a:p>
          </p:txBody>
        </p:sp>
        <p:sp>
          <p:nvSpPr>
            <p:cNvPr id="63" name="椭圆 193"/>
            <p:cNvSpPr>
              <a:spLocks noChangeArrowheads="1"/>
            </p:cNvSpPr>
            <p:nvPr/>
          </p:nvSpPr>
          <p:spPr bwMode="auto">
            <a:xfrm>
              <a:off x="0" y="0"/>
              <a:ext cx="157162" cy="157162"/>
            </a:xfrm>
            <a:prstGeom prst="ellipse">
              <a:avLst/>
            </a:prstGeom>
            <a:noFill/>
            <a:ln w="5080" cap="flat" cmpd="sng">
              <a:solidFill>
                <a:srgbClr val="EBAC07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64" name="组合 194"/>
          <p:cNvGrpSpPr/>
          <p:nvPr/>
        </p:nvGrpSpPr>
        <p:grpSpPr bwMode="auto">
          <a:xfrm>
            <a:off x="1655764" y="3553867"/>
            <a:ext cx="128587" cy="130175"/>
            <a:chOff x="0" y="0"/>
            <a:chExt cx="157162" cy="157162"/>
          </a:xfrm>
        </p:grpSpPr>
        <p:sp>
          <p:nvSpPr>
            <p:cNvPr id="65" name="椭圆 195"/>
            <p:cNvSpPr>
              <a:spLocks noChangeArrowheads="1"/>
            </p:cNvSpPr>
            <p:nvPr/>
          </p:nvSpPr>
          <p:spPr bwMode="auto">
            <a:xfrm>
              <a:off x="11168" y="11168"/>
              <a:ext cx="134826" cy="134826"/>
            </a:xfrm>
            <a:prstGeom prst="ellipse">
              <a:avLst/>
            </a:pr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66" name="椭圆 196"/>
            <p:cNvSpPr>
              <a:spLocks noChangeArrowheads="1"/>
            </p:cNvSpPr>
            <p:nvPr/>
          </p:nvSpPr>
          <p:spPr bwMode="auto">
            <a:xfrm>
              <a:off x="0" y="0"/>
              <a:ext cx="157162" cy="157162"/>
            </a:xfrm>
            <a:prstGeom prst="ellipse">
              <a:avLst/>
            </a:prstGeom>
            <a:noFill/>
            <a:ln w="5080" cap="flat" cmpd="sng">
              <a:solidFill>
                <a:srgbClr val="F83003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67" name="组合 197"/>
          <p:cNvGrpSpPr/>
          <p:nvPr/>
        </p:nvGrpSpPr>
        <p:grpSpPr bwMode="auto">
          <a:xfrm>
            <a:off x="1223964" y="3553867"/>
            <a:ext cx="128587" cy="130175"/>
            <a:chOff x="0" y="0"/>
            <a:chExt cx="157162" cy="157162"/>
          </a:xfrm>
        </p:grpSpPr>
        <p:sp>
          <p:nvSpPr>
            <p:cNvPr id="68" name="椭圆 198"/>
            <p:cNvSpPr>
              <a:spLocks noChangeArrowheads="1"/>
            </p:cNvSpPr>
            <p:nvPr/>
          </p:nvSpPr>
          <p:spPr bwMode="auto">
            <a:xfrm>
              <a:off x="11168" y="11168"/>
              <a:ext cx="134826" cy="134826"/>
            </a:xfrm>
            <a:prstGeom prst="ellipse">
              <a:avLst/>
            </a:prstGeom>
            <a:solidFill>
              <a:srgbClr val="A2B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69" name="椭圆 199"/>
            <p:cNvSpPr>
              <a:spLocks noChangeArrowheads="1"/>
            </p:cNvSpPr>
            <p:nvPr/>
          </p:nvSpPr>
          <p:spPr bwMode="auto">
            <a:xfrm>
              <a:off x="0" y="0"/>
              <a:ext cx="157162" cy="157162"/>
            </a:xfrm>
            <a:prstGeom prst="ellipse">
              <a:avLst/>
            </a:prstGeom>
            <a:noFill/>
            <a:ln w="5080" cap="flat" cmpd="sng">
              <a:solidFill>
                <a:srgbClr val="ACB932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70" name="直接连接符 200"/>
          <p:cNvSpPr>
            <a:spLocks noChangeShapeType="1"/>
          </p:cNvSpPr>
          <p:nvPr/>
        </p:nvSpPr>
        <p:spPr bwMode="auto">
          <a:xfrm flipV="1">
            <a:off x="1346201" y="3531642"/>
            <a:ext cx="85725" cy="53975"/>
          </a:xfrm>
          <a:prstGeom prst="line">
            <a:avLst/>
          </a:prstGeom>
          <a:noFill/>
          <a:ln w="9525" cap="flat" cmpd="sng">
            <a:solidFill>
              <a:srgbClr val="ACB93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直接连接符 201"/>
          <p:cNvSpPr>
            <a:spLocks noChangeShapeType="1"/>
          </p:cNvSpPr>
          <p:nvPr/>
        </p:nvSpPr>
        <p:spPr bwMode="auto">
          <a:xfrm flipV="1">
            <a:off x="1552576" y="3390355"/>
            <a:ext cx="106363" cy="71437"/>
          </a:xfrm>
          <a:prstGeom prst="line">
            <a:avLst/>
          </a:prstGeom>
          <a:noFill/>
          <a:ln w="9525" cap="flat" cmpd="sng">
            <a:solidFill>
              <a:srgbClr val="EBAC07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2" name="组合 202"/>
          <p:cNvGrpSpPr/>
          <p:nvPr/>
        </p:nvGrpSpPr>
        <p:grpSpPr bwMode="auto">
          <a:xfrm>
            <a:off x="1655764" y="3291930"/>
            <a:ext cx="128587" cy="128587"/>
            <a:chOff x="0" y="0"/>
            <a:chExt cx="157162" cy="157162"/>
          </a:xfrm>
        </p:grpSpPr>
        <p:sp>
          <p:nvSpPr>
            <p:cNvPr id="73" name="椭圆 203"/>
            <p:cNvSpPr>
              <a:spLocks noChangeArrowheads="1"/>
            </p:cNvSpPr>
            <p:nvPr/>
          </p:nvSpPr>
          <p:spPr bwMode="auto">
            <a:xfrm>
              <a:off x="11168" y="11168"/>
              <a:ext cx="134826" cy="134826"/>
            </a:xfrm>
            <a:prstGeom prst="ellipse">
              <a:avLst/>
            </a:prstGeom>
            <a:solidFill>
              <a:srgbClr val="2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74" name="椭圆 204"/>
            <p:cNvSpPr>
              <a:spLocks noChangeArrowheads="1"/>
            </p:cNvSpPr>
            <p:nvPr/>
          </p:nvSpPr>
          <p:spPr bwMode="auto">
            <a:xfrm>
              <a:off x="0" y="0"/>
              <a:ext cx="157162" cy="157162"/>
            </a:xfrm>
            <a:prstGeom prst="ellipse">
              <a:avLst/>
            </a:prstGeom>
            <a:noFill/>
            <a:ln w="5080" cap="flat" cmpd="sng">
              <a:solidFill>
                <a:srgbClr val="284848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75" name="直接连接符 205"/>
          <p:cNvSpPr>
            <a:spLocks noChangeShapeType="1"/>
          </p:cNvSpPr>
          <p:nvPr/>
        </p:nvSpPr>
        <p:spPr bwMode="auto">
          <a:xfrm>
            <a:off x="1341438" y="3661817"/>
            <a:ext cx="87312" cy="53975"/>
          </a:xfrm>
          <a:prstGeom prst="line">
            <a:avLst/>
          </a:prstGeom>
          <a:noFill/>
          <a:ln w="9525" cap="flat" cmpd="sng">
            <a:solidFill>
              <a:srgbClr val="ACB93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直接连接符 206"/>
          <p:cNvSpPr>
            <a:spLocks noChangeShapeType="1"/>
          </p:cNvSpPr>
          <p:nvPr/>
        </p:nvSpPr>
        <p:spPr bwMode="auto">
          <a:xfrm>
            <a:off x="1546225" y="3785641"/>
            <a:ext cx="107950" cy="71438"/>
          </a:xfrm>
          <a:prstGeom prst="line">
            <a:avLst/>
          </a:prstGeom>
          <a:noFill/>
          <a:ln w="9525" cap="flat" cmpd="sng">
            <a:solidFill>
              <a:srgbClr val="EBAC07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" name="组合 207"/>
          <p:cNvGrpSpPr/>
          <p:nvPr/>
        </p:nvGrpSpPr>
        <p:grpSpPr bwMode="auto">
          <a:xfrm>
            <a:off x="1654175" y="3814216"/>
            <a:ext cx="128588" cy="128588"/>
            <a:chOff x="0" y="0"/>
            <a:chExt cx="157162" cy="157162"/>
          </a:xfrm>
        </p:grpSpPr>
        <p:sp>
          <p:nvSpPr>
            <p:cNvPr id="78" name="椭圆 208"/>
            <p:cNvSpPr>
              <a:spLocks noChangeArrowheads="1"/>
            </p:cNvSpPr>
            <p:nvPr/>
          </p:nvSpPr>
          <p:spPr bwMode="auto">
            <a:xfrm>
              <a:off x="11168" y="11168"/>
              <a:ext cx="134826" cy="134826"/>
            </a:xfrm>
            <a:prstGeom prst="ellipse">
              <a:avLst/>
            </a:pr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79" name="椭圆 209"/>
            <p:cNvSpPr>
              <a:spLocks noChangeArrowheads="1"/>
            </p:cNvSpPr>
            <p:nvPr/>
          </p:nvSpPr>
          <p:spPr bwMode="auto">
            <a:xfrm>
              <a:off x="0" y="0"/>
              <a:ext cx="157162" cy="157162"/>
            </a:xfrm>
            <a:prstGeom prst="ellipse">
              <a:avLst/>
            </a:prstGeom>
            <a:noFill/>
            <a:ln w="5080" cap="flat" cmpd="sng">
              <a:solidFill>
                <a:srgbClr val="F83003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80" name="直接连接符 222"/>
          <p:cNvSpPr>
            <a:spLocks noChangeShapeType="1"/>
          </p:cNvSpPr>
          <p:nvPr/>
        </p:nvSpPr>
        <p:spPr bwMode="auto">
          <a:xfrm>
            <a:off x="1352551" y="3618954"/>
            <a:ext cx="303213" cy="0"/>
          </a:xfrm>
          <a:prstGeom prst="line">
            <a:avLst/>
          </a:prstGeom>
          <a:noFill/>
          <a:ln w="9525" cap="flat" cmpd="sng">
            <a:solidFill>
              <a:srgbClr val="F8300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Freeform 459"/>
          <p:cNvSpPr>
            <a:spLocks noChangeArrowheads="1"/>
          </p:cNvSpPr>
          <p:nvPr/>
        </p:nvSpPr>
        <p:spPr bwMode="auto">
          <a:xfrm>
            <a:off x="6772275" y="2831554"/>
            <a:ext cx="217488" cy="595312"/>
          </a:xfrm>
          <a:custGeom>
            <a:avLst/>
            <a:gdLst>
              <a:gd name="T0" fmla="*/ 71 w 73"/>
              <a:gd name="T1" fmla="*/ 200 h 200"/>
              <a:gd name="T2" fmla="*/ 0 w 73"/>
              <a:gd name="T3" fmla="*/ 0 h 200"/>
              <a:gd name="T4" fmla="*/ 2 w 73"/>
              <a:gd name="T5" fmla="*/ 0 h 200"/>
              <a:gd name="T6" fmla="*/ 73 w 73"/>
              <a:gd name="T7" fmla="*/ 198 h 200"/>
              <a:gd name="T8" fmla="*/ 71 w 73"/>
              <a:gd name="T9" fmla="*/ 200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200"/>
              <a:gd name="T17" fmla="*/ 73 w 73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200">
                <a:moveTo>
                  <a:pt x="71" y="200"/>
                </a:moveTo>
                <a:lnTo>
                  <a:pt x="0" y="0"/>
                </a:lnTo>
                <a:lnTo>
                  <a:pt x="2" y="0"/>
                </a:lnTo>
                <a:lnTo>
                  <a:pt x="73" y="198"/>
                </a:lnTo>
                <a:lnTo>
                  <a:pt x="71" y="200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2" name="Freeform 460"/>
          <p:cNvSpPr>
            <a:spLocks noChangeArrowheads="1"/>
          </p:cNvSpPr>
          <p:nvPr/>
        </p:nvSpPr>
        <p:spPr bwMode="auto">
          <a:xfrm>
            <a:off x="6172201" y="1974305"/>
            <a:ext cx="754063" cy="77787"/>
          </a:xfrm>
          <a:custGeom>
            <a:avLst/>
            <a:gdLst>
              <a:gd name="T0" fmla="*/ 253 w 253"/>
              <a:gd name="T1" fmla="*/ 26 h 26"/>
              <a:gd name="T2" fmla="*/ 0 w 253"/>
              <a:gd name="T3" fmla="*/ 2 h 26"/>
              <a:gd name="T4" fmla="*/ 0 w 253"/>
              <a:gd name="T5" fmla="*/ 0 h 26"/>
              <a:gd name="T6" fmla="*/ 253 w 253"/>
              <a:gd name="T7" fmla="*/ 23 h 26"/>
              <a:gd name="T8" fmla="*/ 253 w 253"/>
              <a:gd name="T9" fmla="*/ 26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3"/>
              <a:gd name="T16" fmla="*/ 0 h 26"/>
              <a:gd name="T17" fmla="*/ 253 w 253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3" h="26">
                <a:moveTo>
                  <a:pt x="253" y="26"/>
                </a:moveTo>
                <a:lnTo>
                  <a:pt x="0" y="2"/>
                </a:lnTo>
                <a:lnTo>
                  <a:pt x="0" y="0"/>
                </a:lnTo>
                <a:lnTo>
                  <a:pt x="253" y="23"/>
                </a:lnTo>
                <a:lnTo>
                  <a:pt x="253" y="26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3" name="Freeform 461"/>
          <p:cNvSpPr>
            <a:spLocks noChangeArrowheads="1"/>
          </p:cNvSpPr>
          <p:nvPr/>
        </p:nvSpPr>
        <p:spPr bwMode="auto">
          <a:xfrm>
            <a:off x="4814889" y="2056854"/>
            <a:ext cx="1436687" cy="1490662"/>
          </a:xfrm>
          <a:custGeom>
            <a:avLst/>
            <a:gdLst>
              <a:gd name="T0" fmla="*/ 480 w 482"/>
              <a:gd name="T1" fmla="*/ 500 h 500"/>
              <a:gd name="T2" fmla="*/ 0 w 482"/>
              <a:gd name="T3" fmla="*/ 2 h 500"/>
              <a:gd name="T4" fmla="*/ 3 w 482"/>
              <a:gd name="T5" fmla="*/ 0 h 500"/>
              <a:gd name="T6" fmla="*/ 482 w 482"/>
              <a:gd name="T7" fmla="*/ 498 h 500"/>
              <a:gd name="T8" fmla="*/ 480 w 482"/>
              <a:gd name="T9" fmla="*/ 500 h 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"/>
              <a:gd name="T16" fmla="*/ 0 h 500"/>
              <a:gd name="T17" fmla="*/ 482 w 482"/>
              <a:gd name="T18" fmla="*/ 500 h 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" h="500">
                <a:moveTo>
                  <a:pt x="480" y="500"/>
                </a:moveTo>
                <a:lnTo>
                  <a:pt x="0" y="2"/>
                </a:lnTo>
                <a:lnTo>
                  <a:pt x="3" y="0"/>
                </a:lnTo>
                <a:lnTo>
                  <a:pt x="482" y="498"/>
                </a:lnTo>
                <a:lnTo>
                  <a:pt x="480" y="500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4" name="Freeform 462"/>
          <p:cNvSpPr>
            <a:spLocks noChangeArrowheads="1"/>
          </p:cNvSpPr>
          <p:nvPr/>
        </p:nvSpPr>
        <p:spPr bwMode="auto">
          <a:xfrm>
            <a:off x="6059488" y="2052091"/>
            <a:ext cx="868362" cy="666750"/>
          </a:xfrm>
          <a:custGeom>
            <a:avLst/>
            <a:gdLst>
              <a:gd name="T0" fmla="*/ 0 w 291"/>
              <a:gd name="T1" fmla="*/ 224 h 224"/>
              <a:gd name="T2" fmla="*/ 0 w 291"/>
              <a:gd name="T3" fmla="*/ 221 h 224"/>
              <a:gd name="T4" fmla="*/ 291 w 291"/>
              <a:gd name="T5" fmla="*/ 0 h 224"/>
              <a:gd name="T6" fmla="*/ 291 w 291"/>
              <a:gd name="T7" fmla="*/ 0 h 224"/>
              <a:gd name="T8" fmla="*/ 0 w 291"/>
              <a:gd name="T9" fmla="*/ 224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1"/>
              <a:gd name="T16" fmla="*/ 0 h 224"/>
              <a:gd name="T17" fmla="*/ 291 w 291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1" h="224">
                <a:moveTo>
                  <a:pt x="0" y="224"/>
                </a:moveTo>
                <a:lnTo>
                  <a:pt x="0" y="221"/>
                </a:lnTo>
                <a:lnTo>
                  <a:pt x="291" y="0"/>
                </a:lnTo>
                <a:lnTo>
                  <a:pt x="0" y="224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5" name="Freeform 463"/>
          <p:cNvSpPr>
            <a:spLocks noChangeArrowheads="1"/>
          </p:cNvSpPr>
          <p:nvPr/>
        </p:nvSpPr>
        <p:spPr bwMode="auto">
          <a:xfrm>
            <a:off x="6172201" y="1974304"/>
            <a:ext cx="606425" cy="857250"/>
          </a:xfrm>
          <a:custGeom>
            <a:avLst/>
            <a:gdLst>
              <a:gd name="T0" fmla="*/ 203 w 203"/>
              <a:gd name="T1" fmla="*/ 288 h 288"/>
              <a:gd name="T2" fmla="*/ 0 w 203"/>
              <a:gd name="T3" fmla="*/ 0 h 288"/>
              <a:gd name="T4" fmla="*/ 0 w 203"/>
              <a:gd name="T5" fmla="*/ 0 h 288"/>
              <a:gd name="T6" fmla="*/ 203 w 203"/>
              <a:gd name="T7" fmla="*/ 288 h 288"/>
              <a:gd name="T8" fmla="*/ 203 w 203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"/>
              <a:gd name="T16" fmla="*/ 0 h 288"/>
              <a:gd name="T17" fmla="*/ 203 w 20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" h="288">
                <a:moveTo>
                  <a:pt x="203" y="288"/>
                </a:moveTo>
                <a:lnTo>
                  <a:pt x="0" y="0"/>
                </a:lnTo>
                <a:lnTo>
                  <a:pt x="203" y="288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6" name="Freeform 464"/>
          <p:cNvSpPr>
            <a:spLocks noChangeArrowheads="1"/>
          </p:cNvSpPr>
          <p:nvPr/>
        </p:nvSpPr>
        <p:spPr bwMode="auto">
          <a:xfrm>
            <a:off x="5019676" y="1974304"/>
            <a:ext cx="1152525" cy="709612"/>
          </a:xfrm>
          <a:custGeom>
            <a:avLst/>
            <a:gdLst>
              <a:gd name="T0" fmla="*/ 0 w 387"/>
              <a:gd name="T1" fmla="*/ 238 h 238"/>
              <a:gd name="T2" fmla="*/ 0 w 387"/>
              <a:gd name="T3" fmla="*/ 236 h 238"/>
              <a:gd name="T4" fmla="*/ 387 w 387"/>
              <a:gd name="T5" fmla="*/ 0 h 238"/>
              <a:gd name="T6" fmla="*/ 387 w 387"/>
              <a:gd name="T7" fmla="*/ 0 h 238"/>
              <a:gd name="T8" fmla="*/ 0 w 387"/>
              <a:gd name="T9" fmla="*/ 238 h 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7"/>
              <a:gd name="T16" fmla="*/ 0 h 238"/>
              <a:gd name="T17" fmla="*/ 387 w 387"/>
              <a:gd name="T18" fmla="*/ 238 h 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7" h="238">
                <a:moveTo>
                  <a:pt x="0" y="238"/>
                </a:moveTo>
                <a:lnTo>
                  <a:pt x="0" y="236"/>
                </a:lnTo>
                <a:lnTo>
                  <a:pt x="387" y="0"/>
                </a:lnTo>
                <a:lnTo>
                  <a:pt x="0" y="238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7" name="Freeform 465"/>
          <p:cNvSpPr>
            <a:spLocks noChangeArrowheads="1"/>
          </p:cNvSpPr>
          <p:nvPr/>
        </p:nvSpPr>
        <p:spPr bwMode="auto">
          <a:xfrm>
            <a:off x="4989513" y="2140991"/>
            <a:ext cx="550862" cy="527050"/>
          </a:xfrm>
          <a:custGeom>
            <a:avLst/>
            <a:gdLst>
              <a:gd name="T0" fmla="*/ 3 w 185"/>
              <a:gd name="T1" fmla="*/ 177 h 177"/>
              <a:gd name="T2" fmla="*/ 0 w 185"/>
              <a:gd name="T3" fmla="*/ 175 h 177"/>
              <a:gd name="T4" fmla="*/ 182 w 185"/>
              <a:gd name="T5" fmla="*/ 0 h 177"/>
              <a:gd name="T6" fmla="*/ 185 w 185"/>
              <a:gd name="T7" fmla="*/ 3 h 177"/>
              <a:gd name="T8" fmla="*/ 3 w 185"/>
              <a:gd name="T9" fmla="*/ 177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"/>
              <a:gd name="T16" fmla="*/ 0 h 177"/>
              <a:gd name="T17" fmla="*/ 185 w 185"/>
              <a:gd name="T18" fmla="*/ 177 h 1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" h="177">
                <a:moveTo>
                  <a:pt x="3" y="177"/>
                </a:moveTo>
                <a:lnTo>
                  <a:pt x="0" y="175"/>
                </a:lnTo>
                <a:lnTo>
                  <a:pt x="182" y="0"/>
                </a:lnTo>
                <a:lnTo>
                  <a:pt x="185" y="3"/>
                </a:lnTo>
                <a:lnTo>
                  <a:pt x="3" y="177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8" name="Freeform 466"/>
          <p:cNvSpPr>
            <a:spLocks noChangeArrowheads="1"/>
          </p:cNvSpPr>
          <p:nvPr/>
        </p:nvSpPr>
        <p:spPr bwMode="auto">
          <a:xfrm>
            <a:off x="4921250" y="2120355"/>
            <a:ext cx="1104900" cy="625475"/>
          </a:xfrm>
          <a:custGeom>
            <a:avLst/>
            <a:gdLst>
              <a:gd name="T0" fmla="*/ 368 w 371"/>
              <a:gd name="T1" fmla="*/ 210 h 210"/>
              <a:gd name="T2" fmla="*/ 0 w 371"/>
              <a:gd name="T3" fmla="*/ 3 h 210"/>
              <a:gd name="T4" fmla="*/ 2 w 371"/>
              <a:gd name="T5" fmla="*/ 0 h 210"/>
              <a:gd name="T6" fmla="*/ 371 w 371"/>
              <a:gd name="T7" fmla="*/ 208 h 210"/>
              <a:gd name="T8" fmla="*/ 368 w 371"/>
              <a:gd name="T9" fmla="*/ 210 h 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1"/>
              <a:gd name="T16" fmla="*/ 0 h 210"/>
              <a:gd name="T17" fmla="*/ 371 w 371"/>
              <a:gd name="T18" fmla="*/ 210 h 2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1" h="210">
                <a:moveTo>
                  <a:pt x="368" y="210"/>
                </a:moveTo>
                <a:lnTo>
                  <a:pt x="0" y="3"/>
                </a:lnTo>
                <a:lnTo>
                  <a:pt x="2" y="0"/>
                </a:lnTo>
                <a:lnTo>
                  <a:pt x="371" y="208"/>
                </a:lnTo>
                <a:lnTo>
                  <a:pt x="368" y="210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9" name="Freeform 467"/>
          <p:cNvSpPr>
            <a:spLocks noChangeArrowheads="1"/>
          </p:cNvSpPr>
          <p:nvPr/>
        </p:nvSpPr>
        <p:spPr bwMode="auto">
          <a:xfrm>
            <a:off x="5222875" y="2140992"/>
            <a:ext cx="317500" cy="1006475"/>
          </a:xfrm>
          <a:custGeom>
            <a:avLst/>
            <a:gdLst>
              <a:gd name="T0" fmla="*/ 3 w 107"/>
              <a:gd name="T1" fmla="*/ 338 h 338"/>
              <a:gd name="T2" fmla="*/ 0 w 107"/>
              <a:gd name="T3" fmla="*/ 338 h 338"/>
              <a:gd name="T4" fmla="*/ 104 w 107"/>
              <a:gd name="T5" fmla="*/ 0 h 338"/>
              <a:gd name="T6" fmla="*/ 107 w 107"/>
              <a:gd name="T7" fmla="*/ 0 h 338"/>
              <a:gd name="T8" fmla="*/ 3 w 107"/>
              <a:gd name="T9" fmla="*/ 338 h 3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338"/>
              <a:gd name="T17" fmla="*/ 107 w 107"/>
              <a:gd name="T18" fmla="*/ 338 h 3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338">
                <a:moveTo>
                  <a:pt x="3" y="338"/>
                </a:moveTo>
                <a:lnTo>
                  <a:pt x="0" y="338"/>
                </a:lnTo>
                <a:lnTo>
                  <a:pt x="104" y="0"/>
                </a:lnTo>
                <a:lnTo>
                  <a:pt x="107" y="0"/>
                </a:lnTo>
                <a:lnTo>
                  <a:pt x="3" y="338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0" name="Freeform 468"/>
          <p:cNvSpPr>
            <a:spLocks noChangeArrowheads="1"/>
          </p:cNvSpPr>
          <p:nvPr/>
        </p:nvSpPr>
        <p:spPr bwMode="auto">
          <a:xfrm>
            <a:off x="5541964" y="2140991"/>
            <a:ext cx="490537" cy="604838"/>
          </a:xfrm>
          <a:custGeom>
            <a:avLst/>
            <a:gdLst>
              <a:gd name="T0" fmla="*/ 165 w 165"/>
              <a:gd name="T1" fmla="*/ 203 h 203"/>
              <a:gd name="T2" fmla="*/ 0 w 165"/>
              <a:gd name="T3" fmla="*/ 3 h 203"/>
              <a:gd name="T4" fmla="*/ 2 w 165"/>
              <a:gd name="T5" fmla="*/ 0 h 203"/>
              <a:gd name="T6" fmla="*/ 165 w 165"/>
              <a:gd name="T7" fmla="*/ 201 h 203"/>
              <a:gd name="T8" fmla="*/ 165 w 165"/>
              <a:gd name="T9" fmla="*/ 203 h 2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203"/>
              <a:gd name="T17" fmla="*/ 165 w 165"/>
              <a:gd name="T18" fmla="*/ 203 h 2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203">
                <a:moveTo>
                  <a:pt x="165" y="203"/>
                </a:moveTo>
                <a:lnTo>
                  <a:pt x="0" y="3"/>
                </a:lnTo>
                <a:lnTo>
                  <a:pt x="2" y="0"/>
                </a:lnTo>
                <a:lnTo>
                  <a:pt x="165" y="201"/>
                </a:lnTo>
                <a:lnTo>
                  <a:pt x="165" y="203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1" name="Freeform 469"/>
          <p:cNvSpPr>
            <a:spLocks noChangeArrowheads="1"/>
          </p:cNvSpPr>
          <p:nvPr/>
        </p:nvSpPr>
        <p:spPr bwMode="auto">
          <a:xfrm>
            <a:off x="6032500" y="1974305"/>
            <a:ext cx="141288" cy="765175"/>
          </a:xfrm>
          <a:custGeom>
            <a:avLst/>
            <a:gdLst>
              <a:gd name="T0" fmla="*/ 2 w 47"/>
              <a:gd name="T1" fmla="*/ 257 h 257"/>
              <a:gd name="T2" fmla="*/ 0 w 47"/>
              <a:gd name="T3" fmla="*/ 257 h 257"/>
              <a:gd name="T4" fmla="*/ 45 w 47"/>
              <a:gd name="T5" fmla="*/ 0 h 257"/>
              <a:gd name="T6" fmla="*/ 47 w 47"/>
              <a:gd name="T7" fmla="*/ 0 h 257"/>
              <a:gd name="T8" fmla="*/ 2 w 47"/>
              <a:gd name="T9" fmla="*/ 257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257"/>
              <a:gd name="T17" fmla="*/ 47 w 47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257">
                <a:moveTo>
                  <a:pt x="2" y="257"/>
                </a:moveTo>
                <a:lnTo>
                  <a:pt x="0" y="257"/>
                </a:lnTo>
                <a:lnTo>
                  <a:pt x="45" y="0"/>
                </a:lnTo>
                <a:lnTo>
                  <a:pt x="47" y="0"/>
                </a:lnTo>
                <a:lnTo>
                  <a:pt x="2" y="257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2" name="Freeform 470"/>
          <p:cNvSpPr>
            <a:spLocks noChangeArrowheads="1"/>
          </p:cNvSpPr>
          <p:nvPr/>
        </p:nvSpPr>
        <p:spPr bwMode="auto">
          <a:xfrm>
            <a:off x="5237163" y="3168104"/>
            <a:ext cx="1746250" cy="258762"/>
          </a:xfrm>
          <a:custGeom>
            <a:avLst/>
            <a:gdLst>
              <a:gd name="T0" fmla="*/ 586 w 586"/>
              <a:gd name="T1" fmla="*/ 87 h 87"/>
              <a:gd name="T2" fmla="*/ 0 w 586"/>
              <a:gd name="T3" fmla="*/ 2 h 87"/>
              <a:gd name="T4" fmla="*/ 0 w 586"/>
              <a:gd name="T5" fmla="*/ 0 h 87"/>
              <a:gd name="T6" fmla="*/ 586 w 586"/>
              <a:gd name="T7" fmla="*/ 85 h 87"/>
              <a:gd name="T8" fmla="*/ 586 w 586"/>
              <a:gd name="T9" fmla="*/ 87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87"/>
              <a:gd name="T17" fmla="*/ 586 w 586"/>
              <a:gd name="T18" fmla="*/ 87 h 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87">
                <a:moveTo>
                  <a:pt x="586" y="87"/>
                </a:moveTo>
                <a:lnTo>
                  <a:pt x="0" y="2"/>
                </a:lnTo>
                <a:lnTo>
                  <a:pt x="0" y="0"/>
                </a:lnTo>
                <a:lnTo>
                  <a:pt x="586" y="85"/>
                </a:lnTo>
                <a:lnTo>
                  <a:pt x="586" y="87"/>
                </a:lnTo>
                <a:close/>
              </a:path>
            </a:pathLst>
          </a:custGeom>
          <a:solidFill>
            <a:srgbClr val="4944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3" name="Freeform 471"/>
          <p:cNvSpPr>
            <a:spLocks noChangeArrowheads="1"/>
          </p:cNvSpPr>
          <p:nvPr/>
        </p:nvSpPr>
        <p:spPr bwMode="auto">
          <a:xfrm>
            <a:off x="4989514" y="2677566"/>
            <a:ext cx="1260475" cy="869950"/>
          </a:xfrm>
          <a:custGeom>
            <a:avLst/>
            <a:gdLst>
              <a:gd name="T0" fmla="*/ 421 w 423"/>
              <a:gd name="T1" fmla="*/ 292 h 292"/>
              <a:gd name="T2" fmla="*/ 0 w 423"/>
              <a:gd name="T3" fmla="*/ 2 h 292"/>
              <a:gd name="T4" fmla="*/ 3 w 423"/>
              <a:gd name="T5" fmla="*/ 0 h 292"/>
              <a:gd name="T6" fmla="*/ 423 w 423"/>
              <a:gd name="T7" fmla="*/ 290 h 292"/>
              <a:gd name="T8" fmla="*/ 421 w 423"/>
              <a:gd name="T9" fmla="*/ 292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3"/>
              <a:gd name="T16" fmla="*/ 0 h 292"/>
              <a:gd name="T17" fmla="*/ 423 w 423"/>
              <a:gd name="T18" fmla="*/ 292 h 2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3" h="292">
                <a:moveTo>
                  <a:pt x="421" y="292"/>
                </a:moveTo>
                <a:lnTo>
                  <a:pt x="0" y="2"/>
                </a:lnTo>
                <a:lnTo>
                  <a:pt x="3" y="0"/>
                </a:lnTo>
                <a:lnTo>
                  <a:pt x="423" y="290"/>
                </a:lnTo>
                <a:lnTo>
                  <a:pt x="421" y="292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4" name="Freeform 472"/>
          <p:cNvSpPr>
            <a:spLocks noChangeArrowheads="1"/>
          </p:cNvSpPr>
          <p:nvPr/>
        </p:nvSpPr>
        <p:spPr bwMode="auto">
          <a:xfrm>
            <a:off x="4689475" y="3422104"/>
            <a:ext cx="1555750" cy="125412"/>
          </a:xfrm>
          <a:custGeom>
            <a:avLst/>
            <a:gdLst>
              <a:gd name="T0" fmla="*/ 522 w 522"/>
              <a:gd name="T1" fmla="*/ 42 h 42"/>
              <a:gd name="T2" fmla="*/ 0 w 522"/>
              <a:gd name="T3" fmla="*/ 2 h 42"/>
              <a:gd name="T4" fmla="*/ 0 w 522"/>
              <a:gd name="T5" fmla="*/ 0 h 42"/>
              <a:gd name="T6" fmla="*/ 522 w 522"/>
              <a:gd name="T7" fmla="*/ 40 h 42"/>
              <a:gd name="T8" fmla="*/ 522 w 522"/>
              <a:gd name="T9" fmla="*/ 42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"/>
              <a:gd name="T16" fmla="*/ 0 h 42"/>
              <a:gd name="T17" fmla="*/ 522 w 522"/>
              <a:gd name="T18" fmla="*/ 42 h 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" h="42">
                <a:moveTo>
                  <a:pt x="522" y="42"/>
                </a:moveTo>
                <a:lnTo>
                  <a:pt x="0" y="2"/>
                </a:lnTo>
                <a:lnTo>
                  <a:pt x="0" y="0"/>
                </a:lnTo>
                <a:lnTo>
                  <a:pt x="522" y="40"/>
                </a:lnTo>
                <a:lnTo>
                  <a:pt x="522" y="42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5" name="Freeform 473"/>
          <p:cNvSpPr>
            <a:spLocks noChangeArrowheads="1"/>
          </p:cNvSpPr>
          <p:nvPr/>
        </p:nvSpPr>
        <p:spPr bwMode="auto">
          <a:xfrm>
            <a:off x="5237163" y="3168104"/>
            <a:ext cx="1014412" cy="379412"/>
          </a:xfrm>
          <a:custGeom>
            <a:avLst/>
            <a:gdLst>
              <a:gd name="T0" fmla="*/ 338 w 340"/>
              <a:gd name="T1" fmla="*/ 127 h 127"/>
              <a:gd name="T2" fmla="*/ 0 w 340"/>
              <a:gd name="T3" fmla="*/ 2 h 127"/>
              <a:gd name="T4" fmla="*/ 0 w 340"/>
              <a:gd name="T5" fmla="*/ 0 h 127"/>
              <a:gd name="T6" fmla="*/ 340 w 340"/>
              <a:gd name="T7" fmla="*/ 125 h 127"/>
              <a:gd name="T8" fmla="*/ 338 w 340"/>
              <a:gd name="T9" fmla="*/ 127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"/>
              <a:gd name="T16" fmla="*/ 0 h 127"/>
              <a:gd name="T17" fmla="*/ 340 w 340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" h="127">
                <a:moveTo>
                  <a:pt x="338" y="127"/>
                </a:moveTo>
                <a:lnTo>
                  <a:pt x="0" y="2"/>
                </a:lnTo>
                <a:lnTo>
                  <a:pt x="0" y="0"/>
                </a:lnTo>
                <a:lnTo>
                  <a:pt x="340" y="125"/>
                </a:lnTo>
                <a:lnTo>
                  <a:pt x="338" y="127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" name="Freeform 474"/>
          <p:cNvSpPr>
            <a:spLocks noChangeArrowheads="1"/>
          </p:cNvSpPr>
          <p:nvPr/>
        </p:nvSpPr>
        <p:spPr bwMode="auto">
          <a:xfrm>
            <a:off x="6921500" y="2052092"/>
            <a:ext cx="76200" cy="1355725"/>
          </a:xfrm>
          <a:custGeom>
            <a:avLst/>
            <a:gdLst>
              <a:gd name="T0" fmla="*/ 23 w 26"/>
              <a:gd name="T1" fmla="*/ 455 h 455"/>
              <a:gd name="T2" fmla="*/ 0 w 26"/>
              <a:gd name="T3" fmla="*/ 0 h 455"/>
              <a:gd name="T4" fmla="*/ 2 w 26"/>
              <a:gd name="T5" fmla="*/ 0 h 455"/>
              <a:gd name="T6" fmla="*/ 26 w 26"/>
              <a:gd name="T7" fmla="*/ 453 h 455"/>
              <a:gd name="T8" fmla="*/ 23 w 26"/>
              <a:gd name="T9" fmla="*/ 455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455"/>
              <a:gd name="T17" fmla="*/ 26 w 26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455">
                <a:moveTo>
                  <a:pt x="23" y="455"/>
                </a:moveTo>
                <a:lnTo>
                  <a:pt x="0" y="0"/>
                </a:lnTo>
                <a:lnTo>
                  <a:pt x="2" y="0"/>
                </a:lnTo>
                <a:lnTo>
                  <a:pt x="26" y="453"/>
                </a:lnTo>
                <a:lnTo>
                  <a:pt x="23" y="455"/>
                </a:lnTo>
                <a:close/>
              </a:path>
            </a:pathLst>
          </a:custGeom>
          <a:solidFill>
            <a:srgbClr val="4944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7" name="Freeform 475"/>
          <p:cNvSpPr>
            <a:spLocks noChangeArrowheads="1"/>
          </p:cNvSpPr>
          <p:nvPr/>
        </p:nvSpPr>
        <p:spPr bwMode="auto">
          <a:xfrm>
            <a:off x="6245226" y="2052092"/>
            <a:ext cx="682625" cy="1495425"/>
          </a:xfrm>
          <a:custGeom>
            <a:avLst/>
            <a:gdLst>
              <a:gd name="T0" fmla="*/ 2 w 229"/>
              <a:gd name="T1" fmla="*/ 502 h 502"/>
              <a:gd name="T2" fmla="*/ 0 w 229"/>
              <a:gd name="T3" fmla="*/ 500 h 502"/>
              <a:gd name="T4" fmla="*/ 227 w 229"/>
              <a:gd name="T5" fmla="*/ 0 h 502"/>
              <a:gd name="T6" fmla="*/ 229 w 229"/>
              <a:gd name="T7" fmla="*/ 0 h 502"/>
              <a:gd name="T8" fmla="*/ 2 w 229"/>
              <a:gd name="T9" fmla="*/ 502 h 5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502"/>
              <a:gd name="T17" fmla="*/ 229 w 229"/>
              <a:gd name="T18" fmla="*/ 502 h 5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502">
                <a:moveTo>
                  <a:pt x="2" y="502"/>
                </a:moveTo>
                <a:lnTo>
                  <a:pt x="0" y="500"/>
                </a:lnTo>
                <a:lnTo>
                  <a:pt x="227" y="0"/>
                </a:lnTo>
                <a:lnTo>
                  <a:pt x="229" y="0"/>
                </a:lnTo>
                <a:lnTo>
                  <a:pt x="2" y="502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8" name="Freeform 476"/>
          <p:cNvSpPr>
            <a:spLocks noChangeArrowheads="1"/>
          </p:cNvSpPr>
          <p:nvPr/>
        </p:nvSpPr>
        <p:spPr bwMode="auto">
          <a:xfrm>
            <a:off x="6927850" y="2052091"/>
            <a:ext cx="577850" cy="615950"/>
          </a:xfrm>
          <a:custGeom>
            <a:avLst/>
            <a:gdLst>
              <a:gd name="T0" fmla="*/ 194 w 194"/>
              <a:gd name="T1" fmla="*/ 207 h 207"/>
              <a:gd name="T2" fmla="*/ 0 w 194"/>
              <a:gd name="T3" fmla="*/ 0 h 207"/>
              <a:gd name="T4" fmla="*/ 0 w 194"/>
              <a:gd name="T5" fmla="*/ 0 h 207"/>
              <a:gd name="T6" fmla="*/ 194 w 194"/>
              <a:gd name="T7" fmla="*/ 205 h 207"/>
              <a:gd name="T8" fmla="*/ 194 w 194"/>
              <a:gd name="T9" fmla="*/ 207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"/>
              <a:gd name="T16" fmla="*/ 0 h 207"/>
              <a:gd name="T17" fmla="*/ 194 w 194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" h="207">
                <a:moveTo>
                  <a:pt x="194" y="207"/>
                </a:moveTo>
                <a:lnTo>
                  <a:pt x="0" y="0"/>
                </a:lnTo>
                <a:lnTo>
                  <a:pt x="194" y="205"/>
                </a:lnTo>
                <a:lnTo>
                  <a:pt x="194" y="207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9" name="Freeform 477"/>
          <p:cNvSpPr>
            <a:spLocks noChangeArrowheads="1"/>
          </p:cNvSpPr>
          <p:nvPr/>
        </p:nvSpPr>
        <p:spPr bwMode="auto">
          <a:xfrm>
            <a:off x="6172201" y="1974304"/>
            <a:ext cx="1344613" cy="709612"/>
          </a:xfrm>
          <a:custGeom>
            <a:avLst/>
            <a:gdLst>
              <a:gd name="T0" fmla="*/ 449 w 451"/>
              <a:gd name="T1" fmla="*/ 238 h 238"/>
              <a:gd name="T2" fmla="*/ 0 w 451"/>
              <a:gd name="T3" fmla="*/ 2 h 238"/>
              <a:gd name="T4" fmla="*/ 0 w 451"/>
              <a:gd name="T5" fmla="*/ 0 h 238"/>
              <a:gd name="T6" fmla="*/ 451 w 451"/>
              <a:gd name="T7" fmla="*/ 236 h 238"/>
              <a:gd name="T8" fmla="*/ 449 w 451"/>
              <a:gd name="T9" fmla="*/ 238 h 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"/>
              <a:gd name="T16" fmla="*/ 0 h 238"/>
              <a:gd name="T17" fmla="*/ 451 w 451"/>
              <a:gd name="T18" fmla="*/ 238 h 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" h="238">
                <a:moveTo>
                  <a:pt x="449" y="238"/>
                </a:moveTo>
                <a:lnTo>
                  <a:pt x="0" y="2"/>
                </a:lnTo>
                <a:lnTo>
                  <a:pt x="0" y="0"/>
                </a:lnTo>
                <a:lnTo>
                  <a:pt x="451" y="236"/>
                </a:lnTo>
                <a:lnTo>
                  <a:pt x="449" y="238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0" name="Freeform 478"/>
          <p:cNvSpPr>
            <a:spLocks noChangeArrowheads="1"/>
          </p:cNvSpPr>
          <p:nvPr/>
        </p:nvSpPr>
        <p:spPr bwMode="auto">
          <a:xfrm>
            <a:off x="6772276" y="2042566"/>
            <a:ext cx="155575" cy="774700"/>
          </a:xfrm>
          <a:custGeom>
            <a:avLst/>
            <a:gdLst>
              <a:gd name="T0" fmla="*/ 2 w 52"/>
              <a:gd name="T1" fmla="*/ 260 h 260"/>
              <a:gd name="T2" fmla="*/ 0 w 52"/>
              <a:gd name="T3" fmla="*/ 260 h 260"/>
              <a:gd name="T4" fmla="*/ 50 w 52"/>
              <a:gd name="T5" fmla="*/ 0 h 260"/>
              <a:gd name="T6" fmla="*/ 52 w 52"/>
              <a:gd name="T7" fmla="*/ 0 h 260"/>
              <a:gd name="T8" fmla="*/ 2 w 52"/>
              <a:gd name="T9" fmla="*/ 260 h 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60"/>
              <a:gd name="T17" fmla="*/ 52 w 52"/>
              <a:gd name="T18" fmla="*/ 260 h 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60">
                <a:moveTo>
                  <a:pt x="2" y="260"/>
                </a:moveTo>
                <a:lnTo>
                  <a:pt x="0" y="260"/>
                </a:lnTo>
                <a:lnTo>
                  <a:pt x="50" y="0"/>
                </a:lnTo>
                <a:lnTo>
                  <a:pt x="52" y="0"/>
                </a:lnTo>
                <a:lnTo>
                  <a:pt x="2" y="260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1" name="Freeform 479"/>
          <p:cNvSpPr>
            <a:spLocks noChangeArrowheads="1"/>
          </p:cNvSpPr>
          <p:nvPr/>
        </p:nvSpPr>
        <p:spPr bwMode="auto">
          <a:xfrm>
            <a:off x="6989763" y="2677566"/>
            <a:ext cx="527050" cy="749300"/>
          </a:xfrm>
          <a:custGeom>
            <a:avLst/>
            <a:gdLst>
              <a:gd name="T0" fmla="*/ 3 w 177"/>
              <a:gd name="T1" fmla="*/ 252 h 252"/>
              <a:gd name="T2" fmla="*/ 0 w 177"/>
              <a:gd name="T3" fmla="*/ 250 h 252"/>
              <a:gd name="T4" fmla="*/ 175 w 177"/>
              <a:gd name="T5" fmla="*/ 0 h 252"/>
              <a:gd name="T6" fmla="*/ 177 w 177"/>
              <a:gd name="T7" fmla="*/ 2 h 252"/>
              <a:gd name="T8" fmla="*/ 3 w 177"/>
              <a:gd name="T9" fmla="*/ 252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"/>
              <a:gd name="T16" fmla="*/ 0 h 252"/>
              <a:gd name="T17" fmla="*/ 177 w 177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" h="252">
                <a:moveTo>
                  <a:pt x="3" y="252"/>
                </a:moveTo>
                <a:lnTo>
                  <a:pt x="0" y="250"/>
                </a:lnTo>
                <a:lnTo>
                  <a:pt x="175" y="0"/>
                </a:lnTo>
                <a:lnTo>
                  <a:pt x="177" y="2"/>
                </a:lnTo>
                <a:lnTo>
                  <a:pt x="3" y="252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2" name="Freeform 480"/>
          <p:cNvSpPr>
            <a:spLocks noChangeArrowheads="1"/>
          </p:cNvSpPr>
          <p:nvPr/>
        </p:nvSpPr>
        <p:spPr bwMode="auto">
          <a:xfrm>
            <a:off x="6245225" y="3422104"/>
            <a:ext cx="738188" cy="125412"/>
          </a:xfrm>
          <a:custGeom>
            <a:avLst/>
            <a:gdLst>
              <a:gd name="T0" fmla="*/ 2 w 248"/>
              <a:gd name="T1" fmla="*/ 42 h 42"/>
              <a:gd name="T2" fmla="*/ 0 w 248"/>
              <a:gd name="T3" fmla="*/ 40 h 42"/>
              <a:gd name="T4" fmla="*/ 248 w 248"/>
              <a:gd name="T5" fmla="*/ 0 h 42"/>
              <a:gd name="T6" fmla="*/ 248 w 248"/>
              <a:gd name="T7" fmla="*/ 2 h 42"/>
              <a:gd name="T8" fmla="*/ 2 w 248"/>
              <a:gd name="T9" fmla="*/ 42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42"/>
              <a:gd name="T17" fmla="*/ 248 w 248"/>
              <a:gd name="T18" fmla="*/ 42 h 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42">
                <a:moveTo>
                  <a:pt x="2" y="42"/>
                </a:moveTo>
                <a:lnTo>
                  <a:pt x="0" y="40"/>
                </a:lnTo>
                <a:lnTo>
                  <a:pt x="248" y="0"/>
                </a:lnTo>
                <a:lnTo>
                  <a:pt x="248" y="2"/>
                </a:lnTo>
                <a:lnTo>
                  <a:pt x="2" y="42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3" name="Freeform 481"/>
          <p:cNvSpPr>
            <a:spLocks noChangeArrowheads="1"/>
          </p:cNvSpPr>
          <p:nvPr/>
        </p:nvSpPr>
        <p:spPr bwMode="auto">
          <a:xfrm>
            <a:off x="6245225" y="2831554"/>
            <a:ext cx="533400" cy="715962"/>
          </a:xfrm>
          <a:custGeom>
            <a:avLst/>
            <a:gdLst>
              <a:gd name="T0" fmla="*/ 2 w 179"/>
              <a:gd name="T1" fmla="*/ 240 h 240"/>
              <a:gd name="T2" fmla="*/ 0 w 179"/>
              <a:gd name="T3" fmla="*/ 238 h 240"/>
              <a:gd name="T4" fmla="*/ 179 w 179"/>
              <a:gd name="T5" fmla="*/ 0 h 240"/>
              <a:gd name="T6" fmla="*/ 179 w 179"/>
              <a:gd name="T7" fmla="*/ 0 h 240"/>
              <a:gd name="T8" fmla="*/ 2 w 179"/>
              <a:gd name="T9" fmla="*/ 240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"/>
              <a:gd name="T16" fmla="*/ 0 h 240"/>
              <a:gd name="T17" fmla="*/ 179 w 179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" h="240">
                <a:moveTo>
                  <a:pt x="2" y="240"/>
                </a:moveTo>
                <a:lnTo>
                  <a:pt x="0" y="238"/>
                </a:lnTo>
                <a:lnTo>
                  <a:pt x="179" y="0"/>
                </a:lnTo>
                <a:lnTo>
                  <a:pt x="2" y="240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4" name="Freeform 482"/>
          <p:cNvSpPr>
            <a:spLocks noChangeArrowheads="1"/>
          </p:cNvSpPr>
          <p:nvPr/>
        </p:nvSpPr>
        <p:spPr bwMode="auto">
          <a:xfrm>
            <a:off x="6245226" y="2677566"/>
            <a:ext cx="1260475" cy="869950"/>
          </a:xfrm>
          <a:custGeom>
            <a:avLst/>
            <a:gdLst>
              <a:gd name="T0" fmla="*/ 2 w 423"/>
              <a:gd name="T1" fmla="*/ 292 h 292"/>
              <a:gd name="T2" fmla="*/ 0 w 423"/>
              <a:gd name="T3" fmla="*/ 290 h 292"/>
              <a:gd name="T4" fmla="*/ 423 w 423"/>
              <a:gd name="T5" fmla="*/ 0 h 292"/>
              <a:gd name="T6" fmla="*/ 423 w 423"/>
              <a:gd name="T7" fmla="*/ 2 h 292"/>
              <a:gd name="T8" fmla="*/ 2 w 423"/>
              <a:gd name="T9" fmla="*/ 292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3"/>
              <a:gd name="T16" fmla="*/ 0 h 292"/>
              <a:gd name="T17" fmla="*/ 423 w 423"/>
              <a:gd name="T18" fmla="*/ 292 h 2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3" h="292">
                <a:moveTo>
                  <a:pt x="2" y="292"/>
                </a:moveTo>
                <a:lnTo>
                  <a:pt x="0" y="290"/>
                </a:lnTo>
                <a:lnTo>
                  <a:pt x="423" y="0"/>
                </a:lnTo>
                <a:lnTo>
                  <a:pt x="423" y="2"/>
                </a:lnTo>
                <a:lnTo>
                  <a:pt x="2" y="292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5" name="Freeform 483"/>
          <p:cNvSpPr>
            <a:spLocks noChangeArrowheads="1"/>
          </p:cNvSpPr>
          <p:nvPr/>
        </p:nvSpPr>
        <p:spPr bwMode="auto">
          <a:xfrm>
            <a:off x="4829176" y="1974304"/>
            <a:ext cx="1343025" cy="82550"/>
          </a:xfrm>
          <a:custGeom>
            <a:avLst/>
            <a:gdLst>
              <a:gd name="T0" fmla="*/ 0 w 451"/>
              <a:gd name="T1" fmla="*/ 28 h 28"/>
              <a:gd name="T2" fmla="*/ 0 w 451"/>
              <a:gd name="T3" fmla="*/ 26 h 28"/>
              <a:gd name="T4" fmla="*/ 451 w 451"/>
              <a:gd name="T5" fmla="*/ 0 h 28"/>
              <a:gd name="T6" fmla="*/ 451 w 451"/>
              <a:gd name="T7" fmla="*/ 2 h 28"/>
              <a:gd name="T8" fmla="*/ 0 w 451"/>
              <a:gd name="T9" fmla="*/ 28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"/>
              <a:gd name="T16" fmla="*/ 0 h 28"/>
              <a:gd name="T17" fmla="*/ 451 w 451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" h="28">
                <a:moveTo>
                  <a:pt x="0" y="28"/>
                </a:moveTo>
                <a:lnTo>
                  <a:pt x="0" y="26"/>
                </a:lnTo>
                <a:lnTo>
                  <a:pt x="451" y="0"/>
                </a:lnTo>
                <a:lnTo>
                  <a:pt x="451" y="2"/>
                </a:lnTo>
                <a:lnTo>
                  <a:pt x="0" y="28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6" name="Freeform 484"/>
          <p:cNvSpPr>
            <a:spLocks noChangeArrowheads="1"/>
          </p:cNvSpPr>
          <p:nvPr/>
        </p:nvSpPr>
        <p:spPr bwMode="auto">
          <a:xfrm>
            <a:off x="5546726" y="1974304"/>
            <a:ext cx="625475" cy="176212"/>
          </a:xfrm>
          <a:custGeom>
            <a:avLst/>
            <a:gdLst>
              <a:gd name="T0" fmla="*/ 0 w 210"/>
              <a:gd name="T1" fmla="*/ 59 h 59"/>
              <a:gd name="T2" fmla="*/ 0 w 210"/>
              <a:gd name="T3" fmla="*/ 56 h 59"/>
              <a:gd name="T4" fmla="*/ 210 w 210"/>
              <a:gd name="T5" fmla="*/ 0 h 59"/>
              <a:gd name="T6" fmla="*/ 210 w 210"/>
              <a:gd name="T7" fmla="*/ 2 h 59"/>
              <a:gd name="T8" fmla="*/ 0 w 210"/>
              <a:gd name="T9" fmla="*/ 59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0"/>
              <a:gd name="T16" fmla="*/ 0 h 59"/>
              <a:gd name="T17" fmla="*/ 210 w 210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0" h="59">
                <a:moveTo>
                  <a:pt x="0" y="59"/>
                </a:moveTo>
                <a:lnTo>
                  <a:pt x="0" y="56"/>
                </a:lnTo>
                <a:lnTo>
                  <a:pt x="210" y="0"/>
                </a:lnTo>
                <a:lnTo>
                  <a:pt x="210" y="2"/>
                </a:lnTo>
                <a:lnTo>
                  <a:pt x="0" y="59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7" name="Freeform 485"/>
          <p:cNvSpPr>
            <a:spLocks noChangeArrowheads="1"/>
          </p:cNvSpPr>
          <p:nvPr/>
        </p:nvSpPr>
        <p:spPr bwMode="auto">
          <a:xfrm>
            <a:off x="6038851" y="2745830"/>
            <a:ext cx="739775" cy="92075"/>
          </a:xfrm>
          <a:custGeom>
            <a:avLst/>
            <a:gdLst>
              <a:gd name="T0" fmla="*/ 248 w 248"/>
              <a:gd name="T1" fmla="*/ 31 h 31"/>
              <a:gd name="T2" fmla="*/ 0 w 248"/>
              <a:gd name="T3" fmla="*/ 3 h 31"/>
              <a:gd name="T4" fmla="*/ 0 w 248"/>
              <a:gd name="T5" fmla="*/ 0 h 31"/>
              <a:gd name="T6" fmla="*/ 248 w 248"/>
              <a:gd name="T7" fmla="*/ 29 h 31"/>
              <a:gd name="T8" fmla="*/ 248 w 248"/>
              <a:gd name="T9" fmla="*/ 31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31"/>
              <a:gd name="T17" fmla="*/ 248 w 248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31">
                <a:moveTo>
                  <a:pt x="248" y="31"/>
                </a:moveTo>
                <a:lnTo>
                  <a:pt x="0" y="3"/>
                </a:lnTo>
                <a:lnTo>
                  <a:pt x="0" y="0"/>
                </a:lnTo>
                <a:lnTo>
                  <a:pt x="248" y="29"/>
                </a:lnTo>
                <a:lnTo>
                  <a:pt x="248" y="31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8" name="Freeform 486"/>
          <p:cNvSpPr>
            <a:spLocks noChangeArrowheads="1"/>
          </p:cNvSpPr>
          <p:nvPr/>
        </p:nvSpPr>
        <p:spPr bwMode="auto">
          <a:xfrm>
            <a:off x="6018213" y="2677567"/>
            <a:ext cx="1492250" cy="68263"/>
          </a:xfrm>
          <a:custGeom>
            <a:avLst/>
            <a:gdLst>
              <a:gd name="T0" fmla="*/ 0 w 501"/>
              <a:gd name="T1" fmla="*/ 23 h 23"/>
              <a:gd name="T2" fmla="*/ 0 w 501"/>
              <a:gd name="T3" fmla="*/ 21 h 23"/>
              <a:gd name="T4" fmla="*/ 501 w 501"/>
              <a:gd name="T5" fmla="*/ 0 h 23"/>
              <a:gd name="T6" fmla="*/ 501 w 501"/>
              <a:gd name="T7" fmla="*/ 2 h 23"/>
              <a:gd name="T8" fmla="*/ 0 w 501"/>
              <a:gd name="T9" fmla="*/ 23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1"/>
              <a:gd name="T16" fmla="*/ 0 h 23"/>
              <a:gd name="T17" fmla="*/ 501 w 501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1" h="23">
                <a:moveTo>
                  <a:pt x="0" y="23"/>
                </a:moveTo>
                <a:lnTo>
                  <a:pt x="0" y="21"/>
                </a:lnTo>
                <a:lnTo>
                  <a:pt x="501" y="0"/>
                </a:lnTo>
                <a:lnTo>
                  <a:pt x="501" y="2"/>
                </a:lnTo>
                <a:lnTo>
                  <a:pt x="0" y="23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9" name="Freeform 487"/>
          <p:cNvSpPr>
            <a:spLocks noChangeArrowheads="1"/>
          </p:cNvSpPr>
          <p:nvPr/>
        </p:nvSpPr>
        <p:spPr bwMode="auto">
          <a:xfrm>
            <a:off x="4843464" y="2114005"/>
            <a:ext cx="155575" cy="554037"/>
          </a:xfrm>
          <a:custGeom>
            <a:avLst/>
            <a:gdLst>
              <a:gd name="T0" fmla="*/ 49 w 52"/>
              <a:gd name="T1" fmla="*/ 186 h 186"/>
              <a:gd name="T2" fmla="*/ 0 w 52"/>
              <a:gd name="T3" fmla="*/ 0 h 186"/>
              <a:gd name="T4" fmla="*/ 2 w 52"/>
              <a:gd name="T5" fmla="*/ 0 h 186"/>
              <a:gd name="T6" fmla="*/ 52 w 52"/>
              <a:gd name="T7" fmla="*/ 186 h 186"/>
              <a:gd name="T8" fmla="*/ 49 w 52"/>
              <a:gd name="T9" fmla="*/ 186 h 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186"/>
              <a:gd name="T17" fmla="*/ 52 w 52"/>
              <a:gd name="T18" fmla="*/ 186 h 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186">
                <a:moveTo>
                  <a:pt x="49" y="186"/>
                </a:moveTo>
                <a:lnTo>
                  <a:pt x="0" y="0"/>
                </a:lnTo>
                <a:lnTo>
                  <a:pt x="2" y="0"/>
                </a:lnTo>
                <a:lnTo>
                  <a:pt x="52" y="186"/>
                </a:lnTo>
                <a:lnTo>
                  <a:pt x="49" y="186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0" name="Freeform 488"/>
          <p:cNvSpPr>
            <a:spLocks noChangeArrowheads="1"/>
          </p:cNvSpPr>
          <p:nvPr/>
        </p:nvSpPr>
        <p:spPr bwMode="auto">
          <a:xfrm>
            <a:off x="4652963" y="2052092"/>
            <a:ext cx="182562" cy="1355725"/>
          </a:xfrm>
          <a:custGeom>
            <a:avLst/>
            <a:gdLst>
              <a:gd name="T0" fmla="*/ 2 w 61"/>
              <a:gd name="T1" fmla="*/ 455 h 455"/>
              <a:gd name="T2" fmla="*/ 0 w 61"/>
              <a:gd name="T3" fmla="*/ 453 h 455"/>
              <a:gd name="T4" fmla="*/ 59 w 61"/>
              <a:gd name="T5" fmla="*/ 0 h 455"/>
              <a:gd name="T6" fmla="*/ 61 w 61"/>
              <a:gd name="T7" fmla="*/ 0 h 455"/>
              <a:gd name="T8" fmla="*/ 2 w 61"/>
              <a:gd name="T9" fmla="*/ 455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"/>
              <a:gd name="T16" fmla="*/ 0 h 455"/>
              <a:gd name="T17" fmla="*/ 61 w 61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" h="455">
                <a:moveTo>
                  <a:pt x="2" y="455"/>
                </a:moveTo>
                <a:lnTo>
                  <a:pt x="0" y="453"/>
                </a:lnTo>
                <a:lnTo>
                  <a:pt x="59" y="0"/>
                </a:lnTo>
                <a:lnTo>
                  <a:pt x="61" y="0"/>
                </a:lnTo>
                <a:lnTo>
                  <a:pt x="2" y="455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1" name="Freeform 489"/>
          <p:cNvSpPr>
            <a:spLocks noChangeArrowheads="1"/>
          </p:cNvSpPr>
          <p:nvPr/>
        </p:nvSpPr>
        <p:spPr bwMode="auto">
          <a:xfrm>
            <a:off x="5010151" y="2709317"/>
            <a:ext cx="227013" cy="460375"/>
          </a:xfrm>
          <a:custGeom>
            <a:avLst/>
            <a:gdLst>
              <a:gd name="T0" fmla="*/ 74 w 76"/>
              <a:gd name="T1" fmla="*/ 154 h 154"/>
              <a:gd name="T2" fmla="*/ 0 w 76"/>
              <a:gd name="T3" fmla="*/ 3 h 154"/>
              <a:gd name="T4" fmla="*/ 3 w 76"/>
              <a:gd name="T5" fmla="*/ 0 h 154"/>
              <a:gd name="T6" fmla="*/ 76 w 76"/>
              <a:gd name="T7" fmla="*/ 154 h 154"/>
              <a:gd name="T8" fmla="*/ 74 w 76"/>
              <a:gd name="T9" fmla="*/ 154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"/>
              <a:gd name="T16" fmla="*/ 0 h 154"/>
              <a:gd name="T17" fmla="*/ 76 w 76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" h="154">
                <a:moveTo>
                  <a:pt x="74" y="154"/>
                </a:moveTo>
                <a:lnTo>
                  <a:pt x="0" y="3"/>
                </a:lnTo>
                <a:lnTo>
                  <a:pt x="3" y="0"/>
                </a:lnTo>
                <a:lnTo>
                  <a:pt x="76" y="154"/>
                </a:lnTo>
                <a:lnTo>
                  <a:pt x="74" y="154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2" name="Freeform 490"/>
          <p:cNvSpPr>
            <a:spLocks noChangeArrowheads="1"/>
          </p:cNvSpPr>
          <p:nvPr/>
        </p:nvSpPr>
        <p:spPr bwMode="auto">
          <a:xfrm>
            <a:off x="4668839" y="3168105"/>
            <a:ext cx="568325" cy="238125"/>
          </a:xfrm>
          <a:custGeom>
            <a:avLst/>
            <a:gdLst>
              <a:gd name="T0" fmla="*/ 0 w 191"/>
              <a:gd name="T1" fmla="*/ 80 h 80"/>
              <a:gd name="T2" fmla="*/ 0 w 191"/>
              <a:gd name="T3" fmla="*/ 78 h 80"/>
              <a:gd name="T4" fmla="*/ 191 w 191"/>
              <a:gd name="T5" fmla="*/ 0 h 80"/>
              <a:gd name="T6" fmla="*/ 191 w 191"/>
              <a:gd name="T7" fmla="*/ 2 h 80"/>
              <a:gd name="T8" fmla="*/ 0 w 191"/>
              <a:gd name="T9" fmla="*/ 80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"/>
              <a:gd name="T16" fmla="*/ 0 h 80"/>
              <a:gd name="T17" fmla="*/ 191 w 191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" h="80">
                <a:moveTo>
                  <a:pt x="0" y="80"/>
                </a:moveTo>
                <a:lnTo>
                  <a:pt x="0" y="78"/>
                </a:lnTo>
                <a:lnTo>
                  <a:pt x="191" y="0"/>
                </a:lnTo>
                <a:lnTo>
                  <a:pt x="191" y="2"/>
                </a:lnTo>
                <a:lnTo>
                  <a:pt x="0" y="80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3" name="Oval 498"/>
          <p:cNvSpPr>
            <a:spLocks noChangeArrowheads="1"/>
          </p:cNvSpPr>
          <p:nvPr/>
        </p:nvSpPr>
        <p:spPr bwMode="auto">
          <a:xfrm>
            <a:off x="5743575" y="2450554"/>
            <a:ext cx="577850" cy="577850"/>
          </a:xfrm>
          <a:prstGeom prst="ellipse">
            <a:avLst/>
          </a:pr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4" name="Oval 499"/>
          <p:cNvSpPr>
            <a:spLocks noChangeArrowheads="1"/>
          </p:cNvSpPr>
          <p:nvPr/>
        </p:nvSpPr>
        <p:spPr bwMode="auto">
          <a:xfrm>
            <a:off x="4689476" y="1902867"/>
            <a:ext cx="288925" cy="295275"/>
          </a:xfrm>
          <a:prstGeom prst="ellipse">
            <a:avLst/>
          </a:pr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5" name="Oval 500"/>
          <p:cNvSpPr>
            <a:spLocks noChangeArrowheads="1"/>
          </p:cNvSpPr>
          <p:nvPr/>
        </p:nvSpPr>
        <p:spPr bwMode="auto">
          <a:xfrm>
            <a:off x="4519614" y="3261767"/>
            <a:ext cx="295275" cy="295275"/>
          </a:xfrm>
          <a:prstGeom prst="ellipse">
            <a:avLst/>
          </a:pr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6" name="Oval 501"/>
          <p:cNvSpPr>
            <a:spLocks noChangeArrowheads="1"/>
          </p:cNvSpPr>
          <p:nvPr/>
        </p:nvSpPr>
        <p:spPr bwMode="auto">
          <a:xfrm>
            <a:off x="6059488" y="1861591"/>
            <a:ext cx="227012" cy="222250"/>
          </a:xfrm>
          <a:prstGeom prst="ellipse">
            <a:avLst/>
          </a:pr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7" name="Oval 503"/>
          <p:cNvSpPr>
            <a:spLocks noChangeArrowheads="1"/>
          </p:cNvSpPr>
          <p:nvPr/>
        </p:nvSpPr>
        <p:spPr bwMode="auto">
          <a:xfrm>
            <a:off x="5159376" y="3090317"/>
            <a:ext cx="155575" cy="155575"/>
          </a:xfrm>
          <a:prstGeom prst="ellipse">
            <a:avLst/>
          </a:pr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8" name="Oval 504"/>
          <p:cNvSpPr>
            <a:spLocks noChangeArrowheads="1"/>
          </p:cNvSpPr>
          <p:nvPr/>
        </p:nvSpPr>
        <p:spPr bwMode="auto">
          <a:xfrm>
            <a:off x="6829425" y="1944141"/>
            <a:ext cx="196850" cy="196850"/>
          </a:xfrm>
          <a:prstGeom prst="ellipse">
            <a:avLst/>
          </a:prstGeom>
          <a:solidFill>
            <a:srgbClr val="4944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9" name="Oval 505"/>
          <p:cNvSpPr>
            <a:spLocks noChangeArrowheads="1"/>
          </p:cNvSpPr>
          <p:nvPr/>
        </p:nvSpPr>
        <p:spPr bwMode="auto">
          <a:xfrm>
            <a:off x="6911976" y="3344316"/>
            <a:ext cx="163513" cy="160338"/>
          </a:xfrm>
          <a:prstGeom prst="ellipse">
            <a:avLst/>
          </a:prstGeom>
          <a:solidFill>
            <a:srgbClr val="4944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0" name="Oval 506"/>
          <p:cNvSpPr>
            <a:spLocks noChangeArrowheads="1"/>
          </p:cNvSpPr>
          <p:nvPr/>
        </p:nvSpPr>
        <p:spPr bwMode="auto">
          <a:xfrm>
            <a:off x="4921250" y="2606130"/>
            <a:ext cx="146050" cy="149225"/>
          </a:xfrm>
          <a:prstGeom prst="ellipse">
            <a:avLst/>
          </a:pr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1" name="Freeform 507"/>
          <p:cNvSpPr>
            <a:spLocks noChangeArrowheads="1"/>
          </p:cNvSpPr>
          <p:nvPr/>
        </p:nvSpPr>
        <p:spPr bwMode="auto">
          <a:xfrm>
            <a:off x="4968876" y="2077492"/>
            <a:ext cx="542925" cy="73025"/>
          </a:xfrm>
          <a:custGeom>
            <a:avLst/>
            <a:gdLst>
              <a:gd name="T0" fmla="*/ 182 w 182"/>
              <a:gd name="T1" fmla="*/ 24 h 24"/>
              <a:gd name="T2" fmla="*/ 0 w 182"/>
              <a:gd name="T3" fmla="*/ 2 h 24"/>
              <a:gd name="T4" fmla="*/ 3 w 182"/>
              <a:gd name="T5" fmla="*/ 0 h 24"/>
              <a:gd name="T6" fmla="*/ 182 w 182"/>
              <a:gd name="T7" fmla="*/ 21 h 24"/>
              <a:gd name="T8" fmla="*/ 182 w 182"/>
              <a:gd name="T9" fmla="*/ 24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24"/>
              <a:gd name="T17" fmla="*/ 182 w 182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24">
                <a:moveTo>
                  <a:pt x="182" y="24"/>
                </a:moveTo>
                <a:lnTo>
                  <a:pt x="0" y="2"/>
                </a:lnTo>
                <a:lnTo>
                  <a:pt x="3" y="0"/>
                </a:lnTo>
                <a:lnTo>
                  <a:pt x="182" y="21"/>
                </a:lnTo>
                <a:lnTo>
                  <a:pt x="182" y="24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2" name="Freeform 508"/>
          <p:cNvSpPr>
            <a:spLocks noChangeArrowheads="1"/>
          </p:cNvSpPr>
          <p:nvPr/>
        </p:nvSpPr>
        <p:spPr bwMode="auto">
          <a:xfrm>
            <a:off x="5237164" y="2831554"/>
            <a:ext cx="625475" cy="342900"/>
          </a:xfrm>
          <a:custGeom>
            <a:avLst/>
            <a:gdLst>
              <a:gd name="T0" fmla="*/ 0 w 210"/>
              <a:gd name="T1" fmla="*/ 115 h 115"/>
              <a:gd name="T2" fmla="*/ 0 w 210"/>
              <a:gd name="T3" fmla="*/ 113 h 115"/>
              <a:gd name="T4" fmla="*/ 210 w 210"/>
              <a:gd name="T5" fmla="*/ 0 h 115"/>
              <a:gd name="T6" fmla="*/ 210 w 210"/>
              <a:gd name="T7" fmla="*/ 2 h 115"/>
              <a:gd name="T8" fmla="*/ 0 w 210"/>
              <a:gd name="T9" fmla="*/ 115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0"/>
              <a:gd name="T16" fmla="*/ 0 h 115"/>
              <a:gd name="T17" fmla="*/ 210 w 210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0" h="115">
                <a:moveTo>
                  <a:pt x="0" y="115"/>
                </a:moveTo>
                <a:lnTo>
                  <a:pt x="0" y="113"/>
                </a:lnTo>
                <a:lnTo>
                  <a:pt x="210" y="0"/>
                </a:lnTo>
                <a:lnTo>
                  <a:pt x="210" y="2"/>
                </a:lnTo>
                <a:lnTo>
                  <a:pt x="0" y="115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3" name="Freeform 509"/>
          <p:cNvSpPr>
            <a:spLocks noChangeArrowheads="1"/>
          </p:cNvSpPr>
          <p:nvPr/>
        </p:nvSpPr>
        <p:spPr bwMode="auto">
          <a:xfrm>
            <a:off x="4668838" y="2677566"/>
            <a:ext cx="330200" cy="730250"/>
          </a:xfrm>
          <a:custGeom>
            <a:avLst/>
            <a:gdLst>
              <a:gd name="T0" fmla="*/ 2 w 111"/>
              <a:gd name="T1" fmla="*/ 245 h 245"/>
              <a:gd name="T2" fmla="*/ 0 w 111"/>
              <a:gd name="T3" fmla="*/ 243 h 245"/>
              <a:gd name="T4" fmla="*/ 108 w 111"/>
              <a:gd name="T5" fmla="*/ 0 h 245"/>
              <a:gd name="T6" fmla="*/ 111 w 111"/>
              <a:gd name="T7" fmla="*/ 2 h 245"/>
              <a:gd name="T8" fmla="*/ 2 w 111"/>
              <a:gd name="T9" fmla="*/ 245 h 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245"/>
              <a:gd name="T17" fmla="*/ 111 w 111"/>
              <a:gd name="T18" fmla="*/ 245 h 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245">
                <a:moveTo>
                  <a:pt x="2" y="245"/>
                </a:moveTo>
                <a:lnTo>
                  <a:pt x="0" y="243"/>
                </a:lnTo>
                <a:lnTo>
                  <a:pt x="108" y="0"/>
                </a:lnTo>
                <a:lnTo>
                  <a:pt x="111" y="2"/>
                </a:lnTo>
                <a:lnTo>
                  <a:pt x="2" y="245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4" name="Freeform 510"/>
          <p:cNvSpPr>
            <a:spLocks noChangeArrowheads="1"/>
          </p:cNvSpPr>
          <p:nvPr/>
        </p:nvSpPr>
        <p:spPr bwMode="auto">
          <a:xfrm>
            <a:off x="6038850" y="2753766"/>
            <a:ext cx="211138" cy="793750"/>
          </a:xfrm>
          <a:custGeom>
            <a:avLst/>
            <a:gdLst>
              <a:gd name="T0" fmla="*/ 69 w 71"/>
              <a:gd name="T1" fmla="*/ 266 h 266"/>
              <a:gd name="T2" fmla="*/ 0 w 71"/>
              <a:gd name="T3" fmla="*/ 0 h 266"/>
              <a:gd name="T4" fmla="*/ 3 w 71"/>
              <a:gd name="T5" fmla="*/ 0 h 266"/>
              <a:gd name="T6" fmla="*/ 71 w 71"/>
              <a:gd name="T7" fmla="*/ 266 h 266"/>
              <a:gd name="T8" fmla="*/ 69 w 71"/>
              <a:gd name="T9" fmla="*/ 266 h 2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266"/>
              <a:gd name="T17" fmla="*/ 71 w 71"/>
              <a:gd name="T18" fmla="*/ 266 h 2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266">
                <a:moveTo>
                  <a:pt x="69" y="266"/>
                </a:moveTo>
                <a:lnTo>
                  <a:pt x="0" y="0"/>
                </a:lnTo>
                <a:lnTo>
                  <a:pt x="3" y="0"/>
                </a:lnTo>
                <a:lnTo>
                  <a:pt x="71" y="266"/>
                </a:lnTo>
                <a:lnTo>
                  <a:pt x="69" y="266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5" name="Freeform 511"/>
          <p:cNvSpPr>
            <a:spLocks noChangeArrowheads="1"/>
          </p:cNvSpPr>
          <p:nvPr/>
        </p:nvSpPr>
        <p:spPr bwMode="auto">
          <a:xfrm>
            <a:off x="6778625" y="2677566"/>
            <a:ext cx="731838" cy="160338"/>
          </a:xfrm>
          <a:custGeom>
            <a:avLst/>
            <a:gdLst>
              <a:gd name="T0" fmla="*/ 0 w 246"/>
              <a:gd name="T1" fmla="*/ 54 h 54"/>
              <a:gd name="T2" fmla="*/ 0 w 246"/>
              <a:gd name="T3" fmla="*/ 52 h 54"/>
              <a:gd name="T4" fmla="*/ 246 w 246"/>
              <a:gd name="T5" fmla="*/ 0 h 54"/>
              <a:gd name="T6" fmla="*/ 246 w 246"/>
              <a:gd name="T7" fmla="*/ 2 h 54"/>
              <a:gd name="T8" fmla="*/ 0 w 246"/>
              <a:gd name="T9" fmla="*/ 54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6"/>
              <a:gd name="T16" fmla="*/ 0 h 54"/>
              <a:gd name="T17" fmla="*/ 246 w 246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6" h="54">
                <a:moveTo>
                  <a:pt x="0" y="54"/>
                </a:moveTo>
                <a:lnTo>
                  <a:pt x="0" y="52"/>
                </a:lnTo>
                <a:lnTo>
                  <a:pt x="246" y="0"/>
                </a:lnTo>
                <a:lnTo>
                  <a:pt x="246" y="2"/>
                </a:lnTo>
                <a:lnTo>
                  <a:pt x="0" y="54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6" name="Oval 634"/>
          <p:cNvSpPr>
            <a:spLocks noChangeArrowheads="1"/>
          </p:cNvSpPr>
          <p:nvPr/>
        </p:nvSpPr>
        <p:spPr bwMode="auto">
          <a:xfrm>
            <a:off x="5484813" y="2083841"/>
            <a:ext cx="119062" cy="120650"/>
          </a:xfrm>
          <a:prstGeom prst="ellipse">
            <a:avLst/>
          </a:pr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7" name="Oval 638"/>
          <p:cNvSpPr>
            <a:spLocks noChangeArrowheads="1"/>
          </p:cNvSpPr>
          <p:nvPr/>
        </p:nvSpPr>
        <p:spPr bwMode="auto">
          <a:xfrm>
            <a:off x="6700839" y="2753767"/>
            <a:ext cx="153987" cy="155575"/>
          </a:xfrm>
          <a:prstGeom prst="ellipse">
            <a:avLst/>
          </a:pr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8" name="Freeform 639"/>
          <p:cNvSpPr>
            <a:spLocks noChangeArrowheads="1"/>
          </p:cNvSpPr>
          <p:nvPr/>
        </p:nvSpPr>
        <p:spPr bwMode="auto">
          <a:xfrm>
            <a:off x="6735764" y="2801391"/>
            <a:ext cx="14287" cy="50800"/>
          </a:xfrm>
          <a:custGeom>
            <a:avLst/>
            <a:gdLst>
              <a:gd name="T0" fmla="*/ 5 w 5"/>
              <a:gd name="T1" fmla="*/ 17 h 17"/>
              <a:gd name="T2" fmla="*/ 5 w 5"/>
              <a:gd name="T3" fmla="*/ 0 h 17"/>
              <a:gd name="T4" fmla="*/ 0 w 5"/>
              <a:gd name="T5" fmla="*/ 0 h 17"/>
              <a:gd name="T6" fmla="*/ 3 w 5"/>
              <a:gd name="T7" fmla="*/ 0 h 17"/>
              <a:gd name="T8" fmla="*/ 5 w 5"/>
              <a:gd name="T9" fmla="*/ 0 h 17"/>
              <a:gd name="T10" fmla="*/ 5 w 5"/>
              <a:gd name="T11" fmla="*/ 17 h 17"/>
              <a:gd name="T12" fmla="*/ 5 w 5"/>
              <a:gd name="T13" fmla="*/ 17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"/>
              <a:gd name="T22" fmla="*/ 0 h 17"/>
              <a:gd name="T23" fmla="*/ 5 w 5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" h="17">
                <a:moveTo>
                  <a:pt x="5" y="17"/>
                </a:moveTo>
                <a:lnTo>
                  <a:pt x="5" y="0"/>
                </a:lnTo>
                <a:lnTo>
                  <a:pt x="0" y="0"/>
                </a:lnTo>
                <a:lnTo>
                  <a:pt x="3" y="0"/>
                </a:lnTo>
                <a:lnTo>
                  <a:pt x="5" y="0"/>
                </a:lnTo>
                <a:lnTo>
                  <a:pt x="5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9" name="Oval 642"/>
          <p:cNvSpPr>
            <a:spLocks noChangeArrowheads="1"/>
          </p:cNvSpPr>
          <p:nvPr/>
        </p:nvSpPr>
        <p:spPr bwMode="auto">
          <a:xfrm>
            <a:off x="7350126" y="2528341"/>
            <a:ext cx="309563" cy="304800"/>
          </a:xfrm>
          <a:prstGeom prst="ellipse">
            <a:avLst/>
          </a:pr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30" name="Oval 502"/>
          <p:cNvSpPr>
            <a:spLocks noChangeArrowheads="1"/>
          </p:cNvSpPr>
          <p:nvPr/>
        </p:nvSpPr>
        <p:spPr bwMode="auto">
          <a:xfrm>
            <a:off x="6153150" y="3449091"/>
            <a:ext cx="190500" cy="190500"/>
          </a:xfrm>
          <a:prstGeom prst="ellipse">
            <a:avLst/>
          </a:pr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31" name="TextBox 210"/>
          <p:cNvSpPr>
            <a:spLocks noChangeArrowheads="1"/>
          </p:cNvSpPr>
          <p:nvPr/>
        </p:nvSpPr>
        <p:spPr bwMode="auto">
          <a:xfrm>
            <a:off x="4603740" y="1710780"/>
            <a:ext cx="4619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Pune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211"/>
          <p:cNvSpPr>
            <a:spLocks noChangeArrowheads="1"/>
          </p:cNvSpPr>
          <p:nvPr/>
        </p:nvSpPr>
        <p:spPr bwMode="auto">
          <a:xfrm>
            <a:off x="4417512" y="3577680"/>
            <a:ext cx="5629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Bhopa</a:t>
            </a:r>
            <a:r>
              <a:rPr lang="en-US" altLang="zh-CN" sz="7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l</a:t>
            </a:r>
            <a:endParaRPr lang="zh-CN" altLang="en-US" sz="7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3" name="TextBox 212"/>
          <p:cNvSpPr>
            <a:spLocks noChangeArrowheads="1"/>
          </p:cNvSpPr>
          <p:nvPr/>
        </p:nvSpPr>
        <p:spPr bwMode="auto">
          <a:xfrm>
            <a:off x="5921999" y="3644355"/>
            <a:ext cx="6591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Gangtok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4" name="TextBox 213"/>
          <p:cNvSpPr>
            <a:spLocks noChangeArrowheads="1"/>
          </p:cNvSpPr>
          <p:nvPr/>
        </p:nvSpPr>
        <p:spPr bwMode="auto">
          <a:xfrm>
            <a:off x="6704161" y="3530055"/>
            <a:ext cx="59343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Mysore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5" name="TextBox 214"/>
          <p:cNvSpPr>
            <a:spLocks noChangeArrowheads="1"/>
          </p:cNvSpPr>
          <p:nvPr/>
        </p:nvSpPr>
        <p:spPr bwMode="auto">
          <a:xfrm>
            <a:off x="7228036" y="2844255"/>
            <a:ext cx="59343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Mysore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6" name="TextBox 215"/>
          <p:cNvSpPr>
            <a:spLocks noChangeArrowheads="1"/>
          </p:cNvSpPr>
          <p:nvPr/>
        </p:nvSpPr>
        <p:spPr bwMode="auto">
          <a:xfrm>
            <a:off x="6938365" y="1929855"/>
            <a:ext cx="5196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Salem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7" name="TextBox 216"/>
          <p:cNvSpPr>
            <a:spLocks noChangeArrowheads="1"/>
          </p:cNvSpPr>
          <p:nvPr/>
        </p:nvSpPr>
        <p:spPr bwMode="auto">
          <a:xfrm>
            <a:off x="5965777" y="1664742"/>
            <a:ext cx="47000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Delhi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8" name="TextBox 217"/>
          <p:cNvSpPr>
            <a:spLocks noChangeArrowheads="1"/>
          </p:cNvSpPr>
          <p:nvPr/>
        </p:nvSpPr>
        <p:spPr bwMode="auto">
          <a:xfrm>
            <a:off x="5420389" y="3022526"/>
            <a:ext cx="1343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Parent company</a:t>
            </a:r>
            <a:endParaRPr lang="zh-CN" altLang="en-US" sz="11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9" name="TextBox 218"/>
          <p:cNvSpPr>
            <a:spLocks noChangeArrowheads="1"/>
          </p:cNvSpPr>
          <p:nvPr/>
        </p:nvSpPr>
        <p:spPr bwMode="auto">
          <a:xfrm>
            <a:off x="4452874" y="2577554"/>
            <a:ext cx="4732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Surat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0" name="TextBox 219"/>
          <p:cNvSpPr>
            <a:spLocks noChangeArrowheads="1"/>
          </p:cNvSpPr>
          <p:nvPr/>
        </p:nvSpPr>
        <p:spPr bwMode="auto">
          <a:xfrm>
            <a:off x="5010866" y="3234779"/>
            <a:ext cx="47641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Patn</a:t>
            </a:r>
            <a:r>
              <a:rPr lang="en-US" altLang="zh-CN" sz="6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</a:t>
            </a:r>
            <a:endParaRPr lang="zh-CN" altLang="en-US" sz="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1" name="TextBox 220"/>
          <p:cNvSpPr>
            <a:spLocks noChangeArrowheads="1"/>
          </p:cNvSpPr>
          <p:nvPr/>
        </p:nvSpPr>
        <p:spPr bwMode="auto">
          <a:xfrm>
            <a:off x="5310840" y="1893341"/>
            <a:ext cx="4892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Nasik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2" name="TextBox 221"/>
          <p:cNvSpPr>
            <a:spLocks noChangeArrowheads="1"/>
          </p:cNvSpPr>
          <p:nvPr/>
        </p:nvSpPr>
        <p:spPr bwMode="auto">
          <a:xfrm>
            <a:off x="6522781" y="2552154"/>
            <a:ext cx="51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Jaipur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2330304" y="4673015"/>
            <a:ext cx="3419903" cy="436912"/>
          </a:xfrm>
          <a:prstGeom prst="roundRect">
            <a:avLst/>
          </a:prstGeom>
          <a:solidFill>
            <a:schemeClr val="bg1"/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Cloud repository: record feedback</a:t>
            </a:r>
          </a:p>
        </p:txBody>
      </p:sp>
      <p:sp>
        <p:nvSpPr>
          <p:cNvPr id="144" name="圆角矩形 143"/>
          <p:cNvSpPr/>
          <p:nvPr/>
        </p:nvSpPr>
        <p:spPr>
          <a:xfrm>
            <a:off x="691224" y="5781835"/>
            <a:ext cx="2847265" cy="465294"/>
          </a:xfrm>
          <a:prstGeom prst="roundRect">
            <a:avLst/>
          </a:prstGeom>
          <a:solidFill>
            <a:schemeClr val="bg1"/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Cloud system: offer big data</a:t>
            </a:r>
          </a:p>
        </p:txBody>
      </p:sp>
      <p:sp>
        <p:nvSpPr>
          <p:cNvPr id="145" name="圆角矩形 144"/>
          <p:cNvSpPr/>
          <p:nvPr/>
        </p:nvSpPr>
        <p:spPr>
          <a:xfrm>
            <a:off x="1168600" y="5393971"/>
            <a:ext cx="3178271" cy="444641"/>
          </a:xfrm>
          <a:prstGeom prst="round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Cloud map: position consumers</a:t>
            </a:r>
          </a:p>
        </p:txBody>
      </p:sp>
      <p:sp>
        <p:nvSpPr>
          <p:cNvPr id="146" name="圆角矩形 145"/>
          <p:cNvSpPr/>
          <p:nvPr/>
        </p:nvSpPr>
        <p:spPr>
          <a:xfrm>
            <a:off x="1741121" y="5070849"/>
            <a:ext cx="4282494" cy="366949"/>
          </a:xfrm>
          <a:prstGeom prst="roundRect">
            <a:avLst/>
          </a:prstGeom>
          <a:solidFill>
            <a:schemeClr val="bg1"/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Cloud logistics: send deliveryman</a:t>
            </a:r>
          </a:p>
        </p:txBody>
      </p:sp>
      <p:sp>
        <p:nvSpPr>
          <p:cNvPr id="151" name="Freeform 5"/>
          <p:cNvSpPr>
            <a:spLocks noChangeArrowheads="1"/>
          </p:cNvSpPr>
          <p:nvPr/>
        </p:nvSpPr>
        <p:spPr bwMode="auto">
          <a:xfrm>
            <a:off x="3044206" y="6162040"/>
            <a:ext cx="3197225" cy="310623"/>
          </a:xfrm>
          <a:custGeom>
            <a:avLst/>
            <a:gdLst>
              <a:gd name="T0" fmla="*/ 0 w 251"/>
              <a:gd name="T1" fmla="*/ 67 h 67"/>
              <a:gd name="T2" fmla="*/ 0 w 251"/>
              <a:gd name="T3" fmla="*/ 67 h 67"/>
              <a:gd name="T4" fmla="*/ 251 w 251"/>
              <a:gd name="T5" fmla="*/ 67 h 67"/>
              <a:gd name="T6" fmla="*/ 251 w 251"/>
              <a:gd name="T7" fmla="*/ 0 h 67"/>
              <a:gd name="T8" fmla="*/ 0 w 251"/>
              <a:gd name="T9" fmla="*/ 6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1"/>
              <a:gd name="T16" fmla="*/ 0 h 67"/>
              <a:gd name="T17" fmla="*/ 251 w 25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1" h="67">
                <a:moveTo>
                  <a:pt x="0" y="67"/>
                </a:moveTo>
                <a:cubicBezTo>
                  <a:pt x="0" y="67"/>
                  <a:pt x="0" y="67"/>
                  <a:pt x="0" y="67"/>
                </a:cubicBezTo>
                <a:cubicBezTo>
                  <a:pt x="251" y="67"/>
                  <a:pt x="251" y="67"/>
                  <a:pt x="251" y="67"/>
                </a:cubicBezTo>
                <a:cubicBezTo>
                  <a:pt x="251" y="0"/>
                  <a:pt x="251" y="0"/>
                  <a:pt x="251" y="0"/>
                </a:cubicBezTo>
                <a:cubicBezTo>
                  <a:pt x="178" y="38"/>
                  <a:pt x="92" y="62"/>
                  <a:pt x="0" y="67"/>
                </a:cubicBezTo>
                <a:close/>
              </a:path>
            </a:pathLst>
          </a:custGeom>
          <a:solidFill>
            <a:srgbClr val="23CDC9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52" name="Freeform 6"/>
          <p:cNvSpPr>
            <a:spLocks noChangeArrowheads="1"/>
          </p:cNvSpPr>
          <p:nvPr/>
        </p:nvSpPr>
        <p:spPr bwMode="auto">
          <a:xfrm>
            <a:off x="6275388" y="5945207"/>
            <a:ext cx="750887" cy="540000"/>
          </a:xfrm>
          <a:custGeom>
            <a:avLst/>
            <a:gdLst>
              <a:gd name="T0" fmla="*/ 0 w 59"/>
              <a:gd name="T1" fmla="*/ 36 h 103"/>
              <a:gd name="T2" fmla="*/ 0 w 59"/>
              <a:gd name="T3" fmla="*/ 103 h 103"/>
              <a:gd name="T4" fmla="*/ 59 w 59"/>
              <a:gd name="T5" fmla="*/ 103 h 103"/>
              <a:gd name="T6" fmla="*/ 59 w 59"/>
              <a:gd name="T7" fmla="*/ 0 h 103"/>
              <a:gd name="T8" fmla="*/ 0 w 59"/>
              <a:gd name="T9" fmla="*/ 36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103"/>
              <a:gd name="T17" fmla="*/ 59 w 59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103">
                <a:moveTo>
                  <a:pt x="0" y="36"/>
                </a:moveTo>
                <a:cubicBezTo>
                  <a:pt x="0" y="103"/>
                  <a:pt x="0" y="103"/>
                  <a:pt x="0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0"/>
                  <a:pt x="59" y="0"/>
                  <a:pt x="59" y="0"/>
                </a:cubicBezTo>
                <a:cubicBezTo>
                  <a:pt x="41" y="13"/>
                  <a:pt x="21" y="25"/>
                  <a:pt x="0" y="36"/>
                </a:cubicBezTo>
                <a:close/>
              </a:path>
            </a:pathLst>
          </a:custGeom>
          <a:solidFill>
            <a:srgbClr val="B5E8C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53" name="Freeform 7"/>
          <p:cNvSpPr>
            <a:spLocks noChangeArrowheads="1"/>
          </p:cNvSpPr>
          <p:nvPr/>
        </p:nvSpPr>
        <p:spPr bwMode="auto">
          <a:xfrm>
            <a:off x="8071530" y="5361709"/>
            <a:ext cx="395288" cy="1110954"/>
          </a:xfrm>
          <a:custGeom>
            <a:avLst/>
            <a:gdLst>
              <a:gd name="T0" fmla="*/ 31 w 31"/>
              <a:gd name="T1" fmla="*/ 0 h 205"/>
              <a:gd name="T2" fmla="*/ 28 w 31"/>
              <a:gd name="T3" fmla="*/ 0 h 205"/>
              <a:gd name="T4" fmla="*/ 0 w 31"/>
              <a:gd name="T5" fmla="*/ 36 h 205"/>
              <a:gd name="T6" fmla="*/ 0 w 31"/>
              <a:gd name="T7" fmla="*/ 205 h 205"/>
              <a:gd name="T8" fmla="*/ 31 w 31"/>
              <a:gd name="T9" fmla="*/ 205 h 205"/>
              <a:gd name="T10" fmla="*/ 31 w 31"/>
              <a:gd name="T11" fmla="*/ 0 h 2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"/>
              <a:gd name="T19" fmla="*/ 0 h 205"/>
              <a:gd name="T20" fmla="*/ 31 w 31"/>
              <a:gd name="T21" fmla="*/ 205 h 2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" h="205">
                <a:moveTo>
                  <a:pt x="31" y="0"/>
                </a:moveTo>
                <a:cubicBezTo>
                  <a:pt x="28" y="0"/>
                  <a:pt x="28" y="0"/>
                  <a:pt x="28" y="0"/>
                </a:cubicBezTo>
                <a:cubicBezTo>
                  <a:pt x="20" y="13"/>
                  <a:pt x="11" y="25"/>
                  <a:pt x="0" y="36"/>
                </a:cubicBezTo>
                <a:cubicBezTo>
                  <a:pt x="0" y="205"/>
                  <a:pt x="0" y="205"/>
                  <a:pt x="0" y="205"/>
                </a:cubicBezTo>
                <a:cubicBezTo>
                  <a:pt x="31" y="205"/>
                  <a:pt x="31" y="205"/>
                  <a:pt x="31" y="205"/>
                </a:cubicBezTo>
                <a:lnTo>
                  <a:pt x="31" y="0"/>
                </a:lnTo>
                <a:close/>
              </a:path>
            </a:pathLst>
          </a:custGeom>
          <a:solidFill>
            <a:srgbClr val="94B8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54" name="Freeform 8"/>
          <p:cNvSpPr>
            <a:spLocks noChangeArrowheads="1"/>
          </p:cNvSpPr>
          <p:nvPr/>
        </p:nvSpPr>
        <p:spPr bwMode="auto">
          <a:xfrm>
            <a:off x="7080496" y="5564541"/>
            <a:ext cx="941387" cy="908121"/>
          </a:xfrm>
          <a:custGeom>
            <a:avLst/>
            <a:gdLst>
              <a:gd name="T0" fmla="*/ 0 w 74"/>
              <a:gd name="T1" fmla="*/ 66 h 169"/>
              <a:gd name="T2" fmla="*/ 0 w 74"/>
              <a:gd name="T3" fmla="*/ 169 h 169"/>
              <a:gd name="T4" fmla="*/ 74 w 74"/>
              <a:gd name="T5" fmla="*/ 169 h 169"/>
              <a:gd name="T6" fmla="*/ 74 w 74"/>
              <a:gd name="T7" fmla="*/ 0 h 169"/>
              <a:gd name="T8" fmla="*/ 0 w 74"/>
              <a:gd name="T9" fmla="*/ 66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169"/>
              <a:gd name="T17" fmla="*/ 74 w 74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169">
                <a:moveTo>
                  <a:pt x="0" y="66"/>
                </a:moveTo>
                <a:cubicBezTo>
                  <a:pt x="0" y="169"/>
                  <a:pt x="0" y="169"/>
                  <a:pt x="0" y="169"/>
                </a:cubicBezTo>
                <a:cubicBezTo>
                  <a:pt x="74" y="169"/>
                  <a:pt x="74" y="169"/>
                  <a:pt x="74" y="169"/>
                </a:cubicBezTo>
                <a:cubicBezTo>
                  <a:pt x="74" y="0"/>
                  <a:pt x="74" y="0"/>
                  <a:pt x="74" y="0"/>
                </a:cubicBezTo>
                <a:cubicBezTo>
                  <a:pt x="52" y="24"/>
                  <a:pt x="28" y="47"/>
                  <a:pt x="0" y="66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55" name="Freeform 9"/>
          <p:cNvSpPr>
            <a:spLocks noChangeArrowheads="1"/>
          </p:cNvSpPr>
          <p:nvPr/>
        </p:nvSpPr>
        <p:spPr bwMode="auto">
          <a:xfrm>
            <a:off x="3893560" y="6015124"/>
            <a:ext cx="1185068" cy="400165"/>
          </a:xfrm>
          <a:custGeom>
            <a:avLst/>
            <a:gdLst>
              <a:gd name="T0" fmla="*/ 971 w 987"/>
              <a:gd name="T1" fmla="*/ 441 h 441"/>
              <a:gd name="T2" fmla="*/ 554 w 987"/>
              <a:gd name="T3" fmla="*/ 24 h 441"/>
              <a:gd name="T4" fmla="*/ 0 w 987"/>
              <a:gd name="T5" fmla="*/ 24 h 441"/>
              <a:gd name="T6" fmla="*/ 0 w 987"/>
              <a:gd name="T7" fmla="*/ 0 h 441"/>
              <a:gd name="T8" fmla="*/ 562 w 987"/>
              <a:gd name="T9" fmla="*/ 0 h 441"/>
              <a:gd name="T10" fmla="*/ 987 w 987"/>
              <a:gd name="T11" fmla="*/ 433 h 441"/>
              <a:gd name="T12" fmla="*/ 971 w 987"/>
              <a:gd name="T13" fmla="*/ 441 h 4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7"/>
              <a:gd name="T22" fmla="*/ 0 h 441"/>
              <a:gd name="T23" fmla="*/ 987 w 987"/>
              <a:gd name="T24" fmla="*/ 441 h 4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7" h="441">
                <a:moveTo>
                  <a:pt x="971" y="441"/>
                </a:moveTo>
                <a:lnTo>
                  <a:pt x="554" y="24"/>
                </a:lnTo>
                <a:lnTo>
                  <a:pt x="0" y="24"/>
                </a:lnTo>
                <a:lnTo>
                  <a:pt x="0" y="0"/>
                </a:lnTo>
                <a:lnTo>
                  <a:pt x="562" y="0"/>
                </a:lnTo>
                <a:lnTo>
                  <a:pt x="987" y="433"/>
                </a:lnTo>
                <a:lnTo>
                  <a:pt x="971" y="441"/>
                </a:lnTo>
                <a:close/>
              </a:path>
            </a:pathLst>
          </a:custGeom>
          <a:solidFill>
            <a:srgbClr val="23CDC9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56" name="Freeform 10"/>
          <p:cNvSpPr>
            <a:spLocks noChangeArrowheads="1"/>
          </p:cNvSpPr>
          <p:nvPr/>
        </p:nvSpPr>
        <p:spPr bwMode="auto">
          <a:xfrm>
            <a:off x="4756944" y="5714989"/>
            <a:ext cx="1566862" cy="415110"/>
          </a:xfrm>
          <a:custGeom>
            <a:avLst/>
            <a:gdLst>
              <a:gd name="T0" fmla="*/ 971 w 987"/>
              <a:gd name="T1" fmla="*/ 440 h 440"/>
              <a:gd name="T2" fmla="*/ 553 w 987"/>
              <a:gd name="T3" fmla="*/ 24 h 440"/>
              <a:gd name="T4" fmla="*/ 0 w 987"/>
              <a:gd name="T5" fmla="*/ 24 h 440"/>
              <a:gd name="T6" fmla="*/ 0 w 987"/>
              <a:gd name="T7" fmla="*/ 0 h 440"/>
              <a:gd name="T8" fmla="*/ 561 w 987"/>
              <a:gd name="T9" fmla="*/ 0 h 440"/>
              <a:gd name="T10" fmla="*/ 987 w 987"/>
              <a:gd name="T11" fmla="*/ 432 h 440"/>
              <a:gd name="T12" fmla="*/ 971 w 987"/>
              <a:gd name="T13" fmla="*/ 440 h 4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7"/>
              <a:gd name="T22" fmla="*/ 0 h 440"/>
              <a:gd name="T23" fmla="*/ 987 w 987"/>
              <a:gd name="T24" fmla="*/ 440 h 4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7" h="440">
                <a:moveTo>
                  <a:pt x="971" y="440"/>
                </a:moveTo>
                <a:lnTo>
                  <a:pt x="553" y="24"/>
                </a:lnTo>
                <a:lnTo>
                  <a:pt x="0" y="24"/>
                </a:lnTo>
                <a:lnTo>
                  <a:pt x="0" y="0"/>
                </a:lnTo>
                <a:lnTo>
                  <a:pt x="561" y="0"/>
                </a:lnTo>
                <a:lnTo>
                  <a:pt x="987" y="432"/>
                </a:lnTo>
                <a:lnTo>
                  <a:pt x="971" y="440"/>
                </a:lnTo>
                <a:close/>
              </a:path>
            </a:pathLst>
          </a:custGeom>
          <a:solidFill>
            <a:srgbClr val="A3BED7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57" name="Freeform 11"/>
          <p:cNvSpPr>
            <a:spLocks noChangeArrowheads="1"/>
          </p:cNvSpPr>
          <p:nvPr/>
        </p:nvSpPr>
        <p:spPr bwMode="auto">
          <a:xfrm>
            <a:off x="5314951" y="5251338"/>
            <a:ext cx="2008981" cy="587538"/>
          </a:xfrm>
          <a:custGeom>
            <a:avLst/>
            <a:gdLst>
              <a:gd name="T0" fmla="*/ 979 w 995"/>
              <a:gd name="T1" fmla="*/ 441 h 441"/>
              <a:gd name="T2" fmla="*/ 554 w 995"/>
              <a:gd name="T3" fmla="*/ 16 h 441"/>
              <a:gd name="T4" fmla="*/ 0 w 995"/>
              <a:gd name="T5" fmla="*/ 16 h 441"/>
              <a:gd name="T6" fmla="*/ 0 w 995"/>
              <a:gd name="T7" fmla="*/ 0 h 441"/>
              <a:gd name="T8" fmla="*/ 562 w 995"/>
              <a:gd name="T9" fmla="*/ 0 h 441"/>
              <a:gd name="T10" fmla="*/ 995 w 995"/>
              <a:gd name="T11" fmla="*/ 425 h 441"/>
              <a:gd name="T12" fmla="*/ 979 w 995"/>
              <a:gd name="T13" fmla="*/ 441 h 4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5"/>
              <a:gd name="T22" fmla="*/ 0 h 441"/>
              <a:gd name="T23" fmla="*/ 995 w 995"/>
              <a:gd name="T24" fmla="*/ 441 h 4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5" h="441">
                <a:moveTo>
                  <a:pt x="979" y="441"/>
                </a:moveTo>
                <a:lnTo>
                  <a:pt x="554" y="16"/>
                </a:lnTo>
                <a:lnTo>
                  <a:pt x="0" y="16"/>
                </a:lnTo>
                <a:lnTo>
                  <a:pt x="0" y="0"/>
                </a:lnTo>
                <a:lnTo>
                  <a:pt x="562" y="0"/>
                </a:lnTo>
                <a:lnTo>
                  <a:pt x="995" y="425"/>
                </a:lnTo>
                <a:lnTo>
                  <a:pt x="979" y="44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58" name="Freeform 12"/>
          <p:cNvSpPr>
            <a:spLocks noChangeArrowheads="1"/>
          </p:cNvSpPr>
          <p:nvPr/>
        </p:nvSpPr>
        <p:spPr bwMode="auto">
          <a:xfrm>
            <a:off x="6059488" y="4864453"/>
            <a:ext cx="2279651" cy="700088"/>
          </a:xfrm>
          <a:custGeom>
            <a:avLst/>
            <a:gdLst>
              <a:gd name="T0" fmla="*/ 979 w 987"/>
              <a:gd name="T1" fmla="*/ 441 h 441"/>
              <a:gd name="T2" fmla="*/ 553 w 987"/>
              <a:gd name="T3" fmla="*/ 16 h 441"/>
              <a:gd name="T4" fmla="*/ 0 w 987"/>
              <a:gd name="T5" fmla="*/ 16 h 441"/>
              <a:gd name="T6" fmla="*/ 0 w 987"/>
              <a:gd name="T7" fmla="*/ 0 h 441"/>
              <a:gd name="T8" fmla="*/ 561 w 987"/>
              <a:gd name="T9" fmla="*/ 0 h 441"/>
              <a:gd name="T10" fmla="*/ 987 w 987"/>
              <a:gd name="T11" fmla="*/ 425 h 441"/>
              <a:gd name="T12" fmla="*/ 979 w 987"/>
              <a:gd name="T13" fmla="*/ 441 h 4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7"/>
              <a:gd name="T22" fmla="*/ 0 h 441"/>
              <a:gd name="T23" fmla="*/ 987 w 987"/>
              <a:gd name="T24" fmla="*/ 441 h 4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7" h="441">
                <a:moveTo>
                  <a:pt x="979" y="441"/>
                </a:moveTo>
                <a:lnTo>
                  <a:pt x="553" y="16"/>
                </a:lnTo>
                <a:lnTo>
                  <a:pt x="0" y="16"/>
                </a:lnTo>
                <a:lnTo>
                  <a:pt x="0" y="0"/>
                </a:lnTo>
                <a:lnTo>
                  <a:pt x="561" y="0"/>
                </a:lnTo>
                <a:lnTo>
                  <a:pt x="987" y="425"/>
                </a:lnTo>
                <a:lnTo>
                  <a:pt x="979" y="441"/>
                </a:lnTo>
                <a:close/>
              </a:path>
            </a:pathLst>
          </a:custGeom>
          <a:solidFill>
            <a:srgbClr val="94B8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608851" y="5903638"/>
            <a:ext cx="299967" cy="299967"/>
          </a:xfrm>
          <a:prstGeom prst="rect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1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502979" y="5512007"/>
            <a:ext cx="299967" cy="299967"/>
          </a:xfrm>
          <a:prstGeom prst="rect">
            <a:avLst/>
          </a:prstGeom>
          <a:solidFill>
            <a:srgbClr val="A3B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2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205149" y="5117223"/>
            <a:ext cx="299967" cy="2999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3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5914197" y="4715831"/>
            <a:ext cx="299967" cy="299967"/>
          </a:xfrm>
          <a:prstGeom prst="rect">
            <a:avLst/>
          </a:prstGeom>
          <a:solidFill>
            <a:srgbClr val="94B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4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147" name="圆角矩形 146"/>
          <p:cNvSpPr/>
          <p:nvPr/>
        </p:nvSpPr>
        <p:spPr bwMode="auto">
          <a:xfrm>
            <a:off x="1097196" y="1910158"/>
            <a:ext cx="871305" cy="629232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23CDC9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7950" indent="-107950">
              <a:buFont typeface="Arial" pitchFamily="34" charset="0"/>
              <a:buChar char="•"/>
            </a:pPr>
            <a:endParaRPr lang="en-GB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5524" y="199899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APP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ldLvl="0" animBg="1"/>
      <p:bldP spid="161" grpId="0" bldLvl="0" animBg="1"/>
      <p:bldP spid="162" grpId="0" bldLvl="0" animBg="1"/>
      <p:bldP spid="16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483848" y="1557782"/>
            <a:ext cx="34630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23CDC9"/>
                </a:solidFill>
              </a:rPr>
              <a:t>Market size and growth</a:t>
            </a:r>
          </a:p>
        </p:txBody>
      </p:sp>
      <p:sp>
        <p:nvSpPr>
          <p:cNvPr id="88" name="矩形 87"/>
          <p:cNvSpPr/>
          <p:nvPr/>
        </p:nvSpPr>
        <p:spPr>
          <a:xfrm>
            <a:off x="-116209" y="2255849"/>
            <a:ext cx="321598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Market size</a:t>
            </a:r>
          </a:p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/>
                <a:ea typeface="微软雅黑" pitchFamily="34" charset="-122"/>
                <a:cs typeface="Times New Roman"/>
              </a:rPr>
              <a:t>INR 14500million</a:t>
            </a:r>
          </a:p>
        </p:txBody>
      </p:sp>
      <p:sp>
        <p:nvSpPr>
          <p:cNvPr id="93" name="矩形 92"/>
          <p:cNvSpPr/>
          <p:nvPr/>
        </p:nvSpPr>
        <p:spPr>
          <a:xfrm>
            <a:off x="706107" y="3559547"/>
            <a:ext cx="1170500" cy="628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等腰三角形 99"/>
          <p:cNvSpPr/>
          <p:nvPr/>
        </p:nvSpPr>
        <p:spPr>
          <a:xfrm>
            <a:off x="2544994" y="2091214"/>
            <a:ext cx="1358776" cy="329278"/>
          </a:xfrm>
          <a:prstGeom prst="triangle">
            <a:avLst/>
          </a:prstGeom>
          <a:solidFill>
            <a:srgbClr val="23CDC9"/>
          </a:solidFill>
          <a:ln>
            <a:solidFill>
              <a:srgbClr val="23C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7324D"/>
              </a:solidFill>
            </a:endParaRPr>
          </a:p>
        </p:txBody>
      </p:sp>
      <p:cxnSp>
        <p:nvCxnSpPr>
          <p:cNvPr id="146" name="直接连接符 20"/>
          <p:cNvCxnSpPr/>
          <p:nvPr/>
        </p:nvCxnSpPr>
        <p:spPr>
          <a:xfrm>
            <a:off x="203810" y="1962531"/>
            <a:ext cx="4116740" cy="0"/>
          </a:xfrm>
          <a:prstGeom prst="line">
            <a:avLst/>
          </a:prstGeom>
          <a:ln w="2857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001394" y="2420488"/>
            <a:ext cx="470329" cy="768314"/>
          </a:xfrm>
          <a:prstGeom prst="rect">
            <a:avLst/>
          </a:prstGeom>
          <a:solidFill>
            <a:srgbClr val="23CDC9"/>
          </a:solidFill>
          <a:ln>
            <a:solidFill>
              <a:srgbClr val="23CD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3220706" y="2314213"/>
            <a:ext cx="17056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600" b="1" dirty="0">
              <a:solidFill>
                <a:srgbClr val="C00000"/>
              </a:solidFill>
              <a:latin typeface="Times New Roman"/>
              <a:ea typeface="微软雅黑" pitchFamily="34" charset="-122"/>
              <a:cs typeface="Times New Roman"/>
            </a:endParaRPr>
          </a:p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Times New Roman"/>
                <a:ea typeface="微软雅黑" pitchFamily="34" charset="-122"/>
                <a:cs typeface="Times New Roman"/>
              </a:rPr>
              <a:t>＋</a:t>
            </a:r>
            <a:r>
              <a:rPr lang="en-US" altLang="zh-CN" sz="2800" b="1" dirty="0">
                <a:solidFill>
                  <a:srgbClr val="C00000"/>
                </a:solidFill>
                <a:latin typeface="Times New Roman"/>
                <a:ea typeface="微软雅黑" pitchFamily="34" charset="-122"/>
                <a:cs typeface="Times New Roman"/>
              </a:rPr>
              <a:t>14%</a:t>
            </a:r>
          </a:p>
        </p:txBody>
      </p:sp>
      <p:cxnSp>
        <p:nvCxnSpPr>
          <p:cNvPr id="160" name="直接连接符 20"/>
          <p:cNvCxnSpPr/>
          <p:nvPr/>
        </p:nvCxnSpPr>
        <p:spPr>
          <a:xfrm>
            <a:off x="4859620" y="1962466"/>
            <a:ext cx="3951230" cy="25"/>
          </a:xfrm>
          <a:prstGeom prst="line">
            <a:avLst/>
          </a:prstGeom>
          <a:ln w="2857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788024" y="2072251"/>
            <a:ext cx="409187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en-US" altLang="zh-CN" dirty="0"/>
              <a:t>Low barriers to entry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Stiff competition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Rapid growth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Dependence on raw material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Trend to be premium</a:t>
            </a:r>
          </a:p>
          <a:p>
            <a:endParaRPr lang="en-US" altLang="zh-CN" dirty="0"/>
          </a:p>
        </p:txBody>
      </p:sp>
      <p:sp>
        <p:nvSpPr>
          <p:cNvPr id="221" name="矩形 1"/>
          <p:cNvSpPr>
            <a:spLocks noChangeArrowheads="1"/>
          </p:cNvSpPr>
          <p:nvPr/>
        </p:nvSpPr>
        <p:spPr bwMode="auto">
          <a:xfrm>
            <a:off x="5133671" y="3923764"/>
            <a:ext cx="4118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23CDC9"/>
                </a:solidFill>
              </a:rPr>
              <a:t>Main competitors</a:t>
            </a:r>
          </a:p>
        </p:txBody>
      </p:sp>
      <p:cxnSp>
        <p:nvCxnSpPr>
          <p:cNvPr id="222" name="直接连接符 20"/>
          <p:cNvCxnSpPr/>
          <p:nvPr/>
        </p:nvCxnSpPr>
        <p:spPr>
          <a:xfrm>
            <a:off x="4805642" y="4365104"/>
            <a:ext cx="3860384" cy="0"/>
          </a:xfrm>
          <a:prstGeom prst="line">
            <a:avLst/>
          </a:prstGeom>
          <a:ln w="2857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2"/>
          <p:cNvSpPr>
            <a:spLocks noChangeArrowheads="1"/>
          </p:cNvSpPr>
          <p:nvPr/>
        </p:nvSpPr>
        <p:spPr bwMode="auto">
          <a:xfrm>
            <a:off x="20133" y="34776"/>
            <a:ext cx="173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Industry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63"/>
          <p:cNvSpPr>
            <a:spLocks noChangeArrowheads="1"/>
          </p:cNvSpPr>
          <p:nvPr/>
        </p:nvSpPr>
        <p:spPr bwMode="auto">
          <a:xfrm>
            <a:off x="4477946" y="40301"/>
            <a:ext cx="163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Strategy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1619672" y="11060"/>
            <a:ext cx="1" cy="4841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 bwMode="auto">
          <a:xfrm flipH="1">
            <a:off x="4281029" y="0"/>
            <a:ext cx="1868" cy="5095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5844615" y="34776"/>
            <a:ext cx="0" cy="44391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"/>
          <p:cNvSpPr txBox="1">
            <a:spLocks noChangeArrowheads="1"/>
          </p:cNvSpPr>
          <p:nvPr/>
        </p:nvSpPr>
        <p:spPr bwMode="auto">
          <a:xfrm>
            <a:off x="395536" y="710540"/>
            <a:ext cx="915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rPr>
              <a:t>Condition of baked goods sector</a:t>
            </a:r>
            <a:endParaRPr sz="2400"/>
          </a:p>
        </p:txBody>
      </p:sp>
      <p:sp>
        <p:nvSpPr>
          <p:cNvPr id="45" name="矩形 44"/>
          <p:cNvSpPr/>
          <p:nvPr/>
        </p:nvSpPr>
        <p:spPr>
          <a:xfrm>
            <a:off x="167577" y="1616865"/>
            <a:ext cx="299967" cy="299967"/>
          </a:xfrm>
          <a:prstGeom prst="rect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1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5141439" y="1556792"/>
            <a:ext cx="3738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23CDC9"/>
                </a:solidFill>
              </a:rPr>
              <a:t>Features of baked goods sector</a:t>
            </a:r>
          </a:p>
        </p:txBody>
      </p:sp>
      <p:sp>
        <p:nvSpPr>
          <p:cNvPr id="47" name="矩形 46"/>
          <p:cNvSpPr/>
          <p:nvPr/>
        </p:nvSpPr>
        <p:spPr>
          <a:xfrm>
            <a:off x="4825168" y="1598273"/>
            <a:ext cx="299967" cy="299967"/>
          </a:xfrm>
          <a:prstGeom prst="rect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2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805642" y="3924227"/>
            <a:ext cx="299967" cy="299967"/>
          </a:xfrm>
          <a:prstGeom prst="rect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3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83" y="3522234"/>
            <a:ext cx="4361046" cy="2625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V="1">
            <a:off x="1831479" y="4365104"/>
            <a:ext cx="919088" cy="68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553950" y="4033648"/>
            <a:ext cx="923996" cy="518895"/>
          </a:xfrm>
          <a:prstGeom prst="ellipse">
            <a:avLst/>
          </a:prstGeom>
          <a:solidFill>
            <a:srgbClr val="23CDC9"/>
          </a:solidFill>
          <a:ln w="0"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92.4%</a:t>
            </a:r>
            <a:endParaRPr lang="zh-CN" altLang="en-US" sz="1400" b="1" dirty="0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39" y="4602559"/>
            <a:ext cx="1303137" cy="60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57" y="4552543"/>
            <a:ext cx="1168353" cy="67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402" y="4615411"/>
            <a:ext cx="86409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70521" y="3016058"/>
            <a:ext cx="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5931" y="5616704"/>
            <a:ext cx="3068148" cy="369332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sys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CN" b="1" dirty="0"/>
              <a:t>Account for 80% of retail sales</a:t>
            </a:r>
            <a:endParaRPr lang="zh-CN" altLang="en-US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-511810" y="85725"/>
            <a:ext cx="9547860" cy="372745"/>
            <a:chOff x="-806" y="135"/>
            <a:chExt cx="15036" cy="587"/>
          </a:xfrm>
        </p:grpSpPr>
        <p:sp>
          <p:nvSpPr>
            <p:cNvPr id="33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Industry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Long-term View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" name="燕尾形 1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燕尾形 49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" y="477838"/>
            <a:ext cx="9144000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noProof="1">
                <a:solidFill>
                  <a:schemeClr val="bg1"/>
                </a:solidFill>
                <a:sym typeface="+mn-ea"/>
              </a:rPr>
              <a:t>India is a fast-developing market with stiff competition and high dependence on raw material</a:t>
            </a:r>
            <a:endParaRPr lang="en-US" altLang="zh-CN" sz="2400" b="1" strike="noStrike" noProof="1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-50800" y="6597333"/>
            <a:ext cx="9178925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rgbClr val="23CDC9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706107" y="3559547"/>
            <a:ext cx="1170500" cy="628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TextBox 62"/>
          <p:cNvSpPr>
            <a:spLocks noChangeArrowheads="1"/>
          </p:cNvSpPr>
          <p:nvPr/>
        </p:nvSpPr>
        <p:spPr bwMode="auto">
          <a:xfrm>
            <a:off x="20133" y="34776"/>
            <a:ext cx="173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Industry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63"/>
          <p:cNvSpPr>
            <a:spLocks noChangeArrowheads="1"/>
          </p:cNvSpPr>
          <p:nvPr/>
        </p:nvSpPr>
        <p:spPr bwMode="auto">
          <a:xfrm>
            <a:off x="4477946" y="40301"/>
            <a:ext cx="163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Strategy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1619672" y="11060"/>
            <a:ext cx="1" cy="4841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 bwMode="auto">
          <a:xfrm flipH="1">
            <a:off x="4281029" y="0"/>
            <a:ext cx="1868" cy="5095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5844615" y="34776"/>
            <a:ext cx="0" cy="44391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"/>
          <p:cNvSpPr txBox="1">
            <a:spLocks noChangeArrowheads="1"/>
          </p:cNvSpPr>
          <p:nvPr/>
        </p:nvSpPr>
        <p:spPr bwMode="auto">
          <a:xfrm>
            <a:off x="395536" y="710540"/>
            <a:ext cx="915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rPr>
              <a:t>Condition of baked goods sector</a:t>
            </a:r>
            <a:endParaRPr sz="2400"/>
          </a:p>
        </p:txBody>
      </p:sp>
      <p:grpSp>
        <p:nvGrpSpPr>
          <p:cNvPr id="6" name="组合 5"/>
          <p:cNvGrpSpPr/>
          <p:nvPr/>
        </p:nvGrpSpPr>
        <p:grpSpPr>
          <a:xfrm>
            <a:off x="-511810" y="85725"/>
            <a:ext cx="9547860" cy="372745"/>
            <a:chOff x="-806" y="135"/>
            <a:chExt cx="15036" cy="587"/>
          </a:xfrm>
        </p:grpSpPr>
        <p:sp>
          <p:nvSpPr>
            <p:cNvPr id="33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Industry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Long-term View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" name="燕尾形 1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燕尾形 49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0" y="477838"/>
            <a:ext cx="9180513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There are more indulgent consumer spending in India due to more young people and more use of credit and debit cards </a:t>
            </a:r>
            <a:endParaRPr lang="en-US" altLang="zh-CN" sz="2400" b="1" strike="noStrike" noProof="1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-50800" y="6597333"/>
            <a:ext cx="9178925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595959"/>
                </a:solidFill>
              </a:rPr>
              <a:t>Source :Internet World Statas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0132" y="1355962"/>
            <a:ext cx="4457814" cy="2936638"/>
            <a:chOff x="-85722" y="1355961"/>
            <a:chExt cx="5363575" cy="3103743"/>
          </a:xfrm>
        </p:grpSpPr>
        <p:grpSp>
          <p:nvGrpSpPr>
            <p:cNvPr id="42" name="组合 41"/>
            <p:cNvGrpSpPr/>
            <p:nvPr/>
          </p:nvGrpSpPr>
          <p:grpSpPr>
            <a:xfrm>
              <a:off x="210840" y="1355961"/>
              <a:ext cx="4860262" cy="460482"/>
              <a:chOff x="790235" y="2871279"/>
              <a:chExt cx="4116740" cy="369643"/>
            </a:xfrm>
          </p:grpSpPr>
          <p:cxnSp>
            <p:nvCxnSpPr>
              <p:cNvPr id="53" name="直接连接符 20"/>
              <p:cNvCxnSpPr/>
              <p:nvPr/>
            </p:nvCxnSpPr>
            <p:spPr>
              <a:xfrm>
                <a:off x="790235" y="3240922"/>
                <a:ext cx="4116740" cy="0"/>
              </a:xfrm>
              <a:prstGeom prst="line">
                <a:avLst/>
              </a:prstGeom>
              <a:ln w="28575">
                <a:solidFill>
                  <a:srgbClr val="23CD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1"/>
              <p:cNvSpPr>
                <a:spLocks noChangeArrowheads="1"/>
              </p:cNvSpPr>
              <p:nvPr/>
            </p:nvSpPr>
            <p:spPr bwMode="auto">
              <a:xfrm>
                <a:off x="888495" y="2871279"/>
                <a:ext cx="34630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b="1" dirty="0"/>
                  <a:t>A younger population</a:t>
                </a:r>
                <a:endParaRPr lang="zh-CN" altLang="en-US" b="1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-85722" y="1896269"/>
              <a:ext cx="5363575" cy="2563435"/>
              <a:chOff x="42843" y="2289584"/>
              <a:chExt cx="5839093" cy="2175215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99" t="12973" r="1054" b="3858"/>
              <a:stretch/>
            </p:blipFill>
            <p:spPr>
              <a:xfrm>
                <a:off x="395536" y="2331199"/>
                <a:ext cx="5486400" cy="2133600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42843" y="2289584"/>
                <a:ext cx="502595" cy="50591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2012</a:t>
                </a:r>
                <a:endParaRPr lang="zh-CN" altLang="en-US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99814" y="2818946"/>
                <a:ext cx="461665" cy="57905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2020</a:t>
                </a:r>
                <a:endParaRPr lang="zh-CN" altLang="en-US" dirty="0"/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513347" y="2331199"/>
                <a:ext cx="5149516" cy="1022083"/>
                <a:chOff x="513347" y="2331199"/>
                <a:chExt cx="5149516" cy="1022083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5646821" y="2331199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513347" y="2363282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529389" y="3337853"/>
                  <a:ext cx="5133474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3023939" y="2339221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>
                  <a:off x="2374233" y="2347243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3697712" y="2339223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>
                  <a:off x="4363456" y="2347245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5013157" y="2339224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1114931" y="2355265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>
                  <a:off x="1788701" y="2355265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矩形 21"/>
                <p:cNvSpPr/>
                <p:nvPr/>
              </p:nvSpPr>
              <p:spPr>
                <a:xfrm>
                  <a:off x="4012744" y="2842243"/>
                  <a:ext cx="190291" cy="338400"/>
                </a:xfrm>
                <a:prstGeom prst="rect">
                  <a:avLst/>
                </a:prstGeom>
                <a:solidFill>
                  <a:srgbClr val="93A8D3"/>
                </a:solidFill>
                <a:ln>
                  <a:solidFill>
                    <a:srgbClr val="93A8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1822992" y="2834223"/>
                  <a:ext cx="72000" cy="338400"/>
                </a:xfrm>
                <a:prstGeom prst="rect">
                  <a:avLst/>
                </a:prstGeom>
                <a:solidFill>
                  <a:srgbClr val="D89794"/>
                </a:solidFill>
                <a:ln>
                  <a:solidFill>
                    <a:srgbClr val="D8979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2424568" y="2344942"/>
                  <a:ext cx="72000" cy="324000"/>
                </a:xfrm>
                <a:prstGeom prst="rect">
                  <a:avLst/>
                </a:prstGeom>
                <a:solidFill>
                  <a:srgbClr val="D89794"/>
                </a:solidFill>
                <a:ln>
                  <a:solidFill>
                    <a:srgbClr val="D8979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523576" y="2336921"/>
                  <a:ext cx="72000" cy="324000"/>
                </a:xfrm>
                <a:prstGeom prst="rect">
                  <a:avLst/>
                </a:prstGeom>
                <a:solidFill>
                  <a:srgbClr val="FBD5B6"/>
                </a:solidFill>
                <a:ln>
                  <a:solidFill>
                    <a:srgbClr val="FBD5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0" name="组合 79"/>
          <p:cNvGrpSpPr/>
          <p:nvPr/>
        </p:nvGrpSpPr>
        <p:grpSpPr>
          <a:xfrm>
            <a:off x="4708614" y="1340473"/>
            <a:ext cx="4130586" cy="2939477"/>
            <a:chOff x="4769972" y="1333987"/>
            <a:chExt cx="4080608" cy="3311788"/>
          </a:xfrm>
        </p:grpSpPr>
        <p:cxnSp>
          <p:nvCxnSpPr>
            <p:cNvPr id="77" name="直接连接符 20"/>
            <p:cNvCxnSpPr/>
            <p:nvPr/>
          </p:nvCxnSpPr>
          <p:spPr>
            <a:xfrm>
              <a:off x="4859620" y="1818088"/>
              <a:ext cx="3951230" cy="25"/>
            </a:xfrm>
            <a:prstGeom prst="line">
              <a:avLst/>
            </a:prstGeom>
            <a:ln w="28575">
              <a:solidFill>
                <a:srgbClr val="23CD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1"/>
            <p:cNvSpPr>
              <a:spLocks noChangeArrowheads="1"/>
            </p:cNvSpPr>
            <p:nvPr/>
          </p:nvSpPr>
          <p:spPr bwMode="auto">
            <a:xfrm>
              <a:off x="4847834" y="1333987"/>
              <a:ext cx="38051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 dirty="0"/>
                <a:t>The means to spending</a:t>
              </a:r>
              <a:endParaRPr lang="zh-CN" altLang="en-US" b="1" dirty="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769972" y="1894216"/>
              <a:ext cx="4080608" cy="2751559"/>
              <a:chOff x="4769972" y="1893856"/>
              <a:chExt cx="4080608" cy="2689691"/>
            </a:xfrm>
          </p:grpSpPr>
          <p:graphicFrame>
            <p:nvGraphicFramePr>
              <p:cNvPr id="75" name="图表 74"/>
              <p:cNvGraphicFramePr/>
              <p:nvPr>
                <p:extLst>
                  <p:ext uri="{D42A27DB-BD31-4B8C-83A1-F6EECF244321}">
                    <p14:modId xmlns:p14="http://schemas.microsoft.com/office/powerpoint/2010/main" val="842158338"/>
                  </p:ext>
                </p:extLst>
              </p:nvPr>
            </p:nvGraphicFramePr>
            <p:xfrm>
              <a:off x="4769972" y="2108752"/>
              <a:ext cx="4040878" cy="247479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90" name="文本框 89"/>
              <p:cNvSpPr txBox="1"/>
              <p:nvPr/>
            </p:nvSpPr>
            <p:spPr>
              <a:xfrm>
                <a:off x="5821163" y="2901227"/>
                <a:ext cx="1323385" cy="4772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23CDC9"/>
                    </a:solidFill>
                  </a:rPr>
                  <a:t>double</a:t>
                </a:r>
                <a:endParaRPr lang="zh-CN" altLang="en-US" sz="2000" b="1" dirty="0">
                  <a:solidFill>
                    <a:srgbClr val="23CDC9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7143577" y="1893856"/>
                <a:ext cx="1707003" cy="4001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23CDC9"/>
                    </a:solidFill>
                  </a:rPr>
                  <a:t>Six times</a:t>
                </a:r>
                <a:endParaRPr lang="zh-CN" altLang="en-US" sz="2000" b="1" dirty="0">
                  <a:solidFill>
                    <a:srgbClr val="23CDC9"/>
                  </a:solidFill>
                </a:endParaRPr>
              </a:p>
            </p:txBody>
          </p:sp>
          <p:sp>
            <p:nvSpPr>
              <p:cNvPr id="76" name="上箭头 75"/>
              <p:cNvSpPr/>
              <p:nvPr/>
            </p:nvSpPr>
            <p:spPr>
              <a:xfrm>
                <a:off x="6290328" y="3300621"/>
                <a:ext cx="180001" cy="277534"/>
              </a:xfrm>
              <a:prstGeom prst="up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上箭头 93"/>
              <p:cNvSpPr/>
              <p:nvPr/>
            </p:nvSpPr>
            <p:spPr>
              <a:xfrm>
                <a:off x="7943661" y="2240964"/>
                <a:ext cx="180001" cy="246334"/>
              </a:xfrm>
              <a:prstGeom prst="up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5" name="文本框 114"/>
          <p:cNvSpPr txBox="1"/>
          <p:nvPr/>
        </p:nvSpPr>
        <p:spPr>
          <a:xfrm>
            <a:off x="4703713" y="4203197"/>
            <a:ext cx="406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3CDC9"/>
                </a:solidFill>
                <a:latin typeface="Arial" pitchFamily="34" charset="0"/>
                <a:cs typeface="Arial" pitchFamily="34" charset="0"/>
              </a:rPr>
              <a:t>Comments</a:t>
            </a:r>
          </a:p>
        </p:txBody>
      </p:sp>
      <p:cxnSp>
        <p:nvCxnSpPr>
          <p:cNvPr id="116" name="直接连接符 20"/>
          <p:cNvCxnSpPr/>
          <p:nvPr/>
        </p:nvCxnSpPr>
        <p:spPr>
          <a:xfrm>
            <a:off x="4762853" y="4654658"/>
            <a:ext cx="4297117" cy="15770"/>
          </a:xfrm>
          <a:prstGeom prst="line">
            <a:avLst/>
          </a:prstGeom>
          <a:ln w="2857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4902200" y="5813493"/>
            <a:ext cx="3937000" cy="646986"/>
          </a:xfrm>
          <a:prstGeom prst="roundRect">
            <a:avLst/>
          </a:prstGeom>
          <a:solidFill>
            <a:srgbClr val="23CDC9"/>
          </a:solidFill>
          <a:ln w="38100">
            <a:solidFill>
              <a:srgbClr val="23CDC9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More indulgent consumer spending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A lucrative market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4717040" y="4656388"/>
            <a:ext cx="4357177" cy="919401"/>
          </a:xfrm>
          <a:prstGeom prst="roundRect">
            <a:avLst/>
          </a:prstGeom>
          <a:ln w="38100">
            <a:noFill/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64% population in the work age group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Credit and debit card spending is popular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Retail infrastructure grow substantially</a:t>
            </a:r>
          </a:p>
        </p:txBody>
      </p:sp>
      <p:sp>
        <p:nvSpPr>
          <p:cNvPr id="121" name="等腰三角形 120"/>
          <p:cNvSpPr/>
          <p:nvPr/>
        </p:nvSpPr>
        <p:spPr>
          <a:xfrm rot="10800000">
            <a:off x="5460999" y="5503166"/>
            <a:ext cx="2642378" cy="188805"/>
          </a:xfrm>
          <a:prstGeom prst="triangle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右箭头 103"/>
          <p:cNvSpPr/>
          <p:nvPr/>
        </p:nvSpPr>
        <p:spPr>
          <a:xfrm>
            <a:off x="2111337" y="5219700"/>
            <a:ext cx="504466" cy="472272"/>
          </a:xfrm>
          <a:prstGeom prst="rightArrow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205726" y="4520187"/>
            <a:ext cx="1905611" cy="1988198"/>
            <a:chOff x="205726" y="4520187"/>
            <a:chExt cx="1905611" cy="1988198"/>
          </a:xfrm>
        </p:grpSpPr>
        <p:pic>
          <p:nvPicPr>
            <p:cNvPr id="123" name="图片 1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42" t="531" r="38" b="23256"/>
            <a:stretch/>
          </p:blipFill>
          <p:spPr>
            <a:xfrm>
              <a:off x="205726" y="4520187"/>
              <a:ext cx="1905611" cy="1988198"/>
            </a:xfrm>
            <a:prstGeom prst="rect">
              <a:avLst/>
            </a:prstGeom>
          </p:spPr>
        </p:pic>
        <p:sp>
          <p:nvSpPr>
            <p:cNvPr id="105" name="椭圆 104"/>
            <p:cNvSpPr/>
            <p:nvPr/>
          </p:nvSpPr>
          <p:spPr>
            <a:xfrm>
              <a:off x="865635" y="5093569"/>
              <a:ext cx="108000" cy="108000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626824" y="5749222"/>
              <a:ext cx="126000" cy="126000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900796" y="6021790"/>
              <a:ext cx="45719" cy="45719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753944" y="5604137"/>
              <a:ext cx="126000" cy="126000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996262" y="6153105"/>
              <a:ext cx="45719" cy="45719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2599412" y="4428162"/>
            <a:ext cx="1905611" cy="1988198"/>
            <a:chOff x="205726" y="4520187"/>
            <a:chExt cx="1905611" cy="1988198"/>
          </a:xfrm>
        </p:grpSpPr>
        <p:pic>
          <p:nvPicPr>
            <p:cNvPr id="133" name="图片 13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42" t="531" r="38" b="23256"/>
            <a:stretch/>
          </p:blipFill>
          <p:spPr>
            <a:xfrm>
              <a:off x="205726" y="4520187"/>
              <a:ext cx="1905611" cy="1988198"/>
            </a:xfrm>
            <a:prstGeom prst="rect">
              <a:avLst/>
            </a:prstGeom>
          </p:spPr>
        </p:pic>
        <p:sp>
          <p:nvSpPr>
            <p:cNvPr id="134" name="椭圆 133"/>
            <p:cNvSpPr/>
            <p:nvPr/>
          </p:nvSpPr>
          <p:spPr>
            <a:xfrm>
              <a:off x="865635" y="5093569"/>
              <a:ext cx="108000" cy="108000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626824" y="5749222"/>
              <a:ext cx="126000" cy="126000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900796" y="6021790"/>
              <a:ext cx="45719" cy="45719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753944" y="5604137"/>
              <a:ext cx="126000" cy="126000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996262" y="6153105"/>
              <a:ext cx="45719" cy="45719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椭圆 138"/>
          <p:cNvSpPr/>
          <p:nvPr/>
        </p:nvSpPr>
        <p:spPr>
          <a:xfrm>
            <a:off x="3462568" y="5129159"/>
            <a:ext cx="45719" cy="45719"/>
          </a:xfrm>
          <a:prstGeom prst="ellipse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201308" y="5245276"/>
            <a:ext cx="45719" cy="45719"/>
          </a:xfrm>
          <a:prstGeom prst="ellipse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3651254" y="5477506"/>
            <a:ext cx="45719" cy="45719"/>
          </a:xfrm>
          <a:prstGeom prst="ellipse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3157769" y="6029050"/>
            <a:ext cx="45719" cy="45719"/>
          </a:xfrm>
          <a:prstGeom prst="ellipse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2954568" y="5303333"/>
            <a:ext cx="45719" cy="45719"/>
          </a:xfrm>
          <a:prstGeom prst="ellipse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0974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3"/>
          <p:cNvSpPr txBox="1">
            <a:spLocks noChangeArrowheads="1"/>
          </p:cNvSpPr>
          <p:nvPr/>
        </p:nvSpPr>
        <p:spPr bwMode="auto">
          <a:xfrm>
            <a:off x="-7144" y="6606132"/>
            <a:ext cx="9144000" cy="260350"/>
          </a:xfrm>
          <a:prstGeom prst="rect">
            <a:avLst/>
          </a:prstGeom>
          <a:solidFill>
            <a:srgbClr val="23CDC9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06107" y="3559547"/>
            <a:ext cx="1170500" cy="628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TextBox 62"/>
          <p:cNvSpPr>
            <a:spLocks noChangeArrowheads="1"/>
          </p:cNvSpPr>
          <p:nvPr/>
        </p:nvSpPr>
        <p:spPr bwMode="auto">
          <a:xfrm>
            <a:off x="20133" y="34776"/>
            <a:ext cx="173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Industry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63"/>
          <p:cNvSpPr>
            <a:spLocks noChangeArrowheads="1"/>
          </p:cNvSpPr>
          <p:nvPr/>
        </p:nvSpPr>
        <p:spPr bwMode="auto">
          <a:xfrm>
            <a:off x="-511948" y="85956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Industry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63"/>
          <p:cNvSpPr>
            <a:spLocks noChangeArrowheads="1"/>
          </p:cNvSpPr>
          <p:nvPr/>
        </p:nvSpPr>
        <p:spPr bwMode="auto">
          <a:xfrm>
            <a:off x="4477946" y="40301"/>
            <a:ext cx="163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Strategy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1619672" y="11060"/>
            <a:ext cx="1" cy="4841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 bwMode="auto">
          <a:xfrm flipH="1">
            <a:off x="4281029" y="0"/>
            <a:ext cx="1868" cy="5095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5844615" y="34776"/>
            <a:ext cx="0" cy="44391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3"/>
          <p:cNvSpPr>
            <a:spLocks noChangeArrowheads="1"/>
          </p:cNvSpPr>
          <p:nvPr/>
        </p:nvSpPr>
        <p:spPr bwMode="auto">
          <a:xfrm>
            <a:off x="1486845" y="89198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Company Overview </a:t>
            </a:r>
          </a:p>
        </p:txBody>
      </p:sp>
      <p:sp>
        <p:nvSpPr>
          <p:cNvPr id="36" name="TextBox 63"/>
          <p:cNvSpPr>
            <a:spLocks noChangeArrowheads="1"/>
          </p:cNvSpPr>
          <p:nvPr/>
        </p:nvSpPr>
        <p:spPr bwMode="auto">
          <a:xfrm>
            <a:off x="4145715" y="89198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Analysis &amp; Strategy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63"/>
          <p:cNvSpPr>
            <a:spLocks noChangeArrowheads="1"/>
          </p:cNvSpPr>
          <p:nvPr/>
        </p:nvSpPr>
        <p:spPr bwMode="auto">
          <a:xfrm>
            <a:off x="6547073" y="85956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Long-term View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燕尾形 1"/>
          <p:cNvSpPr/>
          <p:nvPr/>
        </p:nvSpPr>
        <p:spPr>
          <a:xfrm>
            <a:off x="13248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燕尾形 49"/>
          <p:cNvSpPr/>
          <p:nvPr/>
        </p:nvSpPr>
        <p:spPr>
          <a:xfrm>
            <a:off x="39600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66240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-7144" y="6597333"/>
            <a:ext cx="9149239" cy="280865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rgbClr val="23CDC9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477838"/>
            <a:ext cx="9180513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noProof="1">
                <a:solidFill>
                  <a:schemeClr val="bg1"/>
                </a:solidFill>
              </a:rPr>
              <a:t>Financial performance indicates that Cookie Man are above breakeven</a:t>
            </a:r>
            <a:endParaRPr lang="zh-CN" altLang="en-US" strike="noStrike" noProof="1">
              <a:solidFill>
                <a:srgbClr val="23CDC9"/>
              </a:solidFill>
            </a:endParaRPr>
          </a:p>
        </p:txBody>
      </p:sp>
      <p:graphicFrame>
        <p:nvGraphicFramePr>
          <p:cNvPr id="54" name="图表 53"/>
          <p:cNvGraphicFramePr/>
          <p:nvPr/>
        </p:nvGraphicFramePr>
        <p:xfrm>
          <a:off x="64277" y="1258177"/>
          <a:ext cx="3240897" cy="1476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5" name="图表 54"/>
          <p:cNvGraphicFramePr/>
          <p:nvPr/>
        </p:nvGraphicFramePr>
        <p:xfrm>
          <a:off x="3132512" y="1171843"/>
          <a:ext cx="3252810" cy="1540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6" name="图表 55"/>
          <p:cNvGraphicFramePr/>
          <p:nvPr/>
        </p:nvGraphicFramePr>
        <p:xfrm>
          <a:off x="6086178" y="1218678"/>
          <a:ext cx="2958540" cy="1791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622465" y="1238087"/>
            <a:ext cx="21154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Equity multiplier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 flipV="1">
            <a:off x="-36830" y="2909262"/>
            <a:ext cx="9072880" cy="0"/>
          </a:xfrm>
          <a:prstGeom prst="line">
            <a:avLst/>
          </a:prstGeom>
          <a:noFill/>
          <a:ln w="25400" cap="flat" cmpd="sng" algn="ctr">
            <a:solidFill>
              <a:srgbClr val="23CDC9">
                <a:alpha val="99000"/>
              </a:srgbClr>
            </a:solidFill>
            <a:prstDash val="dashDot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8663" y="2650104"/>
            <a:ext cx="2911608" cy="202547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381013" y="2609597"/>
            <a:ext cx="115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Cookie man</a:t>
            </a:r>
            <a:endParaRPr lang="zh-CN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680201" y="2607450"/>
            <a:ext cx="936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Britannia</a:t>
            </a:r>
            <a:endParaRPr lang="zh-CN" alt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838032" y="2616849"/>
            <a:ext cx="468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ITC</a:t>
            </a:r>
            <a:endParaRPr lang="zh-CN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9485" y="2881494"/>
            <a:ext cx="3433340" cy="3724639"/>
            <a:chOff x="119485" y="3109549"/>
            <a:chExt cx="3433340" cy="3228660"/>
          </a:xfrm>
        </p:grpSpPr>
        <p:grpSp>
          <p:nvGrpSpPr>
            <p:cNvPr id="15" name="组合 14"/>
            <p:cNvGrpSpPr/>
            <p:nvPr/>
          </p:nvGrpSpPr>
          <p:grpSpPr>
            <a:xfrm>
              <a:off x="119485" y="3109549"/>
              <a:ext cx="3433340" cy="3227433"/>
              <a:chOff x="119485" y="3109549"/>
              <a:chExt cx="3433340" cy="322743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19485" y="3109549"/>
                <a:ext cx="3433340" cy="3227433"/>
                <a:chOff x="4973418" y="3205521"/>
                <a:chExt cx="3433340" cy="3227433"/>
              </a:xfrm>
            </p:grpSpPr>
            <p:graphicFrame>
              <p:nvGraphicFramePr>
                <p:cNvPr id="53" name="图表 52"/>
                <p:cNvGraphicFramePr/>
                <p:nvPr/>
              </p:nvGraphicFramePr>
              <p:xfrm>
                <a:off x="4973418" y="3218376"/>
                <a:ext cx="3000373" cy="321457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sp>
              <p:nvSpPr>
                <p:cNvPr id="6" name="文本框 5"/>
                <p:cNvSpPr txBox="1"/>
                <p:nvPr/>
              </p:nvSpPr>
              <p:spPr>
                <a:xfrm>
                  <a:off x="5525721" y="3205521"/>
                  <a:ext cx="2881037" cy="290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b="1" dirty="0">
                      <a:latin typeface="Arial" pitchFamily="34" charset="0"/>
                      <a:cs typeface="Arial" pitchFamily="34" charset="0"/>
                    </a:rPr>
                    <a:t>Revenue</a:t>
                  </a:r>
                  <a:r>
                    <a:rPr lang="zh-CN" altLang="en-US" sz="1600" b="1" dirty="0">
                      <a:latin typeface="Arial" pitchFamily="34" charset="0"/>
                      <a:cs typeface="Arial" pitchFamily="34" charset="0"/>
                    </a:rPr>
                    <a:t>：</a:t>
                  </a:r>
                  <a:r>
                    <a:rPr lang="en-US" altLang="zh-CN" sz="1600" b="1" dirty="0" err="1">
                      <a:latin typeface="Arial" pitchFamily="34" charset="0"/>
                      <a:cs typeface="Arial" pitchFamily="34" charset="0"/>
                    </a:rPr>
                    <a:t>profit&amp;cost</a:t>
                  </a:r>
                  <a:endParaRPr lang="zh-CN" altLang="en-US" sz="16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4" name="文本框 13"/>
              <p:cNvSpPr txBox="1"/>
              <p:nvPr/>
            </p:nvSpPr>
            <p:spPr>
              <a:xfrm>
                <a:off x="751601" y="3738953"/>
                <a:ext cx="5922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202270</a:t>
                </a:r>
                <a:endParaRPr lang="zh-CN" altLang="en-US" sz="1050" dirty="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84809" y="3380832"/>
                <a:ext cx="5922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244920</a:t>
                </a:r>
                <a:endParaRPr lang="zh-CN" altLang="en-US" sz="1050" dirty="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15977" y="3562967"/>
                <a:ext cx="5922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221275</a:t>
                </a:r>
                <a:endParaRPr lang="zh-CN" altLang="en-US" sz="1050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23850" y="6044197"/>
              <a:ext cx="3012491" cy="294012"/>
              <a:chOff x="323850" y="6044197"/>
              <a:chExt cx="3012491" cy="294012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>
              <a:xfrm>
                <a:off x="323850" y="6051660"/>
                <a:ext cx="1302966" cy="286549"/>
              </a:xfrm>
              <a:prstGeom prst="rect">
                <a:avLst/>
              </a:prstGeom>
            </p:spPr>
          </p:pic>
          <p:sp>
            <p:nvSpPr>
              <p:cNvPr id="66" name="文本框 65"/>
              <p:cNvSpPr txBox="1"/>
              <p:nvPr/>
            </p:nvSpPr>
            <p:spPr>
              <a:xfrm>
                <a:off x="1480094" y="6044197"/>
                <a:ext cx="18562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 sz="1400" b="0" i="0" u="none" strike="noStrike" kern="1200" spc="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operating&amp;selling</a:t>
                </a:r>
                <a:r>
                  <a:rPr lang="en-US" altLang="zh-CN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cost</a:t>
                </a:r>
                <a:endParaRPr lang="zh-CN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89047" y="6051659"/>
                <a:ext cx="6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 sz="1400" b="0" i="0" u="none" strike="noStrike" kern="1200" spc="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COGS</a:t>
                </a:r>
                <a:endParaRPr lang="zh-CN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409575" y="6051660"/>
                <a:ext cx="5244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 sz="1400" b="0" i="0" u="none" strike="noStrike" kern="1200" spc="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EBT</a:t>
                </a:r>
                <a:endParaRPr lang="zh-CN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3429000" y="2962707"/>
            <a:ext cx="406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3CDC9"/>
                </a:solidFill>
                <a:latin typeface="Arial" pitchFamily="34" charset="0"/>
                <a:cs typeface="Arial" pitchFamily="34" charset="0"/>
              </a:rPr>
              <a:t>Comments</a:t>
            </a:r>
          </a:p>
        </p:txBody>
      </p:sp>
      <p:cxnSp>
        <p:nvCxnSpPr>
          <p:cNvPr id="72" name="直接连接符 20"/>
          <p:cNvCxnSpPr/>
          <p:nvPr/>
        </p:nvCxnSpPr>
        <p:spPr>
          <a:xfrm flipV="1">
            <a:off x="3429000" y="3342353"/>
            <a:ext cx="5607050" cy="0"/>
          </a:xfrm>
          <a:prstGeom prst="line">
            <a:avLst/>
          </a:prstGeom>
          <a:ln w="38100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334327" y="3438750"/>
            <a:ext cx="5701723" cy="1452444"/>
          </a:xfrm>
          <a:prstGeom prst="roundRect">
            <a:avLst/>
          </a:prstGeom>
          <a:ln w="38100">
            <a:noFill/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By comparison , equity multiplier is low.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Revenue slightly increases every year , but gross profit margin decreases year by year.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Liquidity ratio keeps at 2,which is appropriate.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Cost has grown substantially.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-36830" y="6585617"/>
            <a:ext cx="929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595959"/>
                </a:solidFill>
              </a:rPr>
              <a:t>Source :http://tinyurl.com/</a:t>
            </a:r>
            <a:r>
              <a:rPr lang="en-US" altLang="zh-CN" sz="1400" dirty="0" err="1">
                <a:solidFill>
                  <a:srgbClr val="595959"/>
                </a:solidFill>
              </a:rPr>
              <a:t>orianacn</a:t>
            </a:r>
            <a:endParaRPr lang="en-US" altLang="zh-CN" sz="1400" dirty="0">
              <a:solidFill>
                <a:srgbClr val="595959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395633" y="5291291"/>
            <a:ext cx="5701723" cy="912000"/>
          </a:xfrm>
          <a:prstGeom prst="roundRect">
            <a:avLst/>
          </a:prstGeom>
          <a:ln w="38100">
            <a:solidFill>
              <a:srgbClr val="23CDC9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Company should increase the financing and use the leverage principle to increase net profit ,</a:t>
            </a:r>
            <a:r>
              <a:rPr lang="en-US" altLang="zh-CN" sz="1600" dirty="0">
                <a:latin typeface="Arial" pitchFamily="34" charset="0"/>
                <a:cs typeface="Arial" pitchFamily="34" charset="0"/>
                <a:sym typeface="+mn-ea"/>
              </a:rPr>
              <a:t>expand sales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and reduce the cost.</a:t>
            </a:r>
          </a:p>
        </p:txBody>
      </p:sp>
      <p:sp>
        <p:nvSpPr>
          <p:cNvPr id="46" name="等腰三角形 45"/>
          <p:cNvSpPr/>
          <p:nvPr/>
        </p:nvSpPr>
        <p:spPr>
          <a:xfrm rot="10800000">
            <a:off x="4183165" y="4966476"/>
            <a:ext cx="3847945" cy="205328"/>
          </a:xfrm>
          <a:prstGeom prst="triangle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128010" y="3244850"/>
            <a:ext cx="78740" cy="277050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Q0F[[~F9@}}6R8QXH7CCB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36335" y="1560830"/>
            <a:ext cx="2137410" cy="1697990"/>
          </a:xfrm>
          <a:prstGeom prst="rect">
            <a:avLst/>
          </a:prstGeom>
        </p:spPr>
      </p:pic>
      <p:sp>
        <p:nvSpPr>
          <p:cNvPr id="8" name="文本框 13"/>
          <p:cNvSpPr txBox="1">
            <a:spLocks noChangeArrowheads="1"/>
          </p:cNvSpPr>
          <p:nvPr/>
        </p:nvSpPr>
        <p:spPr bwMode="auto">
          <a:xfrm>
            <a:off x="-7144" y="6606132"/>
            <a:ext cx="9144000" cy="260350"/>
          </a:xfrm>
          <a:prstGeom prst="rect">
            <a:avLst/>
          </a:prstGeom>
          <a:solidFill>
            <a:srgbClr val="23CDC9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06107" y="3559547"/>
            <a:ext cx="1170500" cy="628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TextBox 62"/>
          <p:cNvSpPr>
            <a:spLocks noChangeArrowheads="1"/>
          </p:cNvSpPr>
          <p:nvPr/>
        </p:nvSpPr>
        <p:spPr bwMode="auto">
          <a:xfrm>
            <a:off x="20133" y="34776"/>
            <a:ext cx="173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Industry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63"/>
          <p:cNvSpPr>
            <a:spLocks noChangeArrowheads="1"/>
          </p:cNvSpPr>
          <p:nvPr/>
        </p:nvSpPr>
        <p:spPr bwMode="auto">
          <a:xfrm>
            <a:off x="-511948" y="85956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Industry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63"/>
          <p:cNvSpPr>
            <a:spLocks noChangeArrowheads="1"/>
          </p:cNvSpPr>
          <p:nvPr/>
        </p:nvSpPr>
        <p:spPr bwMode="auto">
          <a:xfrm>
            <a:off x="4477946" y="40301"/>
            <a:ext cx="163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Strategy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1619672" y="11060"/>
            <a:ext cx="1" cy="4841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 bwMode="auto">
          <a:xfrm flipH="1">
            <a:off x="4281029" y="0"/>
            <a:ext cx="1868" cy="5095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5844615" y="34776"/>
            <a:ext cx="0" cy="44391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3"/>
          <p:cNvSpPr>
            <a:spLocks noChangeArrowheads="1"/>
          </p:cNvSpPr>
          <p:nvPr/>
        </p:nvSpPr>
        <p:spPr bwMode="auto">
          <a:xfrm>
            <a:off x="1486845" y="89198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Company Overview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63"/>
          <p:cNvSpPr>
            <a:spLocks noChangeArrowheads="1"/>
          </p:cNvSpPr>
          <p:nvPr/>
        </p:nvSpPr>
        <p:spPr bwMode="auto">
          <a:xfrm>
            <a:off x="4145715" y="89198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Analysis &amp; Strategy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63"/>
          <p:cNvSpPr>
            <a:spLocks noChangeArrowheads="1"/>
          </p:cNvSpPr>
          <p:nvPr/>
        </p:nvSpPr>
        <p:spPr bwMode="auto">
          <a:xfrm>
            <a:off x="6547073" y="85956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Long-term View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燕尾形 1"/>
          <p:cNvSpPr/>
          <p:nvPr/>
        </p:nvSpPr>
        <p:spPr>
          <a:xfrm>
            <a:off x="13248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燕尾形 49"/>
          <p:cNvSpPr/>
          <p:nvPr/>
        </p:nvSpPr>
        <p:spPr>
          <a:xfrm>
            <a:off x="39600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66240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-7144" y="6597332"/>
            <a:ext cx="9149239" cy="322051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rgbClr val="23CDC9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477838"/>
            <a:ext cx="9180513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dirty="0">
                <a:solidFill>
                  <a:schemeClr val="bg1"/>
                </a:solidFill>
              </a:rPr>
              <a:t>Cookie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man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should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differentiate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and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focus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on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the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freshly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baked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segment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based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on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competitive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analysis</a:t>
            </a:r>
            <a:r>
              <a:rPr lang="en-US" altLang="zh-CN" sz="2400" b="1" noProof="1">
                <a:solidFill>
                  <a:schemeClr val="bg1"/>
                </a:solidFill>
              </a:rPr>
              <a:t>.</a:t>
            </a:r>
            <a:endParaRPr lang="zh-CN" altLang="en-US" sz="2400" b="1" noProof="1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705" y="1623373"/>
            <a:ext cx="5652562" cy="2617980"/>
            <a:chOff x="1256422" y="2516251"/>
            <a:chExt cx="4943401" cy="2322355"/>
          </a:xfrm>
        </p:grpSpPr>
        <p:sp>
          <p:nvSpPr>
            <p:cNvPr id="47" name="文本框 46"/>
            <p:cNvSpPr txBox="1"/>
            <p:nvPr/>
          </p:nvSpPr>
          <p:spPr>
            <a:xfrm>
              <a:off x="1256422" y="3412110"/>
              <a:ext cx="1508171" cy="518742"/>
            </a:xfrm>
            <a:prstGeom prst="rect">
              <a:avLst/>
            </a:prstGeom>
            <a:solidFill>
              <a:srgbClr val="C2EFEE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Supplier</a:t>
              </a:r>
              <a:r>
                <a:rPr lang="en-US" altLang="zh-CN" sz="1600" dirty="0"/>
                <a:t>:</a:t>
              </a:r>
            </a:p>
            <a:p>
              <a:r>
                <a:rPr lang="en-US" altLang="zh-CN" sz="1600" dirty="0"/>
                <a:t>Supplier dominant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943865" y="3319509"/>
              <a:ext cx="1255958" cy="737160"/>
            </a:xfrm>
            <a:prstGeom prst="rect">
              <a:avLst/>
            </a:prstGeom>
            <a:solidFill>
              <a:srgbClr val="C2EFEE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Customer</a:t>
              </a:r>
              <a:r>
                <a:rPr lang="en-US" altLang="zh-CN" sz="1600" dirty="0"/>
                <a:t>:</a:t>
              </a:r>
            </a:p>
            <a:p>
              <a:r>
                <a:rPr lang="en-US" altLang="zh-CN" sz="1600" dirty="0"/>
                <a:t>Diverse choice</a:t>
              </a:r>
            </a:p>
            <a:p>
              <a:r>
                <a:rPr lang="en-US" altLang="zh-CN" sz="1600" dirty="0"/>
                <a:t>Low loyalty</a:t>
              </a:r>
            </a:p>
          </p:txBody>
        </p:sp>
        <p:sp>
          <p:nvSpPr>
            <p:cNvPr id="4" name="右箭头 3"/>
            <p:cNvSpPr/>
            <p:nvPr/>
          </p:nvSpPr>
          <p:spPr>
            <a:xfrm>
              <a:off x="2735949" y="3570702"/>
              <a:ext cx="207311" cy="225548"/>
            </a:xfrm>
            <a:prstGeom prst="rightArrow">
              <a:avLst/>
            </a:prstGeom>
            <a:solidFill>
              <a:srgbClr val="C2EFEE"/>
            </a:solidFill>
            <a:ln>
              <a:solidFill>
                <a:srgbClr val="C2E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箭头 8"/>
            <p:cNvSpPr/>
            <p:nvPr/>
          </p:nvSpPr>
          <p:spPr>
            <a:xfrm>
              <a:off x="4756516" y="3529659"/>
              <a:ext cx="208800" cy="226800"/>
            </a:xfrm>
            <a:prstGeom prst="leftArrow">
              <a:avLst/>
            </a:prstGeom>
            <a:solidFill>
              <a:srgbClr val="C2EFEE"/>
            </a:solidFill>
            <a:ln>
              <a:solidFill>
                <a:srgbClr val="C2E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527920" y="2516251"/>
              <a:ext cx="2613993" cy="2322355"/>
              <a:chOff x="2527920" y="2516251"/>
              <a:chExt cx="2613993" cy="2322355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2662695" y="2516251"/>
                <a:ext cx="2281170" cy="737160"/>
              </a:xfrm>
              <a:prstGeom prst="rect">
                <a:avLst/>
              </a:prstGeom>
              <a:solidFill>
                <a:srgbClr val="C2EFEE"/>
              </a:solidFill>
              <a:ln>
                <a:solidFill>
                  <a:srgbClr val="C2EFEE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Potential entrants</a:t>
                </a:r>
                <a:r>
                  <a:rPr lang="en-US" altLang="zh-CN" sz="1600" dirty="0"/>
                  <a:t>:</a:t>
                </a:r>
              </a:p>
              <a:p>
                <a:r>
                  <a:rPr lang="en-US" altLang="zh-CN" sz="1600" dirty="0"/>
                  <a:t>Easy to  entry</a:t>
                </a:r>
              </a:p>
              <a:p>
                <a:r>
                  <a:rPr lang="en-US" altLang="zh-CN" sz="1600" dirty="0"/>
                  <a:t>Numerous Potential entrants</a:t>
                </a: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940591" y="3412019"/>
                <a:ext cx="1811068" cy="518742"/>
              </a:xfrm>
              <a:prstGeom prst="rect">
                <a:avLst/>
              </a:prstGeom>
              <a:solidFill>
                <a:srgbClr val="C2EFEE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Industry competitors</a:t>
                </a:r>
                <a:r>
                  <a:rPr lang="en-US" altLang="zh-CN" sz="1600" dirty="0"/>
                  <a:t>:</a:t>
                </a:r>
              </a:p>
              <a:p>
                <a:r>
                  <a:rPr lang="en-US" altLang="zh-CN" sz="1600" dirty="0" err="1"/>
                  <a:t>Britannia&amp;Parle&amp;ITC</a:t>
                </a:r>
                <a:endParaRPr lang="en-US" altLang="zh-CN" sz="1600" dirty="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27920" y="4101446"/>
                <a:ext cx="2613993" cy="737160"/>
              </a:xfrm>
              <a:prstGeom prst="rect">
                <a:avLst/>
              </a:prstGeom>
              <a:solidFill>
                <a:srgbClr val="C2EFEE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Substitute</a:t>
                </a:r>
                <a:r>
                  <a:rPr lang="en-US" altLang="zh-CN" sz="1600" dirty="0"/>
                  <a:t>:</a:t>
                </a:r>
              </a:p>
              <a:p>
                <a:r>
                  <a:rPr lang="en-US" altLang="zh-CN" sz="1600" dirty="0"/>
                  <a:t>Numerous &amp; low price substitute </a:t>
                </a:r>
              </a:p>
              <a:p>
                <a:r>
                  <a:rPr lang="en-US" altLang="zh-CN" sz="1600" dirty="0"/>
                  <a:t>Close contract with customs</a:t>
                </a:r>
              </a:p>
            </p:txBody>
          </p:sp>
          <p:sp>
            <p:nvSpPr>
              <p:cNvPr id="5" name="下箭头 4"/>
              <p:cNvSpPr/>
              <p:nvPr/>
            </p:nvSpPr>
            <p:spPr>
              <a:xfrm>
                <a:off x="3670842" y="3218821"/>
                <a:ext cx="283827" cy="216283"/>
              </a:xfrm>
              <a:prstGeom prst="downArrow">
                <a:avLst/>
              </a:prstGeom>
              <a:solidFill>
                <a:srgbClr val="C2EFEE"/>
              </a:solidFill>
              <a:ln>
                <a:solidFill>
                  <a:srgbClr val="C2EF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上箭头 9"/>
              <p:cNvSpPr/>
              <p:nvPr/>
            </p:nvSpPr>
            <p:spPr>
              <a:xfrm>
                <a:off x="3678187" y="3930760"/>
                <a:ext cx="284400" cy="208800"/>
              </a:xfrm>
              <a:prstGeom prst="upArrow">
                <a:avLst/>
              </a:prstGeom>
              <a:solidFill>
                <a:srgbClr val="C2EFEE"/>
              </a:solidFill>
              <a:ln>
                <a:solidFill>
                  <a:srgbClr val="C2EF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5" name="文本框 74"/>
          <p:cNvSpPr txBox="1"/>
          <p:nvPr/>
        </p:nvSpPr>
        <p:spPr>
          <a:xfrm>
            <a:off x="5781675" y="3296285"/>
            <a:ext cx="3366135" cy="1992886"/>
          </a:xfrm>
          <a:prstGeom prst="roundRect">
            <a:avLst/>
          </a:prstGeom>
          <a:ln w="38100">
            <a:noFill/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Ø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Many competitors with high market share and economy of scale, plan to foray into premium segment. </a:t>
            </a:r>
          </a:p>
          <a:p>
            <a:pPr marL="285750" indent="-285750">
              <a:buFont typeface="Wingdings" charset="0"/>
              <a:buChar char="Ø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No fierce competition in the freshly baked premium segment.</a:t>
            </a:r>
            <a:endParaRPr sz="1600"/>
          </a:p>
        </p:txBody>
      </p:sp>
      <p:sp>
        <p:nvSpPr>
          <p:cNvPr id="59" name="矩形 1"/>
          <p:cNvSpPr>
            <a:spLocks noChangeArrowheads="1"/>
          </p:cNvSpPr>
          <p:nvPr/>
        </p:nvSpPr>
        <p:spPr bwMode="auto">
          <a:xfrm>
            <a:off x="39600" y="1208674"/>
            <a:ext cx="34630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23CDC9"/>
                </a:solidFill>
              </a:rPr>
              <a:t>Porter's Five Forces Model 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85751" y="4538978"/>
            <a:ext cx="5234819" cy="2073580"/>
            <a:chOff x="20133" y="4440589"/>
            <a:chExt cx="5234819" cy="2165544"/>
          </a:xfrm>
        </p:grpSpPr>
        <p:grpSp>
          <p:nvGrpSpPr>
            <p:cNvPr id="23" name="组合 22"/>
            <p:cNvGrpSpPr/>
            <p:nvPr/>
          </p:nvGrpSpPr>
          <p:grpSpPr>
            <a:xfrm>
              <a:off x="20133" y="4440589"/>
              <a:ext cx="5234819" cy="2165544"/>
              <a:chOff x="527862" y="4440581"/>
              <a:chExt cx="3528784" cy="2078755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27862" y="4440581"/>
                <a:ext cx="2981055" cy="1725438"/>
                <a:chOff x="527862" y="4440581"/>
                <a:chExt cx="2981055" cy="1725438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1291357" y="4444694"/>
                  <a:ext cx="2217560" cy="1710309"/>
                  <a:chOff x="383972" y="4444694"/>
                  <a:chExt cx="2217560" cy="1710309"/>
                </a:xfrm>
              </p:grpSpPr>
              <p:cxnSp>
                <p:nvCxnSpPr>
                  <p:cNvPr id="14" name="直接箭头连接符 13"/>
                  <p:cNvCxnSpPr/>
                  <p:nvPr/>
                </p:nvCxnSpPr>
                <p:spPr>
                  <a:xfrm flipH="1" flipV="1">
                    <a:off x="383972" y="4444694"/>
                    <a:ext cx="2394" cy="1710309"/>
                  </a:xfrm>
                  <a:prstGeom prst="straightConnector1">
                    <a:avLst/>
                  </a:prstGeom>
                  <a:ln w="38100">
                    <a:solidFill>
                      <a:srgbClr val="23CDC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箭头连接符 16"/>
                  <p:cNvCxnSpPr/>
                  <p:nvPr/>
                </p:nvCxnSpPr>
                <p:spPr>
                  <a:xfrm>
                    <a:off x="386366" y="6155003"/>
                    <a:ext cx="2215166" cy="0"/>
                  </a:xfrm>
                  <a:prstGeom prst="straightConnector1">
                    <a:avLst/>
                  </a:prstGeom>
                  <a:ln w="38100">
                    <a:solidFill>
                      <a:srgbClr val="23CDC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文本框 18"/>
                <p:cNvSpPr txBox="1"/>
                <p:nvPr/>
              </p:nvSpPr>
              <p:spPr>
                <a:xfrm>
                  <a:off x="527862" y="4440581"/>
                  <a:ext cx="1126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itchFamily="34" charset="0"/>
                      <a:cs typeface="Arial" pitchFamily="34" charset="0"/>
                    </a:rPr>
                    <a:t>Range +</a:t>
                  </a:r>
                  <a:endParaRPr lang="zh-CN" alt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557163" y="5796687"/>
                  <a:ext cx="1126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itchFamily="34" charset="0"/>
                      <a:cs typeface="Arial" pitchFamily="34" charset="0"/>
                    </a:rPr>
                    <a:t>Range -</a:t>
                  </a:r>
                  <a:endParaRPr lang="zh-CN" alt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2957279" y="6150004"/>
                <a:ext cx="109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itchFamily="34" charset="0"/>
                    <a:cs typeface="Arial" pitchFamily="34" charset="0"/>
                  </a:rPr>
                  <a:t>price +</a:t>
                </a:r>
                <a:endParaRPr lang="zh-CN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957006" y="6150004"/>
                <a:ext cx="109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itchFamily="34" charset="0"/>
                    <a:cs typeface="Arial" pitchFamily="34" charset="0"/>
                  </a:rPr>
                  <a:t>price -</a:t>
                </a:r>
                <a:endParaRPr lang="zh-CN" alt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304372" y="5753857"/>
              <a:ext cx="1454083" cy="425404"/>
              <a:chOff x="1734818" y="5623433"/>
              <a:chExt cx="1454083" cy="425404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170055" y="5688837"/>
                <a:ext cx="360000" cy="360000"/>
              </a:xfrm>
              <a:prstGeom prst="ellipse">
                <a:avLst/>
              </a:prstGeom>
              <a:solidFill>
                <a:srgbClr val="A7C9A5"/>
              </a:solidFill>
              <a:ln>
                <a:solidFill>
                  <a:srgbClr val="A7C9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734818" y="5623433"/>
                <a:ext cx="1454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Cookie man</a:t>
                </a:r>
                <a:endParaRPr lang="zh-CN" altLang="en-US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607972" y="4449431"/>
              <a:ext cx="1454083" cy="720000"/>
              <a:chOff x="2690111" y="4667399"/>
              <a:chExt cx="1454083" cy="72000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2863174" y="4667399"/>
                <a:ext cx="720000" cy="720000"/>
              </a:xfrm>
              <a:prstGeom prst="ellipse">
                <a:avLst/>
              </a:prstGeom>
              <a:solidFill>
                <a:srgbClr val="B5E8C1"/>
              </a:solidFill>
              <a:ln>
                <a:solidFill>
                  <a:srgbClr val="A7C9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690111" y="4810548"/>
                <a:ext cx="1454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Britannia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095196" y="5121890"/>
              <a:ext cx="662155" cy="540000"/>
              <a:chOff x="1968005" y="5174437"/>
              <a:chExt cx="662155" cy="540000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2003761" y="5174437"/>
                <a:ext cx="540000" cy="540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968005" y="5259771"/>
                <a:ext cx="662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Parle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602410" y="5558086"/>
              <a:ext cx="504652" cy="450000"/>
              <a:chOff x="1589749" y="5416830"/>
              <a:chExt cx="504652" cy="450000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1589749" y="5416830"/>
                <a:ext cx="450000" cy="45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A7C9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600755" y="5456265"/>
                <a:ext cx="493646" cy="385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ITC</a:t>
                </a:r>
              </a:p>
            </p:txBody>
          </p:sp>
        </p:grpSp>
      </p:grpSp>
      <p:cxnSp>
        <p:nvCxnSpPr>
          <p:cNvPr id="63" name="直接连接符 62"/>
          <p:cNvCxnSpPr/>
          <p:nvPr/>
        </p:nvCxnSpPr>
        <p:spPr>
          <a:xfrm flipH="1" flipV="1">
            <a:off x="5727065" y="1434465"/>
            <a:ext cx="27940" cy="4912360"/>
          </a:xfrm>
          <a:prstGeom prst="line">
            <a:avLst/>
          </a:prstGeom>
          <a:ln w="38100">
            <a:solidFill>
              <a:srgbClr val="23CDC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20"/>
          <p:cNvCxnSpPr/>
          <p:nvPr/>
        </p:nvCxnSpPr>
        <p:spPr>
          <a:xfrm flipV="1">
            <a:off x="30506" y="4263321"/>
            <a:ext cx="5531213" cy="0"/>
          </a:xfrm>
          <a:prstGeom prst="line">
            <a:avLst/>
          </a:prstGeom>
          <a:ln w="19050" cmpd="sng">
            <a:solidFill>
              <a:srgbClr val="23CDC9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1"/>
          <p:cNvSpPr>
            <a:spLocks noChangeArrowheads="1"/>
          </p:cNvSpPr>
          <p:nvPr/>
        </p:nvSpPr>
        <p:spPr bwMode="auto">
          <a:xfrm>
            <a:off x="-3175" y="4241800"/>
            <a:ext cx="573913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23CDC9"/>
                </a:solidFill>
              </a:rPr>
              <a:t>The range and price of Main competitor 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845175" y="5677535"/>
            <a:ext cx="3201670" cy="644352"/>
          </a:xfrm>
          <a:prstGeom prst="roundRect">
            <a:avLst/>
          </a:prstGeom>
          <a:ln w="38100">
            <a:solidFill>
              <a:srgbClr val="23CDC9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0">
              <a:buFont typeface="Wingdings" charset="0"/>
              <a:buNone/>
            </a:pP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Recommend 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Strategy of product differentiation</a:t>
            </a:r>
            <a:endParaRPr sz="1600" dirty="0"/>
          </a:p>
        </p:txBody>
      </p:sp>
      <p:sp>
        <p:nvSpPr>
          <p:cNvPr id="70" name="等腰三角形 69"/>
          <p:cNvSpPr/>
          <p:nvPr/>
        </p:nvSpPr>
        <p:spPr>
          <a:xfrm rot="10800000">
            <a:off x="6562923" y="5314531"/>
            <a:ext cx="1742062" cy="149487"/>
          </a:xfrm>
          <a:prstGeom prst="triangle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-7144" y="6579940"/>
            <a:ext cx="9184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595959"/>
                </a:solidFill>
              </a:rPr>
              <a:t>Source :Internet World Statas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5824220" y="3342640"/>
            <a:ext cx="3228975" cy="1849120"/>
          </a:xfrm>
          <a:prstGeom prst="flowChartAlternateProcess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5768570" y="1240424"/>
            <a:ext cx="3463009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buFont typeface="Wingdings" charset="0"/>
            </a:pPr>
            <a:r>
              <a:rPr lang="en-US" altLang="zh-CN" b="1" dirty="0">
                <a:solidFill>
                  <a:srgbClr val="23CDC9"/>
                </a:solidFill>
              </a:rPr>
              <a:t>What Cookie Man should do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3"/>
          <p:cNvSpPr txBox="1">
            <a:spLocks noChangeArrowheads="1"/>
          </p:cNvSpPr>
          <p:nvPr/>
        </p:nvSpPr>
        <p:spPr bwMode="auto">
          <a:xfrm>
            <a:off x="-7144" y="6606132"/>
            <a:ext cx="9144000" cy="260350"/>
          </a:xfrm>
          <a:prstGeom prst="rect">
            <a:avLst/>
          </a:prstGeom>
          <a:solidFill>
            <a:srgbClr val="23CDC9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06107" y="3559547"/>
            <a:ext cx="1170500" cy="628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TextBox 62"/>
          <p:cNvSpPr>
            <a:spLocks noChangeArrowheads="1"/>
          </p:cNvSpPr>
          <p:nvPr/>
        </p:nvSpPr>
        <p:spPr bwMode="auto">
          <a:xfrm>
            <a:off x="20133" y="34776"/>
            <a:ext cx="173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Industry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63"/>
          <p:cNvSpPr>
            <a:spLocks noChangeArrowheads="1"/>
          </p:cNvSpPr>
          <p:nvPr/>
        </p:nvSpPr>
        <p:spPr bwMode="auto">
          <a:xfrm>
            <a:off x="-511948" y="85956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Industry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63"/>
          <p:cNvSpPr>
            <a:spLocks noChangeArrowheads="1"/>
          </p:cNvSpPr>
          <p:nvPr/>
        </p:nvSpPr>
        <p:spPr bwMode="auto">
          <a:xfrm>
            <a:off x="4477946" y="40301"/>
            <a:ext cx="163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Strategy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1619672" y="11060"/>
            <a:ext cx="1" cy="4841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 bwMode="auto">
          <a:xfrm flipH="1">
            <a:off x="6447014" y="-55245"/>
            <a:ext cx="1868" cy="5095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5844615" y="34776"/>
            <a:ext cx="0" cy="44391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"/>
          <p:cNvSpPr txBox="1">
            <a:spLocks noChangeArrowheads="1"/>
          </p:cNvSpPr>
          <p:nvPr/>
        </p:nvSpPr>
        <p:spPr bwMode="auto">
          <a:xfrm>
            <a:off x="395536" y="710540"/>
            <a:ext cx="915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rPr>
              <a:t>Condition of baked goods sector</a:t>
            </a:r>
            <a:endParaRPr sz="2400"/>
          </a:p>
        </p:txBody>
      </p:sp>
      <p:sp>
        <p:nvSpPr>
          <p:cNvPr id="35" name="TextBox 63"/>
          <p:cNvSpPr>
            <a:spLocks noChangeArrowheads="1"/>
          </p:cNvSpPr>
          <p:nvPr/>
        </p:nvSpPr>
        <p:spPr bwMode="auto">
          <a:xfrm>
            <a:off x="1486845" y="89198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Company Overview </a:t>
            </a:r>
            <a:endParaRPr lang="zh-CN" altLang="zh-CN" sz="18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6" name="TextBox 63"/>
          <p:cNvSpPr>
            <a:spLocks noChangeArrowheads="1"/>
          </p:cNvSpPr>
          <p:nvPr/>
        </p:nvSpPr>
        <p:spPr bwMode="auto">
          <a:xfrm>
            <a:off x="4145715" y="89198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Analysis &amp; Strategy </a:t>
            </a:r>
          </a:p>
        </p:txBody>
      </p:sp>
      <p:sp>
        <p:nvSpPr>
          <p:cNvPr id="44" name="TextBox 63"/>
          <p:cNvSpPr>
            <a:spLocks noChangeArrowheads="1"/>
          </p:cNvSpPr>
          <p:nvPr/>
        </p:nvSpPr>
        <p:spPr bwMode="auto">
          <a:xfrm>
            <a:off x="6547073" y="85956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Long-term View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zh-CN" altLang="zh-CN" sz="18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燕尾形 1"/>
          <p:cNvSpPr/>
          <p:nvPr/>
        </p:nvSpPr>
        <p:spPr>
          <a:xfrm>
            <a:off x="13248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燕尾形 49"/>
          <p:cNvSpPr/>
          <p:nvPr/>
        </p:nvSpPr>
        <p:spPr>
          <a:xfrm>
            <a:off x="39600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66240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477838"/>
            <a:ext cx="9180513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noProof="1">
                <a:solidFill>
                  <a:schemeClr val="bg1"/>
                </a:solidFill>
                <a:sym typeface="+mn-ea"/>
              </a:rPr>
              <a:t>Three issues Cookie man have to face and issues’ meaning</a:t>
            </a:r>
            <a:endParaRPr lang="en-US" altLang="zh-CN" sz="2400" b="1" noProof="1">
              <a:solidFill>
                <a:schemeClr val="bg1"/>
              </a:solidFill>
            </a:endParaRPr>
          </a:p>
        </p:txBody>
      </p:sp>
      <p:sp>
        <p:nvSpPr>
          <p:cNvPr id="42" name="Freeform 14"/>
          <p:cNvSpPr>
            <a:spLocks noChangeArrowheads="1"/>
          </p:cNvSpPr>
          <p:nvPr/>
        </p:nvSpPr>
        <p:spPr bwMode="auto">
          <a:xfrm>
            <a:off x="5079069" y="2246158"/>
            <a:ext cx="1712913" cy="3152775"/>
          </a:xfrm>
          <a:custGeom>
            <a:avLst/>
            <a:gdLst>
              <a:gd name="T0" fmla="*/ 0 w 457"/>
              <a:gd name="T1" fmla="*/ 0 h 841"/>
              <a:gd name="T2" fmla="*/ 0 w 457"/>
              <a:gd name="T3" fmla="*/ 192 h 841"/>
              <a:gd name="T4" fmla="*/ 50 w 457"/>
              <a:gd name="T5" fmla="*/ 188 h 841"/>
              <a:gd name="T6" fmla="*/ 374 w 457"/>
              <a:gd name="T7" fmla="*/ 512 h 841"/>
              <a:gd name="T8" fmla="*/ 216 w 457"/>
              <a:gd name="T9" fmla="*/ 791 h 841"/>
              <a:gd name="T10" fmla="*/ 249 w 457"/>
              <a:gd name="T11" fmla="*/ 841 h 841"/>
              <a:gd name="T12" fmla="*/ 457 w 457"/>
              <a:gd name="T13" fmla="*/ 458 h 841"/>
              <a:gd name="T14" fmla="*/ 0 w 457"/>
              <a:gd name="T15" fmla="*/ 0 h 8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57"/>
              <a:gd name="T25" fmla="*/ 0 h 841"/>
              <a:gd name="T26" fmla="*/ 457 w 457"/>
              <a:gd name="T27" fmla="*/ 841 h 84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57" h="841">
                <a:moveTo>
                  <a:pt x="0" y="0"/>
                </a:moveTo>
                <a:cubicBezTo>
                  <a:pt x="0" y="192"/>
                  <a:pt x="0" y="192"/>
                  <a:pt x="0" y="192"/>
                </a:cubicBezTo>
                <a:cubicBezTo>
                  <a:pt x="16" y="190"/>
                  <a:pt x="33" y="188"/>
                  <a:pt x="50" y="188"/>
                </a:cubicBezTo>
                <a:cubicBezTo>
                  <a:pt x="229" y="188"/>
                  <a:pt x="374" y="333"/>
                  <a:pt x="374" y="512"/>
                </a:cubicBezTo>
                <a:cubicBezTo>
                  <a:pt x="374" y="630"/>
                  <a:pt x="311" y="734"/>
                  <a:pt x="216" y="791"/>
                </a:cubicBezTo>
                <a:cubicBezTo>
                  <a:pt x="249" y="841"/>
                  <a:pt x="249" y="841"/>
                  <a:pt x="249" y="841"/>
                </a:cubicBezTo>
                <a:cubicBezTo>
                  <a:pt x="385" y="753"/>
                  <a:pt x="457" y="619"/>
                  <a:pt x="457" y="458"/>
                </a:cubicBezTo>
                <a:cubicBezTo>
                  <a:pt x="457" y="205"/>
                  <a:pt x="253" y="0"/>
                  <a:pt x="0" y="0"/>
                </a:cubicBezTo>
                <a:close/>
              </a:path>
            </a:pathLst>
          </a:custGeom>
          <a:solidFill>
            <a:srgbClr val="B5E8C1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49" name="Freeform 15"/>
          <p:cNvSpPr>
            <a:spLocks noChangeArrowheads="1"/>
          </p:cNvSpPr>
          <p:nvPr/>
        </p:nvSpPr>
        <p:spPr bwMode="auto">
          <a:xfrm>
            <a:off x="3245506" y="2237827"/>
            <a:ext cx="1833562" cy="1952625"/>
          </a:xfrm>
          <a:custGeom>
            <a:avLst/>
            <a:gdLst>
              <a:gd name="T0" fmla="*/ 489 w 489"/>
              <a:gd name="T1" fmla="*/ 192 h 521"/>
              <a:gd name="T2" fmla="*/ 489 w 489"/>
              <a:gd name="T3" fmla="*/ 0 h 521"/>
              <a:gd name="T4" fmla="*/ 425 w 489"/>
              <a:gd name="T5" fmla="*/ 4 h 521"/>
              <a:gd name="T6" fmla="*/ 35 w 489"/>
              <a:gd name="T7" fmla="*/ 521 h 521"/>
              <a:gd name="T8" fmla="*/ 216 w 489"/>
              <a:gd name="T9" fmla="*/ 496 h 521"/>
              <a:gd name="T10" fmla="*/ 489 w 489"/>
              <a:gd name="T11" fmla="*/ 192 h 5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9"/>
              <a:gd name="T19" fmla="*/ 0 h 521"/>
              <a:gd name="T20" fmla="*/ 489 w 489"/>
              <a:gd name="T21" fmla="*/ 521 h 5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9" h="521">
                <a:moveTo>
                  <a:pt x="489" y="192"/>
                </a:moveTo>
                <a:cubicBezTo>
                  <a:pt x="489" y="0"/>
                  <a:pt x="489" y="0"/>
                  <a:pt x="489" y="0"/>
                </a:cubicBezTo>
                <a:cubicBezTo>
                  <a:pt x="468" y="0"/>
                  <a:pt x="445" y="2"/>
                  <a:pt x="425" y="4"/>
                </a:cubicBezTo>
                <a:cubicBezTo>
                  <a:pt x="175" y="40"/>
                  <a:pt x="0" y="271"/>
                  <a:pt x="35" y="521"/>
                </a:cubicBezTo>
                <a:cubicBezTo>
                  <a:pt x="216" y="496"/>
                  <a:pt x="216" y="496"/>
                  <a:pt x="216" y="496"/>
                </a:cubicBezTo>
                <a:cubicBezTo>
                  <a:pt x="223" y="342"/>
                  <a:pt x="339" y="216"/>
                  <a:pt x="489" y="192"/>
                </a:cubicBezTo>
                <a:close/>
              </a:path>
            </a:pathLst>
          </a:custGeom>
          <a:solidFill>
            <a:srgbClr val="23CDC9"/>
          </a:solidFill>
          <a:ln w="9525" cmpd="sng">
            <a:solidFill>
              <a:srgbClr val="23CDC9"/>
            </a:solidFill>
            <a:bevel/>
          </a:ln>
        </p:spPr>
        <p:txBody>
          <a:bodyPr/>
          <a:lstStyle/>
          <a:p>
            <a:endParaRPr lang="zh-CN" altLang="zh-CN" sz="1600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2" name="Freeform 16"/>
          <p:cNvSpPr>
            <a:spLocks noChangeArrowheads="1"/>
          </p:cNvSpPr>
          <p:nvPr/>
        </p:nvSpPr>
        <p:spPr bwMode="auto">
          <a:xfrm>
            <a:off x="3375682" y="4096788"/>
            <a:ext cx="2636837" cy="1811338"/>
          </a:xfrm>
          <a:custGeom>
            <a:avLst/>
            <a:gdLst>
              <a:gd name="T0" fmla="*/ 504 w 703"/>
              <a:gd name="T1" fmla="*/ 340 h 483"/>
              <a:gd name="T2" fmla="*/ 180 w 703"/>
              <a:gd name="T3" fmla="*/ 16 h 483"/>
              <a:gd name="T4" fmla="*/ 181 w 703"/>
              <a:gd name="T5" fmla="*/ 0 h 483"/>
              <a:gd name="T6" fmla="*/ 0 w 703"/>
              <a:gd name="T7" fmla="*/ 25 h 483"/>
              <a:gd name="T8" fmla="*/ 70 w 703"/>
              <a:gd name="T9" fmla="*/ 211 h 483"/>
              <a:gd name="T10" fmla="*/ 703 w 703"/>
              <a:gd name="T11" fmla="*/ 345 h 483"/>
              <a:gd name="T12" fmla="*/ 670 w 703"/>
              <a:gd name="T13" fmla="*/ 295 h 483"/>
              <a:gd name="T14" fmla="*/ 504 w 703"/>
              <a:gd name="T15" fmla="*/ 340 h 4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03"/>
              <a:gd name="T25" fmla="*/ 0 h 483"/>
              <a:gd name="T26" fmla="*/ 703 w 703"/>
              <a:gd name="T27" fmla="*/ 483 h 4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03" h="483">
                <a:moveTo>
                  <a:pt x="504" y="340"/>
                </a:moveTo>
                <a:cubicBezTo>
                  <a:pt x="325" y="340"/>
                  <a:pt x="180" y="195"/>
                  <a:pt x="180" y="16"/>
                </a:cubicBezTo>
                <a:cubicBezTo>
                  <a:pt x="180" y="11"/>
                  <a:pt x="181" y="5"/>
                  <a:pt x="181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10" y="95"/>
                  <a:pt x="31" y="152"/>
                  <a:pt x="70" y="211"/>
                </a:cubicBezTo>
                <a:cubicBezTo>
                  <a:pt x="207" y="423"/>
                  <a:pt x="491" y="483"/>
                  <a:pt x="703" y="345"/>
                </a:cubicBezTo>
                <a:cubicBezTo>
                  <a:pt x="670" y="295"/>
                  <a:pt x="670" y="295"/>
                  <a:pt x="670" y="295"/>
                </a:cubicBezTo>
                <a:cubicBezTo>
                  <a:pt x="621" y="323"/>
                  <a:pt x="565" y="340"/>
                  <a:pt x="504" y="34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3" name="TextBox 682"/>
          <p:cNvSpPr>
            <a:spLocks noChangeArrowheads="1"/>
          </p:cNvSpPr>
          <p:nvPr/>
        </p:nvSpPr>
        <p:spPr bwMode="auto">
          <a:xfrm>
            <a:off x="3762040" y="2958575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方正中等线简体" pitchFamily="1" charset="-122"/>
              </a:rPr>
              <a:t>2</a:t>
            </a:r>
            <a:endParaRPr lang="zh-CN" altLang="en-US" sz="2800" b="1" dirty="0">
              <a:solidFill>
                <a:schemeClr val="bg1"/>
              </a:solidFill>
              <a:ea typeface="方正中等线简体" pitchFamily="1" charset="-122"/>
            </a:endParaRPr>
          </a:p>
        </p:txBody>
      </p:sp>
      <p:sp>
        <p:nvSpPr>
          <p:cNvPr id="54" name="TextBox 682"/>
          <p:cNvSpPr>
            <a:spLocks noChangeArrowheads="1"/>
          </p:cNvSpPr>
          <p:nvPr/>
        </p:nvSpPr>
        <p:spPr bwMode="auto">
          <a:xfrm>
            <a:off x="3971601" y="4735481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方正中等线简体" pitchFamily="1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ea typeface="方正中等线简体" pitchFamily="1" charset="-122"/>
            </a:endParaRPr>
          </a:p>
        </p:txBody>
      </p:sp>
      <p:sp>
        <p:nvSpPr>
          <p:cNvPr id="55" name="TextBox 682"/>
          <p:cNvSpPr>
            <a:spLocks noChangeArrowheads="1"/>
          </p:cNvSpPr>
          <p:nvPr/>
        </p:nvSpPr>
        <p:spPr bwMode="auto">
          <a:xfrm>
            <a:off x="6199099" y="2907718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方正中等线简体" pitchFamily="1" charset="-122"/>
              </a:rPr>
              <a:t>1</a:t>
            </a:r>
            <a:endParaRPr lang="zh-CN" altLang="en-US" sz="2800" b="1" dirty="0">
              <a:solidFill>
                <a:schemeClr val="bg1"/>
              </a:solidFill>
              <a:ea typeface="方正中等线简体" pitchFamily="1" charset="-122"/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363" y="3689876"/>
            <a:ext cx="1973537" cy="60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矩形 1"/>
          <p:cNvSpPr>
            <a:spLocks noChangeArrowheads="1"/>
          </p:cNvSpPr>
          <p:nvPr/>
        </p:nvSpPr>
        <p:spPr bwMode="auto">
          <a:xfrm>
            <a:off x="73200" y="4735481"/>
            <a:ext cx="3855660" cy="132343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17324D"/>
                </a:solidFill>
                <a:ea typeface="微软雅黑" pitchFamily="34" charset="-122"/>
                <a:sym typeface="微软雅黑" pitchFamily="34" charset="-122"/>
              </a:rPr>
              <a:t>Third issue:</a:t>
            </a:r>
          </a:p>
          <a:p>
            <a:pPr algn="just"/>
            <a:r>
              <a:rPr lang="en-US" altLang="zh-CN" sz="2000" b="1" dirty="0">
                <a:solidFill>
                  <a:srgbClr val="17324D"/>
                </a:solidFill>
                <a:ea typeface="微软雅黑" pitchFamily="34" charset="-122"/>
                <a:sym typeface="微软雅黑" pitchFamily="34" charset="-122"/>
              </a:rPr>
              <a:t>     explore new product lines </a:t>
            </a:r>
            <a:endParaRPr lang="zh-CN" altLang="en-US" sz="2000" b="1" dirty="0">
              <a:solidFill>
                <a:srgbClr val="17324D"/>
              </a:solidFill>
              <a:ea typeface="微软雅黑" pitchFamily="34" charset="-122"/>
              <a:sym typeface="微软雅黑" pitchFamily="34" charset="-122"/>
            </a:endParaRPr>
          </a:p>
          <a:p>
            <a:pPr algn="just"/>
            <a:endParaRPr lang="en-US" altLang="zh-CN" sz="2000" b="1" dirty="0">
              <a:solidFill>
                <a:srgbClr val="17324D"/>
              </a:solidFill>
              <a:ea typeface="微软雅黑" pitchFamily="34" charset="-122"/>
              <a:sym typeface="微软雅黑" pitchFamily="34" charset="-122"/>
            </a:endParaRPr>
          </a:p>
          <a:p>
            <a:pPr algn="just"/>
            <a:r>
              <a:rPr lang="en-US" altLang="zh-CN" sz="2000" b="1" dirty="0">
                <a:solidFill>
                  <a:srgbClr val="17324D"/>
                </a:solidFill>
                <a:ea typeface="微软雅黑" pitchFamily="34" charset="-122"/>
                <a:sym typeface="微软雅黑" pitchFamily="34" charset="-122"/>
              </a:rPr>
              <a:t>     how to  position the brand</a:t>
            </a:r>
            <a:endParaRPr lang="zh-CN" altLang="en-US" sz="2000" b="1" dirty="0">
              <a:solidFill>
                <a:srgbClr val="17324D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9" name="矩形 1"/>
          <p:cNvSpPr>
            <a:spLocks noChangeArrowheads="1"/>
          </p:cNvSpPr>
          <p:nvPr/>
        </p:nvSpPr>
        <p:spPr bwMode="auto">
          <a:xfrm>
            <a:off x="531084" y="1516344"/>
            <a:ext cx="342661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17324D"/>
                </a:solidFill>
                <a:ea typeface="微软雅黑" pitchFamily="34" charset="-122"/>
                <a:sym typeface="微软雅黑" pitchFamily="34" charset="-122"/>
              </a:rPr>
              <a:t>Second issue:</a:t>
            </a:r>
          </a:p>
          <a:p>
            <a:pPr algn="just"/>
            <a:r>
              <a:rPr lang="en-US" altLang="zh-CN" sz="2000" b="1" dirty="0">
                <a:solidFill>
                  <a:srgbClr val="17324D"/>
                </a:solidFill>
                <a:ea typeface="微软雅黑" pitchFamily="34" charset="-122"/>
              </a:rPr>
              <a:t>     increase reach</a:t>
            </a:r>
          </a:p>
          <a:p>
            <a:pPr algn="just"/>
            <a:endParaRPr lang="en-US" altLang="zh-CN" sz="2000" b="1" dirty="0">
              <a:solidFill>
                <a:srgbClr val="17324D"/>
              </a:solidFill>
              <a:ea typeface="微软雅黑" pitchFamily="34" charset="-122"/>
            </a:endParaRPr>
          </a:p>
          <a:p>
            <a:pPr algn="just"/>
            <a:r>
              <a:rPr lang="en-US" altLang="zh-CN" sz="2000" b="1" dirty="0">
                <a:solidFill>
                  <a:srgbClr val="17324D"/>
                </a:solidFill>
                <a:ea typeface="微软雅黑" pitchFamily="34" charset="-122"/>
              </a:rPr>
              <a:t>     how to attract </a:t>
            </a:r>
          </a:p>
          <a:p>
            <a:pPr algn="just"/>
            <a:r>
              <a:rPr lang="en-US" altLang="zh-CN" sz="2000" b="1" dirty="0">
                <a:solidFill>
                  <a:srgbClr val="17324D"/>
                </a:solidFill>
                <a:ea typeface="微软雅黑" pitchFamily="34" charset="-122"/>
              </a:rPr>
              <a:t>     more consumers</a:t>
            </a:r>
          </a:p>
        </p:txBody>
      </p:sp>
      <p:sp>
        <p:nvSpPr>
          <p:cNvPr id="61" name="圆角矩形 60"/>
          <p:cNvSpPr/>
          <p:nvPr/>
        </p:nvSpPr>
        <p:spPr bwMode="auto">
          <a:xfrm>
            <a:off x="108544" y="4630057"/>
            <a:ext cx="3267138" cy="1512463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23CDC9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7950" indent="-107950">
              <a:buFont typeface="Arial" pitchFamily="34" charset="0"/>
              <a:buChar char="•"/>
            </a:pPr>
            <a:endParaRPr lang="en-GB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549297" y="1513992"/>
            <a:ext cx="2314897" cy="1653799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23CDC9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7950" indent="-107950">
              <a:buFont typeface="Arial" pitchFamily="34" charset="0"/>
              <a:buChar char="•"/>
            </a:pPr>
            <a:endParaRPr lang="en-GB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3556000" y="2417363"/>
            <a:ext cx="402568" cy="353943"/>
          </a:xfrm>
          <a:prstGeom prst="line">
            <a:avLst/>
          </a:prstGeom>
          <a:ln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2861935" y="2401559"/>
            <a:ext cx="694065" cy="8953"/>
          </a:xfrm>
          <a:prstGeom prst="line">
            <a:avLst/>
          </a:prstGeom>
          <a:ln w="2222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762841" y="5094514"/>
            <a:ext cx="195727" cy="22574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3355853" y="5320256"/>
            <a:ext cx="401431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5935525" y="2246158"/>
            <a:ext cx="264375" cy="31975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199900" y="2237827"/>
            <a:ext cx="592082" cy="8331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下弧形箭头 16386"/>
          <p:cNvSpPr/>
          <p:nvPr/>
        </p:nvSpPr>
        <p:spPr>
          <a:xfrm rot="10800000">
            <a:off x="3526972" y="1458685"/>
            <a:ext cx="2706096" cy="515992"/>
          </a:xfrm>
          <a:prstGeom prst="curvedUpArrow">
            <a:avLst/>
          </a:prstGeom>
          <a:solidFill>
            <a:srgbClr val="23CDC9"/>
          </a:solidFill>
          <a:ln>
            <a:solidFill>
              <a:srgbClr val="23C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393" name="下箭头 16392"/>
          <p:cNvSpPr/>
          <p:nvPr/>
        </p:nvSpPr>
        <p:spPr>
          <a:xfrm>
            <a:off x="1579626" y="3475103"/>
            <a:ext cx="291000" cy="808456"/>
          </a:xfrm>
          <a:prstGeom prst="downArrow">
            <a:avLst/>
          </a:prstGeom>
          <a:solidFill>
            <a:srgbClr val="23CDC9"/>
          </a:solidFill>
          <a:ln>
            <a:solidFill>
              <a:srgbClr val="23C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7144" y="6597332"/>
            <a:ext cx="9135269" cy="325123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rgbClr val="23CDC9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819837" y="1912522"/>
            <a:ext cx="2773667" cy="1902641"/>
            <a:chOff x="6791982" y="1733113"/>
            <a:chExt cx="2773667" cy="1902641"/>
          </a:xfrm>
        </p:grpSpPr>
        <p:sp>
          <p:nvSpPr>
            <p:cNvPr id="47" name="矩形 1"/>
            <p:cNvSpPr>
              <a:spLocks noChangeArrowheads="1"/>
            </p:cNvSpPr>
            <p:nvPr/>
          </p:nvSpPr>
          <p:spPr bwMode="auto">
            <a:xfrm>
              <a:off x="6791982" y="1789095"/>
              <a:ext cx="2773667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indent="-285750" algn="just">
                <a:buFont typeface="Wingdings" pitchFamily="2" charset="2"/>
                <a:buChar char="ü"/>
              </a:pPr>
              <a:r>
                <a:rPr lang="en-US" altLang="zh-CN" sz="2000" b="1" dirty="0">
                  <a:solidFill>
                    <a:srgbClr val="17324D"/>
                  </a:solidFill>
                  <a:ea typeface="微软雅黑" pitchFamily="34" charset="-122"/>
                  <a:sym typeface="微软雅黑" pitchFamily="34" charset="-122"/>
                </a:rPr>
                <a:t>First issue:</a:t>
              </a:r>
            </a:p>
            <a:p>
              <a:pPr algn="just"/>
              <a:r>
                <a:rPr lang="en-US" altLang="zh-CN" sz="2000" b="1" dirty="0">
                  <a:solidFill>
                    <a:srgbClr val="17324D"/>
                  </a:solidFill>
                  <a:ea typeface="微软雅黑" pitchFamily="34" charset="-122"/>
                  <a:sym typeface="微软雅黑" pitchFamily="34" charset="-122"/>
                </a:rPr>
                <a:t>     grow organically</a:t>
              </a:r>
            </a:p>
            <a:p>
              <a:pPr algn="just"/>
              <a:endParaRPr lang="en-US" altLang="zh-CN" sz="2000" b="1" dirty="0">
                <a:solidFill>
                  <a:srgbClr val="17324D"/>
                </a:solidFill>
                <a:ea typeface="微软雅黑" pitchFamily="34" charset="-122"/>
                <a:sym typeface="微软雅黑" pitchFamily="34" charset="-122"/>
              </a:endParaRPr>
            </a:p>
            <a:p>
              <a:pPr algn="just"/>
              <a:r>
                <a:rPr lang="en-US" altLang="zh-CN" sz="2000" b="1" dirty="0">
                  <a:solidFill>
                    <a:srgbClr val="17324D"/>
                  </a:solidFill>
                  <a:ea typeface="微软雅黑" pitchFamily="34" charset="-122"/>
                  <a:sym typeface="微软雅黑" pitchFamily="34" charset="-122"/>
                </a:rPr>
                <a:t>     how to expand</a:t>
              </a:r>
            </a:p>
            <a:p>
              <a:pPr algn="just"/>
              <a:endParaRPr lang="en-US" altLang="zh-CN" sz="2000" b="1" dirty="0">
                <a:solidFill>
                  <a:srgbClr val="17324D"/>
                </a:solidFill>
                <a:ea typeface="微软雅黑" pitchFamily="34" charset="-122"/>
                <a:sym typeface="微软雅黑" pitchFamily="34" charset="-122"/>
              </a:endParaRPr>
            </a:p>
            <a:p>
              <a:pPr algn="just"/>
              <a:endParaRPr lang="zh-CN" altLang="en-US" sz="14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6791982" y="1733113"/>
              <a:ext cx="2244162" cy="1373151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23CDC9"/>
              </a:solidFill>
              <a:prstDash val="soli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07950" indent="-107950">
                <a:buFont typeface="Arial" pitchFamily="34" charset="0"/>
                <a:buChar char="•"/>
              </a:pPr>
              <a:endParaRPr lang="en-GB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" name="等腰三角形 63"/>
          <p:cNvSpPr/>
          <p:nvPr/>
        </p:nvSpPr>
        <p:spPr>
          <a:xfrm rot="10800000">
            <a:off x="7335127" y="2727376"/>
            <a:ext cx="1147794" cy="169921"/>
          </a:xfrm>
          <a:prstGeom prst="triangle">
            <a:avLst/>
          </a:prstGeom>
          <a:solidFill>
            <a:srgbClr val="B5E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0800000">
            <a:off x="1087050" y="2239735"/>
            <a:ext cx="1147794" cy="169921"/>
          </a:xfrm>
          <a:prstGeom prst="triangle">
            <a:avLst/>
          </a:prstGeom>
          <a:solidFill>
            <a:srgbClr val="B5E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等腰三角形 65"/>
          <p:cNvSpPr/>
          <p:nvPr/>
        </p:nvSpPr>
        <p:spPr>
          <a:xfrm rot="10800000">
            <a:off x="992710" y="5481957"/>
            <a:ext cx="1519366" cy="161973"/>
          </a:xfrm>
          <a:prstGeom prst="triangle">
            <a:avLst/>
          </a:prstGeom>
          <a:solidFill>
            <a:srgbClr val="B5E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65" grpId="0" bldLvl="0" animBg="1"/>
      <p:bldP spid="6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477838"/>
            <a:ext cx="9180513" cy="773112"/>
          </a:xfrm>
          <a:prstGeom prst="rect">
            <a:avLst/>
          </a:prstGeom>
          <a:solidFill>
            <a:srgbClr val="23CDC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Market Expansion </a:t>
            </a:r>
          </a:p>
          <a:p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Strategy 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sz="2400" b="1" dirty="0">
                <a:solidFill>
                  <a:schemeClr val="bg1"/>
                </a:solidFill>
              </a:rPr>
              <a:t>Add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mall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channel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and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franchising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model</a:t>
            </a:r>
            <a:r>
              <a:rPr lang="en-GB" altLang="zh-CN" sz="2400" b="1" dirty="0">
                <a:solidFill>
                  <a:schemeClr val="bg1"/>
                </a:solidFill>
              </a:rPr>
              <a:t>.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6597650"/>
            <a:ext cx="9142412" cy="260350"/>
          </a:xfrm>
          <a:prstGeom prst="rect">
            <a:avLst/>
          </a:pr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Case</a:t>
            </a:r>
          </a:p>
        </p:txBody>
      </p:sp>
      <p:sp>
        <p:nvSpPr>
          <p:cNvPr id="5149" name="文本框 42"/>
          <p:cNvSpPr txBox="1">
            <a:spLocks noChangeArrowheads="1"/>
          </p:cNvSpPr>
          <p:nvPr/>
        </p:nvSpPr>
        <p:spPr bwMode="auto">
          <a:xfrm>
            <a:off x="34925" y="1259840"/>
            <a:ext cx="8031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23CDC9"/>
                </a:solidFill>
              </a:rPr>
              <a:t>The cost changing of Cookie Man</a:t>
            </a:r>
          </a:p>
        </p:txBody>
      </p:sp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>
            <a:off x="4320223" y="1309688"/>
            <a:ext cx="0" cy="2665412"/>
          </a:xfrm>
          <a:prstGeom prst="line">
            <a:avLst/>
          </a:prstGeom>
          <a:noFill/>
          <a:ln w="34925">
            <a:solidFill>
              <a:srgbClr val="23CDC9">
                <a:alpha val="98999"/>
              </a:srgbClr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-511810" y="85725"/>
            <a:ext cx="9547860" cy="372745"/>
            <a:chOff x="-806" y="135"/>
            <a:chExt cx="15036" cy="587"/>
          </a:xfrm>
        </p:grpSpPr>
        <p:sp>
          <p:nvSpPr>
            <p:cNvPr id="10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Industry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1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</a:p>
          </p:txBody>
        </p:sp>
        <p:sp>
          <p:nvSpPr>
            <p:cNvPr id="44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Long-term View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燕尾形 49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接连接符 20"/>
          <p:cNvCxnSpPr/>
          <p:nvPr/>
        </p:nvCxnSpPr>
        <p:spPr>
          <a:xfrm>
            <a:off x="121920" y="1595755"/>
            <a:ext cx="3390900" cy="6985"/>
          </a:xfrm>
          <a:prstGeom prst="line">
            <a:avLst/>
          </a:prstGeom>
          <a:ln w="38100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318953" y="4001453"/>
            <a:ext cx="0" cy="2665412"/>
          </a:xfrm>
          <a:prstGeom prst="line">
            <a:avLst/>
          </a:prstGeom>
          <a:ln w="25400" cmpd="sng">
            <a:solidFill>
              <a:srgbClr val="23CDC9">
                <a:alpha val="99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630420" y="440436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23CDC9"/>
                </a:solidFill>
              </a:rPr>
              <a:t>Conclusion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619625" y="4764405"/>
            <a:ext cx="4166870" cy="1557020"/>
          </a:xfrm>
          <a:prstGeom prst="rect">
            <a:avLst/>
          </a:prstGeom>
          <a:noFill/>
          <a:ln w="28575" cmpd="dbl">
            <a:solidFill>
              <a:srgbClr val="23CDC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ü"/>
            </a:pPr>
            <a:r>
              <a:rPr lang="zh-CN" altLang="en-US" sz="1600"/>
              <a:t>With the cost of raw material,store rent and clerk salary increasing,direct-sale store can no longer be the only way of selling.</a:t>
            </a:r>
          </a:p>
          <a:p>
            <a:pPr marL="285750" indent="-285750">
              <a:buFont typeface="Wingdings" charset="0"/>
              <a:buChar char="ü"/>
            </a:pPr>
            <a:r>
              <a:rPr lang="zh-CN" altLang="en-US" sz="1600"/>
              <a:t>A better balance has to be reached.Strategies are required to be put forward separately.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54015" y="1227455"/>
            <a:ext cx="387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23CDC9"/>
                </a:solidFill>
              </a:rPr>
              <a:t>The Comparition between three ways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59385" y="1737995"/>
            <a:ext cx="260794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The Price of Raw material</a:t>
            </a:r>
            <a:endParaRPr lang="zh-CN" altLang="en-US" sz="1600" b="1"/>
          </a:p>
        </p:txBody>
      </p:sp>
      <p:sp>
        <p:nvSpPr>
          <p:cNvPr id="19" name="文本框 18"/>
          <p:cNvSpPr txBox="1"/>
          <p:nvPr/>
        </p:nvSpPr>
        <p:spPr>
          <a:xfrm>
            <a:off x="175895" y="4266565"/>
            <a:ext cx="260794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The change of Salary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2095" y="4554855"/>
            <a:ext cx="3175000" cy="1956435"/>
          </a:xfrm>
          <a:prstGeom prst="rect">
            <a:avLst/>
          </a:prstGeom>
        </p:spPr>
      </p:pic>
      <p:cxnSp>
        <p:nvCxnSpPr>
          <p:cNvPr id="34" name="直接连接符 33"/>
          <p:cNvCxnSpPr>
            <a:cxnSpLocks noChangeShapeType="1"/>
          </p:cNvCxnSpPr>
          <p:nvPr/>
        </p:nvCxnSpPr>
        <p:spPr bwMode="auto">
          <a:xfrm flipH="1">
            <a:off x="51435" y="4319270"/>
            <a:ext cx="4218940" cy="5080"/>
          </a:xfrm>
          <a:prstGeom prst="line">
            <a:avLst/>
          </a:prstGeom>
          <a:noFill/>
          <a:ln w="12700" cmpd="sng">
            <a:solidFill>
              <a:srgbClr val="23CDC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箭头连接符 29"/>
          <p:cNvCxnSpPr>
            <a:stCxn id="21" idx="2"/>
            <a:endCxn id="21" idx="2"/>
          </p:cNvCxnSpPr>
          <p:nvPr/>
        </p:nvCxnSpPr>
        <p:spPr>
          <a:xfrm>
            <a:off x="1839595" y="651129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165860" y="5601970"/>
            <a:ext cx="758825" cy="4279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117725" y="4705350"/>
            <a:ext cx="620395" cy="8686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20"/>
          <p:cNvCxnSpPr/>
          <p:nvPr/>
        </p:nvCxnSpPr>
        <p:spPr>
          <a:xfrm>
            <a:off x="5670550" y="1579880"/>
            <a:ext cx="3390900" cy="6985"/>
          </a:xfrm>
          <a:prstGeom prst="line">
            <a:avLst/>
          </a:prstGeom>
          <a:ln w="38100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271010" y="1501140"/>
            <a:ext cx="2194560" cy="286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ym typeface="+mn-ea"/>
              </a:rPr>
              <a:t>Reasons:</a:t>
            </a:r>
          </a:p>
          <a:p>
            <a:pPr marL="285750" indent="-285750" algn="l">
              <a:buFont typeface="Wingdings" charset="0"/>
              <a:buChar char="ü"/>
            </a:pPr>
            <a:r>
              <a:rPr lang="en-US" altLang="zh-CN" sz="1400">
                <a:sym typeface="+mn-ea"/>
              </a:rPr>
              <a:t>Franshise owner cares more about the raw material saving for its own profit than others.</a:t>
            </a:r>
            <a:endParaRPr lang="en-US" altLang="zh-CN" sz="1400"/>
          </a:p>
          <a:p>
            <a:pPr marL="285750" indent="-285750" algn="l">
              <a:buFont typeface="Wingdings" charset="0"/>
              <a:buChar char="ü"/>
            </a:pPr>
            <a:r>
              <a:rPr lang="en-US" altLang="zh-CN" sz="1400">
                <a:sym typeface="+mn-ea"/>
              </a:rPr>
              <a:t>No need to pay salary  for franchise owners reduces the cosy greatly.  </a:t>
            </a:r>
          </a:p>
          <a:p>
            <a:pPr marL="285750" indent="-285750" algn="l">
              <a:buFont typeface="Wingdings" charset="0"/>
              <a:buChar char="ü"/>
            </a:pPr>
            <a:r>
              <a:rPr lang="en-US" altLang="zh-CN" sz="1400">
                <a:sym typeface="+mn-ea"/>
              </a:rPr>
              <a:t>Franchise would bring more risks to the brand if it hurt consumers' benefit.</a:t>
            </a:r>
            <a:endParaRPr lang="zh-CN" altLang="en-US" sz="1400"/>
          </a:p>
        </p:txBody>
      </p:sp>
      <p:cxnSp>
        <p:nvCxnSpPr>
          <p:cNvPr id="54" name="直接连接符 53"/>
          <p:cNvCxnSpPr>
            <a:cxnSpLocks noChangeShapeType="1"/>
          </p:cNvCxnSpPr>
          <p:nvPr/>
        </p:nvCxnSpPr>
        <p:spPr bwMode="auto">
          <a:xfrm flipH="1">
            <a:off x="4479608" y="4365308"/>
            <a:ext cx="4464050" cy="0"/>
          </a:xfrm>
          <a:prstGeom prst="line">
            <a:avLst/>
          </a:prstGeom>
          <a:noFill/>
          <a:ln w="38100" cmpd="sng">
            <a:solidFill>
              <a:srgbClr val="23CDC9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0010" y="2065655"/>
            <a:ext cx="3903980" cy="20732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55715" y="1931670"/>
            <a:ext cx="48323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risk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266815" y="1801495"/>
            <a:ext cx="2813685" cy="2196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1" y="6597649"/>
            <a:ext cx="9142413" cy="298431"/>
          </a:xfrm>
          <a:prstGeom prst="rect">
            <a:avLst/>
          </a:pr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YinduAbc.com: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0" y="477838"/>
            <a:ext cx="9180513" cy="773112"/>
          </a:xfrm>
          <a:prstGeom prst="rect">
            <a:avLst/>
          </a:prstGeom>
          <a:solidFill>
            <a:srgbClr val="23CDC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Market Expansion </a:t>
            </a:r>
          </a:p>
          <a:p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Strategy 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sz="2400" b="1" dirty="0">
                <a:solidFill>
                  <a:schemeClr val="bg1"/>
                </a:solidFill>
              </a:rPr>
              <a:t>Add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mall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channel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and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franchising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model</a:t>
            </a:r>
            <a:r>
              <a:rPr lang="en-GB" altLang="zh-CN" sz="2400" b="1" dirty="0">
                <a:solidFill>
                  <a:schemeClr val="bg1"/>
                </a:solidFill>
              </a:rPr>
              <a:t>.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3348038" y="1339850"/>
            <a:ext cx="0" cy="5184775"/>
          </a:xfrm>
          <a:prstGeom prst="line">
            <a:avLst/>
          </a:prstGeom>
          <a:noFill/>
          <a:ln w="34925">
            <a:solidFill>
              <a:srgbClr val="23CDC9">
                <a:alpha val="98999"/>
              </a:srgbClr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9" name="文本框 42"/>
          <p:cNvSpPr txBox="1">
            <a:spLocks noChangeArrowheads="1"/>
          </p:cNvSpPr>
          <p:nvPr/>
        </p:nvSpPr>
        <p:spPr bwMode="auto">
          <a:xfrm>
            <a:off x="110808" y="1339215"/>
            <a:ext cx="284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23CDC9"/>
                </a:solidFill>
              </a:rPr>
              <a:t>Sold in malls: Agency</a:t>
            </a:r>
          </a:p>
        </p:txBody>
      </p:sp>
      <p:cxnSp>
        <p:nvCxnSpPr>
          <p:cNvPr id="34" name="直接连接符 33"/>
          <p:cNvCxnSpPr>
            <a:cxnSpLocks noChangeShapeType="1"/>
          </p:cNvCxnSpPr>
          <p:nvPr/>
        </p:nvCxnSpPr>
        <p:spPr bwMode="auto">
          <a:xfrm flipH="1">
            <a:off x="3348038" y="4337368"/>
            <a:ext cx="4464050" cy="0"/>
          </a:xfrm>
          <a:prstGeom prst="line">
            <a:avLst/>
          </a:prstGeom>
          <a:noFill/>
          <a:ln w="38100" cmpd="sng">
            <a:solidFill>
              <a:srgbClr val="23CDC9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1324610" y="85725"/>
            <a:ext cx="7711440" cy="372745"/>
            <a:chOff x="2086" y="135"/>
            <a:chExt cx="12144" cy="587"/>
          </a:xfrm>
        </p:grpSpPr>
        <p:sp>
          <p:nvSpPr>
            <p:cNvPr id="35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Long-term View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" name="燕尾形 3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燕尾形 49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511810" y="85725"/>
            <a:ext cx="7317105" cy="372745"/>
            <a:chOff x="-806" y="135"/>
            <a:chExt cx="11523" cy="587"/>
          </a:xfrm>
        </p:grpSpPr>
        <p:sp>
          <p:nvSpPr>
            <p:cNvPr id="10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Industry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73990" y="1741805"/>
            <a:ext cx="717550" cy="3067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59865" y="1717040"/>
            <a:ext cx="717550" cy="3067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mall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2080" y="1978025"/>
            <a:ext cx="2835275" cy="201739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69925" y="2404745"/>
            <a:ext cx="551815" cy="306705"/>
          </a:xfrm>
          <a:prstGeom prst="rect">
            <a:avLst/>
          </a:prstGeom>
          <a:solidFill>
            <a:srgbClr val="C2EFEE"/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less 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274570" y="2588260"/>
            <a:ext cx="648335" cy="306705"/>
          </a:xfrm>
          <a:prstGeom prst="rect">
            <a:avLst/>
          </a:prstGeom>
          <a:solidFill>
            <a:srgbClr val="C2EFEE"/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more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1440" y="3839845"/>
            <a:ext cx="3146425" cy="265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Why cooperate with agency?</a:t>
            </a:r>
          </a:p>
          <a:p>
            <a:pPr marL="171450" indent="-171450">
              <a:buFont typeface="Wingdings" charset="0"/>
              <a:buChar char="Ø"/>
            </a:pPr>
            <a:r>
              <a:rPr lang="zh-CN" altLang="en-US" sz="1200" dirty="0"/>
              <a:t>More audience</a:t>
            </a:r>
          </a:p>
          <a:p>
            <a:pPr marL="171450" indent="-171450">
              <a:buFont typeface="Wingdings" charset="0"/>
              <a:buChar char="Ø"/>
            </a:pPr>
            <a:r>
              <a:rPr lang="zh-CN" altLang="en-US" sz="1200" dirty="0"/>
              <a:t>More impulse buying</a:t>
            </a:r>
          </a:p>
          <a:p>
            <a:r>
              <a:rPr lang="zh-CN" altLang="en-US" sz="1200" dirty="0"/>
              <a:t>   People may buy something they occasionally see but actually don</a:t>
            </a:r>
            <a:r>
              <a:rPr lang="en-US" altLang="zh-CN" sz="1200" dirty="0"/>
              <a:t>‘</a:t>
            </a:r>
            <a:r>
              <a:rPr lang="zh-CN" altLang="en-US" sz="1200" dirty="0"/>
              <a:t>t need in the mall</a:t>
            </a:r>
          </a:p>
          <a:p>
            <a:endParaRPr lang="zh-CN" altLang="en-US" sz="1200" dirty="0"/>
          </a:p>
          <a:p>
            <a:r>
              <a:rPr lang="zh-CN" altLang="en-US" sz="1200" b="1" dirty="0"/>
              <a:t>Will people buy the product when they see the product in the mall?</a:t>
            </a:r>
          </a:p>
          <a:p>
            <a:r>
              <a:rPr lang="zh-CN" altLang="en-US" sz="1200" dirty="0"/>
              <a:t>Only when people know the brand,they’ll probably buy the products</a:t>
            </a:r>
          </a:p>
          <a:p>
            <a:pPr marL="171450" indent="-171450">
              <a:buFont typeface="Wingdings" charset="0"/>
              <a:buChar char="Ø"/>
            </a:pPr>
            <a:r>
              <a:rPr lang="zh-CN" altLang="en-US" sz="1200" dirty="0"/>
              <a:t>When the brand has been known to the majority,choose agency like Lulu to replace more stores.    </a:t>
            </a:r>
          </a:p>
          <a:p>
            <a:pPr marL="171450" indent="-171450">
              <a:buFont typeface="Wingdings" charset="0"/>
              <a:buChar char="Ø"/>
            </a:pPr>
            <a:r>
              <a:rPr lang="zh-CN" altLang="en-US" sz="1200" dirty="0"/>
              <a:t>Or,build up the brand first.</a:t>
            </a:r>
          </a:p>
        </p:txBody>
      </p:sp>
      <p:pic>
        <p:nvPicPr>
          <p:cNvPr id="29" name="图片 28" descr="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468880" y="1268730"/>
            <a:ext cx="872490" cy="1249045"/>
          </a:xfrm>
          <a:prstGeom prst="rect">
            <a:avLst/>
          </a:prstGeom>
        </p:spPr>
      </p:pic>
      <p:sp>
        <p:nvSpPr>
          <p:cNvPr id="5158" name="文本框 42"/>
          <p:cNvSpPr txBox="1">
            <a:spLocks noChangeArrowheads="1"/>
          </p:cNvSpPr>
          <p:nvPr/>
        </p:nvSpPr>
        <p:spPr bwMode="auto">
          <a:xfrm>
            <a:off x="3526790" y="1754505"/>
            <a:ext cx="2218690" cy="368300"/>
          </a:xfrm>
          <a:prstGeom prst="rect">
            <a:avLst/>
          </a:prstGeom>
          <a:solidFill>
            <a:srgbClr val="23CD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Three kinds of stores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04235" y="1355725"/>
            <a:ext cx="568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23CDC9"/>
                </a:solidFill>
              </a:rPr>
              <a:t>Franchise store: More and more sufficient owners  </a:t>
            </a:r>
          </a:p>
        </p:txBody>
      </p:sp>
      <p:sp>
        <p:nvSpPr>
          <p:cNvPr id="1260" name="等腰三角形 1259"/>
          <p:cNvSpPr/>
          <p:nvPr/>
        </p:nvSpPr>
        <p:spPr>
          <a:xfrm rot="5340000">
            <a:off x="5046980" y="2881630"/>
            <a:ext cx="2707640" cy="142240"/>
          </a:xfrm>
          <a:prstGeom prst="triangle">
            <a:avLst>
              <a:gd name="adj" fmla="val 57926"/>
            </a:avLst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66840" y="1633855"/>
            <a:ext cx="2828925" cy="244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More franchise means: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/>
              <a:t>Getting higher market share</a:t>
            </a:r>
          </a:p>
          <a:p>
            <a:pPr indent="0">
              <a:buFont typeface="Wingdings" charset="0"/>
              <a:buNone/>
            </a:pPr>
            <a:endParaRPr lang="zh-CN" altLang="en-US" sz="1400"/>
          </a:p>
          <a:p>
            <a:pPr indent="0">
              <a:buFont typeface="Wingdings" charset="0"/>
              <a:buNone/>
            </a:pPr>
            <a:r>
              <a:rPr lang="zh-CN" altLang="en-US" sz="1400" b="1"/>
              <a:t>To Avoid the side-effect to the brand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/>
              <a:t>More strict requirements of franchise owner have to be adopted </a:t>
            </a:r>
            <a:r>
              <a:rPr lang="en-US" altLang="zh-CN" sz="1400"/>
              <a:t>such as </a:t>
            </a:r>
            <a:r>
              <a:rPr lang="zh-CN" altLang="en-US" sz="1400"/>
              <a:t>personality.</a:t>
            </a:r>
          </a:p>
          <a:p>
            <a:r>
              <a:rPr lang="zh-CN" altLang="en-US" sz="1400" b="1"/>
              <a:t>To balance three kinds of stores: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/>
              <a:t>Mother shop gains best while express should be reoriented.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392170" y="4300220"/>
            <a:ext cx="187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23CDC9"/>
                </a:solidFill>
              </a:rPr>
              <a:t>Direct-sale store</a:t>
            </a:r>
          </a:p>
        </p:txBody>
      </p:sp>
      <p:sp>
        <p:nvSpPr>
          <p:cNvPr id="23" name="上箭头 22"/>
          <p:cNvSpPr/>
          <p:nvPr/>
        </p:nvSpPr>
        <p:spPr>
          <a:xfrm>
            <a:off x="4132580" y="4575175"/>
            <a:ext cx="635000" cy="1945005"/>
          </a:xfrm>
          <a:prstGeom prst="up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78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aw</a:t>
            </a:r>
          </a:p>
          <a:p>
            <a:pPr algn="ctr"/>
            <a:endParaRPr lang="en-US" sz="1200" b="1">
              <a:solidFill>
                <a:schemeClr val="tx1"/>
              </a:solidFill>
            </a:endParaRP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ma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6" name="上箭头 25"/>
          <p:cNvSpPr/>
          <p:nvPr/>
        </p:nvSpPr>
        <p:spPr>
          <a:xfrm>
            <a:off x="3524885" y="4852035"/>
            <a:ext cx="635000" cy="1268095"/>
          </a:xfrm>
          <a:prstGeom prst="up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78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</a:t>
            </a:r>
            <a:r>
              <a:rPr lang="en-US" altLang="zh-CN" sz="1400" b="1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ary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250180" y="4405630"/>
            <a:ext cx="3726180" cy="204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To deal with the salary increasing: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600"/>
              <a:t>Reduce staff properly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600"/>
              <a:t>Select employee more carefully</a:t>
            </a:r>
          </a:p>
          <a:p>
            <a:r>
              <a:rPr lang="zh-CN" altLang="en-US" sz="1600"/>
              <a:t>Use machines as labor force.</a:t>
            </a:r>
          </a:p>
          <a:p>
            <a:endParaRPr lang="zh-CN" altLang="en-US" sz="1600"/>
          </a:p>
          <a:p>
            <a:r>
              <a:rPr lang="zh-CN" altLang="en-US" sz="1600" b="1"/>
              <a:t>To deal with the cost of raw material: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600"/>
              <a:t>Improve produce efficiency by invest more on technology</a:t>
            </a:r>
          </a:p>
        </p:txBody>
      </p:sp>
      <p:cxnSp>
        <p:nvCxnSpPr>
          <p:cNvPr id="42" name="直接连接符 20"/>
          <p:cNvCxnSpPr/>
          <p:nvPr/>
        </p:nvCxnSpPr>
        <p:spPr>
          <a:xfrm flipV="1">
            <a:off x="161925" y="1669415"/>
            <a:ext cx="2391410" cy="6985"/>
          </a:xfrm>
          <a:prstGeom prst="line">
            <a:avLst/>
          </a:prstGeom>
          <a:ln w="38100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20"/>
          <p:cNvCxnSpPr/>
          <p:nvPr/>
        </p:nvCxnSpPr>
        <p:spPr>
          <a:xfrm>
            <a:off x="3448685" y="4594225"/>
            <a:ext cx="1616075" cy="3810"/>
          </a:xfrm>
          <a:prstGeom prst="line">
            <a:avLst/>
          </a:prstGeom>
          <a:ln w="4127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20"/>
          <p:cNvCxnSpPr/>
          <p:nvPr/>
        </p:nvCxnSpPr>
        <p:spPr>
          <a:xfrm flipV="1">
            <a:off x="3514090" y="1628140"/>
            <a:ext cx="5400675" cy="34925"/>
          </a:xfrm>
          <a:prstGeom prst="line">
            <a:avLst/>
          </a:prstGeom>
          <a:ln w="38100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367405" y="2136775"/>
            <a:ext cx="2894330" cy="122237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3368675" y="4028440"/>
            <a:ext cx="1007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ammount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853815" y="3797300"/>
            <a:ext cx="2276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margin distribution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499610" y="3614420"/>
            <a:ext cx="2083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Retail sales 2014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012690" y="3409950"/>
            <a:ext cx="1408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Retail sales 2015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3740785" y="3300095"/>
            <a:ext cx="13335" cy="8255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374515" y="3241675"/>
            <a:ext cx="3175" cy="6648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064885" y="3251200"/>
            <a:ext cx="13335" cy="217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994910" y="3291840"/>
            <a:ext cx="38100" cy="4946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266565" y="4077335"/>
            <a:ext cx="2063750" cy="214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2264</Words>
  <Application>Microsoft Office PowerPoint</Application>
  <PresentationFormat>全屏显示(4:3)</PresentationFormat>
  <Paragraphs>512</Paragraphs>
  <Slides>20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Kozuka Gothic Pr6N EL</vt:lpstr>
      <vt:lpstr>宋体</vt:lpstr>
      <vt:lpstr>微软雅黑</vt:lpstr>
      <vt:lpstr>Aharoni</vt:lpstr>
      <vt:lpstr>Arial</vt:lpstr>
      <vt:lpstr>Calibri</vt:lpstr>
      <vt:lpstr>Calibri Light</vt:lpstr>
      <vt:lpstr>Times New Roman</vt:lpstr>
      <vt:lpstr>Wingdings</vt:lpstr>
      <vt:lpstr>Office 主题</vt:lpstr>
      <vt:lpstr>Microsoft Excel 97-2003 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zhou chenxi</cp:lastModifiedBy>
  <cp:revision>161</cp:revision>
  <dcterms:created xsi:type="dcterms:W3CDTF">2015-11-21T15:50:00Z</dcterms:created>
  <dcterms:modified xsi:type="dcterms:W3CDTF">2020-02-27T11:35:06Z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