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4"/>
  </p:sldMasterIdLst>
  <p:notesMasterIdLst>
    <p:notesMasterId r:id="rId20"/>
  </p:notesMasterIdLst>
  <p:handoutMasterIdLst>
    <p:handoutMasterId r:id="rId21"/>
  </p:handoutMasterIdLst>
  <p:sldIdLst>
    <p:sldId id="348" r:id="rId5"/>
    <p:sldId id="350" r:id="rId6"/>
    <p:sldId id="351" r:id="rId7"/>
    <p:sldId id="352" r:id="rId8"/>
    <p:sldId id="349" r:id="rId9"/>
    <p:sldId id="361" r:id="rId10"/>
    <p:sldId id="355" r:id="rId11"/>
    <p:sldId id="360" r:id="rId12"/>
    <p:sldId id="356" r:id="rId13"/>
    <p:sldId id="357" r:id="rId14"/>
    <p:sldId id="353" r:id="rId15"/>
    <p:sldId id="359" r:id="rId16"/>
    <p:sldId id="354" r:id="rId17"/>
    <p:sldId id="358" r:id="rId18"/>
    <p:sldId id="258" r:id="rId19"/>
  </p:sldIdLst>
  <p:sldSz cx="9144000" cy="6858000" type="screen4x3"/>
  <p:notesSz cx="7099300" cy="10234613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E6"/>
    <a:srgbClr val="FF0066"/>
    <a:srgbClr val="DEE6ED"/>
    <a:srgbClr val="C8D8E6"/>
    <a:srgbClr val="23476E"/>
    <a:srgbClr val="23214A"/>
    <a:srgbClr val="969696"/>
    <a:srgbClr val="FDEA5D"/>
    <a:srgbClr val="4086BF"/>
    <a:srgbClr val="FFA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7" autoAdjust="0"/>
  </p:normalViewPr>
  <p:slideViewPr>
    <p:cSldViewPr snapToObjects="1" showGuides="1">
      <p:cViewPr varScale="1">
        <p:scale>
          <a:sx n="147" d="100"/>
          <a:sy n="147" d="100"/>
        </p:scale>
        <p:origin x="-276" y="-90"/>
      </p:cViewPr>
      <p:guideLst>
        <p:guide orient="horz" pos="799"/>
        <p:guide orient="horz" pos="4020"/>
        <p:guide pos="158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3" d="100"/>
          <a:sy n="73" d="100"/>
        </p:scale>
        <p:origin x="-3282" y="-120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  <a:latin typeface="Verdana" pitchFamily="34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Copyright © Infineon Technologies AG 2016. All rights reserved.</a:t>
            </a:r>
          </a:p>
          <a:p>
            <a:pPr algn="ctr"/>
            <a:r>
              <a:rPr lang="en-US" sz="8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restricted</a:t>
            </a:r>
            <a:endParaRPr lang="en-US" sz="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2016-09-08</a:t>
            </a:r>
          </a:p>
          <a:p>
            <a:pPr algn="l"/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C58D39F9-DC77-4BF5-B1EC-BE12E526A4D2}" type="slidenum"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3305" y="1012850"/>
            <a:ext cx="6191969" cy="46439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5868498"/>
            <a:ext cx="6191968" cy="36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Enter Notes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Verdan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Copyright © Infineon Technologies AG 2016. All rights reserved.</a:t>
            </a:r>
          </a:p>
          <a:p>
            <a:r>
              <a:rPr lang="en-US" b="1" smtClean="0"/>
              <a:t>restricted</a:t>
            </a:r>
            <a:endParaRPr lang="en-US" b="1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2016-09-08</a:t>
            </a:r>
          </a:p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A5E1CB4-6977-43BF-ACA9-CC28B9D6A559}" type="slidenum">
              <a:rPr lang="en-US" smtClean="0"/>
              <a:pPr/>
              <a:t>‹#›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2016. All rights reserved.</a:t>
            </a:r>
          </a:p>
          <a:p>
            <a:r>
              <a:rPr lang="en-US" b="1" smtClean="0"/>
              <a:t>restricted</a:t>
            </a:r>
            <a:endParaRPr lang="en-US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2016-09-08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5E1CB4-6977-43BF-ACA9-CC28B9D6A559}" type="slidenum">
              <a:rPr lang="en-US" smtClean="0"/>
              <a:pPr/>
              <a:t>1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72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2016. All rights reserved.</a:t>
            </a:r>
          </a:p>
          <a:p>
            <a:r>
              <a:rPr lang="en-US" b="1" smtClean="0"/>
              <a:t>restricted</a:t>
            </a:r>
            <a:endParaRPr lang="en-US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0001-01-01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5E1CB4-6977-43BF-ACA9-CC28B9D6A559}" type="slidenum">
              <a:rPr lang="en-US" smtClean="0"/>
              <a:pPr/>
              <a:t>12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2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2017. All rights reserved.</a:t>
            </a:r>
          </a:p>
          <a:p>
            <a:r>
              <a:rPr lang="en-US" b="1" smtClean="0"/>
              <a:t>restricted</a:t>
            </a:r>
            <a:endParaRPr lang="en-US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2016-09-27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5E1CB4-6977-43BF-ACA9-CC28B9D6A559}" type="slidenum">
              <a:rPr lang="en-US" smtClean="0"/>
              <a:pPr/>
              <a:t>14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58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8" name="Notes Placeholder 2"/>
          <p:cNvSpPr>
            <a:spLocks noGrp="1"/>
          </p:cNvSpPr>
          <p:nvPr>
            <p:ph type="body" idx="3"/>
          </p:nvPr>
        </p:nvSpPr>
        <p:spPr>
          <a:xfrm>
            <a:off x="453306" y="5868498"/>
            <a:ext cx="6191968" cy="3672000"/>
          </a:xfrm>
        </p:spPr>
        <p:txBody>
          <a:bodyPr>
            <a:norm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Header Placeholder 3"/>
          <p:cNvSpPr>
            <a:spLocks noGrp="1"/>
          </p:cNvSpPr>
          <p:nvPr>
            <p:ph type="hdr" sz="quarter"/>
          </p:nvPr>
        </p:nvSpPr>
        <p:spPr>
          <a:xfrm>
            <a:off x="454025" y="295163"/>
            <a:ext cx="4422857" cy="4194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</p:spPr>
        <p:txBody>
          <a:bodyPr/>
          <a:lstStyle/>
          <a:p>
            <a:r>
              <a:rPr lang="en-US" smtClean="0"/>
              <a:t>Copyright © Infineon Technologies AG 2016. All rights reserved.</a:t>
            </a:r>
          </a:p>
          <a:p>
            <a:r>
              <a:rPr lang="en-US" b="1" smtClean="0"/>
              <a:t>restricted</a:t>
            </a:r>
            <a:endParaRPr lang="en-US" b="1" dirty="0"/>
          </a:p>
        </p:txBody>
      </p:sp>
      <p:sp>
        <p:nvSpPr>
          <p:cNvPr id="11" name="Date Placeholder 5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</p:spPr>
        <p:txBody>
          <a:bodyPr/>
          <a:lstStyle/>
          <a:p>
            <a:r>
              <a:rPr lang="en-US" smtClean="0"/>
              <a:t>2016-09-08</a:t>
            </a:r>
          </a:p>
          <a:p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</p:spPr>
        <p:txBody>
          <a:bodyPr/>
          <a:lstStyle/>
          <a:p>
            <a:fld id="{1A5E1CB4-6977-43BF-ACA9-CC28B9D6A559}" type="slidenum">
              <a:rPr lang="en-US" smtClean="0"/>
              <a:pPr/>
              <a:t>15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02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2016. All rights reserved.</a:t>
            </a:r>
          </a:p>
          <a:p>
            <a:r>
              <a:rPr lang="en-US" b="1" smtClean="0"/>
              <a:t>restricted</a:t>
            </a:r>
            <a:endParaRPr lang="en-US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0001-01-01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5E1CB4-6977-43BF-ACA9-CC28B9D6A559}" type="slidenum">
              <a:rPr lang="en-US" smtClean="0"/>
              <a:pPr/>
              <a:t>2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92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2016. All rights reserved.</a:t>
            </a:r>
          </a:p>
          <a:p>
            <a:r>
              <a:rPr lang="en-US" b="1" smtClean="0"/>
              <a:t>restricted</a:t>
            </a:r>
            <a:endParaRPr lang="en-US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0001-01-01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5E1CB4-6977-43BF-ACA9-CC28B9D6A559}" type="slidenum">
              <a:rPr lang="en-US" smtClean="0"/>
              <a:pPr/>
              <a:t>3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43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2016. All rights reserved.</a:t>
            </a:r>
          </a:p>
          <a:p>
            <a:r>
              <a:rPr lang="en-US" b="1" smtClean="0"/>
              <a:t>restricted</a:t>
            </a:r>
            <a:endParaRPr lang="en-US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0001-01-01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5E1CB4-6977-43BF-ACA9-CC28B9D6A559}" type="slidenum">
              <a:rPr lang="en-US" smtClean="0"/>
              <a:pPr/>
              <a:t>4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43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2016. All rights reserved.</a:t>
            </a:r>
          </a:p>
          <a:p>
            <a:r>
              <a:rPr lang="en-US" b="1" smtClean="0"/>
              <a:t>restricted</a:t>
            </a:r>
            <a:endParaRPr lang="en-US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0001-01-01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5E1CB4-6977-43BF-ACA9-CC28B9D6A559}" type="slidenum">
              <a:rPr lang="en-US" smtClean="0"/>
              <a:pPr/>
              <a:t>5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71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53306" y="5868498"/>
            <a:ext cx="6191968" cy="3672001"/>
          </a:xfrm>
        </p:spPr>
        <p:txBody>
          <a:bodyPr>
            <a:norm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2017. All rights reserved.</a:t>
            </a:r>
          </a:p>
          <a:p>
            <a:r>
              <a:rPr lang="en-US" b="1" smtClean="0"/>
              <a:t>restricted</a:t>
            </a:r>
            <a:endParaRPr lang="en-US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2016-09-27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5E1CB4-6977-43BF-ACA9-CC28B9D6A559}" type="slidenum">
              <a:rPr lang="en-US" smtClean="0"/>
              <a:pPr/>
              <a:t>7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76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53306" y="5868498"/>
            <a:ext cx="6191968" cy="3672001"/>
          </a:xfrm>
        </p:spPr>
        <p:txBody>
          <a:bodyPr>
            <a:norm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2017. All rights reserved.</a:t>
            </a:r>
          </a:p>
          <a:p>
            <a:r>
              <a:rPr lang="en-US" b="1" smtClean="0"/>
              <a:t>restricted</a:t>
            </a:r>
            <a:endParaRPr lang="en-US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2016-09-27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5E1CB4-6977-43BF-ACA9-CC28B9D6A559}" type="slidenum">
              <a:rPr lang="en-US" smtClean="0"/>
              <a:pPr/>
              <a:t>9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76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53306" y="5868498"/>
            <a:ext cx="6191968" cy="3672001"/>
          </a:xfrm>
        </p:spPr>
        <p:txBody>
          <a:bodyPr>
            <a:norm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2017. All rights reserved.</a:t>
            </a:r>
          </a:p>
          <a:p>
            <a:r>
              <a:rPr lang="en-US" b="1" smtClean="0"/>
              <a:t>restricted</a:t>
            </a:r>
            <a:endParaRPr lang="en-US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2016-09-27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5E1CB4-6977-43BF-ACA9-CC28B9D6A559}" type="slidenum">
              <a:rPr lang="en-US" smtClean="0"/>
              <a:pPr/>
              <a:t>10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76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2016. All rights reserved.</a:t>
            </a:r>
          </a:p>
          <a:p>
            <a:r>
              <a:rPr lang="en-US" b="1" smtClean="0"/>
              <a:t>restricted</a:t>
            </a:r>
            <a:endParaRPr lang="en-US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0001-01-01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5E1CB4-6977-43BF-ACA9-CC28B9D6A559}" type="slidenum">
              <a:rPr lang="en-US" smtClean="0"/>
              <a:pPr/>
              <a:t>11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Title Slide">
    <p:bg>
      <p:bgPr>
        <a:blipFill dpi="0" rotWithShape="1">
          <a:blip r:embed="rId2" cstate="print">
            <a:lum/>
          </a:blip>
          <a:srcRect/>
          <a:stretch>
            <a:fillRect l="80000" t="85000" r="5200" b="62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685799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0825" y="1268413"/>
            <a:ext cx="7128390" cy="1440000"/>
          </a:xfrm>
        </p:spPr>
        <p:txBody>
          <a:bodyPr vert="horz" lIns="0" tIns="0" rIns="0" bIns="10800" rtlCol="0" anchor="b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en-GB" sz="4800" b="0" noProof="0" dirty="0" smtClean="0">
                <a:solidFill>
                  <a:schemeClr val="tx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GB" noProof="0" dirty="0" smtClean="0"/>
              <a:t>Please type in Title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000" y="2780927"/>
            <a:ext cx="7128390" cy="93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2800" baseline="0" noProof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bg1"/>
              </a:buClr>
              <a:defRPr sz="16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250824" y="63246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800" b="1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restricted</a:t>
            </a:r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8603552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</p:spTree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6" y="1268413"/>
            <a:ext cx="2808288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203576" y="1268413"/>
            <a:ext cx="2736850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084888" y="1268413"/>
            <a:ext cx="280831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6AC84647-1478-4B16-B0F8-2F322B20293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2016-09-08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2016. All rights reserved.</a:t>
            </a:r>
            <a:endParaRPr lang="de-DE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952750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3348038" y="2781299"/>
            <a:ext cx="25923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6084888" y="2781299"/>
            <a:ext cx="28082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D40BEE14-E5E7-45B1-A2DA-F2289AD5D92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2016-09-08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2016. All rights reserved.</a:t>
            </a:r>
            <a:endParaRPr lang="de-DE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208823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2484438" y="1268413"/>
            <a:ext cx="201612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43438" y="1268413"/>
            <a:ext cx="201612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6804025" y="1268413"/>
            <a:ext cx="208823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A344A159-760C-4974-AE46-75146F0478B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2016-09-08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2016. All rights reserved.</a:t>
            </a:r>
            <a:endParaRPr lang="de-DE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>
            <a:lvl4pPr>
              <a:buNone/>
              <a:defRPr/>
            </a:lvl4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088232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2484438" y="2781299"/>
            <a:ext cx="2016125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4643438" y="2781299"/>
            <a:ext cx="2016125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6804025" y="2781299"/>
            <a:ext cx="2088232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98D47D56-D20D-4716-AD69-4E7FA016E5F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9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2016-09-08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2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2016. All rights reserved.</a:t>
            </a:r>
            <a:endParaRPr lang="de-DE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0380FE9D-913C-4FBB-BE44-75A864D215C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2016-09-08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2016. All rights reserved.</a:t>
            </a:r>
            <a:endParaRPr lang="de-DE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Final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D6690810-7657-4674-BEE6-AD3D755458E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2016-09-08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2016. All rights reserved.</a:t>
            </a:r>
            <a:endParaRPr lang="de-DE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F17FC78E-B0BC-4315-BC79-4A4A1117170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2016-09-08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2016. All rights reserved.</a:t>
            </a:r>
            <a:endParaRPr lang="de-DE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3"/>
            <a:ext cx="864165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07D75A06-E78D-46CC-AEE2-0DEFA65CA940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2016-09-08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2016. All rights reserved.</a:t>
            </a:r>
            <a:endParaRPr lang="de-DE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idx="17" hasCustomPrompt="1"/>
          </p:nvPr>
        </p:nvSpPr>
        <p:spPr>
          <a:xfrm>
            <a:off x="971500" y="1268412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971501" y="1916493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971501" y="2564574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971501" y="3212655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971501" y="3860736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971501" y="4508817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971501" y="5156898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971501" y="5804979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idx="28" hasCustomPrompt="1"/>
          </p:nvPr>
        </p:nvSpPr>
        <p:spPr>
          <a:xfrm>
            <a:off x="250825" y="1268412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idx="29" hasCustomPrompt="1"/>
          </p:nvPr>
        </p:nvSpPr>
        <p:spPr>
          <a:xfrm>
            <a:off x="250825" y="1916593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idx="30" hasCustomPrompt="1"/>
          </p:nvPr>
        </p:nvSpPr>
        <p:spPr>
          <a:xfrm>
            <a:off x="250825" y="2564774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idx="31" hasCustomPrompt="1"/>
          </p:nvPr>
        </p:nvSpPr>
        <p:spPr>
          <a:xfrm>
            <a:off x="250825" y="321295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4" name="Text Placeholder 10"/>
          <p:cNvSpPr>
            <a:spLocks noGrp="1"/>
          </p:cNvSpPr>
          <p:nvPr>
            <p:ph type="body" idx="32" hasCustomPrompt="1"/>
          </p:nvPr>
        </p:nvSpPr>
        <p:spPr>
          <a:xfrm>
            <a:off x="250825" y="3861136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idx="33" hasCustomPrompt="1"/>
          </p:nvPr>
        </p:nvSpPr>
        <p:spPr>
          <a:xfrm>
            <a:off x="250825" y="4509317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6" name="Text Placeholder 10"/>
          <p:cNvSpPr>
            <a:spLocks noGrp="1"/>
          </p:cNvSpPr>
          <p:nvPr>
            <p:ph type="body" idx="34" hasCustomPrompt="1"/>
          </p:nvPr>
        </p:nvSpPr>
        <p:spPr>
          <a:xfrm>
            <a:off x="250825" y="515749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7" name="Text Placeholder 10"/>
          <p:cNvSpPr>
            <a:spLocks noGrp="1"/>
          </p:cNvSpPr>
          <p:nvPr>
            <p:ph type="body" idx="35" hasCustomPrompt="1"/>
          </p:nvPr>
        </p:nvSpPr>
        <p:spPr>
          <a:xfrm>
            <a:off x="250825" y="580567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D876A669-CB94-4DDD-9281-B92A4FE92BD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3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2016-09-08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2016. All rights reserved.</a:t>
            </a:r>
            <a:endParaRPr lang="de-DE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424847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1822BAC0-FDC8-4DD4-87FE-A74CB772F78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6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2016-09-08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7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2016. All rights reserved.</a:t>
            </a:r>
            <a:endParaRPr lang="de-DE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6857999"/>
          </a:xfrm>
          <a:prstGeom prst="rect">
            <a:avLst/>
          </a:prstGeom>
        </p:spPr>
      </p:pic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51519" y="1268413"/>
            <a:ext cx="7128769" cy="244792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buNone/>
              <a:defRPr sz="4800"/>
            </a:lvl1pPr>
          </a:lstStyle>
          <a:p>
            <a:pPr lvl="0"/>
            <a:r>
              <a:rPr lang="en-GB" dirty="0" smtClean="0"/>
              <a:t>Click to enter Section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5DCF6C67-EC35-49C9-A61A-0AD4913DE2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2016-09-08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2016. All rights reserved.</a:t>
            </a:r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2"/>
            <a:ext cx="4248472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23166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4643438" y="3860800"/>
            <a:ext cx="4249042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26AEAF53-024F-4F33-812D-879E38020BF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2016-09-08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2016. All rights reserved.</a:t>
            </a:r>
            <a:endParaRPr lang="de-DE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2"/>
            <a:ext cx="8641655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43437" y="3860800"/>
            <a:ext cx="4249041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889DD27C-D70A-4561-8DCB-FABD30E2AFC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2016-09-08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2016. All rights reserved.</a:t>
            </a:r>
            <a:endParaRPr lang="de-DE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, Two Columns,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4"/>
            <a:ext cx="8640960" cy="1232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250825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43438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250825" y="5085185"/>
            <a:ext cx="8640960" cy="12965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70A8AC79-8A1E-41F6-B91D-601007FABD1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2016-09-08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2016. All rights reserved.</a:t>
            </a:r>
            <a:endParaRPr lang="de-DE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" y="6551308"/>
            <a:ext cx="9143959" cy="30479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"/>
            <a:ext cx="9144000" cy="908304"/>
          </a:xfrm>
          <a:prstGeom prst="rect">
            <a:avLst/>
          </a:prstGeom>
        </p:spPr>
      </p:pic>
      <p:sp>
        <p:nvSpPr>
          <p:cNvPr id="12" name="Title Placeholder 8"/>
          <p:cNvSpPr>
            <a:spLocks noGrp="1"/>
          </p:cNvSpPr>
          <p:nvPr>
            <p:ph type="title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idx="1"/>
          </p:nvPr>
        </p:nvSpPr>
        <p:spPr>
          <a:xfrm>
            <a:off x="250824" y="1268413"/>
            <a:ext cx="8640763" cy="5113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15516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D9A892BE-7D00-4F3B-AB5E-DE0322B60C5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250824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2016-09-08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283964" y="6553200"/>
            <a:ext cx="576072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2016. All rights reserved.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29" r:id="rId2"/>
    <p:sldLayoutId id="2147483730" r:id="rId3"/>
    <p:sldLayoutId id="2147483741" r:id="rId4"/>
    <p:sldLayoutId id="2147483731" r:id="rId5"/>
    <p:sldLayoutId id="2147483742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hangingPunct="1">
        <a:spcBef>
          <a:spcPts val="0"/>
        </a:spcBef>
        <a:spcAft>
          <a:spcPts val="120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2000" baseline="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576000" indent="-288000" algn="l" rtl="0" eaLnBrk="1" fontAlgn="base" hangingPunct="1">
        <a:spcBef>
          <a:spcPts val="0"/>
        </a:spcBef>
        <a:spcAft>
          <a:spcPts val="9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2000">
          <a:solidFill>
            <a:schemeClr val="tx1"/>
          </a:solidFill>
          <a:latin typeface="Verdana" pitchFamily="34" charset="0"/>
        </a:defRPr>
      </a:lvl2pPr>
      <a:lvl3pPr marL="864000" indent="-288000" algn="l" rtl="0" eaLnBrk="1" fontAlgn="base" hangingPunct="1"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itchFamily="34" charset="0"/>
        <a:buChar char="–"/>
        <a:defRPr sz="1800" baseline="0">
          <a:solidFill>
            <a:schemeClr val="tx1"/>
          </a:solidFill>
          <a:latin typeface="Verdana" pitchFamily="34" charset="0"/>
        </a:defRPr>
      </a:lvl3pPr>
      <a:lvl4pPr marL="1080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600" baseline="0">
          <a:solidFill>
            <a:schemeClr val="tx1"/>
          </a:solidFill>
          <a:latin typeface="Verdana" pitchFamily="34" charset="0"/>
        </a:defRPr>
      </a:lvl4pPr>
      <a:lvl5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400" baseline="0">
          <a:solidFill>
            <a:schemeClr val="tx1"/>
          </a:solidFill>
          <a:latin typeface="Verdana" pitchFamily="34" charset="0"/>
        </a:defRPr>
      </a:lvl5pPr>
      <a:lvl6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11" Type="http://schemas.openxmlformats.org/officeDocument/2006/relationships/oleObject" Target="../embeddings/oleObject3.bin"/><Relationship Id="rId5" Type="http://schemas.openxmlformats.org/officeDocument/2006/relationships/image" Target="../media/image24.png"/><Relationship Id="rId10" Type="http://schemas.openxmlformats.org/officeDocument/2006/relationships/image" Target="../media/image21.wmf"/><Relationship Id="rId4" Type="http://schemas.openxmlformats.org/officeDocument/2006/relationships/image" Target="../media/image23.png"/><Relationship Id="rId9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itan.muc.infineon.com/avenu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PyVerify Overview</a:t>
            </a:r>
            <a:br>
              <a:rPr lang="en-GB" smtClean="0"/>
            </a:br>
            <a:r>
              <a:rPr lang="en-GB" smtClean="0"/>
              <a:t>for Lab</a:t>
            </a:r>
            <a:endParaRPr lang="en-GB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Johannes Loibl</a:t>
            </a:r>
          </a:p>
          <a:p>
            <a:r>
              <a:rPr lang="en-GB" smtClean="0"/>
              <a:t>DES SDF SFM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restricted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36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 bwMode="auto">
          <a:xfrm>
            <a:off x="185862" y="999341"/>
            <a:ext cx="3378026" cy="53285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t"/>
          <a:lstStyle/>
          <a:p>
            <a:pPr algn="ctr" eaLnBrk="0" hangingPunct="0"/>
            <a:r>
              <a:rPr lang="en-US" sz="11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Test Base Class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179512" y="368950"/>
            <a:ext cx="40451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400" kern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 Acquisition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323528" y="1359381"/>
            <a:ext cx="2016224" cy="2160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1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Initialization</a:t>
            </a:r>
            <a:endParaRPr lang="en-US" sz="1100" dirty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27703" y="1695418"/>
            <a:ext cx="2016224" cy="2160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1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PreLoop</a:t>
            </a:r>
            <a:endParaRPr lang="en-US" sz="1100" dirty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341430" y="2420888"/>
            <a:ext cx="2016224" cy="2160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1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VariationLoop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323528" y="5585879"/>
            <a:ext cx="2016224" cy="2160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1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PostLoop</a:t>
            </a:r>
            <a:endParaRPr lang="en-US" sz="1100" dirty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506723" y="2780928"/>
            <a:ext cx="2913149" cy="26817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72000" tIns="72000" rIns="72000" bIns="72000" rtlCol="0" anchor="t"/>
          <a:lstStyle/>
          <a:p>
            <a:pPr eaLnBrk="0" hangingPunct="0"/>
            <a:r>
              <a:rPr lang="en-US" sz="11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Measurement Flow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683568" y="3098738"/>
            <a:ext cx="2016224" cy="36004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1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Acquire measurement data (scalar or waveform)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3568" y="3707931"/>
            <a:ext cx="2016224" cy="360040"/>
            <a:chOff x="683568" y="4005064"/>
            <a:chExt cx="2016224" cy="36004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683568" y="4005064"/>
              <a:ext cx="2016224" cy="3600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72000" tIns="72000" rIns="72000" bIns="72000" rtlCol="0" anchor="ctr"/>
            <a:lstStyle/>
            <a:p>
              <a:pPr eaLnBrk="0" hangingPunct="0"/>
              <a:r>
                <a:rPr lang="en-US" sz="1100" smtClean="0">
                  <a:latin typeface="Corbel" panose="020B0503020204020204" pitchFamily="34" charset="0"/>
                  <a:ea typeface="Verdana" pitchFamily="34" charset="0"/>
                  <a:cs typeface="Verdana" pitchFamily="34" charset="0"/>
                </a:rPr>
                <a:t>   Assign data to result DB</a:t>
              </a:r>
            </a:p>
          </p:txBody>
        </p:sp>
        <p:pic>
          <p:nvPicPr>
            <p:cNvPr id="1026" name="Picture 2" descr="Image result for database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826" y="4013690"/>
              <a:ext cx="351414" cy="351414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pic>
      </p:grpSp>
      <p:cxnSp>
        <p:nvCxnSpPr>
          <p:cNvPr id="28" name="Straight Arrow Connector 27"/>
          <p:cNvCxnSpPr>
            <a:stCxn id="58" idx="2"/>
            <a:endCxn id="60" idx="0"/>
          </p:cNvCxnSpPr>
          <p:nvPr/>
        </p:nvCxnSpPr>
        <p:spPr>
          <a:xfrm>
            <a:off x="1691680" y="3458778"/>
            <a:ext cx="0" cy="2491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 bwMode="auto">
          <a:xfrm>
            <a:off x="683568" y="4325750"/>
            <a:ext cx="2016224" cy="36004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1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Save result DB to HDD (HDF5)</a:t>
            </a:r>
          </a:p>
        </p:txBody>
      </p:sp>
      <p:cxnSp>
        <p:nvCxnSpPr>
          <p:cNvPr id="66" name="Straight Arrow Connector 65"/>
          <p:cNvCxnSpPr>
            <a:stCxn id="60" idx="2"/>
            <a:endCxn id="65" idx="0"/>
          </p:cNvCxnSpPr>
          <p:nvPr/>
        </p:nvCxnSpPr>
        <p:spPr>
          <a:xfrm>
            <a:off x="1691680" y="4067971"/>
            <a:ext cx="0" cy="2577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 bwMode="auto">
          <a:xfrm>
            <a:off x="2718912" y="3290501"/>
            <a:ext cx="43204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900" kern="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User</a:t>
            </a:r>
            <a:endParaRPr lang="en-US" sz="900" kern="0" dirty="0" smtClean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2718912" y="3821576"/>
            <a:ext cx="43204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900" kern="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User</a:t>
            </a:r>
            <a:endParaRPr lang="en-US" sz="900" kern="0" dirty="0" smtClean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683568" y="4934942"/>
            <a:ext cx="2016224" cy="36004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1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Free result DB</a:t>
            </a:r>
          </a:p>
        </p:txBody>
      </p:sp>
      <p:cxnSp>
        <p:nvCxnSpPr>
          <p:cNvPr id="72" name="Straight Arrow Connector 71"/>
          <p:cNvCxnSpPr>
            <a:stCxn id="65" idx="2"/>
            <a:endCxn id="71" idx="0"/>
          </p:cNvCxnSpPr>
          <p:nvPr/>
        </p:nvCxnSpPr>
        <p:spPr>
          <a:xfrm>
            <a:off x="1691680" y="4685790"/>
            <a:ext cx="0" cy="2491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 bwMode="auto">
          <a:xfrm>
            <a:off x="2788438" y="4436520"/>
            <a:ext cx="55942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900" kern="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Automatic</a:t>
            </a:r>
            <a:endParaRPr lang="en-US" sz="900" kern="0" dirty="0" smtClean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7" name="TextBox 76"/>
          <p:cNvSpPr txBox="1"/>
          <p:nvPr/>
        </p:nvSpPr>
        <p:spPr bwMode="auto">
          <a:xfrm>
            <a:off x="2788438" y="4997072"/>
            <a:ext cx="55942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900" kern="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Automatic</a:t>
            </a:r>
            <a:endParaRPr lang="en-US" sz="900" kern="0" dirty="0" smtClean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506723" y="2031455"/>
            <a:ext cx="2016224" cy="2694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1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Measurement flow initialization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506723" y="5949279"/>
            <a:ext cx="2016224" cy="2694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1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Measurement flow shutdown</a:t>
            </a:r>
          </a:p>
        </p:txBody>
      </p:sp>
      <p:sp>
        <p:nvSpPr>
          <p:cNvPr id="83" name="TextBox 82"/>
          <p:cNvSpPr txBox="1"/>
          <p:nvPr/>
        </p:nvSpPr>
        <p:spPr bwMode="auto">
          <a:xfrm>
            <a:off x="2522947" y="2106712"/>
            <a:ext cx="43204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900" kern="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User</a:t>
            </a:r>
            <a:endParaRPr lang="en-US" sz="900" kern="0" dirty="0" smtClean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2522947" y="6014738"/>
            <a:ext cx="43204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900" kern="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User</a:t>
            </a:r>
            <a:endParaRPr lang="en-US" sz="900" kern="0" dirty="0" smtClean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606712" y="3287306"/>
            <a:ext cx="5537288" cy="861774"/>
            <a:chOff x="3606712" y="3140968"/>
            <a:chExt cx="5537288" cy="861774"/>
          </a:xfrm>
        </p:grpSpPr>
        <p:sp>
          <p:nvSpPr>
            <p:cNvPr id="47" name="Rectangle 46"/>
            <p:cNvSpPr/>
            <p:nvPr/>
          </p:nvSpPr>
          <p:spPr bwMode="auto">
            <a:xfrm>
              <a:off x="3647290" y="3784060"/>
              <a:ext cx="1051172" cy="17601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72000" tIns="72000" rIns="72000" bIns="72000" rtlCol="0" anchor="ctr"/>
            <a:lstStyle/>
            <a:p>
              <a:pPr algn="ctr" eaLnBrk="0" hangingPunct="0"/>
              <a:endParaRPr lang="en-US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0" name="Rectangle 5"/>
            <p:cNvSpPr>
              <a:spLocks noChangeArrowheads="1"/>
            </p:cNvSpPr>
            <p:nvPr/>
          </p:nvSpPr>
          <p:spPr bwMode="auto">
            <a:xfrm>
              <a:off x="3606712" y="3140968"/>
              <a:ext cx="5537288" cy="86177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Courier New" pitchFamily="49" charset="0"/>
                  <a:cs typeface="Courier New" pitchFamily="49" charset="0"/>
                </a:rPr>
                <a:t>self</a:t>
              </a:r>
              <a:r>
                <a: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.Results.Pin = </a:t>
              </a:r>
              <a:r>
                <a: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Courier New" pitchFamily="49" charset="0"/>
                  <a:cs typeface="Courier New" pitchFamily="49" charset="0"/>
                </a:rPr>
                <a:t>self</a:t>
              </a:r>
              <a:r>
                <a: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.PwrAn_In.GetProbeMeasurement(</a:t>
              </a:r>
              <a:r>
                <a:rPr kumimoji="0" lang="de-DE" altLang="de-DE" sz="1000" b="1" i="0" u="none" strike="noStrike" cap="none" normalizeH="0" baseline="0" smtClean="0">
                  <a:ln>
                    <a:noFill/>
                  </a:ln>
                  <a:solidFill>
                    <a:srgbClr val="008080"/>
                  </a:solidFill>
                  <a:effectLst/>
                  <a:latin typeface="Courier New" pitchFamily="49" charset="0"/>
                  <a:cs typeface="Courier New" pitchFamily="49" charset="0"/>
                </a:rPr>
                <a:t>"Power"</a:t>
              </a:r>
              <a:r>
                <a: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Courier New" pitchFamily="49" charset="0"/>
                  <a:cs typeface="Courier New" pitchFamily="49" charset="0"/>
                </a:rPr>
                <a:t>self</a:t>
              </a:r>
              <a:r>
                <a: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.Results.Pout = </a:t>
              </a:r>
              <a:r>
                <a: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Courier New" pitchFamily="49" charset="0"/>
                  <a:cs typeface="Courier New" pitchFamily="49" charset="0"/>
                </a:rPr>
                <a:t>self</a:t>
              </a:r>
              <a:r>
                <a: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.PwrAn_Out.GetProbeMeasurement(</a:t>
              </a:r>
              <a:r>
                <a:rPr kumimoji="0" lang="de-DE" altLang="de-DE" sz="1000" b="1" i="0" u="none" strike="noStrike" cap="none" normalizeH="0" baseline="0" smtClean="0">
                  <a:ln>
                    <a:noFill/>
                  </a:ln>
                  <a:solidFill>
                    <a:srgbClr val="008080"/>
                  </a:solidFill>
                  <a:effectLst/>
                  <a:latin typeface="Courier New" pitchFamily="49" charset="0"/>
                  <a:cs typeface="Courier New" pitchFamily="49" charset="0"/>
                </a:rPr>
                <a:t>"Power"</a:t>
              </a:r>
              <a:r>
                <a: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Courier New" pitchFamily="49" charset="0"/>
                  <a:cs typeface="Courier New" pitchFamily="49" charset="0"/>
                </a:rPr>
                <a:t>self</a:t>
              </a:r>
              <a:r>
                <a: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.Results.Efficiency = </a:t>
              </a:r>
              <a:r>
                <a: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Courier New" pitchFamily="49" charset="0"/>
                  <a:cs typeface="Courier New" pitchFamily="49" charset="0"/>
                </a:rPr>
                <a:t>self</a:t>
              </a:r>
              <a:r>
                <a: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.Results.Pout / </a:t>
              </a:r>
              <a:r>
                <a: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Courier New" pitchFamily="49" charset="0"/>
                  <a:cs typeface="Courier New" pitchFamily="49" charset="0"/>
                </a:rPr>
                <a:t>self</a:t>
              </a:r>
              <a:r>
                <a: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.Results.Pin</a:t>
              </a:r>
              <a:r>
                <a: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/>
              </a:r>
              <a:br>
                <a: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vout = </a:t>
              </a:r>
              <a:r>
                <a: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Courier New" pitchFamily="49" charset="0"/>
                  <a:cs typeface="Courier New" pitchFamily="49" charset="0"/>
                </a:rPr>
                <a:t>self</a:t>
              </a:r>
              <a:r>
                <a: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.Scope_Vout.GetProbeWaveform()</a:t>
              </a:r>
              <a:br>
                <a: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rgbClr val="94558D"/>
                  </a:solidFill>
                  <a:effectLst/>
                  <a:latin typeface="Courier New" pitchFamily="49" charset="0"/>
                  <a:cs typeface="Courier New" pitchFamily="49" charset="0"/>
                </a:rPr>
                <a:t>self</a:t>
              </a:r>
              <a:r>
                <a: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.Results.Vout_Ripple = vout.Measurements_Base.peak_to_peak()</a:t>
              </a:r>
              <a:endPara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3618105" y="1839888"/>
            <a:ext cx="4986343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.Scope.ScopeSetup(</a:t>
            </a:r>
            <a: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itchFamily="49" charset="0"/>
                <a:cs typeface="Courier New" pitchFamily="49" charset="0"/>
              </a:rPr>
              <a:t>TimePerRecord</a:t>
            </a:r>
            <a: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0.1</a:t>
            </a:r>
            <a: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itchFamily="49" charset="0"/>
                <a:cs typeface="Courier New" pitchFamily="49" charset="0"/>
              </a:rPr>
              <a:t>RecordLength</a:t>
            </a:r>
            <a: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125000</a:t>
            </a:r>
            <a: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.Scope_Vout = </a:t>
            </a:r>
            <a: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.Scope.GetChannel(</a:t>
            </a:r>
            <a: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.Scope_Vout.ProbeSetup(</a:t>
            </a:r>
            <a: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itchFamily="49" charset="0"/>
                <a:cs typeface="Courier New" pitchFamily="49" charset="0"/>
              </a:rPr>
              <a:t>Coupling</a:t>
            </a:r>
            <a: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1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"AC"</a:t>
            </a:r>
            <a: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itchFamily="49" charset="0"/>
                <a:cs typeface="Courier New" pitchFamily="49" charset="0"/>
              </a:rPr>
              <a:t>Bandwidth</a:t>
            </a:r>
            <a: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20e6</a:t>
            </a:r>
            <a: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DE" altLang="de-DE" sz="10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itchFamily="49" charset="0"/>
                <a:cs typeface="Courier New" pitchFamily="49" charset="0"/>
              </a:rPr>
              <a:t>Vrange</a:t>
            </a:r>
            <a: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itchFamily="49" charset="0"/>
                <a:cs typeface="Courier New" pitchFamily="49" charset="0"/>
              </a:rPr>
              <a:t>Offset</a:t>
            </a:r>
            <a: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5" name="Straight Arrow Connector 94"/>
          <p:cNvCxnSpPr>
            <a:stCxn id="47" idx="1"/>
          </p:cNvCxnSpPr>
          <p:nvPr/>
        </p:nvCxnSpPr>
        <p:spPr>
          <a:xfrm flipH="1">
            <a:off x="2666240" y="4018406"/>
            <a:ext cx="981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2663808" y="3200663"/>
            <a:ext cx="42124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6876256" y="3209508"/>
            <a:ext cx="1" cy="13849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Image result for hdf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404255"/>
            <a:ext cx="3419872" cy="192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" name="Straight Arrow Connector 108"/>
          <p:cNvCxnSpPr/>
          <p:nvPr/>
        </p:nvCxnSpPr>
        <p:spPr>
          <a:xfrm flipH="1">
            <a:off x="2663808" y="5217421"/>
            <a:ext cx="255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Slide Number Placeholder 9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B1903AB-626D-4403-8E8C-584CD3E598D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3" name="Date Placeholder 9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2016-09-27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94" name="Footer Placeholder 9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2017. All rights reserved.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499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 bwMode="auto">
          <a:xfrm>
            <a:off x="4860037" y="1718933"/>
            <a:ext cx="4032564" cy="4712074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36000" tIns="72000" rIns="36000" bIns="72000" rtlCol="0" anchor="t"/>
          <a:lstStyle/>
          <a:p>
            <a:pPr algn="ctr" eaLnBrk="0" hangingPunct="0"/>
            <a:r>
              <a:rPr lang="en-US" sz="12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IVI-compliant </a:t>
            </a:r>
            <a:r>
              <a:rPr lang="en-US" sz="120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Python </a:t>
            </a:r>
            <a:r>
              <a:rPr lang="en-US" sz="12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driver</a:t>
            </a:r>
            <a:br>
              <a:rPr lang="en-US" sz="12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</a:br>
            <a:r>
              <a:rPr lang="en-US" sz="12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200" ker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Driver class structure follows IVI specification, see next </a:t>
            </a:r>
            <a:r>
              <a:rPr lang="en-US" sz="1200" kern="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en-US" sz="12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)</a:t>
            </a:r>
            <a:endParaRPr lang="en-US" sz="1200" kern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349267" y="3717040"/>
            <a:ext cx="2139115" cy="172824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t"/>
          <a:lstStyle/>
          <a:p>
            <a:pPr eaLnBrk="0" hangingPunct="0"/>
            <a:r>
              <a:rPr lang="en-US" sz="12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Channel Interface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PyVerify Driver Structure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15BB61A-AFB7-4BB1-A733-D32D50FAE2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0001-01-01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2016. All rights reserved.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85862" y="999341"/>
            <a:ext cx="1892465" cy="2573679"/>
            <a:chOff x="185862" y="999341"/>
            <a:chExt cx="2297848" cy="2357649"/>
          </a:xfrm>
        </p:grpSpPr>
        <p:sp>
          <p:nvSpPr>
            <p:cNvPr id="33" name="Rectangle 32"/>
            <p:cNvSpPr/>
            <p:nvPr/>
          </p:nvSpPr>
          <p:spPr bwMode="auto">
            <a:xfrm>
              <a:off x="185862" y="999341"/>
              <a:ext cx="2297848" cy="235764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72000" tIns="72000" rIns="72000" bIns="72000" rtlCol="0" anchor="t"/>
            <a:lstStyle/>
            <a:p>
              <a:pPr algn="ctr" eaLnBrk="0" hangingPunct="0"/>
              <a:r>
                <a:rPr lang="en-US" sz="1100" smtClean="0">
                  <a:latin typeface="Corbel" panose="020B0503020204020204" pitchFamily="34" charset="0"/>
                  <a:ea typeface="Verdana" pitchFamily="34" charset="0"/>
                  <a:cs typeface="Verdana" pitchFamily="34" charset="0"/>
                </a:rPr>
                <a:t>Simplified Lab Instruments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23528" y="1359381"/>
              <a:ext cx="2016224" cy="21602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100">
                  <a:latin typeface="Corbel" panose="020B0503020204020204" pitchFamily="34" charset="0"/>
                  <a:ea typeface="Verdana" pitchFamily="34" charset="0"/>
                  <a:cs typeface="Verdana" pitchFamily="34" charset="0"/>
                </a:rPr>
                <a:t>SimpleScope</a:t>
              </a:r>
              <a:endParaRPr lang="en-US" sz="1100" dirty="0">
                <a:latin typeface="Corbel" panose="020B0503020204020204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23528" y="1630235"/>
              <a:ext cx="2016224" cy="21602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100">
                  <a:latin typeface="Corbel" panose="020B0503020204020204" pitchFamily="34" charset="0"/>
                  <a:ea typeface="Verdana" pitchFamily="34" charset="0"/>
                  <a:cs typeface="Verdana" pitchFamily="34" charset="0"/>
                </a:rPr>
                <a:t>SimpleACSource</a:t>
              </a:r>
              <a:endParaRPr lang="en-US" sz="1100" dirty="0">
                <a:latin typeface="Corbel" panose="020B0503020204020204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323528" y="1901089"/>
              <a:ext cx="2016224" cy="21602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100">
                  <a:latin typeface="Corbel" panose="020B0503020204020204" pitchFamily="34" charset="0"/>
                  <a:ea typeface="Verdana" pitchFamily="34" charset="0"/>
                  <a:cs typeface="Verdana" pitchFamily="34" charset="0"/>
                </a:rPr>
                <a:t>SimpleDCSource</a:t>
              </a:r>
              <a:endParaRPr lang="en-US" sz="1100" dirty="0">
                <a:latin typeface="Corbel" panose="020B0503020204020204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3528" y="2171943"/>
              <a:ext cx="2016224" cy="21602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100">
                  <a:latin typeface="Corbel" panose="020B0503020204020204" pitchFamily="34" charset="0"/>
                  <a:ea typeface="Verdana" pitchFamily="34" charset="0"/>
                  <a:cs typeface="Verdana" pitchFamily="34" charset="0"/>
                </a:rPr>
                <a:t>SimpleProgLoad</a:t>
              </a:r>
              <a:endParaRPr lang="en-US" sz="1100" dirty="0">
                <a:latin typeface="Corbel" panose="020B0503020204020204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323528" y="2442797"/>
              <a:ext cx="2016224" cy="21602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100">
                  <a:latin typeface="Corbel" panose="020B0503020204020204" pitchFamily="34" charset="0"/>
                  <a:ea typeface="Verdana" pitchFamily="34" charset="0"/>
                  <a:cs typeface="Verdana" pitchFamily="34" charset="0"/>
                </a:rPr>
                <a:t>SimpleDmm</a:t>
              </a:r>
              <a:endParaRPr lang="en-US" sz="1100" dirty="0">
                <a:latin typeface="Corbel" panose="020B0503020204020204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3528" y="2713651"/>
              <a:ext cx="2016224" cy="21602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100">
                  <a:latin typeface="Corbel" panose="020B0503020204020204" pitchFamily="34" charset="0"/>
                  <a:ea typeface="Verdana" pitchFamily="34" charset="0"/>
                  <a:cs typeface="Verdana" pitchFamily="34" charset="0"/>
                </a:rPr>
                <a:t>SimpleFgen</a:t>
              </a:r>
              <a:endParaRPr lang="en-US" sz="1100" dirty="0">
                <a:latin typeface="Corbel" panose="020B0503020204020204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323528" y="2984504"/>
              <a:ext cx="2016224" cy="21602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100">
                  <a:latin typeface="Corbel" panose="020B0503020204020204" pitchFamily="34" charset="0"/>
                  <a:ea typeface="Verdana" pitchFamily="34" charset="0"/>
                  <a:cs typeface="Verdana" pitchFamily="34" charset="0"/>
                </a:rPr>
                <a:t>SimplePowerAnalyzer</a:t>
              </a:r>
              <a:endParaRPr lang="en-US" sz="1100" dirty="0">
                <a:latin typeface="Corbel" panose="020B0503020204020204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52" name="Rectangle 51"/>
          <p:cNvSpPr/>
          <p:nvPr/>
        </p:nvSpPr>
        <p:spPr bwMode="auto">
          <a:xfrm>
            <a:off x="2181843" y="1392659"/>
            <a:ext cx="2345011" cy="237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20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SimpleScope</a:t>
            </a:r>
            <a:endParaRPr lang="en-US" sz="1200" dirty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349267" y="2023426"/>
            <a:ext cx="2139115" cy="163068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t"/>
          <a:lstStyle/>
          <a:p>
            <a:pPr eaLnBrk="0" hangingPunct="0"/>
            <a:r>
              <a:rPr lang="en-US" sz="12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Top-level methods</a:t>
            </a:r>
          </a:p>
          <a:p>
            <a:pPr eaLnBrk="0" hangingPunct="0"/>
            <a:endParaRPr lang="en-US" sz="1200" smtClean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  <a:p>
            <a:pPr eaLnBrk="0" hangingPunct="0"/>
            <a:r>
              <a:rPr lang="en-US" sz="12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        Initialize</a:t>
            </a:r>
          </a:p>
          <a:p>
            <a:pPr eaLnBrk="0" hangingPunct="0"/>
            <a:r>
              <a:rPr lang="en-US" sz="12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        Close</a:t>
            </a:r>
          </a:p>
          <a:p>
            <a:pPr eaLnBrk="0" hangingPunct="0"/>
            <a:r>
              <a:rPr lang="en-US" sz="12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        ScopeSetup</a:t>
            </a:r>
          </a:p>
          <a:p>
            <a:pPr eaLnBrk="0" hangingPunct="0"/>
            <a:r>
              <a:rPr lang="en-US" sz="12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        Arm</a:t>
            </a:r>
          </a:p>
          <a:p>
            <a:pPr eaLnBrk="0" hangingPunct="0"/>
            <a:r>
              <a:rPr lang="en-US" sz="12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        Trigger…</a:t>
            </a:r>
          </a:p>
          <a:p>
            <a:pPr eaLnBrk="0" hangingPunct="0"/>
            <a:r>
              <a:rPr lang="en-US" sz="12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       GetChannel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2475956" y="4084603"/>
            <a:ext cx="1880014" cy="124975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t"/>
          <a:lstStyle/>
          <a:p>
            <a:pPr eaLnBrk="0" hangingPunct="0"/>
            <a:r>
              <a:rPr lang="en-US" sz="12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Channel methods</a:t>
            </a:r>
          </a:p>
          <a:p>
            <a:pPr eaLnBrk="0" hangingPunct="0"/>
            <a:endParaRPr lang="en-US" sz="1200" smtClean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  <a:p>
            <a:pPr eaLnBrk="0" hangingPunct="0"/>
            <a:r>
              <a:rPr lang="en-US" sz="12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        Enable</a:t>
            </a:r>
          </a:p>
          <a:p>
            <a:pPr eaLnBrk="0" hangingPunct="0"/>
            <a:r>
              <a:rPr lang="en-US" sz="12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        ProbeSetup</a:t>
            </a:r>
          </a:p>
          <a:p>
            <a:pPr eaLnBrk="0" hangingPunct="0"/>
            <a:r>
              <a:rPr lang="en-US" sz="120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2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       GetProbeWaveform</a:t>
            </a:r>
          </a:p>
          <a:p>
            <a:pPr eaLnBrk="0" hangingPunct="0"/>
            <a:r>
              <a:rPr lang="en-US" sz="120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2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       GetProbeMeasurment</a:t>
            </a:r>
          </a:p>
          <a:p>
            <a:pPr eaLnBrk="0" hangingPunct="0"/>
            <a:endParaRPr lang="en-US" sz="1200" smtClean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1" name="Straight Arrow Connector 10"/>
          <p:cNvCxnSpPr>
            <a:stCxn id="34" idx="3"/>
            <a:endCxn id="52" idx="1"/>
          </p:cNvCxnSpPr>
          <p:nvPr/>
        </p:nvCxnSpPr>
        <p:spPr>
          <a:xfrm>
            <a:off x="1959766" y="1510280"/>
            <a:ext cx="222077" cy="11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7" idx="3"/>
          </p:cNvCxnSpPr>
          <p:nvPr/>
        </p:nvCxnSpPr>
        <p:spPr>
          <a:xfrm>
            <a:off x="4495203" y="1826843"/>
            <a:ext cx="73541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8" name="Group 1037"/>
          <p:cNvGrpSpPr/>
          <p:nvPr/>
        </p:nvGrpSpPr>
        <p:grpSpPr>
          <a:xfrm>
            <a:off x="3851900" y="1945644"/>
            <a:ext cx="470970" cy="2311525"/>
            <a:chOff x="3740980" y="1945644"/>
            <a:chExt cx="470970" cy="2311525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4202222" y="1945644"/>
              <a:ext cx="9728" cy="23115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3779890" y="2190334"/>
              <a:ext cx="425399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3740980" y="4257169"/>
              <a:ext cx="461242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 bwMode="auto">
            <a:xfrm rot="16200000">
              <a:off x="3842027" y="2358433"/>
              <a:ext cx="50494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1400" kern="0" smtClean="0">
                  <a:latin typeface="Corbel" panose="020B0503020204020204" pitchFamily="34" charset="0"/>
                  <a:ea typeface="Verdana" pitchFamily="34" charset="0"/>
                  <a:cs typeface="Verdana" pitchFamily="34" charset="0"/>
                </a:rPr>
                <a:t>Access</a:t>
              </a:r>
              <a:endParaRPr lang="en-US" sz="1400" kern="0" dirty="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87" name="Rectangle 86"/>
          <p:cNvSpPr/>
          <p:nvPr/>
        </p:nvSpPr>
        <p:spPr bwMode="auto">
          <a:xfrm>
            <a:off x="2349267" y="1708043"/>
            <a:ext cx="2145936" cy="23760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36000" tIns="72000" rIns="36000" bIns="72000" rtlCol="0" anchor="ctr"/>
          <a:lstStyle/>
          <a:p>
            <a:pPr algn="ctr" eaLnBrk="0" hangingPunct="0"/>
            <a:r>
              <a:rPr lang="en-US" sz="120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Low-level Python driver instance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5004061" y="2372956"/>
            <a:ext cx="3745524" cy="1927677"/>
            <a:chOff x="5004061" y="2156926"/>
            <a:chExt cx="3745524" cy="1927677"/>
          </a:xfrm>
        </p:grpSpPr>
        <p:sp>
          <p:nvSpPr>
            <p:cNvPr id="59" name="Rectangle 58"/>
            <p:cNvSpPr/>
            <p:nvPr/>
          </p:nvSpPr>
          <p:spPr bwMode="auto">
            <a:xfrm>
              <a:off x="5004061" y="2156926"/>
              <a:ext cx="3745524" cy="192767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72000" tIns="72000" rIns="72000" bIns="72000" rtlCol="0" anchor="t"/>
            <a:lstStyle/>
            <a:p>
              <a:pPr algn="ctr" eaLnBrk="0" hangingPunct="0"/>
              <a:r>
                <a:rPr lang="en-US" sz="1200" smtClean="0">
                  <a:latin typeface="Corbel" panose="020B0503020204020204" pitchFamily="34" charset="0"/>
                  <a:ea typeface="Verdana" pitchFamily="34" charset="0"/>
                  <a:cs typeface="Verdana" pitchFamily="34" charset="0"/>
                </a:rPr>
                <a:t>Python wrapper around IVI driver DLL </a:t>
              </a:r>
              <a:br>
                <a:rPr lang="en-US" sz="1200" smtClean="0">
                  <a:latin typeface="Corbel" panose="020B0503020204020204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sz="1200" smtClean="0">
                  <a:latin typeface="Corbel" panose="020B0503020204020204" pitchFamily="34" charset="0"/>
                  <a:ea typeface="Verdana" pitchFamily="34" charset="0"/>
                  <a:cs typeface="Verdana" pitchFamily="34" charset="0"/>
                </a:rPr>
                <a:t>(from manufacturer or NI)</a:t>
              </a:r>
            </a:p>
          </p:txBody>
        </p:sp>
        <p:grpSp>
          <p:nvGrpSpPr>
            <p:cNvPr id="1053" name="Group 1052"/>
            <p:cNvGrpSpPr/>
            <p:nvPr/>
          </p:nvGrpSpPr>
          <p:grpSpPr>
            <a:xfrm>
              <a:off x="5148080" y="2780910"/>
              <a:ext cx="3512166" cy="1159991"/>
              <a:chOff x="5148080" y="2988642"/>
              <a:chExt cx="3512166" cy="1159991"/>
            </a:xfrm>
          </p:grpSpPr>
          <p:grpSp>
            <p:nvGrpSpPr>
              <p:cNvPr id="1040" name="Group 1039"/>
              <p:cNvGrpSpPr/>
              <p:nvPr/>
            </p:nvGrpSpPr>
            <p:grpSpPr>
              <a:xfrm>
                <a:off x="7394114" y="2988642"/>
                <a:ext cx="1266132" cy="1159991"/>
                <a:chOff x="6330288" y="2727849"/>
                <a:chExt cx="1266132" cy="1061201"/>
              </a:xfrm>
            </p:grpSpPr>
            <p:sp>
              <p:nvSpPr>
                <p:cNvPr id="112" name="Rectangle 111"/>
                <p:cNvSpPr/>
                <p:nvPr/>
              </p:nvSpPr>
              <p:spPr bwMode="auto">
                <a:xfrm>
                  <a:off x="6330288" y="2727849"/>
                  <a:ext cx="1266132" cy="1061201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72000" tIns="72000" rIns="72000" bIns="72000" rtlCol="0" anchor="t"/>
                <a:lstStyle/>
                <a:p>
                  <a:pPr algn="ctr" eaLnBrk="0" hangingPunct="0"/>
                  <a:r>
                    <a:rPr lang="en-US" sz="1200" smtClean="0">
                      <a:latin typeface="Corbel" panose="020B0503020204020204" pitchFamily="34" charset="0"/>
                      <a:ea typeface="Verdana" pitchFamily="34" charset="0"/>
                      <a:cs typeface="Verdana" pitchFamily="34" charset="0"/>
                    </a:rPr>
                    <a:t>Flat Python Wrapper</a:t>
                  </a:r>
                </a:p>
              </p:txBody>
            </p:sp>
            <p:pic>
              <p:nvPicPr>
                <p:cNvPr id="1037" name="Picture 4" descr="Image result for dll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38514" y="3141523"/>
                  <a:ext cx="729151" cy="6177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45" name="Group 1044"/>
              <p:cNvGrpSpPr/>
              <p:nvPr/>
            </p:nvGrpSpPr>
            <p:grpSpPr>
              <a:xfrm>
                <a:off x="5148080" y="3004267"/>
                <a:ext cx="1640621" cy="1144365"/>
                <a:chOff x="5416222" y="3004268"/>
                <a:chExt cx="1640621" cy="1092514"/>
              </a:xfrm>
            </p:grpSpPr>
            <p:pic>
              <p:nvPicPr>
                <p:cNvPr id="1041" name="Picture 6" descr="Image result for hierarchy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saturation sat="0"/>
                          </a14:imgEffect>
                          <a14:imgEffect>
                            <a14:brightnessContrast bright="16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16222" y="3004268"/>
                  <a:ext cx="1640621" cy="10925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6" name="TextBox 115"/>
                <p:cNvSpPr txBox="1"/>
                <p:nvPr/>
              </p:nvSpPr>
              <p:spPr bwMode="auto">
                <a:xfrm>
                  <a:off x="5449837" y="3130546"/>
                  <a:ext cx="1573389" cy="9002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marR="0" algn="ctr" defTabSz="914400" eaLnBrk="0" fontAlgn="auto" latinLnBrk="0" hangingPunct="0">
                    <a:spcBef>
                      <a:spcPts val="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Tx/>
                    <a:tabLst/>
                  </a:pPr>
                  <a:r>
                    <a:rPr lang="en-US" sz="2800" b="1" kern="0" smtClean="0">
                      <a:solidFill>
                        <a:schemeClr val="accent1">
                          <a:lumMod val="75000"/>
                        </a:schemeClr>
                      </a:solidFill>
                      <a:latin typeface="Corbel" panose="020B0503020204020204" pitchFamily="34" charset="0"/>
                      <a:ea typeface="Verdana" pitchFamily="34" charset="0"/>
                      <a:cs typeface="Verdana" pitchFamily="34" charset="0"/>
                    </a:rPr>
                    <a:t>IVI</a:t>
                  </a:r>
                </a:p>
                <a:p>
                  <a:pPr marR="0" algn="ctr" defTabSz="914400" eaLnBrk="0" fontAlgn="auto" latinLnBrk="0" hangingPunct="0">
                    <a:spcBef>
                      <a:spcPts val="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Tx/>
                    <a:tabLst/>
                  </a:pPr>
                  <a:r>
                    <a:rPr lang="en-US" sz="2800" b="1" kern="0" smtClean="0">
                      <a:solidFill>
                        <a:schemeClr val="accent1">
                          <a:lumMod val="75000"/>
                        </a:schemeClr>
                      </a:solidFill>
                      <a:latin typeface="Corbel" panose="020B0503020204020204" pitchFamily="34" charset="0"/>
                      <a:ea typeface="Verdana" pitchFamily="34" charset="0"/>
                      <a:cs typeface="Verdana" pitchFamily="34" charset="0"/>
                    </a:rPr>
                    <a:t>Structure</a:t>
                  </a:r>
                  <a:endParaRPr lang="en-US" sz="2800" b="1" kern="0" dirty="0" smtClean="0">
                    <a:solidFill>
                      <a:schemeClr val="accent1">
                        <a:lumMod val="75000"/>
                      </a:schemeClr>
                    </a:solidFill>
                    <a:latin typeface="Corbel" panose="020B0503020204020204" pitchFamily="34" charset="0"/>
                    <a:ea typeface="Verdana" pitchFamily="34" charset="0"/>
                    <a:cs typeface="Verdana" pitchFamily="34" charset="0"/>
                  </a:endParaRPr>
                </a:p>
              </p:txBody>
            </p:sp>
          </p:grpSp>
          <p:cxnSp>
            <p:nvCxnSpPr>
              <p:cNvPr id="1043" name="Straight Arrow Connector 1042"/>
              <p:cNvCxnSpPr>
                <a:stCxn id="112" idx="1"/>
                <a:endCxn id="1041" idx="3"/>
              </p:cNvCxnSpPr>
              <p:nvPr/>
            </p:nvCxnSpPr>
            <p:spPr>
              <a:xfrm flipH="1">
                <a:off x="6788701" y="3568638"/>
                <a:ext cx="605413" cy="78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 bwMode="auto">
              <a:xfrm>
                <a:off x="6876823" y="3279111"/>
                <a:ext cx="517291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R="0" algn="ctr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en-US" sz="1600" b="1" kern="0" smtClean="0">
                    <a:latin typeface="Corbel" panose="020B0503020204020204" pitchFamily="34" charset="0"/>
                    <a:ea typeface="Verdana" pitchFamily="34" charset="0"/>
                    <a:cs typeface="Verdana" pitchFamily="34" charset="0"/>
                  </a:rPr>
                  <a:t>map</a:t>
                </a:r>
                <a:endParaRPr lang="en-US" sz="1600" b="1" kern="0" dirty="0" smtClean="0">
                  <a:latin typeface="Corbel" panose="020B0503020204020204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5004061" y="4435046"/>
            <a:ext cx="3745524" cy="1874354"/>
            <a:chOff x="5004061" y="4435046"/>
            <a:chExt cx="3745524" cy="1874354"/>
          </a:xfrm>
        </p:grpSpPr>
        <p:grpSp>
          <p:nvGrpSpPr>
            <p:cNvPr id="102" name="Group 101"/>
            <p:cNvGrpSpPr/>
            <p:nvPr/>
          </p:nvGrpSpPr>
          <p:grpSpPr>
            <a:xfrm>
              <a:off x="5004061" y="4435046"/>
              <a:ext cx="3745524" cy="1874354"/>
              <a:chOff x="5004061" y="4219016"/>
              <a:chExt cx="3745524" cy="1874354"/>
            </a:xfrm>
          </p:grpSpPr>
          <p:sp>
            <p:nvSpPr>
              <p:cNvPr id="104" name="Rectangle 103"/>
              <p:cNvSpPr/>
              <p:nvPr/>
            </p:nvSpPr>
            <p:spPr bwMode="auto">
              <a:xfrm>
                <a:off x="5004061" y="4219016"/>
                <a:ext cx="3745524" cy="187435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72000" tIns="72000" rIns="72000" bIns="72000" rtlCol="0" anchor="t"/>
              <a:lstStyle/>
              <a:p>
                <a:pPr algn="ctr" eaLnBrk="0" hangingPunct="0"/>
                <a:r>
                  <a:rPr lang="en-US" sz="1200" smtClean="0">
                    <a:latin typeface="Corbel" panose="020B0503020204020204" pitchFamily="34" charset="0"/>
                    <a:ea typeface="Verdana" pitchFamily="34" charset="0"/>
                    <a:cs typeface="Verdana" pitchFamily="34" charset="0"/>
                  </a:rPr>
                  <a:t>Custom Python driver using SCPI </a:t>
                </a:r>
                <a:br>
                  <a:rPr lang="en-US" sz="1200" smtClean="0">
                    <a:latin typeface="Corbel" panose="020B0503020204020204" pitchFamily="34" charset="0"/>
                    <a:ea typeface="Verdana" pitchFamily="34" charset="0"/>
                    <a:cs typeface="Verdana" pitchFamily="34" charset="0"/>
                  </a:rPr>
                </a:br>
                <a:r>
                  <a:rPr lang="en-US" sz="1200" smtClean="0">
                    <a:latin typeface="Corbel" panose="020B0503020204020204" pitchFamily="34" charset="0"/>
                    <a:ea typeface="Verdana" pitchFamily="34" charset="0"/>
                    <a:cs typeface="Verdana" pitchFamily="34" charset="0"/>
                  </a:rPr>
                  <a:t>but compliant to IVI structure</a:t>
                </a:r>
              </a:p>
            </p:txBody>
          </p:sp>
          <p:grpSp>
            <p:nvGrpSpPr>
              <p:cNvPr id="130" name="Group 129"/>
              <p:cNvGrpSpPr/>
              <p:nvPr/>
            </p:nvGrpSpPr>
            <p:grpSpPr>
              <a:xfrm>
                <a:off x="5148080" y="4754362"/>
                <a:ext cx="3512166" cy="1159991"/>
                <a:chOff x="5148080" y="2988642"/>
                <a:chExt cx="3512166" cy="1159991"/>
              </a:xfrm>
            </p:grpSpPr>
            <p:sp>
              <p:nvSpPr>
                <p:cNvPr id="137" name="Rectangle 136"/>
                <p:cNvSpPr/>
                <p:nvPr/>
              </p:nvSpPr>
              <p:spPr bwMode="auto">
                <a:xfrm>
                  <a:off x="7394114" y="2988642"/>
                  <a:ext cx="1266132" cy="1159991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72000" tIns="72000" rIns="72000" bIns="72000" rtlCol="0" anchor="t"/>
                <a:lstStyle/>
                <a:p>
                  <a:pPr algn="ctr" eaLnBrk="0" hangingPunct="0"/>
                  <a:r>
                    <a:rPr lang="en-US" sz="1200" smtClean="0">
                      <a:latin typeface="Corbel" panose="020B0503020204020204" pitchFamily="34" charset="0"/>
                      <a:ea typeface="Verdana" pitchFamily="34" charset="0"/>
                      <a:cs typeface="Verdana" pitchFamily="34" charset="0"/>
                    </a:rPr>
                    <a:t>Raw SCPI comminucation</a:t>
                  </a:r>
                </a:p>
              </p:txBody>
            </p:sp>
            <p:grpSp>
              <p:nvGrpSpPr>
                <p:cNvPr id="132" name="Group 131"/>
                <p:cNvGrpSpPr/>
                <p:nvPr/>
              </p:nvGrpSpPr>
              <p:grpSpPr>
                <a:xfrm>
                  <a:off x="5148080" y="3004267"/>
                  <a:ext cx="1640621" cy="1144365"/>
                  <a:chOff x="5416222" y="3004268"/>
                  <a:chExt cx="1640621" cy="1092514"/>
                </a:xfrm>
              </p:grpSpPr>
              <p:pic>
                <p:nvPicPr>
                  <p:cNvPr id="135" name="Picture 6" descr="Image result for hierarchy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saturation sat="0"/>
                            </a14:imgEffect>
                            <a14:imgEffect>
                              <a14:brightnessContrast bright="16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16222" y="3004268"/>
                    <a:ext cx="1640621" cy="109251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36" name="TextBox 135"/>
                  <p:cNvSpPr txBox="1"/>
                  <p:nvPr/>
                </p:nvSpPr>
                <p:spPr bwMode="auto">
                  <a:xfrm>
                    <a:off x="5449837" y="3130546"/>
                    <a:ext cx="1573389" cy="900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marR="0" algn="ctr" defTabSz="914400" eaLnBrk="0" fontAlgn="auto" latinLnBrk="0" hangingPunct="0">
                      <a:spcBef>
                        <a:spcPts val="0"/>
                      </a:spcBef>
                      <a:spcAft>
                        <a:spcPts val="300"/>
                      </a:spcAft>
                      <a:buClr>
                        <a:schemeClr val="accent1"/>
                      </a:buClr>
                      <a:buSzTx/>
                      <a:tabLst/>
                    </a:pPr>
                    <a:r>
                      <a:rPr lang="en-US" sz="2800" b="1" kern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orbel" panose="020B0503020204020204" pitchFamily="34" charset="0"/>
                        <a:ea typeface="Verdana" pitchFamily="34" charset="0"/>
                        <a:cs typeface="Verdana" pitchFamily="34" charset="0"/>
                      </a:rPr>
                      <a:t>IVI</a:t>
                    </a:r>
                  </a:p>
                  <a:p>
                    <a:pPr marR="0" algn="ctr" defTabSz="914400" eaLnBrk="0" fontAlgn="auto" latinLnBrk="0" hangingPunct="0">
                      <a:spcBef>
                        <a:spcPts val="0"/>
                      </a:spcBef>
                      <a:spcAft>
                        <a:spcPts val="300"/>
                      </a:spcAft>
                      <a:buClr>
                        <a:schemeClr val="accent1"/>
                      </a:buClr>
                      <a:buSzTx/>
                      <a:tabLst/>
                    </a:pPr>
                    <a:r>
                      <a:rPr lang="en-US" sz="2800" b="1" kern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orbel" panose="020B0503020204020204" pitchFamily="34" charset="0"/>
                        <a:ea typeface="Verdana" pitchFamily="34" charset="0"/>
                        <a:cs typeface="Verdana" pitchFamily="34" charset="0"/>
                      </a:rPr>
                      <a:t>Structure</a:t>
                    </a:r>
                    <a:endParaRPr lang="en-US" sz="2800" b="1" kern="0" dirty="0" smtClean="0">
                      <a:solidFill>
                        <a:schemeClr val="accent1">
                          <a:lumMod val="75000"/>
                        </a:schemeClr>
                      </a:solidFill>
                      <a:latin typeface="Corbel" panose="020B0503020204020204" pitchFamily="34" charset="0"/>
                      <a:ea typeface="Verdana" pitchFamily="34" charset="0"/>
                      <a:cs typeface="Verdana" pitchFamily="34" charset="0"/>
                    </a:endParaRPr>
                  </a:p>
                </p:txBody>
              </p:sp>
            </p:grpSp>
            <p:cxnSp>
              <p:nvCxnSpPr>
                <p:cNvPr id="133" name="Straight Arrow Connector 132"/>
                <p:cNvCxnSpPr>
                  <a:stCxn id="137" idx="1"/>
                  <a:endCxn id="135" idx="3"/>
                </p:cNvCxnSpPr>
                <p:nvPr/>
              </p:nvCxnSpPr>
              <p:spPr>
                <a:xfrm flipH="1">
                  <a:off x="6788701" y="3568638"/>
                  <a:ext cx="605413" cy="781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TextBox 133"/>
                <p:cNvSpPr txBox="1"/>
                <p:nvPr/>
              </p:nvSpPr>
              <p:spPr bwMode="auto">
                <a:xfrm>
                  <a:off x="6876823" y="3279111"/>
                  <a:ext cx="517291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marR="0" algn="ctr" defTabSz="914400" eaLnBrk="0" fontAlgn="auto" latinLnBrk="0" hangingPunct="0">
                    <a:spcBef>
                      <a:spcPts val="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Tx/>
                    <a:tabLst/>
                  </a:pPr>
                  <a:r>
                    <a:rPr lang="en-US" sz="1600" b="1" kern="0" smtClean="0">
                      <a:latin typeface="Corbel" panose="020B0503020204020204" pitchFamily="34" charset="0"/>
                      <a:ea typeface="Verdana" pitchFamily="34" charset="0"/>
                      <a:cs typeface="Verdana" pitchFamily="34" charset="0"/>
                    </a:rPr>
                    <a:t>map</a:t>
                  </a:r>
                  <a:endParaRPr lang="en-US" sz="1600" b="1" kern="0" dirty="0" smtClean="0">
                    <a:latin typeface="Corbel" panose="020B0503020204020204" pitchFamily="34" charset="0"/>
                    <a:ea typeface="Verdana" pitchFamily="34" charset="0"/>
                    <a:cs typeface="Verdana" pitchFamily="34" charset="0"/>
                  </a:endParaRPr>
                </a:p>
              </p:txBody>
            </p:sp>
          </p:grpSp>
        </p:grpSp>
        <p:sp>
          <p:nvSpPr>
            <p:cNvPr id="1054" name="Rectangle 7"/>
            <p:cNvSpPr>
              <a:spLocks noChangeArrowheads="1"/>
            </p:cNvSpPr>
            <p:nvPr/>
          </p:nvSpPr>
          <p:spPr bwMode="auto">
            <a:xfrm>
              <a:off x="7469141" y="5517290"/>
              <a:ext cx="1134412" cy="2265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36000" tIns="36000" rIns="0" bIns="3600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query(</a:t>
              </a:r>
              <a:r>
                <a:rPr kumimoji="0" lang="de-DE" altLang="de-DE" sz="1000" b="1" i="0" u="none" strike="noStrike" cap="none" normalizeH="0" baseline="0" smtClean="0">
                  <a:ln>
                    <a:noFill/>
                  </a:ln>
                  <a:solidFill>
                    <a:srgbClr val="008080"/>
                  </a:solidFill>
                  <a:effectLst/>
                  <a:latin typeface="Courier New" pitchFamily="49" charset="0"/>
                  <a:cs typeface="Courier New" pitchFamily="49" charset="0"/>
                </a:rPr>
                <a:t>":IDN?"</a:t>
              </a:r>
              <a:r>
                <a: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)</a:t>
              </a:r>
              <a:endPara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" name="Rectangle 7"/>
            <p:cNvSpPr>
              <a:spLocks noChangeArrowheads="1"/>
            </p:cNvSpPr>
            <p:nvPr/>
          </p:nvSpPr>
          <p:spPr bwMode="auto">
            <a:xfrm>
              <a:off x="7469141" y="5813521"/>
              <a:ext cx="1134412" cy="2265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36000" tIns="36000" rIns="0" bIns="3600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write(</a:t>
              </a:r>
              <a:r>
                <a:rPr kumimoji="0" lang="de-DE" altLang="de-DE" sz="1000" b="1" i="0" u="none" strike="noStrike" cap="none" normalizeH="0" baseline="0" smtClean="0">
                  <a:ln>
                    <a:noFill/>
                  </a:ln>
                  <a:solidFill>
                    <a:srgbClr val="008080"/>
                  </a:solidFill>
                  <a:effectLst/>
                  <a:latin typeface="Courier New" pitchFamily="49" charset="0"/>
                  <a:cs typeface="Courier New" pitchFamily="49" charset="0"/>
                </a:rPr>
                <a:t>":RST"</a:t>
              </a:r>
              <a:r>
                <a: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)</a:t>
              </a:r>
              <a:endPara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97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469239"/>
              </p:ext>
            </p:extLst>
          </p:nvPr>
        </p:nvGraphicFramePr>
        <p:xfrm>
          <a:off x="851417" y="5865633"/>
          <a:ext cx="725339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Packager Shell Object" showAsIcon="1" r:id="rId7" imgW="914400" imgH="771480" progId="Package">
                  <p:embed/>
                </p:oleObj>
              </mc:Choice>
              <mc:Fallback>
                <p:oleObj name="Packager Shell Object" showAsIcon="1" r:id="rId7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1417" y="5865633"/>
                        <a:ext cx="725339" cy="61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234588"/>
              </p:ext>
            </p:extLst>
          </p:nvPr>
        </p:nvGraphicFramePr>
        <p:xfrm>
          <a:off x="83244" y="5865633"/>
          <a:ext cx="725339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Packager Shell Object" showAsIcon="1" r:id="rId9" imgW="914400" imgH="771480" progId="Package">
                  <p:embed/>
                </p:oleObj>
              </mc:Choice>
              <mc:Fallback>
                <p:oleObj name="Packager Shell Object" showAsIcon="1" r:id="rId9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244" y="5865633"/>
                        <a:ext cx="725339" cy="61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220105"/>
              </p:ext>
            </p:extLst>
          </p:nvPr>
        </p:nvGraphicFramePr>
        <p:xfrm>
          <a:off x="1619590" y="5865633"/>
          <a:ext cx="725332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Packager Shell Object" showAsIcon="1" r:id="rId11" imgW="914400" imgH="771480" progId="Package">
                  <p:embed/>
                </p:oleObj>
              </mc:Choice>
              <mc:Fallback>
                <p:oleObj name="Packager Shell Object" showAsIcon="1" r:id="rId11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19590" y="5865633"/>
                        <a:ext cx="725332" cy="61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361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PyVerify Driver Structure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71602" y="1398525"/>
            <a:ext cx="7452945" cy="4608640"/>
            <a:chOff x="503525" y="1700760"/>
            <a:chExt cx="7452945" cy="4608640"/>
          </a:xfrm>
        </p:grpSpPr>
        <p:sp>
          <p:nvSpPr>
            <p:cNvPr id="36" name="Rectangle 35"/>
            <p:cNvSpPr/>
            <p:nvPr/>
          </p:nvSpPr>
          <p:spPr bwMode="auto">
            <a:xfrm>
              <a:off x="4283968" y="2924930"/>
              <a:ext cx="144016" cy="32800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en-US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6156176" y="3370687"/>
              <a:ext cx="144016" cy="275866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en-US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410338" y="3370687"/>
              <a:ext cx="144016" cy="275866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en-US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618250" y="5949306"/>
              <a:ext cx="1728192" cy="36009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72000" tIns="72000" rIns="72000" bIns="72000" rtlCol="0" anchor="t"/>
            <a:lstStyle/>
            <a:p>
              <a:pPr algn="ctr" eaLnBrk="0" hangingPunct="0"/>
              <a:r>
                <a:rPr lang="en-US" sz="1400" smtClean="0">
                  <a:latin typeface="Corbel" panose="020B0503020204020204" pitchFamily="34" charset="0"/>
                  <a:ea typeface="Verdana" pitchFamily="34" charset="0"/>
                  <a:cs typeface="Verdana" pitchFamily="34" charset="0"/>
                </a:rPr>
                <a:t>Physical Instrument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618249" y="2614604"/>
              <a:ext cx="5474031" cy="50626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400" smtClean="0">
                  <a:latin typeface="Corbel" panose="020B0503020204020204" pitchFamily="34" charset="0"/>
                  <a:ea typeface="Verdana" pitchFamily="34" charset="0"/>
                  <a:cs typeface="Verdana" pitchFamily="34" charset="0"/>
                </a:rPr>
                <a:t>PyVerify Simplified Driver Interface (Python)</a:t>
              </a:r>
              <a:endParaRPr lang="en-US" sz="1400" dirty="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491880" y="5949306"/>
              <a:ext cx="1728192" cy="36009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72000" tIns="72000" rIns="72000" bIns="72000" rtlCol="0" anchor="t"/>
            <a:lstStyle/>
            <a:p>
              <a:pPr algn="ctr" eaLnBrk="0" hangingPunct="0"/>
              <a:r>
                <a:rPr lang="en-US" sz="1400">
                  <a:latin typeface="Corbel" panose="020B0503020204020204" pitchFamily="34" charset="0"/>
                  <a:ea typeface="Verdana" pitchFamily="34" charset="0"/>
                  <a:cs typeface="Verdana" pitchFamily="34" charset="0"/>
                </a:rPr>
                <a:t>Physical </a:t>
              </a:r>
              <a:r>
                <a:rPr lang="en-US" sz="1400" smtClean="0">
                  <a:latin typeface="Corbel" panose="020B0503020204020204" pitchFamily="34" charset="0"/>
                  <a:ea typeface="Verdana" pitchFamily="34" charset="0"/>
                  <a:cs typeface="Verdana" pitchFamily="34" charset="0"/>
                </a:rPr>
                <a:t>Instrument</a:t>
              </a:r>
              <a:endParaRPr lang="en-US" sz="1400">
                <a:latin typeface="Corbel" panose="020B0503020204020204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5364088" y="5949306"/>
              <a:ext cx="1728192" cy="36009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72000" tIns="72000" rIns="72000" bIns="72000" rtlCol="0" anchor="t"/>
            <a:lstStyle/>
            <a:p>
              <a:pPr algn="ctr" eaLnBrk="0" hangingPunct="0"/>
              <a:r>
                <a:rPr lang="en-US" sz="1400">
                  <a:latin typeface="Corbel" panose="020B0503020204020204" pitchFamily="34" charset="0"/>
                  <a:ea typeface="Verdana" pitchFamily="34" charset="0"/>
                  <a:cs typeface="Verdana" pitchFamily="34" charset="0"/>
                </a:rPr>
                <a:t>Physical </a:t>
              </a:r>
              <a:r>
                <a:rPr lang="en-US" sz="1400" smtClean="0">
                  <a:latin typeface="Corbel" panose="020B0503020204020204" pitchFamily="34" charset="0"/>
                  <a:ea typeface="Verdana" pitchFamily="34" charset="0"/>
                  <a:cs typeface="Verdana" pitchFamily="34" charset="0"/>
                </a:rPr>
                <a:t>Instrument</a:t>
              </a:r>
              <a:endParaRPr lang="en-US" sz="1400">
                <a:latin typeface="Corbel" panose="020B0503020204020204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618250" y="4601982"/>
              <a:ext cx="1728192" cy="82539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400" smtClean="0">
                  <a:latin typeface="Corbel" panose="020B0503020204020204" pitchFamily="34" charset="0"/>
                  <a:ea typeface="Verdana" pitchFamily="34" charset="0"/>
                  <a:cs typeface="Verdana" pitchFamily="34" charset="0"/>
                </a:rPr>
                <a:t>Instrument Specific </a:t>
              </a:r>
            </a:p>
            <a:p>
              <a:pPr algn="ctr" eaLnBrk="0" hangingPunct="0"/>
              <a:r>
                <a:rPr lang="en-US" sz="1400" smtClean="0">
                  <a:latin typeface="Corbel" panose="020B0503020204020204" pitchFamily="34" charset="0"/>
                  <a:ea typeface="Verdana" pitchFamily="34" charset="0"/>
                  <a:cs typeface="Verdana" pitchFamily="34" charset="0"/>
                </a:rPr>
                <a:t>Driver Interface</a:t>
              </a:r>
              <a:endParaRPr lang="en-US" sz="1400" dirty="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491880" y="4601981"/>
              <a:ext cx="1728192" cy="82539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400" smtClean="0">
                  <a:latin typeface="Corbel" panose="020B0503020204020204" pitchFamily="34" charset="0"/>
                  <a:ea typeface="Verdana" pitchFamily="34" charset="0"/>
                  <a:cs typeface="Verdana" pitchFamily="34" charset="0"/>
                </a:rPr>
                <a:t>Instrument Specific </a:t>
              </a:r>
            </a:p>
            <a:p>
              <a:pPr algn="ctr" eaLnBrk="0" hangingPunct="0"/>
              <a:r>
                <a:rPr lang="en-US" sz="1400" smtClean="0">
                  <a:latin typeface="Corbel" panose="020B0503020204020204" pitchFamily="34" charset="0"/>
                  <a:ea typeface="Verdana" pitchFamily="34" charset="0"/>
                  <a:cs typeface="Verdana" pitchFamily="34" charset="0"/>
                </a:rPr>
                <a:t>Driver Interface</a:t>
              </a:r>
              <a:endParaRPr lang="en-US" sz="1400" dirty="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5364088" y="4607106"/>
              <a:ext cx="1728192" cy="820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400" smtClean="0">
                  <a:latin typeface="Corbel" panose="020B0503020204020204" pitchFamily="34" charset="0"/>
                  <a:ea typeface="Verdana" pitchFamily="34" charset="0"/>
                  <a:cs typeface="Verdana" pitchFamily="34" charset="0"/>
                </a:rPr>
                <a:t>Instrument Specific </a:t>
              </a:r>
            </a:p>
            <a:p>
              <a:pPr algn="ctr" eaLnBrk="0" hangingPunct="0"/>
              <a:r>
                <a:rPr lang="en-US" sz="1400" smtClean="0">
                  <a:latin typeface="Corbel" panose="020B0503020204020204" pitchFamily="34" charset="0"/>
                  <a:ea typeface="Verdana" pitchFamily="34" charset="0"/>
                  <a:cs typeface="Verdana" pitchFamily="34" charset="0"/>
                </a:rPr>
                <a:t>Driver Interface</a:t>
              </a:r>
              <a:endParaRPr lang="en-US" sz="1400" dirty="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1618250" y="3213338"/>
              <a:ext cx="5474030" cy="36004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72000" tIns="72000" rIns="72000" bIns="72000" rtlCol="0" anchor="t"/>
            <a:lstStyle/>
            <a:p>
              <a:pPr algn="ctr" eaLnBrk="0" hangingPunct="0"/>
              <a:r>
                <a:rPr lang="en-US" sz="1400" smtClean="0">
                  <a:latin typeface="Corbel" panose="020B0503020204020204" pitchFamily="34" charset="0"/>
                  <a:ea typeface="Verdana" pitchFamily="34" charset="0"/>
                  <a:cs typeface="Verdana" pitchFamily="34" charset="0"/>
                </a:rPr>
                <a:t>Standardized IVI Driver Interface (Python)</a:t>
              </a:r>
              <a:endParaRPr lang="en-US" sz="1400" dirty="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618250" y="5519853"/>
              <a:ext cx="1728192" cy="3369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400" smtClean="0">
                  <a:latin typeface="Corbel" panose="020B0503020204020204" pitchFamily="34" charset="0"/>
                  <a:ea typeface="Verdana" pitchFamily="34" charset="0"/>
                  <a:cs typeface="Verdana" pitchFamily="34" charset="0"/>
                </a:rPr>
                <a:t>Raw Communication</a:t>
              </a:r>
              <a:endParaRPr lang="en-US" sz="1400" dirty="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3491880" y="5517290"/>
              <a:ext cx="1728192" cy="3369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400">
                  <a:latin typeface="Corbel" panose="020B0503020204020204" pitchFamily="34" charset="0"/>
                  <a:ea typeface="Verdana" pitchFamily="34" charset="0"/>
                  <a:cs typeface="Verdana" pitchFamily="34" charset="0"/>
                </a:rPr>
                <a:t>Raw Communication</a:t>
              </a:r>
              <a:endParaRPr lang="en-US" sz="1400" dirty="0">
                <a:latin typeface="Corbel" panose="020B0503020204020204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5364088" y="5517290"/>
              <a:ext cx="1728192" cy="3369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400">
                  <a:latin typeface="Corbel" panose="020B0503020204020204" pitchFamily="34" charset="0"/>
                  <a:ea typeface="Verdana" pitchFamily="34" charset="0"/>
                  <a:cs typeface="Verdana" pitchFamily="34" charset="0"/>
                </a:rPr>
                <a:t>Raw Communication</a:t>
              </a:r>
              <a:endParaRPr lang="en-US" sz="1400" dirty="0">
                <a:latin typeface="Corbel" panose="020B0503020204020204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9" name="Down Arrow 38"/>
            <p:cNvSpPr/>
            <p:nvPr/>
          </p:nvSpPr>
          <p:spPr bwMode="auto">
            <a:xfrm>
              <a:off x="1115616" y="2614604"/>
              <a:ext cx="432048" cy="3239666"/>
            </a:xfrm>
            <a:prstGeom prst="downArrow">
              <a:avLst/>
            </a:prstGeom>
            <a:gradFill>
              <a:gsLst>
                <a:gs pos="0">
                  <a:srgbClr val="92D050">
                    <a:lumMod val="50000"/>
                    <a:lumOff val="50000"/>
                  </a:srgbClr>
                </a:gs>
                <a:gs pos="50000">
                  <a:srgbClr val="FFFF00">
                    <a:lumMod val="50000"/>
                    <a:lumOff val="50000"/>
                  </a:srgbClr>
                </a:gs>
                <a:gs pos="100000">
                  <a:srgbClr val="C00000">
                    <a:lumMod val="50000"/>
                    <a:lumOff val="50000"/>
                  </a:srgbClr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en-US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503525" y="1700760"/>
              <a:ext cx="1656230" cy="723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b" anchorCtr="0">
              <a:spAutoFit/>
            </a:bodyPr>
            <a:lstStyle/>
            <a:p>
              <a:pPr marL="285750" marR="0" indent="-28575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v"/>
                <a:tabLst/>
              </a:pPr>
              <a:r>
                <a:rPr lang="en-US" sz="1400" kern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Ease of use</a:t>
              </a:r>
            </a:p>
            <a:p>
              <a:pPr marL="285750" marR="0" indent="-28575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v"/>
                <a:tabLst/>
              </a:pPr>
              <a:r>
                <a:rPr lang="en-US" sz="1400" kern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Complexity</a:t>
              </a:r>
            </a:p>
            <a:p>
              <a:pPr marL="285750" marR="0" indent="-28575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v"/>
                <a:tabLst/>
              </a:pPr>
              <a:r>
                <a:rPr lang="en-US" sz="1400" kern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Time to learn</a:t>
              </a:r>
              <a:endPara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4" name="Down Arrow 43"/>
            <p:cNvSpPr/>
            <p:nvPr/>
          </p:nvSpPr>
          <p:spPr bwMode="auto">
            <a:xfrm rot="10800000">
              <a:off x="7164360" y="2614603"/>
              <a:ext cx="432048" cy="3242228"/>
            </a:xfrm>
            <a:prstGeom prst="downArrow">
              <a:avLst/>
            </a:prstGeom>
            <a:gradFill>
              <a:gsLst>
                <a:gs pos="0">
                  <a:srgbClr val="92D050">
                    <a:lumMod val="50000"/>
                    <a:lumOff val="50000"/>
                  </a:srgbClr>
                </a:gs>
                <a:gs pos="50000">
                  <a:srgbClr val="FFFF00">
                    <a:lumMod val="50000"/>
                    <a:lumOff val="50000"/>
                  </a:srgbClr>
                </a:gs>
                <a:gs pos="100000">
                  <a:srgbClr val="C00000">
                    <a:lumMod val="26000"/>
                    <a:lumOff val="74000"/>
                  </a:srgbClr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en-US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 bwMode="auto">
            <a:xfrm>
              <a:off x="6659286" y="1954676"/>
              <a:ext cx="1297184" cy="469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b" anchorCtr="0">
              <a:spAutoFit/>
            </a:bodyPr>
            <a:lstStyle/>
            <a:p>
              <a:pPr marL="285750" marR="0" indent="-28575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v"/>
                <a:tabLst/>
              </a:pPr>
              <a:r>
                <a:rPr lang="en-US" sz="1400" kern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Flexibility</a:t>
              </a:r>
            </a:p>
            <a:p>
              <a:pPr marL="285750" marR="0" indent="-28575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v"/>
                <a:tabLst/>
              </a:pPr>
              <a:endParaRPr lang="en-US" sz="1400" kern="0" smtClean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1618250" y="3679563"/>
              <a:ext cx="1728192" cy="82539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400" smtClean="0">
                  <a:latin typeface="Corbel" panose="020B0503020204020204" pitchFamily="34" charset="0"/>
                  <a:ea typeface="Verdana" pitchFamily="34" charset="0"/>
                  <a:cs typeface="Verdana" pitchFamily="34" charset="0"/>
                </a:rPr>
                <a:t>IVI Instrument </a:t>
              </a:r>
              <a:br>
                <a:rPr lang="en-US" sz="1400" smtClean="0">
                  <a:latin typeface="Corbel" panose="020B0503020204020204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sz="1400" smtClean="0">
                  <a:latin typeface="Corbel" panose="020B0503020204020204" pitchFamily="34" charset="0"/>
                  <a:ea typeface="Verdana" pitchFamily="34" charset="0"/>
                  <a:cs typeface="Verdana" pitchFamily="34" charset="0"/>
                </a:rPr>
                <a:t>Class Interface</a:t>
              </a:r>
              <a:endParaRPr lang="en-US" sz="1400" dirty="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491880" y="3679562"/>
              <a:ext cx="1728192" cy="82539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400">
                  <a:latin typeface="Corbel" panose="020B0503020204020204" pitchFamily="34" charset="0"/>
                  <a:ea typeface="Verdana" pitchFamily="34" charset="0"/>
                  <a:cs typeface="Verdana" pitchFamily="34" charset="0"/>
                </a:rPr>
                <a:t>IVI Instrument </a:t>
              </a:r>
              <a:br>
                <a:rPr lang="en-US" sz="1400">
                  <a:latin typeface="Corbel" panose="020B0503020204020204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sz="1400">
                  <a:latin typeface="Corbel" panose="020B0503020204020204" pitchFamily="34" charset="0"/>
                  <a:ea typeface="Verdana" pitchFamily="34" charset="0"/>
                  <a:cs typeface="Verdana" pitchFamily="34" charset="0"/>
                </a:rPr>
                <a:t>Class Interface</a:t>
              </a:r>
              <a:endParaRPr lang="en-US" sz="1400" dirty="0">
                <a:latin typeface="Corbel" panose="020B0503020204020204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364088" y="3684687"/>
              <a:ext cx="1728192" cy="820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400">
                  <a:latin typeface="Corbel" panose="020B0503020204020204" pitchFamily="34" charset="0"/>
                  <a:ea typeface="Verdana" pitchFamily="34" charset="0"/>
                  <a:cs typeface="Verdana" pitchFamily="34" charset="0"/>
                </a:rPr>
                <a:t>IVI Instrument </a:t>
              </a:r>
              <a:br>
                <a:rPr lang="en-US" sz="1400">
                  <a:latin typeface="Corbel" panose="020B0503020204020204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sz="1400">
                  <a:latin typeface="Corbel" panose="020B0503020204020204" pitchFamily="34" charset="0"/>
                  <a:ea typeface="Verdana" pitchFamily="34" charset="0"/>
                  <a:cs typeface="Verdana" pitchFamily="34" charset="0"/>
                </a:rPr>
                <a:t>Class Interface</a:t>
              </a:r>
              <a:endParaRPr lang="en-US" sz="1400" dirty="0">
                <a:latin typeface="Corbel" panose="020B0503020204020204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15BB61A-AFB7-4BB1-A733-D32D50FAE2D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0001-01-01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2016.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1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IVI Scope Driver Interface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15BB61A-AFB7-4BB1-A733-D32D50FAE2D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0001-01-01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2016. All rights reserved.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0" y="933246"/>
            <a:ext cx="4810125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145" y="1285874"/>
            <a:ext cx="3800475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 bwMode="auto">
          <a:xfrm>
            <a:off x="5148079" y="1196689"/>
            <a:ext cx="3888541" cy="5346781"/>
          </a:xfrm>
          <a:prstGeom prst="rect">
            <a:avLst/>
          </a:prstGeom>
          <a:noFill/>
          <a:ln w="571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95423" y="5589299"/>
            <a:ext cx="4594092" cy="360051"/>
          </a:xfrm>
          <a:prstGeom prst="rect">
            <a:avLst/>
          </a:prstGeom>
          <a:noFill/>
          <a:ln w="571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5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HDF5 Data Files</a:t>
            </a:r>
            <a:endParaRPr lang="en-US"/>
          </a:p>
        </p:txBody>
      </p:sp>
      <p:pic>
        <p:nvPicPr>
          <p:cNvPr id="2050" name="Picture 2" descr="Image result for hdf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41817"/>
            <a:ext cx="6983880" cy="523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B1903AB-626D-4403-8E8C-584CD3E598D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2016-09-27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2017.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6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What are the problems?</a:t>
            </a:r>
          </a:p>
          <a:p>
            <a:pPr lvl="1"/>
            <a:r>
              <a:rPr lang="en-US" smtClean="0"/>
              <a:t>Manual measurements</a:t>
            </a:r>
            <a:r>
              <a:rPr lang="en-US">
                <a:sym typeface="Wingdings" panose="05000000000000000000" pitchFamily="2" charset="2"/>
              </a:rPr>
              <a:t>  Error-prone</a:t>
            </a:r>
            <a:endParaRPr lang="en-US" smtClean="0"/>
          </a:p>
          <a:p>
            <a:pPr lvl="2"/>
            <a:r>
              <a:rPr lang="en-US" smtClean="0"/>
              <a:t>Reoccurring and slow tasks</a:t>
            </a:r>
          </a:p>
          <a:p>
            <a:pPr lvl="2"/>
            <a:r>
              <a:rPr lang="en-US" smtClean="0"/>
              <a:t>Repeatablility problem: Am I measuring the same each time?</a:t>
            </a:r>
          </a:p>
          <a:p>
            <a:pPr lvl="2"/>
            <a:endParaRPr lang="en-US" smtClean="0"/>
          </a:p>
          <a:p>
            <a:pPr lvl="1"/>
            <a:r>
              <a:rPr lang="en-US" smtClean="0"/>
              <a:t>Manual data evaluation</a:t>
            </a:r>
            <a:r>
              <a:rPr lang="en-US" smtClean="0">
                <a:sym typeface="Wingdings" panose="05000000000000000000" pitchFamily="2" charset="2"/>
              </a:rPr>
              <a:t> </a:t>
            </a:r>
            <a:r>
              <a:rPr lang="en-US">
                <a:sym typeface="Wingdings" panose="05000000000000000000" pitchFamily="2" charset="2"/>
              </a:rPr>
              <a:t> Error-prone</a:t>
            </a:r>
            <a:endParaRPr lang="en-US" smtClean="0"/>
          </a:p>
          <a:p>
            <a:pPr lvl="2"/>
            <a:r>
              <a:rPr lang="en-US" smtClean="0"/>
              <a:t>Writing down measurement results (txt, csv, xlsx)</a:t>
            </a:r>
          </a:p>
          <a:p>
            <a:pPr lvl="2"/>
            <a:r>
              <a:rPr lang="en-US" smtClean="0"/>
              <a:t>Analysing data within known tools like Excel</a:t>
            </a:r>
            <a:br>
              <a:rPr lang="en-US" smtClean="0"/>
            </a:br>
            <a:r>
              <a:rPr lang="en-US" smtClean="0">
                <a:sym typeface="Wingdings" panose="05000000000000000000" pitchFamily="2" charset="2"/>
              </a:rPr>
              <a:t> Time consuming for much data</a:t>
            </a:r>
          </a:p>
          <a:p>
            <a:pPr lvl="2"/>
            <a:endParaRPr lang="en-US" smtClean="0"/>
          </a:p>
          <a:p>
            <a:pPr lvl="1"/>
            <a:r>
              <a:rPr lang="en-US" smtClean="0"/>
              <a:t>Measurement documentation</a:t>
            </a:r>
          </a:p>
          <a:p>
            <a:pPr lvl="2"/>
            <a:r>
              <a:rPr lang="en-US" smtClean="0"/>
              <a:t>Why did I do the measurement?</a:t>
            </a:r>
          </a:p>
          <a:p>
            <a:pPr lvl="2"/>
            <a:r>
              <a:rPr lang="en-US" smtClean="0"/>
              <a:t>How did I do the measurement?</a:t>
            </a:r>
          </a:p>
          <a:p>
            <a:pPr lvl="2"/>
            <a:r>
              <a:rPr lang="en-US"/>
              <a:t>Can I repeat the exact same measurement 1 year later?</a:t>
            </a:r>
          </a:p>
          <a:p>
            <a:pPr lvl="2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15BB61A-AFB7-4BB1-A733-D32D50FAE2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0001-01-01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2016.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4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250824" y="1268413"/>
            <a:ext cx="8641655" cy="5113337"/>
          </a:xfrm>
        </p:spPr>
        <p:txBody>
          <a:bodyPr>
            <a:normAutofit/>
          </a:bodyPr>
          <a:lstStyle/>
          <a:p>
            <a:r>
              <a:rPr lang="en-US" smtClean="0"/>
              <a:t>What is the solution? </a:t>
            </a:r>
            <a:r>
              <a:rPr lang="en-US" b="1" smtClean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en-US" sz="2400" smtClean="0">
                <a:solidFill>
                  <a:srgbClr val="00B050"/>
                </a:solidFill>
              </a:rPr>
              <a:t>PyVerify </a:t>
            </a:r>
            <a:r>
              <a:rPr lang="en-US" sz="1600" smtClean="0"/>
              <a:t>(Python)</a:t>
            </a:r>
            <a:endParaRPr lang="en-US" smtClean="0"/>
          </a:p>
          <a:p>
            <a:pPr lvl="1"/>
            <a:r>
              <a:rPr lang="en-US"/>
              <a:t>A</a:t>
            </a:r>
            <a:r>
              <a:rPr lang="en-US" smtClean="0"/>
              <a:t>utomated measurements</a:t>
            </a:r>
          </a:p>
          <a:p>
            <a:pPr lvl="2"/>
            <a:r>
              <a:rPr lang="en-US" smtClean="0"/>
              <a:t>Repeatable due to scripted/fully-automated measurement flow</a:t>
            </a:r>
          </a:p>
          <a:p>
            <a:pPr lvl="2"/>
            <a:r>
              <a:rPr lang="en-US" smtClean="0"/>
              <a:t>Interactive GUIs speeding up manual-measurements</a:t>
            </a:r>
          </a:p>
          <a:p>
            <a:pPr lvl="2"/>
            <a:endParaRPr lang="en-US" smtClean="0"/>
          </a:p>
          <a:p>
            <a:pPr lvl="1"/>
            <a:r>
              <a:rPr lang="en-US" smtClean="0"/>
              <a:t>Automated data evaluation</a:t>
            </a:r>
          </a:p>
          <a:p>
            <a:pPr lvl="2"/>
            <a:r>
              <a:rPr lang="en-US" smtClean="0"/>
              <a:t>Logging measurement results to different datatypes</a:t>
            </a:r>
          </a:p>
          <a:p>
            <a:pPr lvl="2"/>
            <a:r>
              <a:rPr lang="en-US" smtClean="0"/>
              <a:t>Data-Analysis by using powerful scientific libraries of Python</a:t>
            </a:r>
          </a:p>
          <a:p>
            <a:pPr lvl="2"/>
            <a:r>
              <a:rPr lang="en-US" smtClean="0"/>
              <a:t>Advanced Reporting &amp; Regression with powerful </a:t>
            </a:r>
            <a:r>
              <a:rPr lang="en-US" smtClean="0">
                <a:hlinkClick r:id="rId3"/>
              </a:rPr>
              <a:t>Avenue</a:t>
            </a:r>
            <a:endParaRPr lang="en-US" smtClean="0"/>
          </a:p>
          <a:p>
            <a:pPr lvl="2"/>
            <a:endParaRPr lang="en-US"/>
          </a:p>
          <a:p>
            <a:pPr lvl="1"/>
            <a:r>
              <a:rPr lang="en-US"/>
              <a:t>Measurement </a:t>
            </a:r>
            <a:r>
              <a:rPr lang="en-US" smtClean="0"/>
              <a:t>documentation within the test itself</a:t>
            </a:r>
            <a:endParaRPr lang="en-US"/>
          </a:p>
          <a:p>
            <a:pPr lvl="2"/>
            <a:r>
              <a:rPr lang="en-US" smtClean="0"/>
              <a:t>Document why you did the measurement</a:t>
            </a:r>
            <a:endParaRPr lang="en-US"/>
          </a:p>
          <a:p>
            <a:pPr lvl="2"/>
            <a:r>
              <a:rPr lang="en-US"/>
              <a:t>How: Measurement flow </a:t>
            </a:r>
            <a:r>
              <a:rPr lang="en-US" smtClean="0"/>
              <a:t>is obvious in script</a:t>
            </a:r>
            <a:endParaRPr lang="en-US"/>
          </a:p>
          <a:p>
            <a:pPr lvl="2"/>
            <a:endParaRPr lang="en-US"/>
          </a:p>
          <a:p>
            <a:pPr marL="576000" lvl="2" indent="0">
              <a:buNone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15BB61A-AFB7-4BB1-A733-D32D50FAE2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0001-01-01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2016.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3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250824" y="1268413"/>
            <a:ext cx="8641655" cy="5113337"/>
          </a:xfrm>
        </p:spPr>
        <p:txBody>
          <a:bodyPr>
            <a:normAutofit/>
          </a:bodyPr>
          <a:lstStyle/>
          <a:p>
            <a:r>
              <a:rPr lang="en-US" smtClean="0"/>
              <a:t>What is the solution? </a:t>
            </a:r>
            <a:r>
              <a:rPr lang="en-US" b="1" smtClean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en-US" sz="2400" smtClean="0">
                <a:solidFill>
                  <a:srgbClr val="00B050"/>
                </a:solidFill>
              </a:rPr>
              <a:t>PyVerify </a:t>
            </a:r>
            <a:r>
              <a:rPr lang="en-US" sz="1600" smtClean="0"/>
              <a:t>(Python)</a:t>
            </a:r>
            <a:endParaRPr lang="en-US" smtClean="0"/>
          </a:p>
          <a:p>
            <a:pPr lvl="1"/>
            <a:r>
              <a:rPr lang="en-US" smtClean="0"/>
              <a:t>Support for many instruments</a:t>
            </a:r>
            <a:endParaRPr lang="en-US"/>
          </a:p>
          <a:p>
            <a:pPr marL="576000" lvl="2" indent="0">
              <a:buNone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15BB61A-AFB7-4BB1-A733-D32D50FAE2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0001-01-01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2016.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1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 bwMode="auto">
          <a:xfrm>
            <a:off x="3942055" y="1303072"/>
            <a:ext cx="4320480" cy="4752528"/>
          </a:xfrm>
          <a:prstGeom prst="rect">
            <a:avLst/>
          </a:prstGeom>
          <a:blipFill dpi="0" rotWithShape="1">
            <a:blip r:embed="rId3">
              <a:alphaModFix amt="45000"/>
            </a:blip>
            <a:srcRect/>
            <a:stretch>
              <a:fillRect/>
            </a:stretch>
          </a:blipFill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 anchor="t"/>
          <a:lstStyle/>
          <a:p>
            <a:pPr algn="ctr" eaLnBrk="0" hangingPunct="0"/>
            <a:endParaRPr lang="en-US" sz="1800" dirty="0" smtClean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200007" y="2455200"/>
            <a:ext cx="2016224" cy="36933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Test Base </a:t>
            </a:r>
            <a:r>
              <a:rPr lang="en-US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Class</a:t>
            </a:r>
            <a:endParaRPr lang="en-US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270975" y="3141420"/>
            <a:ext cx="3657600" cy="2626148"/>
            <a:chOff x="732400" y="2963092"/>
            <a:chExt cx="3657600" cy="2626148"/>
          </a:xfrm>
        </p:grpSpPr>
        <p:sp>
          <p:nvSpPr>
            <p:cNvPr id="8" name="Rectangle 7"/>
            <p:cNvSpPr/>
            <p:nvPr/>
          </p:nvSpPr>
          <p:spPr bwMode="auto">
            <a:xfrm>
              <a:off x="732400" y="2963092"/>
              <a:ext cx="3657600" cy="2626148"/>
            </a:xfrm>
            <a:prstGeom prst="rect">
              <a:avLst/>
            </a:prstGeom>
            <a:ln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72000" tIns="72000" rIns="72000" bIns="72000" rtlCol="0" anchor="t"/>
            <a:lstStyle/>
            <a:p>
              <a:pPr algn="ctr" eaLnBrk="0" hangingPunct="0"/>
              <a:r>
                <a:rPr lang="en-US" sz="1600" smtClean="0">
                  <a:latin typeface="Corbel" panose="020B0503020204020204" pitchFamily="34" charset="0"/>
                  <a:ea typeface="Verdana" pitchFamily="34" charset="0"/>
                  <a:cs typeface="Verdana" pitchFamily="34" charset="0"/>
                </a:rPr>
                <a:t>Test Core Functionality</a:t>
              </a:r>
            </a:p>
            <a:p>
              <a:pPr algn="ctr" eaLnBrk="0" hangingPunct="0"/>
              <a:endParaRPr lang="en-US" sz="1600" dirty="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63520" y="4055567"/>
              <a:ext cx="3600400" cy="1479636"/>
              <a:chOff x="4466346" y="4482185"/>
              <a:chExt cx="3600400" cy="1539668"/>
            </a:xfrm>
          </p:grpSpPr>
          <p:sp>
            <p:nvSpPr>
              <p:cNvPr id="9" name="Rectangle 8"/>
              <p:cNvSpPr/>
              <p:nvPr/>
            </p:nvSpPr>
            <p:spPr bwMode="auto">
              <a:xfrm>
                <a:off x="4466346" y="4482185"/>
                <a:ext cx="3600400" cy="1539668"/>
              </a:xfrm>
              <a:prstGeom prst="rect">
                <a:avLst/>
              </a:prstGeom>
              <a:ln>
                <a:headEnd/>
                <a:tailEnd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72000" tIns="72000" rIns="72000" bIns="72000" rtlCol="0" anchor="t"/>
              <a:lstStyle/>
              <a:p>
                <a:pPr algn="ctr" eaLnBrk="0" hangingPunct="0"/>
                <a:r>
                  <a:rPr lang="en-US" sz="1600" smtClean="0">
                    <a:latin typeface="Corbel" panose="020B0503020204020204" pitchFamily="34" charset="0"/>
                    <a:ea typeface="Verdana" pitchFamily="34" charset="0"/>
                    <a:cs typeface="Verdana" pitchFamily="34" charset="0"/>
                  </a:rPr>
                  <a:t>Instrument Abstraction Layer</a:t>
                </a:r>
                <a:endParaRPr lang="en-US" sz="1600">
                  <a:latin typeface="Corbel" panose="020B0503020204020204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4538354" y="4859047"/>
                <a:ext cx="3387611" cy="1029520"/>
                <a:chOff x="4538354" y="4859047"/>
                <a:chExt cx="3387611" cy="1029520"/>
              </a:xfrm>
            </p:grpSpPr>
            <p:sp>
              <p:nvSpPr>
                <p:cNvPr id="13" name="Rectangle 12"/>
                <p:cNvSpPr/>
                <p:nvPr/>
              </p:nvSpPr>
              <p:spPr bwMode="auto">
                <a:xfrm>
                  <a:off x="4538354" y="4859047"/>
                  <a:ext cx="1656184" cy="584508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lIns="72000" tIns="72000" rIns="72000" bIns="72000" rtlCol="0" anchor="t"/>
                <a:lstStyle/>
                <a:p>
                  <a:pPr algn="ctr" eaLnBrk="0" hangingPunct="0"/>
                  <a:r>
                    <a:rPr lang="en-US" sz="1600" smtClean="0">
                      <a:latin typeface="Corbel" panose="020B0503020204020204" pitchFamily="34" charset="0"/>
                      <a:ea typeface="Verdana" pitchFamily="34" charset="0"/>
                      <a:cs typeface="Verdana" pitchFamily="34" charset="0"/>
                    </a:rPr>
                    <a:t>Real </a:t>
                  </a:r>
                </a:p>
                <a:p>
                  <a:pPr algn="ctr" eaLnBrk="0" hangingPunct="0"/>
                  <a:r>
                    <a:rPr lang="en-US" sz="1600" smtClean="0">
                      <a:latin typeface="Corbel" panose="020B0503020204020204" pitchFamily="34" charset="0"/>
                      <a:ea typeface="Verdana" pitchFamily="34" charset="0"/>
                      <a:cs typeface="Verdana" pitchFamily="34" charset="0"/>
                    </a:rPr>
                    <a:t>Instruments</a:t>
                  </a:r>
                  <a:endParaRPr lang="en-US" sz="1600">
                    <a:latin typeface="Corbel" panose="020B0503020204020204" pitchFamily="34" charset="0"/>
                    <a:ea typeface="Verdana" pitchFamily="34" charset="0"/>
                    <a:cs typeface="Verdana" pitchFamily="34" charset="0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 bwMode="auto">
                <a:xfrm>
                  <a:off x="6266546" y="4859047"/>
                  <a:ext cx="1656184" cy="584508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lIns="72000" tIns="72000" rIns="72000" bIns="72000" rtlCol="0" anchor="t"/>
                <a:lstStyle/>
                <a:p>
                  <a:pPr algn="ctr" eaLnBrk="0" hangingPunct="0"/>
                  <a:r>
                    <a:rPr lang="en-US" sz="1600" smtClean="0">
                      <a:latin typeface="Corbel" panose="020B0503020204020204" pitchFamily="34" charset="0"/>
                      <a:ea typeface="Verdana" pitchFamily="34" charset="0"/>
                      <a:cs typeface="Verdana" pitchFamily="34" charset="0"/>
                    </a:rPr>
                    <a:t>Simulated</a:t>
                  </a:r>
                </a:p>
                <a:p>
                  <a:pPr algn="ctr" eaLnBrk="0" hangingPunct="0"/>
                  <a:r>
                    <a:rPr lang="en-US" sz="1600" smtClean="0">
                      <a:latin typeface="Corbel" panose="020B0503020204020204" pitchFamily="34" charset="0"/>
                      <a:ea typeface="Verdana" pitchFamily="34" charset="0"/>
                      <a:cs typeface="Verdana" pitchFamily="34" charset="0"/>
                    </a:rPr>
                    <a:t>Instruments</a:t>
                  </a:r>
                  <a:endParaRPr lang="en-US" sz="1600">
                    <a:latin typeface="Corbel" panose="020B0503020204020204" pitchFamily="34" charset="0"/>
                    <a:ea typeface="Verdana" pitchFamily="34" charset="0"/>
                    <a:cs typeface="Verdana" pitchFamily="34" charset="0"/>
                  </a:endParaRPr>
                </a:p>
              </p:txBody>
            </p:sp>
            <p:pic>
              <p:nvPicPr>
                <p:cNvPr id="1027" name="Picture 3" descr="C:\Users\loibljoh\Pictures\Icons\scope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5423" y="5515563"/>
                  <a:ext cx="761659" cy="37300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1" name="Picture 7" descr="C:\Users\loibljoh\Pictures\Icons\Simetrix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66546" y="5534873"/>
                  <a:ext cx="623650" cy="3343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2" name="Picture 8" descr="C:\Users\loibljoh\Pictures\Icons\cadence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989861" y="5581232"/>
                  <a:ext cx="936104" cy="1919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sp>
        <p:nvSpPr>
          <p:cNvPr id="6" name="TextBox 5"/>
          <p:cNvSpPr txBox="1"/>
          <p:nvPr/>
        </p:nvSpPr>
        <p:spPr bwMode="auto">
          <a:xfrm>
            <a:off x="4479347" y="1663112"/>
            <a:ext cx="33123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algn="ctr" eaLnBrk="0" hangingPunct="0"/>
            <a:r>
              <a:rPr lang="en-US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PyVerify Test</a:t>
            </a:r>
            <a:endParaRPr lang="en-US" sz="2000" smtClean="0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51042"/>
              </p:ext>
            </p:extLst>
          </p:nvPr>
        </p:nvGraphicFramePr>
        <p:xfrm>
          <a:off x="4302095" y="3487332"/>
          <a:ext cx="3528392" cy="6960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856644"/>
                <a:gridCol w="1671748"/>
              </a:tblGrid>
              <a:tr h="168019">
                <a:tc>
                  <a:txBody>
                    <a:bodyPr/>
                    <a:lstStyle/>
                    <a:p>
                      <a:pPr marL="0" indent="0" algn="r" eaLnBrk="0" hangingPunct="0">
                        <a:buFontTx/>
                        <a:buNone/>
                      </a:pPr>
                      <a:r>
                        <a:rPr lang="en-US" sz="1050" smtClean="0">
                          <a:latin typeface="Corbel" panose="020B0503020204020204" pitchFamily="34" charset="0"/>
                          <a:ea typeface="Verdana" pitchFamily="34" charset="0"/>
                          <a:cs typeface="Verdana" pitchFamily="34" charset="0"/>
                        </a:rPr>
                        <a:t>Avenue Interface</a:t>
                      </a:r>
                    </a:p>
                  </a:txBody>
                  <a:tcPr marL="0" marR="126000" marT="36000" marB="3600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mtClean="0">
                          <a:latin typeface="Corbel" panose="020B0503020204020204" pitchFamily="34" charset="0"/>
                          <a:ea typeface="Verdana" pitchFamily="34" charset="0"/>
                          <a:cs typeface="Verdana" pitchFamily="34" charset="0"/>
                        </a:rPr>
                        <a:t>Result Storage (HDF</a:t>
                      </a:r>
                      <a:r>
                        <a:rPr lang="en-US" sz="1050" baseline="0" smtClean="0">
                          <a:latin typeface="Corbel" panose="020B0503020204020204" pitchFamily="34" charset="0"/>
                          <a:ea typeface="Verdana" pitchFamily="34" charset="0"/>
                          <a:cs typeface="Verdana" pitchFamily="34" charset="0"/>
                        </a:rPr>
                        <a:t>5)</a:t>
                      </a:r>
                      <a:endParaRPr lang="en-US" sz="1050" smtClean="0">
                        <a:latin typeface="Corbel" panose="020B0503020204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2600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 algn="r"/>
                      <a:r>
                        <a:rPr lang="en-US" sz="1050" smtClean="0">
                          <a:latin typeface="Corbel" panose="020B0503020204020204" pitchFamily="34" charset="0"/>
                        </a:rPr>
                        <a:t>Instrument Handling</a:t>
                      </a:r>
                      <a:endParaRPr lang="en-US" sz="1050">
                        <a:latin typeface="Corbel" panose="020B0503020204020204" pitchFamily="34" charset="0"/>
                      </a:endParaRPr>
                    </a:p>
                  </a:txBody>
                  <a:tcPr marL="0" marR="126000" marT="36000" marB="3600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smtClean="0">
                          <a:latin typeface="Corbel" panose="020B0503020204020204" pitchFamily="34" charset="0"/>
                        </a:rPr>
                        <a:t>Error Handling +</a:t>
                      </a:r>
                      <a:r>
                        <a:rPr lang="en-US" sz="1050" baseline="0" smtClean="0"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en-US" sz="1050" smtClean="0">
                          <a:latin typeface="Corbel" panose="020B0503020204020204" pitchFamily="34" charset="0"/>
                        </a:rPr>
                        <a:t>Logging</a:t>
                      </a:r>
                      <a:endParaRPr lang="en-US" sz="1050">
                        <a:latin typeface="Corbel" panose="020B0503020204020204" pitchFamily="34" charset="0"/>
                      </a:endParaRPr>
                    </a:p>
                  </a:txBody>
                  <a:tcPr marL="12600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 algn="r"/>
                      <a:r>
                        <a:rPr lang="en-US" sz="1050" smtClean="0">
                          <a:latin typeface="Corbel" panose="020B0503020204020204" pitchFamily="34" charset="0"/>
                        </a:rPr>
                        <a:t>Execution Mode Handling</a:t>
                      </a:r>
                      <a:endParaRPr lang="en-US" sz="1050">
                        <a:latin typeface="Corbel" panose="020B0503020204020204" pitchFamily="34" charset="0"/>
                      </a:endParaRPr>
                    </a:p>
                  </a:txBody>
                  <a:tcPr marL="0" marR="126000" marT="36000" marB="3600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smtClean="0">
                          <a:latin typeface="Corbel" panose="020B0503020204020204" pitchFamily="34" charset="0"/>
                        </a:rPr>
                        <a:t>Utilities</a:t>
                      </a:r>
                      <a:endParaRPr lang="en-US" sz="1050">
                        <a:latin typeface="Corbel" panose="020B0503020204020204" pitchFamily="34" charset="0"/>
                      </a:endParaRPr>
                    </a:p>
                  </a:txBody>
                  <a:tcPr marL="126000" marR="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 bwMode="auto">
          <a:xfrm>
            <a:off x="4526063" y="2816318"/>
            <a:ext cx="331236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algn="ctr" eaLnBrk="0" hangingPunct="0"/>
            <a:r>
              <a:rPr lang="en-US" sz="1400" smtClean="0">
                <a:ln w="3175">
                  <a:noFill/>
                </a:ln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Complex </a:t>
            </a:r>
            <a:r>
              <a:rPr lang="en-US" sz="1400">
                <a:ln w="3175">
                  <a:noFill/>
                </a:ln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source code </a:t>
            </a:r>
            <a:r>
              <a:rPr lang="en-US" sz="1400" smtClean="0">
                <a:ln w="3175">
                  <a:noFill/>
                </a:ln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hidden </a:t>
            </a:r>
            <a:r>
              <a:rPr lang="en-US" sz="1400">
                <a:ln w="3175">
                  <a:noFill/>
                </a:ln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from </a:t>
            </a:r>
            <a:r>
              <a:rPr lang="en-US" sz="1400" smtClean="0">
                <a:ln w="3175">
                  <a:noFill/>
                </a:ln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user</a:t>
            </a:r>
            <a:endParaRPr lang="en-US" sz="1400">
              <a:ln w="3175">
                <a:noFill/>
              </a:ln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215974" y="2455200"/>
            <a:ext cx="3758529" cy="3360782"/>
          </a:xfrm>
          <a:prstGeom prst="rect">
            <a:avLst/>
          </a:prstGeom>
          <a:noFill/>
          <a:ln w="9525">
            <a:solidFill>
              <a:srgbClr val="346D9C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812075" y="2063202"/>
            <a:ext cx="792088" cy="432048"/>
            <a:chOff x="2273500" y="1884874"/>
            <a:chExt cx="792088" cy="432048"/>
          </a:xfrm>
        </p:grpSpPr>
        <p:sp>
          <p:nvSpPr>
            <p:cNvPr id="34" name="Down Arrow 33"/>
            <p:cNvSpPr/>
            <p:nvPr/>
          </p:nvSpPr>
          <p:spPr bwMode="auto">
            <a:xfrm>
              <a:off x="2530782" y="1884874"/>
              <a:ext cx="286217" cy="432048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72000" tIns="72000" rIns="72000" bIns="72000" rtlCol="0" anchor="ctr"/>
            <a:lstStyle/>
            <a:p>
              <a:pPr algn="ctr" eaLnBrk="0" hangingPunct="0"/>
              <a:endParaRPr lang="en-US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2273500" y="1950257"/>
              <a:ext cx="79208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algn="ctr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1400" kern="0" smtClean="0">
                  <a:solidFill>
                    <a:schemeClr val="accent1">
                      <a:lumMod val="75000"/>
                    </a:schemeClr>
                  </a:solidFill>
                  <a:latin typeface="Corbel" panose="020B0503020204020204" pitchFamily="34" charset="0"/>
                  <a:ea typeface="Verdana" pitchFamily="34" charset="0"/>
                  <a:cs typeface="Verdana" pitchFamily="34" charset="0"/>
                </a:rPr>
                <a:t>inherits</a:t>
              </a:r>
              <a:endParaRPr lang="en-US" sz="1400" kern="0" dirty="0" smtClean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47532" y="2234260"/>
            <a:ext cx="2016224" cy="2880320"/>
            <a:chOff x="755576" y="2276872"/>
            <a:chExt cx="2016224" cy="2880320"/>
          </a:xfrm>
        </p:grpSpPr>
        <p:sp>
          <p:nvSpPr>
            <p:cNvPr id="49" name="Rectangle 48"/>
            <p:cNvSpPr/>
            <p:nvPr/>
          </p:nvSpPr>
          <p:spPr bwMode="auto">
            <a:xfrm>
              <a:off x="755576" y="2276872"/>
              <a:ext cx="2016224" cy="2880320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</p:spPr>
          <p:style>
            <a:lnRef idx="0">
              <a:scrgbClr r="0" g="0" b="0"/>
            </a:lnRef>
            <a:fillRef idx="1003">
              <a:schemeClr val="lt1"/>
            </a:fillRef>
            <a:effectRef idx="0">
              <a:scrgbClr r="0" g="0" b="0"/>
            </a:effectRef>
            <a:fontRef idx="major"/>
          </p:style>
          <p:txBody>
            <a:bodyPr wrap="square" lIns="72000" tIns="72000" rIns="72000" bIns="72000" rtlCol="0" anchor="ctr"/>
            <a:lstStyle/>
            <a:p>
              <a:pPr algn="ctr" eaLnBrk="0" hangingPunct="0"/>
              <a:endParaRPr lang="en-US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094772" y="2924944"/>
              <a:ext cx="1317610" cy="1870834"/>
              <a:chOff x="1067148" y="2719668"/>
              <a:chExt cx="1317610" cy="1870834"/>
            </a:xfrm>
          </p:grpSpPr>
          <p:pic>
            <p:nvPicPr>
              <p:cNvPr id="55" name="Picture 1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148" y="3366385"/>
                <a:ext cx="597510" cy="5975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" name="Picture 9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3286" y="3366385"/>
                <a:ext cx="591472" cy="579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" name="Picture 10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148" y="2719668"/>
                <a:ext cx="591472" cy="5914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" name="Picture 11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148" y="4005064"/>
                <a:ext cx="591472" cy="58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1" name="TextBox 50"/>
            <p:cNvSpPr txBox="1"/>
            <p:nvPr/>
          </p:nvSpPr>
          <p:spPr bwMode="auto">
            <a:xfrm>
              <a:off x="1367644" y="2374945"/>
              <a:ext cx="792088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algn="ctr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1400" kern="0" smtClean="0">
                  <a:latin typeface="Corbel" panose="020B0503020204020204" pitchFamily="34" charset="0"/>
                  <a:ea typeface="Verdana" pitchFamily="34" charset="0"/>
                  <a:cs typeface="Verdana" pitchFamily="34" charset="0"/>
                </a:rPr>
                <a:t>Avenue</a:t>
              </a:r>
              <a:br>
                <a:rPr lang="en-US" sz="1400" kern="0" smtClean="0">
                  <a:latin typeface="Corbel" panose="020B0503020204020204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sz="1400" kern="0" smtClean="0">
                  <a:latin typeface="Corbel" panose="020B0503020204020204" pitchFamily="34" charset="0"/>
                  <a:ea typeface="Verdana" pitchFamily="34" charset="0"/>
                  <a:cs typeface="Verdana" pitchFamily="34" charset="0"/>
                </a:rPr>
                <a:t>Toolchain</a:t>
              </a:r>
              <a:endParaRPr lang="en-US" sz="1400" kern="0" dirty="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504338" y="3669234"/>
            <a:ext cx="1711636" cy="299032"/>
            <a:chOff x="2776487" y="4476319"/>
            <a:chExt cx="1305853" cy="299032"/>
          </a:xfrm>
        </p:grpSpPr>
        <p:sp>
          <p:nvSpPr>
            <p:cNvPr id="57" name="Left-Right Arrow 56"/>
            <p:cNvSpPr/>
            <p:nvPr/>
          </p:nvSpPr>
          <p:spPr bwMode="auto">
            <a:xfrm>
              <a:off x="2776487" y="4476319"/>
              <a:ext cx="1305853" cy="299032"/>
            </a:xfrm>
            <a:prstGeom prst="leftRightArrow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72000" tIns="72000" rIns="72000" bIns="72000" rtlCol="0" anchor="ctr"/>
            <a:lstStyle/>
            <a:p>
              <a:pPr algn="ctr" eaLnBrk="0" hangingPunct="0"/>
              <a:endParaRPr lang="en-US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 bwMode="auto">
            <a:xfrm>
              <a:off x="3045352" y="4541196"/>
              <a:ext cx="792088" cy="16927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0">
              <a:spAutoFit/>
            </a:bodyPr>
            <a:lstStyle/>
            <a:p>
              <a:pPr marR="0" algn="ctr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1100" b="1" kern="0" spc="3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anose="020B0503020204020204" pitchFamily="34" charset="0"/>
                  <a:ea typeface="Verdana" pitchFamily="34" charset="0"/>
                  <a:cs typeface="Verdana" pitchFamily="34" charset="0"/>
                </a:rPr>
                <a:t>TCPIP</a:t>
              </a:r>
              <a:endParaRPr lang="en-US" sz="1100" b="1" kern="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251520" y="188720"/>
            <a:ext cx="7223760" cy="720000"/>
          </a:xfrm>
        </p:spPr>
        <p:txBody>
          <a:bodyPr/>
          <a:lstStyle/>
          <a:p>
            <a:r>
              <a:rPr lang="en-US" smtClean="0"/>
              <a:t>PyVerify Hierarchy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15BB61A-AFB7-4BB1-A733-D32D50FAE2D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0001-01-01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2016.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5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Avenue Example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7D75A06-E78D-46CC-AEE2-0DEFA65CA940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2016-09-08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2016. All rights reserved.</a:t>
            </a:r>
            <a:endParaRPr lang="de-DE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992275"/>
            <a:ext cx="4498948" cy="553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98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2987824" y="1232756"/>
            <a:ext cx="2016224" cy="2160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1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Test Instantiation</a:t>
            </a:r>
            <a:endParaRPr lang="en-US" sz="1100" dirty="0" smtClean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987824" y="1705309"/>
            <a:ext cx="2016224" cy="2160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1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Initialization</a:t>
            </a:r>
            <a:endParaRPr lang="en-US" sz="1100" dirty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87824" y="2177862"/>
            <a:ext cx="2016224" cy="2160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1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PreLoop</a:t>
            </a:r>
            <a:endParaRPr lang="en-US" sz="1100" dirty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87824" y="3014954"/>
            <a:ext cx="2016224" cy="2160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1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VariationLoop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987824" y="3487506"/>
            <a:ext cx="2016224" cy="2160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1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VariationLoopPostprocessing</a:t>
            </a:r>
            <a:endParaRPr lang="en-US" sz="1100" dirty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987824" y="3960058"/>
            <a:ext cx="2016224" cy="2160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1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Result Storage</a:t>
            </a:r>
            <a:endParaRPr lang="en-US" sz="1100" dirty="0" smtClean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987824" y="4432610"/>
            <a:ext cx="2016224" cy="2160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1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PostLoop</a:t>
            </a:r>
            <a:endParaRPr lang="en-US" sz="1100" dirty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987824" y="5434491"/>
            <a:ext cx="2016224" cy="2160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1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Shutdown</a:t>
            </a:r>
            <a:endParaRPr lang="en-US" sz="1100" dirty="0" smtClean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907045"/>
            <a:ext cx="2016224" cy="2160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1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Exit</a:t>
            </a:r>
            <a:endParaRPr lang="en-US" sz="1100" dirty="0" smtClean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796136" y="4689138"/>
            <a:ext cx="1224136" cy="2160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1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Handle Error</a:t>
            </a:r>
            <a:endParaRPr lang="en-US" sz="1100" dirty="0" smtClean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084168" y="5797045"/>
            <a:ext cx="1224136" cy="2160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1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Raise Exception</a:t>
            </a:r>
            <a:endParaRPr lang="en-US" sz="1100" dirty="0" smtClean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4" name="Straight Arrow Connector 23"/>
          <p:cNvCxnSpPr>
            <a:stCxn id="12" idx="2"/>
            <a:endCxn id="13" idx="0"/>
          </p:cNvCxnSpPr>
          <p:nvPr/>
        </p:nvCxnSpPr>
        <p:spPr>
          <a:xfrm>
            <a:off x="3995936" y="1448780"/>
            <a:ext cx="0" cy="25652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  <a:endCxn id="14" idx="0"/>
          </p:cNvCxnSpPr>
          <p:nvPr/>
        </p:nvCxnSpPr>
        <p:spPr>
          <a:xfrm>
            <a:off x="3995936" y="1921333"/>
            <a:ext cx="0" cy="25652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2"/>
            <a:endCxn id="15" idx="0"/>
          </p:cNvCxnSpPr>
          <p:nvPr/>
        </p:nvCxnSpPr>
        <p:spPr>
          <a:xfrm>
            <a:off x="3995936" y="2393886"/>
            <a:ext cx="0" cy="62106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16" idx="0"/>
          </p:cNvCxnSpPr>
          <p:nvPr/>
        </p:nvCxnSpPr>
        <p:spPr>
          <a:xfrm>
            <a:off x="3995936" y="3230978"/>
            <a:ext cx="0" cy="25652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2"/>
            <a:endCxn id="17" idx="0"/>
          </p:cNvCxnSpPr>
          <p:nvPr/>
        </p:nvCxnSpPr>
        <p:spPr>
          <a:xfrm>
            <a:off x="3995936" y="3703530"/>
            <a:ext cx="0" cy="25652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18" idx="0"/>
          </p:cNvCxnSpPr>
          <p:nvPr/>
        </p:nvCxnSpPr>
        <p:spPr>
          <a:xfrm>
            <a:off x="3995936" y="4176082"/>
            <a:ext cx="0" cy="25652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2"/>
            <a:endCxn id="19" idx="0"/>
          </p:cNvCxnSpPr>
          <p:nvPr/>
        </p:nvCxnSpPr>
        <p:spPr>
          <a:xfrm>
            <a:off x="3995936" y="4648634"/>
            <a:ext cx="0" cy="785857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2"/>
            <a:endCxn id="20" idx="0"/>
          </p:cNvCxnSpPr>
          <p:nvPr/>
        </p:nvCxnSpPr>
        <p:spPr>
          <a:xfrm>
            <a:off x="3995936" y="5650515"/>
            <a:ext cx="0" cy="25653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2" idx="3"/>
          </p:cNvCxnSpPr>
          <p:nvPr/>
        </p:nvCxnSpPr>
        <p:spPr>
          <a:xfrm>
            <a:off x="5004048" y="1340768"/>
            <a:ext cx="2232248" cy="4438012"/>
          </a:xfrm>
          <a:prstGeom prst="bentConnector2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3" idx="3"/>
          </p:cNvCxnSpPr>
          <p:nvPr/>
        </p:nvCxnSpPr>
        <p:spPr>
          <a:xfrm>
            <a:off x="5004048" y="1813321"/>
            <a:ext cx="2088232" cy="3965459"/>
          </a:xfrm>
          <a:prstGeom prst="bentConnector2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4" idx="3"/>
          </p:cNvCxnSpPr>
          <p:nvPr/>
        </p:nvCxnSpPr>
        <p:spPr>
          <a:xfrm>
            <a:off x="5004048" y="2285874"/>
            <a:ext cx="1718221" cy="2402807"/>
          </a:xfrm>
          <a:prstGeom prst="bentConnector2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5" idx="3"/>
          </p:cNvCxnSpPr>
          <p:nvPr/>
        </p:nvCxnSpPr>
        <p:spPr>
          <a:xfrm>
            <a:off x="5004048" y="3122966"/>
            <a:ext cx="1565821" cy="1563334"/>
          </a:xfrm>
          <a:prstGeom prst="bentConnector3">
            <a:avLst>
              <a:gd name="adj1" fmla="val 100033"/>
            </a:avLst>
          </a:prstGeom>
          <a:ln w="19050">
            <a:solidFill>
              <a:schemeClr val="accent1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4224660" y="3703530"/>
            <a:ext cx="0" cy="256528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17" idx="3"/>
          </p:cNvCxnSpPr>
          <p:nvPr/>
        </p:nvCxnSpPr>
        <p:spPr>
          <a:xfrm>
            <a:off x="5004048" y="4068070"/>
            <a:ext cx="1244352" cy="620611"/>
          </a:xfrm>
          <a:prstGeom prst="bentConnector3">
            <a:avLst>
              <a:gd name="adj1" fmla="val 99947"/>
            </a:avLst>
          </a:prstGeom>
          <a:ln w="19050">
            <a:solidFill>
              <a:schemeClr val="accent1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8" idx="3"/>
          </p:cNvCxnSpPr>
          <p:nvPr/>
        </p:nvCxnSpPr>
        <p:spPr>
          <a:xfrm>
            <a:off x="5004048" y="4540622"/>
            <a:ext cx="1080120" cy="148516"/>
          </a:xfrm>
          <a:prstGeom prst="bentConnector3">
            <a:avLst>
              <a:gd name="adj1" fmla="val 100045"/>
            </a:avLst>
          </a:prstGeom>
          <a:ln w="19050">
            <a:solidFill>
              <a:schemeClr val="accent1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 bwMode="auto">
          <a:xfrm>
            <a:off x="5024673" y="1356447"/>
            <a:ext cx="28803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600" kern="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ERROR</a:t>
            </a:r>
            <a:endParaRPr lang="en-US" sz="600" kern="0" dirty="0" smtClean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 bwMode="auto">
          <a:xfrm>
            <a:off x="5024673" y="1829000"/>
            <a:ext cx="28803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600" kern="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ERROR</a:t>
            </a:r>
            <a:endParaRPr lang="en-US" sz="600" kern="0" dirty="0" smtClean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 bwMode="auto">
          <a:xfrm>
            <a:off x="5024673" y="2301553"/>
            <a:ext cx="28803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600" kern="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ERROR</a:t>
            </a:r>
            <a:endParaRPr lang="en-US" sz="600" kern="0" dirty="0" smtClean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 bwMode="auto">
          <a:xfrm>
            <a:off x="5024673" y="3138645"/>
            <a:ext cx="28803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600" kern="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ERROR</a:t>
            </a:r>
            <a:endParaRPr lang="en-US" sz="600" kern="0" dirty="0" smtClean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 bwMode="auto">
          <a:xfrm>
            <a:off x="4263343" y="3785627"/>
            <a:ext cx="576064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600" kern="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ERROR </a:t>
            </a:r>
            <a:r>
              <a:rPr lang="en-US" sz="600" kern="0" smtClean="0">
                <a:latin typeface="Corbel" panose="020B0503020204020204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 </a:t>
            </a:r>
            <a:r>
              <a:rPr lang="en-US" sz="600" kern="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LOG </a:t>
            </a:r>
            <a:endParaRPr lang="en-US" sz="600" kern="0" dirty="0" smtClean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 bwMode="auto">
          <a:xfrm>
            <a:off x="5024673" y="4083749"/>
            <a:ext cx="28803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600" kern="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ERROR</a:t>
            </a:r>
            <a:endParaRPr lang="en-US" sz="600" kern="0" dirty="0" smtClean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 bwMode="auto">
          <a:xfrm>
            <a:off x="5024673" y="4568713"/>
            <a:ext cx="28803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600" kern="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ERROR</a:t>
            </a:r>
            <a:endParaRPr lang="en-US" sz="600" kern="0" dirty="0" smtClean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20" name="Straight Arrow Connector 119"/>
          <p:cNvCxnSpPr>
            <a:stCxn id="21" idx="1"/>
            <a:endCxn id="48" idx="0"/>
          </p:cNvCxnSpPr>
          <p:nvPr/>
        </p:nvCxnSpPr>
        <p:spPr>
          <a:xfrm rot="10800000" flipV="1">
            <a:off x="4582402" y="4797149"/>
            <a:ext cx="1213735" cy="218013"/>
          </a:xfrm>
          <a:prstGeom prst="bentConnector2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9" idx="3"/>
            <a:endCxn id="22" idx="0"/>
          </p:cNvCxnSpPr>
          <p:nvPr/>
        </p:nvCxnSpPr>
        <p:spPr>
          <a:xfrm>
            <a:off x="5004048" y="5542503"/>
            <a:ext cx="1692188" cy="254542"/>
          </a:xfrm>
          <a:prstGeom prst="bentConnector2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 bwMode="auto">
          <a:xfrm>
            <a:off x="5686495" y="5576521"/>
            <a:ext cx="100811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800" kern="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Error occurred before</a:t>
            </a:r>
            <a:endParaRPr lang="en-US" sz="800" kern="0" dirty="0" smtClean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 bwMode="auto">
          <a:xfrm>
            <a:off x="3563888" y="2581309"/>
            <a:ext cx="864096" cy="246221"/>
          </a:xfrm>
          <a:prstGeom prst="rect">
            <a:avLst/>
          </a:prstGeom>
          <a:solidFill>
            <a:schemeClr val="bg1">
              <a:alpha val="82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800" kern="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At least 1 variation to execute</a:t>
            </a:r>
            <a:endParaRPr lang="en-US" sz="800" kern="0" dirty="0" smtClean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9" name="Arc 148"/>
          <p:cNvSpPr/>
          <p:nvPr/>
        </p:nvSpPr>
        <p:spPr>
          <a:xfrm rot="10800000">
            <a:off x="1694938" y="3122966"/>
            <a:ext cx="2592288" cy="945104"/>
          </a:xfrm>
          <a:prstGeom prst="arc">
            <a:avLst>
              <a:gd name="adj1" fmla="val 16197123"/>
              <a:gd name="adj2" fmla="val 5378719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 bwMode="auto">
          <a:xfrm>
            <a:off x="1654047" y="3470811"/>
            <a:ext cx="792088" cy="246221"/>
          </a:xfrm>
          <a:prstGeom prst="rect">
            <a:avLst/>
          </a:prstGeom>
          <a:solidFill>
            <a:schemeClr val="bg1">
              <a:alpha val="82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800" kern="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Still variations </a:t>
            </a:r>
            <a:br>
              <a:rPr lang="en-US" sz="800" kern="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</a:br>
            <a:r>
              <a:rPr lang="en-US" sz="800" kern="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to execute</a:t>
            </a:r>
            <a:endParaRPr lang="en-US" sz="800" kern="0" dirty="0" smtClean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164372" y="5015163"/>
            <a:ext cx="836057" cy="2160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1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OnError</a:t>
            </a:r>
            <a:endParaRPr lang="en-US" sz="1100" dirty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0" name="Straight Arrow Connector 49"/>
          <p:cNvCxnSpPr>
            <a:stCxn id="48" idx="2"/>
          </p:cNvCxnSpPr>
          <p:nvPr/>
        </p:nvCxnSpPr>
        <p:spPr>
          <a:xfrm flipH="1">
            <a:off x="4582400" y="5231187"/>
            <a:ext cx="1" cy="20330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 bwMode="auto">
          <a:xfrm>
            <a:off x="179512" y="368950"/>
            <a:ext cx="40451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400" kern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Test Sequence Normal Execution</a:t>
            </a:r>
            <a:endParaRPr lang="en-US" sz="14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B1903AB-626D-4403-8E8C-584CD3E598D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2016-09-27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2017. All rights reserved.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906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Example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7D75A06-E78D-46CC-AEE2-0DEFA65CA940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2016-09-08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2016. All rights reserved.</a:t>
            </a:r>
            <a:endParaRPr lang="de-DE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2736"/>
            <a:ext cx="5025929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952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2987824" y="1232756"/>
            <a:ext cx="2016224" cy="2160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1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Test Instantiation</a:t>
            </a:r>
            <a:endParaRPr lang="en-US" sz="1100" dirty="0" smtClean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991081" y="1720988"/>
            <a:ext cx="2016224" cy="2160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1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Initialization</a:t>
            </a:r>
            <a:endParaRPr lang="en-US" sz="1100" dirty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87824" y="2240868"/>
            <a:ext cx="2016224" cy="2160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1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Reload variationtable from file</a:t>
            </a:r>
            <a:endParaRPr lang="en-US" sz="1100" dirty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87824" y="2852936"/>
            <a:ext cx="2016224" cy="36004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1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Assign variation results </a:t>
            </a:r>
            <a:br>
              <a:rPr lang="en-US" sz="11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</a:br>
            <a:r>
              <a:rPr lang="en-US" sz="11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from file to test results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987824" y="3487506"/>
            <a:ext cx="2016224" cy="2160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1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VariationLoopPostprocessing</a:t>
            </a:r>
            <a:endParaRPr lang="en-US" sz="1100" dirty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987824" y="3960058"/>
            <a:ext cx="2016224" cy="2160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1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Result Storage</a:t>
            </a:r>
            <a:endParaRPr lang="en-US" sz="1100" dirty="0" smtClean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987824" y="5434491"/>
            <a:ext cx="2016224" cy="2160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1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Shutdown</a:t>
            </a:r>
            <a:endParaRPr lang="en-US" sz="1100" dirty="0" smtClean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907045"/>
            <a:ext cx="2016224" cy="2160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1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Exit</a:t>
            </a:r>
            <a:endParaRPr lang="en-US" sz="1100" dirty="0" smtClean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796136" y="4689138"/>
            <a:ext cx="1224136" cy="2160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1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Handle Error</a:t>
            </a:r>
            <a:endParaRPr lang="en-US" sz="1100" dirty="0" smtClean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084168" y="5797045"/>
            <a:ext cx="1224136" cy="2160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1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Raise Exception</a:t>
            </a:r>
            <a:endParaRPr lang="en-US" sz="1100" dirty="0" smtClean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4" name="Straight Arrow Connector 23"/>
          <p:cNvCxnSpPr>
            <a:stCxn id="12" idx="2"/>
            <a:endCxn id="13" idx="0"/>
          </p:cNvCxnSpPr>
          <p:nvPr/>
        </p:nvCxnSpPr>
        <p:spPr>
          <a:xfrm>
            <a:off x="3995936" y="1448780"/>
            <a:ext cx="3257" cy="27220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  <a:endCxn id="14" idx="0"/>
          </p:cNvCxnSpPr>
          <p:nvPr/>
        </p:nvCxnSpPr>
        <p:spPr>
          <a:xfrm flipH="1">
            <a:off x="3995936" y="1937012"/>
            <a:ext cx="3257" cy="30385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2"/>
            <a:endCxn id="15" idx="0"/>
          </p:cNvCxnSpPr>
          <p:nvPr/>
        </p:nvCxnSpPr>
        <p:spPr>
          <a:xfrm>
            <a:off x="3995936" y="2456892"/>
            <a:ext cx="0" cy="39604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16" idx="0"/>
          </p:cNvCxnSpPr>
          <p:nvPr/>
        </p:nvCxnSpPr>
        <p:spPr>
          <a:xfrm>
            <a:off x="3995936" y="3212976"/>
            <a:ext cx="0" cy="27453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2"/>
            <a:endCxn id="17" idx="0"/>
          </p:cNvCxnSpPr>
          <p:nvPr/>
        </p:nvCxnSpPr>
        <p:spPr>
          <a:xfrm>
            <a:off x="3995936" y="3703530"/>
            <a:ext cx="0" cy="25652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19" idx="0"/>
          </p:cNvCxnSpPr>
          <p:nvPr/>
        </p:nvCxnSpPr>
        <p:spPr>
          <a:xfrm>
            <a:off x="3995936" y="4176082"/>
            <a:ext cx="0" cy="125840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2"/>
            <a:endCxn id="20" idx="0"/>
          </p:cNvCxnSpPr>
          <p:nvPr/>
        </p:nvCxnSpPr>
        <p:spPr>
          <a:xfrm>
            <a:off x="3995936" y="5650515"/>
            <a:ext cx="0" cy="25653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2" idx="3"/>
          </p:cNvCxnSpPr>
          <p:nvPr/>
        </p:nvCxnSpPr>
        <p:spPr>
          <a:xfrm>
            <a:off x="5004048" y="1340768"/>
            <a:ext cx="2232248" cy="4438012"/>
          </a:xfrm>
          <a:prstGeom prst="bentConnector2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3" idx="3"/>
          </p:cNvCxnSpPr>
          <p:nvPr/>
        </p:nvCxnSpPr>
        <p:spPr>
          <a:xfrm>
            <a:off x="5007305" y="1829000"/>
            <a:ext cx="2088232" cy="3965459"/>
          </a:xfrm>
          <a:prstGeom prst="bentConnector2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4224660" y="3703530"/>
            <a:ext cx="0" cy="256528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17" idx="3"/>
          </p:cNvCxnSpPr>
          <p:nvPr/>
        </p:nvCxnSpPr>
        <p:spPr>
          <a:xfrm>
            <a:off x="5004048" y="4068070"/>
            <a:ext cx="1244352" cy="620611"/>
          </a:xfrm>
          <a:prstGeom prst="bentConnector3">
            <a:avLst>
              <a:gd name="adj1" fmla="val 99947"/>
            </a:avLst>
          </a:prstGeom>
          <a:ln w="19050">
            <a:solidFill>
              <a:schemeClr val="accent1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 bwMode="auto">
          <a:xfrm>
            <a:off x="5024673" y="1356447"/>
            <a:ext cx="28803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600" kern="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ERROR</a:t>
            </a:r>
            <a:endParaRPr lang="en-US" sz="600" kern="0" dirty="0" smtClean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 bwMode="auto">
          <a:xfrm>
            <a:off x="5024673" y="1829000"/>
            <a:ext cx="28803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600" kern="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ERROR</a:t>
            </a:r>
            <a:endParaRPr lang="en-US" sz="600" kern="0" dirty="0" smtClean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 bwMode="auto">
          <a:xfrm>
            <a:off x="4263343" y="3785627"/>
            <a:ext cx="576064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600" kern="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ERROR </a:t>
            </a:r>
            <a:r>
              <a:rPr lang="en-US" sz="600" kern="0" smtClean="0">
                <a:latin typeface="Corbel" panose="020B0503020204020204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 </a:t>
            </a:r>
            <a:r>
              <a:rPr lang="en-US" sz="600" kern="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LOG </a:t>
            </a:r>
            <a:endParaRPr lang="en-US" sz="600" kern="0" dirty="0" smtClean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 bwMode="auto">
          <a:xfrm>
            <a:off x="5024673" y="4083749"/>
            <a:ext cx="28803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600" kern="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ERROR</a:t>
            </a:r>
            <a:endParaRPr lang="en-US" sz="600" kern="0" dirty="0" smtClean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20" name="Straight Arrow Connector 119"/>
          <p:cNvCxnSpPr>
            <a:stCxn id="21" idx="1"/>
            <a:endCxn id="48" idx="0"/>
          </p:cNvCxnSpPr>
          <p:nvPr/>
        </p:nvCxnSpPr>
        <p:spPr>
          <a:xfrm rot="10800000" flipV="1">
            <a:off x="4582402" y="4797149"/>
            <a:ext cx="1213735" cy="218013"/>
          </a:xfrm>
          <a:prstGeom prst="bentConnector2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9" idx="3"/>
            <a:endCxn id="22" idx="0"/>
          </p:cNvCxnSpPr>
          <p:nvPr/>
        </p:nvCxnSpPr>
        <p:spPr>
          <a:xfrm>
            <a:off x="5004048" y="5542503"/>
            <a:ext cx="1692188" cy="254542"/>
          </a:xfrm>
          <a:prstGeom prst="bentConnector2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 bwMode="auto">
          <a:xfrm>
            <a:off x="5686495" y="5576521"/>
            <a:ext cx="100811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800" kern="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Error occurred before</a:t>
            </a:r>
            <a:endParaRPr lang="en-US" sz="800" kern="0" dirty="0" smtClean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9" name="Arc 148"/>
          <p:cNvSpPr/>
          <p:nvPr/>
        </p:nvSpPr>
        <p:spPr>
          <a:xfrm rot="10800000">
            <a:off x="1694938" y="3122966"/>
            <a:ext cx="2592288" cy="945104"/>
          </a:xfrm>
          <a:prstGeom prst="arc">
            <a:avLst>
              <a:gd name="adj1" fmla="val 16197123"/>
              <a:gd name="adj2" fmla="val 5378719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 bwMode="auto">
          <a:xfrm>
            <a:off x="1654047" y="3470811"/>
            <a:ext cx="792088" cy="246221"/>
          </a:xfrm>
          <a:prstGeom prst="rect">
            <a:avLst/>
          </a:prstGeom>
          <a:solidFill>
            <a:schemeClr val="bg1">
              <a:alpha val="82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800" kern="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Still variations </a:t>
            </a:r>
            <a:br>
              <a:rPr lang="en-US" sz="800" kern="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</a:br>
            <a:r>
              <a:rPr lang="en-US" sz="800" kern="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to execute</a:t>
            </a:r>
            <a:endParaRPr lang="en-US" sz="800" kern="0" dirty="0" smtClean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164372" y="5015163"/>
            <a:ext cx="836057" cy="2160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100" smtClean="0">
                <a:latin typeface="Corbel" panose="020B0503020204020204" pitchFamily="34" charset="0"/>
                <a:ea typeface="Verdana" pitchFamily="34" charset="0"/>
                <a:cs typeface="Verdana" pitchFamily="34" charset="0"/>
              </a:rPr>
              <a:t>OnError</a:t>
            </a:r>
            <a:endParaRPr lang="en-US" sz="1100" dirty="0">
              <a:latin typeface="Corbel" panose="020B0503020204020204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0" name="Straight Arrow Connector 49"/>
          <p:cNvCxnSpPr>
            <a:stCxn id="48" idx="2"/>
          </p:cNvCxnSpPr>
          <p:nvPr/>
        </p:nvCxnSpPr>
        <p:spPr>
          <a:xfrm flipH="1">
            <a:off x="4582400" y="5231187"/>
            <a:ext cx="1" cy="20330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 bwMode="auto">
          <a:xfrm>
            <a:off x="179512" y="368950"/>
            <a:ext cx="40451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400" kern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Test Sequence PostProcOnly</a:t>
            </a:r>
            <a:endParaRPr lang="en-US" sz="14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B1903AB-626D-4403-8E8C-584CD3E598D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2016-09-27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2017. All rights reserved.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823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B-SLIDENAME" val="4 boxes with title"/>
  <p:tag name="FB-CATEGORY" val="Title slide, text and agend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B-SLIDENAME" val="4 boxes with title"/>
  <p:tag name="FB-CATEGORY" val="Title slide, text and agend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B-SLIDENAME" val="4 boxes with title"/>
  <p:tag name="FB-CATEGORY" val="Title slide, text and agenda"/>
</p:tagLst>
</file>

<file path=ppt/theme/theme1.xml><?xml version="1.0" encoding="utf-8"?>
<a:theme xmlns:a="http://schemas.openxmlformats.org/drawingml/2006/main" name="blank">
  <a:themeElements>
    <a:clrScheme name="IFX Neues Design 2015">
      <a:dk1>
        <a:srgbClr val="000000"/>
      </a:dk1>
      <a:lt1>
        <a:srgbClr val="FFFFFF"/>
      </a:lt1>
      <a:dk2>
        <a:srgbClr val="84B6A7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ctr" anchorCtr="0">
        <a:spAutoFit/>
      </a:bodyPr>
      <a:lstStyle>
        <a:defPPr marL="285750" marR="0" indent="-28575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dirty="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1" id="{749EAD71-09AD-45FE-960B-73C2865BB125}" vid="{F9D62988-93B5-44F7-ADD7-A6721444E72F}"/>
    </a:ext>
  </a:extLst>
</a:theme>
</file>

<file path=ppt/theme/theme2.xml><?xml version="1.0" encoding="utf-8"?>
<a:theme xmlns:a="http://schemas.openxmlformats.org/drawingml/2006/main" name="Larissa-Design">
  <a:themeElements>
    <a:clrScheme name="IFX Neues Design 2015">
      <a:dk1>
        <a:srgbClr val="000000"/>
      </a:dk1>
      <a:lt1>
        <a:srgbClr val="FFFFFF"/>
      </a:lt1>
      <a:dk2>
        <a:srgbClr val="000000"/>
      </a:dk2>
      <a:lt2>
        <a:srgbClr val="928285"/>
      </a:lt2>
      <a:accent1>
        <a:srgbClr val="E30034"/>
      </a:accent1>
      <a:accent2>
        <a:srgbClr val="E9E6E6"/>
      </a:accent2>
      <a:accent3>
        <a:srgbClr val="9BC3B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ACFA3B284EA54399E9CCCF970A1881" ma:contentTypeVersion="0" ma:contentTypeDescription="Create a new document." ma:contentTypeScope="" ma:versionID="a51b165833d0916917ce855e120d18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8142C3-BAA9-45CB-9D1C-4953401DC5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A4767FB-D2AB-4543-ACF1-694A8EDECC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674760-E825-4D8A-819A-C83068397EA8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810</Words>
  <Application>Microsoft Office PowerPoint</Application>
  <PresentationFormat>On-screen Show (4:3)</PresentationFormat>
  <Paragraphs>270</Paragraphs>
  <Slides>15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blank</vt:lpstr>
      <vt:lpstr>Packager Shell Object</vt:lpstr>
      <vt:lpstr>PyVerify Overview for Lab</vt:lpstr>
      <vt:lpstr>Overview</vt:lpstr>
      <vt:lpstr>Overview</vt:lpstr>
      <vt:lpstr>Overview</vt:lpstr>
      <vt:lpstr>PyVerify Hierarchy</vt:lpstr>
      <vt:lpstr>Avenue Example</vt:lpstr>
      <vt:lpstr>PowerPoint Presentation</vt:lpstr>
      <vt:lpstr>Code Example</vt:lpstr>
      <vt:lpstr>PowerPoint Presentation</vt:lpstr>
      <vt:lpstr>PowerPoint Presentation</vt:lpstr>
      <vt:lpstr>PyVerify Driver Structure</vt:lpstr>
      <vt:lpstr>PyVerify Driver Structure</vt:lpstr>
      <vt:lpstr>IVI Scope Driver Interface</vt:lpstr>
      <vt:lpstr>HDF5 Data Files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2004-03-02T21:24:15Z</cp:lastPrinted>
  <dcterms:created xsi:type="dcterms:W3CDTF">2017-06-23T05:58:23Z</dcterms:created>
  <dcterms:modified xsi:type="dcterms:W3CDTF">2017-09-19T08:22:18Z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Version">
    <vt:lpwstr>v.02.00.01-2016-05-01</vt:lpwstr>
  </property>
  <property fmtid="{D5CDD505-2E9C-101B-9397-08002B2CF9AE}" pid="3" name="TemplateCompany">
    <vt:lpwstr>IFX</vt:lpwstr>
  </property>
  <property fmtid="{D5CDD505-2E9C-101B-9397-08002B2CF9AE}" pid="4" name="ConfidentialityMarking">
    <vt:lpwstr>restricted</vt:lpwstr>
  </property>
  <property fmtid="{D5CDD505-2E9C-101B-9397-08002B2CF9AE}" pid="5" name="AdditionalMarking">
    <vt:lpwstr/>
  </property>
  <property fmtid="{D5CDD505-2E9C-101B-9397-08002B2CF9AE}" pid="6" name="Owner">
    <vt:lpwstr/>
  </property>
  <property fmtid="{D5CDD505-2E9C-101B-9397-08002B2CF9AE}" pid="7" name="DocumentID">
    <vt:lpwstr/>
  </property>
  <property fmtid="{D5CDD505-2E9C-101B-9397-08002B2CF9AE}" pid="8" name="DocumentVersion">
    <vt:lpwstr/>
  </property>
  <property fmtid="{D5CDD505-2E9C-101B-9397-08002B2CF9AE}" pid="9" name="Proprietary">
    <vt:lpwstr/>
  </property>
  <property fmtid="{D5CDD505-2E9C-101B-9397-08002B2CF9AE}" pid="10" name="ContentTypeId">
    <vt:lpwstr>0x010100DBACFA3B284EA54399E9CCCF970A1881</vt:lpwstr>
  </property>
</Properties>
</file>