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2" r:id="rId3"/>
    <p:sldId id="323" r:id="rId4"/>
    <p:sldId id="319" r:id="rId5"/>
    <p:sldId id="321" r:id="rId6"/>
    <p:sldId id="320" r:id="rId7"/>
    <p:sldId id="322" r:id="rId8"/>
    <p:sldId id="325" r:id="rId9"/>
    <p:sldId id="324" r:id="rId10"/>
    <p:sldId id="326" r:id="rId11"/>
    <p:sldId id="327" r:id="rId12"/>
    <p:sldId id="330" r:id="rId13"/>
    <p:sldId id="328" r:id="rId14"/>
    <p:sldId id="329" r:id="rId15"/>
    <p:sldId id="258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9E6E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7" autoAdjust="0"/>
  </p:normalViewPr>
  <p:slideViewPr>
    <p:cSldViewPr snapToObjects="1" showGuides="1">
      <p:cViewPr varScale="1">
        <p:scale>
          <a:sx n="128" d="100"/>
          <a:sy n="128" d="100"/>
        </p:scale>
        <p:origin x="720" y="132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2019-01-15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2019-01-15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2019-01-15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2019.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2019-01-15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15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B8F88165-6079-4EAD-B9C6-9A3D9D185CB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B06152EA-1056-41DD-A687-50A2E318BB0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FDD21D6-3C06-426B-B42E-92843502FBC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A9276E5D-B183-4032-BF66-8B19C3FB6B6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6FAD53F5-AD4A-4481-A863-DA21B9BBE48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BEFEA12B-2418-4562-AACE-D1326DB843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27AB16F5-F0A6-4864-8CC6-F7FD1754444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70E811F5-93D0-4CAB-8A88-82738733731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A0AEB4B-ACF5-4551-BADE-EC5B387E4B8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A842F94B-B914-41ED-8C28-07B26C8A86B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D1FF6A2B-F6A4-4295-8207-23A32B55467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D407B4FF-196E-43A8-8055-18344ABA59F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50EEE10D-3006-4C3C-9A4E-09768575C78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56B7219F-9B49-48E9-8040-BB18B0C73B4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A766440E-8A11-4852-ACF3-DCBB53B40A7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1DD8A555-0194-477E-9F2D-5A30E810853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edynelecroy.com/support/softwaredownload/download.aspx?did=7514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Marcel Schumacher, Petio Natzkin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941" y="4168551"/>
            <a:ext cx="8244000" cy="564903"/>
          </a:xfrm>
        </p:spPr>
        <p:txBody>
          <a:bodyPr/>
          <a:lstStyle/>
          <a:p>
            <a:r>
              <a:rPr lang="en-US"/>
              <a:t>Bug in lcscope.dll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1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was </a:t>
            </a:r>
            <a:r>
              <a:rPr lang="de-DE" dirty="0" err="1" smtClean="0"/>
              <a:t>termcharacter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Excerpt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NTL\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NtlIo.inl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/>
              <a:t>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lcscope.dll):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3" name="Rectangle 12"/>
          <p:cNvSpPr/>
          <p:nvPr/>
        </p:nvSpPr>
        <p:spPr>
          <a:xfrm>
            <a:off x="575556" y="1628800"/>
            <a:ext cx="792088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HRESULT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CInstrBuffer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ReadBinaryBlockData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pBuf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cbDesired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pcbActual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bFlush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(...)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HRESULT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S_OK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Disable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termchar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if it's enabled</a:t>
            </a: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bTermCharEnabled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m_pIo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GetTerminationCharacterEnabled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bTermCharEnabled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bTermCharEnabled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m_pIo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SetTerminationCharacterEnabled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de-D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//(...)</a:t>
            </a:r>
          </a:p>
          <a:p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Re-enable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termchar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if previously enabled</a:t>
            </a: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bTermCharEnabled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HRESULT hr2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m_pIo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SetTerminationCharacterEnabled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FAILED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hr2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156176" y="3275105"/>
            <a:ext cx="2231348" cy="10071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Must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have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been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erroneously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since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below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executed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31840" y="3429000"/>
            <a:ext cx="302433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19872" y="4075623"/>
            <a:ext cx="2736304" cy="793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GetTerminationCharacterEnabled</a:t>
            </a:r>
            <a:r>
              <a:rPr lang="de-DE" dirty="0" smtClean="0"/>
              <a:t>()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b="1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 smtClean="0"/>
              <a:t> </a:t>
            </a:r>
            <a:r>
              <a:rPr lang="de-DE" dirty="0" err="1" smtClean="0"/>
              <a:t>showed</a:t>
            </a:r>
            <a:r>
              <a:rPr lang="de-DE" dirty="0" smtClean="0"/>
              <a:t> </a:t>
            </a:r>
            <a:r>
              <a:rPr lang="de-DE" b="1" dirty="0" err="1" smtClean="0"/>
              <a:t>false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50824" y="2060848"/>
            <a:ext cx="8641655" cy="432090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HRESULT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CVisaCSession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lAttribute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pbValue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de-DE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pbValue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HRESULT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S_OK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ViStatus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VI_SUCCESS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ViBoolean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viGetAttribute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m_session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lAttribute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TranslateStatus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pbValue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VI_FALSE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1485074"/>
            <a:ext cx="79208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NTL\</a:t>
            </a:r>
            <a:r>
              <a:rPr lang="de-DE" sz="14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NtlVisaC.inl</a:t>
            </a:r>
            <a:r>
              <a:rPr lang="de-DE" sz="14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1560" y="3974078"/>
            <a:ext cx="1976401" cy="263156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10"/>
          <p:cNvCxnSpPr>
            <a:stCxn id="12" idx="2"/>
            <a:endCxn id="9" idx="3"/>
          </p:cNvCxnSpPr>
          <p:nvPr/>
        </p:nvCxnSpPr>
        <p:spPr>
          <a:xfrm flipH="1">
            <a:off x="2587961" y="3212625"/>
            <a:ext cx="553626" cy="893031"/>
          </a:xfrm>
          <a:prstGeom prst="straightConnector1">
            <a:avLst/>
          </a:prstGeom>
          <a:ln w="1905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1718810" y="2420888"/>
            <a:ext cx="2845553" cy="791737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Typedef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unsigned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short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(16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in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include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Set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viGetAttribute</a:t>
            </a:r>
            <a:endParaRPr lang="de-DE" sz="1400" kern="0" dirty="0" smtClean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076055" y="2420888"/>
            <a:ext cx="3744415" cy="177662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cmp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dword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ptr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ss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:[ebp-10], 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/>
              <a:buChar char="à"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32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comparison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of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variable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/>
              <a:buChar char="à"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Only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lower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are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modified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viGetAttribute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/>
              <a:buChar char="à"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If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other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equal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0,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this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expression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evaluated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correctly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otherwise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evaluated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true</a:t>
            </a:r>
            <a:endParaRPr lang="de-DE" sz="1200" b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67744" y="4941168"/>
            <a:ext cx="2080594" cy="26315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Arrow Connector 19"/>
          <p:cNvCxnSpPr>
            <a:stCxn id="16" idx="1"/>
            <a:endCxn id="18" idx="3"/>
          </p:cNvCxnSpPr>
          <p:nvPr/>
        </p:nvCxnSpPr>
        <p:spPr>
          <a:xfrm flipH="1">
            <a:off x="4348338" y="3309199"/>
            <a:ext cx="727717" cy="176354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50824" y="2060848"/>
            <a:ext cx="8641655" cy="43209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Custom I/O provider is needed just so we can override the behavior of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when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parameters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are involved.  VICP has a bug which expects a ViInt32 output parameter for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attribute queries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de-DE" sz="1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HRESULT </a:t>
            </a:r>
            <a:r>
              <a:rPr lang="de-DE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de-DE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lAttribute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pbValue</a:t>
            </a:r>
            <a:r>
              <a:rPr lang="de-DE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1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sz="1100" dirty="0">
              <a:solidFill>
                <a:srgbClr val="8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pbValue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HRESULT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S_OK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ViStatus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VI_SUCCESS</a:t>
            </a:r>
            <a:r>
              <a:rPr lang="de-DE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de-DE" sz="1100" b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Pass in a ViInt32, even though we should pass in a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ViBoolean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  This is a bug in VICP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// that was likely copied from the same bug in NI-VISA.</a:t>
            </a:r>
            <a:endParaRPr lang="de-DE" sz="1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ViInt32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viGetAttribute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m_session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lAttribute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TranslateStatus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pbValue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VI_FALSE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>
            <a:stCxn id="36" idx="2"/>
            <a:endCxn id="35" idx="0"/>
          </p:cNvCxnSpPr>
          <p:nvPr/>
        </p:nvCxnSpPr>
        <p:spPr>
          <a:xfrm flipH="1">
            <a:off x="2697578" y="3817837"/>
            <a:ext cx="3890646" cy="859514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GetTerminationCharacterEnabled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b="1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 smtClean="0"/>
              <a:t> </a:t>
            </a:r>
            <a:r>
              <a:rPr lang="de-DE" dirty="0" err="1" smtClean="0"/>
              <a:t>showed</a:t>
            </a:r>
            <a:r>
              <a:rPr lang="de-DE" dirty="0" smtClean="0"/>
              <a:t> </a:t>
            </a:r>
            <a:r>
              <a:rPr lang="de-DE" b="1" dirty="0" err="1" smtClean="0"/>
              <a:t>false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251520" y="1358117"/>
            <a:ext cx="7920880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LeCroyScope</a:t>
            </a:r>
            <a:r>
              <a:rPr lang="de-DE" sz="14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\</a:t>
            </a:r>
            <a:r>
              <a:rPr lang="de-DE" sz="14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LecroyScopeIoProvider.h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(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overwriting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funciton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de-DE" sz="14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NTL\</a:t>
            </a:r>
            <a:r>
              <a:rPr lang="de-DE" sz="14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NtlVisaC.inl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5118" y="4484905"/>
            <a:ext cx="1156562" cy="168231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10"/>
          <p:cNvCxnSpPr>
            <a:stCxn id="12" idx="2"/>
            <a:endCxn id="9" idx="3"/>
          </p:cNvCxnSpPr>
          <p:nvPr/>
        </p:nvCxnSpPr>
        <p:spPr>
          <a:xfrm flipH="1">
            <a:off x="1691680" y="3547349"/>
            <a:ext cx="1595478" cy="1021672"/>
          </a:xfrm>
          <a:prstGeom prst="straightConnector1">
            <a:avLst/>
          </a:prstGeom>
          <a:ln w="1905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2195736" y="2971056"/>
            <a:ext cx="2182843" cy="576293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Uninitialized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32-bit variable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932044" y="4365104"/>
            <a:ext cx="4032444" cy="214595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comparison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cmp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dword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ptr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ss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:[ebp-10], 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/>
              <a:buChar char="à"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If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higher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equal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0,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this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expression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evaluated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correctly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otherwise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always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evaluated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true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independent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from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lower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bits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  <a:sym typeface="Wingdings" panose="05000000000000000000" pitchFamily="2" charset="2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/>
              <a:buChar char="à"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For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x32 lcscope.dll,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higher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were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unequal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0 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always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evaluated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true</a:t>
            </a:r>
            <a:endParaRPr lang="de-DE" sz="1200" b="1" kern="0" dirty="0" smtClean="0">
              <a:latin typeface="Verdana" pitchFamily="34" charset="0"/>
              <a:ea typeface="Verdana" pitchFamily="34" charset="0"/>
              <a:cs typeface="Verdana" pitchFamily="34" charset="0"/>
              <a:sym typeface="Wingdings" panose="05000000000000000000" pitchFamily="2" charset="2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/>
              <a:buChar char="à"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For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x64 lcscope.dll,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higher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were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(</a:t>
            </a:r>
            <a:r>
              <a:rPr lang="de-DE" sz="12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randomly</a:t>
            </a:r>
            <a:r>
              <a:rPr lang="de-DE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?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)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equal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to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0 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evaluated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correctly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19672" y="5271309"/>
            <a:ext cx="1440160" cy="21602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3059832" y="5438081"/>
            <a:ext cx="1872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35118" y="4677351"/>
            <a:ext cx="4324919" cy="21602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27984" y="2895295"/>
            <a:ext cx="4320480" cy="92254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Only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lower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of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„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“-variable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are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modified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viGetAttribute</a:t>
            </a:r>
            <a:r>
              <a:rPr lang="de-DE" sz="12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(…) 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Apparently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bug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mentioned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in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comments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was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fixed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in VICP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 Higher 16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bit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remain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uninitialized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and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are</a:t>
            </a: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2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random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00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(1/2)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Patch lcscope.dll, so </a:t>
            </a:r>
            <a:r>
              <a:rPr lang="de-DE" dirty="0" err="1" smtClean="0"/>
              <a:t>that</a:t>
            </a:r>
            <a:endParaRPr lang="de-DE" dirty="0"/>
          </a:p>
          <a:p>
            <a:pPr marL="288000" lvl="1" indent="0">
              <a:buNone/>
            </a:pPr>
            <a:r>
              <a:rPr lang="de-DE" dirty="0" smtClean="0">
                <a:ea typeface="Verdana" pitchFamily="34" charset="0"/>
                <a:cs typeface="Verdana" pitchFamily="34" charset="0"/>
              </a:rPr>
              <a:t>	</a:t>
            </a:r>
            <a:r>
              <a:rPr lang="de-DE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cmp</a:t>
            </a:r>
            <a:r>
              <a:rPr lang="de-DE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dword</a:t>
            </a:r>
            <a:r>
              <a:rPr lang="de-DE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ptr</a:t>
            </a:r>
            <a:r>
              <a:rPr lang="de-DE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ss</a:t>
            </a:r>
            <a:r>
              <a:rPr lang="de-DE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:[ebp-10], </a:t>
            </a:r>
            <a:r>
              <a:rPr lang="de-DE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0</a:t>
            </a:r>
          </a:p>
          <a:p>
            <a:pPr marL="288000" lvl="1" indent="0">
              <a:buNone/>
            </a:pPr>
            <a:endParaRPr lang="de-DE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pPr marL="288000" lvl="1" indent="0">
              <a:buNone/>
            </a:pPr>
            <a:r>
              <a:rPr lang="de-DE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	</a:t>
            </a:r>
            <a:r>
              <a:rPr lang="de-DE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cmp</a:t>
            </a:r>
            <a:r>
              <a:rPr lang="de-DE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byte</a:t>
            </a:r>
            <a:r>
              <a:rPr lang="de-DE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ptr</a:t>
            </a:r>
            <a:r>
              <a:rPr lang="de-DE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ss</a:t>
            </a:r>
            <a:r>
              <a:rPr lang="de-DE" dirty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:[ebp-10], </a:t>
            </a:r>
            <a:r>
              <a:rPr lang="de-DE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0</a:t>
            </a:r>
          </a:p>
          <a:p>
            <a:pPr marL="288000" lvl="1" indent="0">
              <a:buNone/>
            </a:pPr>
            <a:r>
              <a:rPr lang="de-DE" dirty="0" smtClean="0">
                <a:ea typeface="Verdana" pitchFamily="34" charset="0"/>
                <a:cs typeface="Verdana" pitchFamily="34" charset="0"/>
              </a:rPr>
              <a:t>(i.e. </a:t>
            </a:r>
            <a:r>
              <a:rPr lang="de-DE" dirty="0" err="1" smtClean="0">
                <a:ea typeface="Verdana" pitchFamily="34" charset="0"/>
                <a:cs typeface="Verdana" pitchFamily="34" charset="0"/>
              </a:rPr>
              <a:t>modify</a:t>
            </a:r>
            <a:r>
              <a:rPr lang="de-DE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 smtClean="0">
                <a:ea typeface="Verdana" pitchFamily="34" charset="0"/>
                <a:cs typeface="Verdana" pitchFamily="34" charset="0"/>
              </a:rPr>
              <a:t>byte</a:t>
            </a:r>
            <a:r>
              <a:rPr lang="de-DE" dirty="0" smtClean="0">
                <a:ea typeface="Verdana" pitchFamily="34" charset="0"/>
                <a:cs typeface="Verdana" pitchFamily="34" charset="0"/>
              </a:rPr>
              <a:t> at file-offset 0x26ef4 </a:t>
            </a:r>
            <a:r>
              <a:rPr lang="de-DE" dirty="0" err="1" smtClean="0">
                <a:ea typeface="Verdana" pitchFamily="34" charset="0"/>
                <a:cs typeface="Verdana" pitchFamily="34" charset="0"/>
              </a:rPr>
              <a:t>from</a:t>
            </a:r>
            <a:r>
              <a:rPr lang="de-DE" dirty="0" smtClean="0">
                <a:ea typeface="Verdana" pitchFamily="34" charset="0"/>
                <a:cs typeface="Verdana" pitchFamily="34" charset="0"/>
              </a:rPr>
              <a:t> 0x83 </a:t>
            </a:r>
            <a:r>
              <a:rPr lang="de-DE" dirty="0" err="1" smtClean="0">
                <a:ea typeface="Verdana" pitchFamily="34" charset="0"/>
                <a:cs typeface="Verdana" pitchFamily="34" charset="0"/>
              </a:rPr>
              <a:t>to</a:t>
            </a:r>
            <a:r>
              <a:rPr lang="de-DE" dirty="0" smtClean="0">
                <a:ea typeface="Verdana" pitchFamily="34" charset="0"/>
                <a:cs typeface="Verdana" pitchFamily="34" charset="0"/>
              </a:rPr>
              <a:t> 0x80)</a:t>
            </a:r>
          </a:p>
          <a:p>
            <a:r>
              <a:rPr lang="de-DE" dirty="0" err="1">
                <a:ea typeface="Verdana" pitchFamily="34" charset="0"/>
                <a:cs typeface="Verdana" pitchFamily="34" charset="0"/>
              </a:rPr>
              <a:t>Compatible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to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versions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of</a:t>
            </a:r>
            <a:r>
              <a:rPr lang="de-DE" dirty="0">
                <a:ea typeface="Verdana" pitchFamily="34" charset="0"/>
                <a:cs typeface="Verdana" pitchFamily="34" charset="0"/>
              </a:rPr>
              <a:t> VICP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with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and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without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bug</a:t>
            </a:r>
            <a:r>
              <a:rPr lang="de-DE" dirty="0">
                <a:ea typeface="Verdana" pitchFamily="34" charset="0"/>
                <a:cs typeface="Verdana" pitchFamily="34" charset="0"/>
              </a:rPr>
              <a:t>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mentioned</a:t>
            </a:r>
            <a:r>
              <a:rPr lang="de-DE" dirty="0">
                <a:ea typeface="Verdana" pitchFamily="34" charset="0"/>
                <a:cs typeface="Verdana" pitchFamily="34" charset="0"/>
              </a:rPr>
              <a:t> in 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de-DE" dirty="0">
                <a:ea typeface="Verdana" pitchFamily="34" charset="0"/>
                <a:cs typeface="Verdana" pitchFamily="34" charset="0"/>
              </a:rPr>
              <a:t> code-</a:t>
            </a:r>
            <a:r>
              <a:rPr lang="de-DE" dirty="0" err="1">
                <a:ea typeface="Verdana" pitchFamily="34" charset="0"/>
                <a:cs typeface="Verdana" pitchFamily="34" charset="0"/>
              </a:rPr>
              <a:t>comments</a:t>
            </a:r>
            <a:endParaRPr lang="de-DE" dirty="0">
              <a:ea typeface="Verdana" pitchFamily="34" charset="0"/>
              <a:cs typeface="Verdana" pitchFamily="34" charset="0"/>
            </a:endParaRPr>
          </a:p>
          <a:p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Strictly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speaking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this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is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not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entirely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correct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either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since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actually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„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word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“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would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match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16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bits</a:t>
            </a:r>
            <a:r>
              <a:rPr lang="de-DE" sz="1600" dirty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but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machine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code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for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„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cmp</a:t>
            </a:r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word</a:t>
            </a:r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ptr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“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is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one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byte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larger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than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that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of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„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cmp</a:t>
            </a:r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dword</a:t>
            </a:r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ptr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“ so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there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is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not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enough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space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without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shifting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everything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.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However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since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value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should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only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contain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0 (VI_FALSE)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or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1 (VI_TRUE), a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one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byte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comparison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is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sufficient</a:t>
            </a:r>
            <a:endParaRPr lang="de-DE" dirty="0" smtClean="0">
              <a:solidFill>
                <a:schemeClr val="bg2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Down Arrow 6"/>
          <p:cNvSpPr/>
          <p:nvPr/>
        </p:nvSpPr>
        <p:spPr bwMode="auto">
          <a:xfrm>
            <a:off x="2843808" y="2132856"/>
            <a:ext cx="288032" cy="360040"/>
          </a:xfrm>
          <a:prstGeom prst="down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(2/2)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This </a:t>
            </a:r>
            <a:r>
              <a:rPr lang="de-DE" dirty="0" err="1" smtClean="0"/>
              <a:t>solution</a:t>
            </a:r>
            <a:r>
              <a:rPr lang="de-DE" dirty="0" smtClean="0"/>
              <a:t> fixes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termination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was </a:t>
            </a:r>
            <a:r>
              <a:rPr lang="de-DE" dirty="0" err="1" smtClean="0"/>
              <a:t>erroneously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so,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bug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appears</a:t>
            </a:r>
            <a:r>
              <a:rPr lang="de-DE" dirty="0" smtClean="0"/>
              <a:t>,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termination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Open </a:t>
            </a:r>
            <a:r>
              <a:rPr lang="de-DE" b="1" dirty="0" err="1" smtClean="0"/>
              <a:t>Question</a:t>
            </a:r>
            <a:r>
              <a:rPr lang="de-DE" b="1" dirty="0" smtClean="0"/>
              <a:t>: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bug</a:t>
            </a:r>
            <a:r>
              <a:rPr lang="de-DE" dirty="0" smtClean="0"/>
              <a:t> </a:t>
            </a:r>
            <a:r>
              <a:rPr lang="de-DE" dirty="0" err="1" smtClean="0"/>
              <a:t>appear</a:t>
            </a:r>
            <a:r>
              <a:rPr lang="de-DE" dirty="0" smtClean="0"/>
              <a:t> (i.e.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termchar</a:t>
            </a:r>
            <a:r>
              <a:rPr lang="de-DE" dirty="0" smtClean="0"/>
              <a:t> was </a:t>
            </a:r>
            <a:r>
              <a:rPr lang="de-DE" dirty="0" err="1" smtClean="0"/>
              <a:t>explicitly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)?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saw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visa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/>
              <a:t> </a:t>
            </a:r>
            <a:r>
              <a:rPr lang="de-DE" dirty="0" err="1" smtClean="0"/>
              <a:t>without</a:t>
            </a:r>
            <a:r>
              <a:rPr lang="de-DE" smtClean="0"/>
              <a:t> lcscope.dll</a:t>
            </a:r>
            <a:endParaRPr lang="de-DE" dirty="0" smtClean="0"/>
          </a:p>
          <a:p>
            <a:pPr lvl="1"/>
            <a:r>
              <a:rPr lang="de-DE" dirty="0" smtClean="0"/>
              <a:t>Was not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investigated</a:t>
            </a:r>
            <a:r>
              <a:rPr lang="de-DE" dirty="0" smtClean="0"/>
              <a:t>,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circumvented</a:t>
            </a: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0404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Bug Description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The current LeCroy scope driver with version 3.2.9.0 contains a bug that mostly but not only affect 32-bit systems</a:t>
            </a:r>
          </a:p>
          <a:p>
            <a:r>
              <a:rPr lang="de-DE" smtClean="0"/>
              <a:t>On 64-bit the bug could not be verified so far, but generally a more stable bahavior could be observed by the reporters</a:t>
            </a:r>
            <a:br>
              <a:rPr lang="de-DE" smtClean="0"/>
            </a:br>
            <a:endParaRPr lang="de-DE" smtClean="0"/>
          </a:p>
          <a:p>
            <a:r>
              <a:rPr lang="de-DE" smtClean="0">
                <a:solidFill>
                  <a:srgbClr val="00B050"/>
                </a:solidFill>
              </a:rPr>
              <a:t>Patched DLLs are provided here fixing the bug, so please copy the DLLs into the IVI installation directory after driver installation and replace the existing onces</a:t>
            </a:r>
          </a:p>
          <a:p>
            <a:pPr lvl="1"/>
            <a:r>
              <a:rPr lang="de-DE" smtClean="0">
                <a:solidFill>
                  <a:srgbClr val="00B050"/>
                </a:solidFill>
              </a:rPr>
              <a:t>lcscope.dll </a:t>
            </a:r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C:\Program Files (x86)\</a:t>
            </a:r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IVI </a:t>
            </a:r>
            <a:r>
              <a:rPr lang="de-DE" smtClean="0">
                <a:solidFill>
                  <a:srgbClr val="00B050"/>
                </a:solidFill>
                <a:sym typeface="Wingdings" panose="05000000000000000000" pitchFamily="2" charset="2"/>
              </a:rPr>
              <a:t>Foundation\IVI\Bin</a:t>
            </a:r>
          </a:p>
          <a:p>
            <a:pPr lvl="1"/>
            <a:r>
              <a:rPr lang="de-DE" smtClean="0">
                <a:solidFill>
                  <a:srgbClr val="00B050"/>
                </a:solidFill>
                <a:sym typeface="Wingdings" panose="05000000000000000000" pitchFamily="2" charset="2"/>
              </a:rPr>
              <a:t>lcscope_64.dll </a:t>
            </a:r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 C:\Program </a:t>
            </a:r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Files\IVI </a:t>
            </a:r>
            <a:r>
              <a:rPr lang="de-DE" smtClean="0">
                <a:solidFill>
                  <a:srgbClr val="00B050"/>
                </a:solidFill>
                <a:sym typeface="Wingdings" panose="05000000000000000000" pitchFamily="2" charset="2"/>
              </a:rPr>
              <a:t>Foundation\IVI\Bin</a:t>
            </a:r>
            <a:br>
              <a:rPr lang="de-DE" smtClean="0">
                <a:solidFill>
                  <a:srgbClr val="00B050"/>
                </a:solidFill>
                <a:sym typeface="Wingdings" panose="05000000000000000000" pitchFamily="2" charset="2"/>
              </a:rPr>
            </a:br>
            <a:endParaRPr lang="de-DE" smtClean="0">
              <a:solidFill>
                <a:srgbClr val="00B050"/>
              </a:solidFill>
            </a:endParaRPr>
          </a:p>
          <a:p>
            <a:r>
              <a:rPr lang="de-DE" smtClean="0"/>
              <a:t>More information about the bug can be found on following slides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287338" cy="304800"/>
          </a:xfrm>
        </p:spPr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Basics: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Oscilloscope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resolution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providing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minimum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maximum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endParaRPr lang="de-DE" dirty="0" smtClean="0"/>
              </a:p>
              <a:p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CFMT DEF9,WORD,BIN</a:t>
                </a:r>
                <a:r>
                  <a:rPr lang="de-DE" dirty="0" smtClean="0"/>
                  <a:t> -&gt; Data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16-bit </a:t>
                </a:r>
                <a:r>
                  <a:rPr lang="de-DE" b="1" dirty="0" err="1" smtClean="0"/>
                  <a:t>signed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integers</a:t>
                </a:r>
                <a:r>
                  <a:rPr lang="de-DE" dirty="0" smtClean="0"/>
                  <a:t> but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MSB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used</a:t>
                </a:r>
                <a:r>
                  <a:rPr lang="de-DE" dirty="0" smtClean="0"/>
                  <a:t>. The </a:t>
                </a:r>
                <a:r>
                  <a:rPr lang="de-DE" dirty="0" err="1" smtClean="0"/>
                  <a:t>configured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minimum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represented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−2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15</m:t>
                        </m:r>
                      </m:sup>
                    </m:sSup>
                  </m:oMath>
                </a14:m>
                <a:r>
                  <a:rPr lang="de-DE" dirty="0" smtClean="0"/>
                  <a:t>(</a:t>
                </a:r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0x8000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maximum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15</m:t>
                        </m:r>
                      </m:sup>
                    </m:sSup>
                    <m:r>
                      <a:rPr lang="de-DE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de-DE" dirty="0" smtClean="0"/>
                  <a:t> (</a:t>
                </a:r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0x7F00</a:t>
                </a:r>
                <a:r>
                  <a:rPr lang="de-DE" dirty="0" smtClean="0"/>
                  <a:t>). </a:t>
                </a:r>
                <a:r>
                  <a:rPr lang="de-DE" dirty="0" err="1" smtClean="0"/>
                  <a:t>Since</a:t>
                </a:r>
                <a:r>
                  <a:rPr lang="de-DE" dirty="0" smtClean="0"/>
                  <a:t> LSB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unused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simplification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say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range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-128 (</a:t>
                </a:r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0x80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127 (</a:t>
                </a:r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0x7F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CORD LO</a:t>
                </a:r>
                <a:r>
                  <a:rPr lang="de-DE" dirty="0" smtClean="0"/>
                  <a:t> -&gt; Data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sent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little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endian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format</a:t>
                </a:r>
                <a:r>
                  <a:rPr lang="de-DE" dirty="0" smtClean="0"/>
                  <a:t> </a:t>
                </a:r>
                <a:r>
                  <a:rPr lang="de-DE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(&lt;LSB&gt;&lt;MSB&gt;)</a:t>
                </a:r>
              </a:p>
              <a:p>
                <a:r>
                  <a:rPr lang="de-DE" dirty="0" smtClean="0"/>
                  <a:t>Source-code </a:t>
                </a:r>
                <a:r>
                  <a:rPr lang="de-DE" dirty="0" err="1"/>
                  <a:t>of</a:t>
                </a:r>
                <a:r>
                  <a:rPr lang="de-DE" dirty="0"/>
                  <a:t> lcscope.dll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provided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teledyne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installed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driver</a:t>
                </a:r>
                <a:r>
                  <a:rPr lang="de-DE" dirty="0"/>
                  <a:t> </a:t>
                </a:r>
                <a:r>
                  <a:rPr lang="de-DE" dirty="0" smtClean="0"/>
                  <a:t>but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could</a:t>
                </a:r>
                <a:r>
                  <a:rPr lang="de-DE" dirty="0" smtClean="0"/>
                  <a:t> not </a:t>
                </a:r>
                <a:r>
                  <a:rPr lang="de-DE" dirty="0" err="1" smtClean="0"/>
                  <a:t>compile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ourselves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lack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Visual Studio</a:t>
                </a:r>
              </a:p>
              <a:p>
                <a:pPr marL="288000" lvl="1" indent="0">
                  <a:buNone/>
                </a:pPr>
                <a:r>
                  <a:rPr lang="de-DE" sz="1400" dirty="0" smtClean="0"/>
                  <a:t>(</a:t>
                </a:r>
                <a:r>
                  <a:rPr lang="de-DE" sz="1400" dirty="0" smtClean="0">
                    <a:hlinkClick r:id="rId2"/>
                  </a:rPr>
                  <a:t>https</a:t>
                </a:r>
                <a:r>
                  <a:rPr lang="de-DE" sz="1400" dirty="0">
                    <a:hlinkClick r:id="rId2"/>
                  </a:rPr>
                  <a:t>://</a:t>
                </a:r>
                <a:r>
                  <a:rPr lang="de-DE" sz="1400" dirty="0" smtClean="0">
                    <a:hlinkClick r:id="rId2"/>
                  </a:rPr>
                  <a:t>teledynelecroy.com/support/softwaredownload/download.aspx?did=7514</a:t>
                </a:r>
                <a:r>
                  <a:rPr lang="de-DE" sz="1400" dirty="0" smtClean="0"/>
                  <a:t>)</a:t>
                </a:r>
                <a:endParaRPr lang="de-DE" sz="1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1622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3617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Bug description: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Issue:</a:t>
                </a:r>
              </a:p>
              <a:p>
                <a:pPr lvl="1"/>
                <a:r>
                  <a:rPr lang="en-US" dirty="0" smtClean="0"/>
                  <a:t>When calling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FetchWaveform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(…)</a:t>
                </a:r>
                <a:r>
                  <a:rPr lang="en-US" dirty="0" smtClean="0"/>
                  <a:t>, the program hangs and waits forever</a:t>
                </a:r>
              </a:p>
              <a:p>
                <a:r>
                  <a:rPr lang="en-US" b="1" dirty="0" smtClean="0"/>
                  <a:t>Appearance:</a:t>
                </a:r>
              </a:p>
              <a:p>
                <a:pPr lvl="1"/>
                <a:r>
                  <a:rPr lang="en-US" dirty="0" smtClean="0"/>
                  <a:t>Bug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appear for the </a:t>
                </a:r>
                <a:r>
                  <a:rPr lang="en-US" b="1" dirty="0" smtClean="0"/>
                  <a:t>first </a:t>
                </a:r>
                <a:r>
                  <a:rPr lang="en-US" dirty="0" smtClean="0"/>
                  <a:t>call to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FetchWaveform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(…)</a:t>
                </a:r>
              </a:p>
              <a:p>
                <a:pPr lvl="1"/>
                <a:r>
                  <a:rPr lang="en-US" dirty="0"/>
                  <a:t>Could only be triggered in the </a:t>
                </a:r>
                <a:r>
                  <a:rPr lang="en-US" b="1" dirty="0"/>
                  <a:t>32 bit </a:t>
                </a:r>
                <a:r>
                  <a:rPr lang="en-US" dirty="0"/>
                  <a:t>version of the </a:t>
                </a:r>
                <a:r>
                  <a:rPr lang="en-US" dirty="0" err="1"/>
                  <a:t>dll</a:t>
                </a:r>
                <a:r>
                  <a:rPr lang="en-US" dirty="0"/>
                  <a:t> (i.e. must use 32 bit python); In theory, the 64 bit version contains the same bug but it did not appear for us because of a different memory layout</a:t>
                </a:r>
              </a:p>
              <a:p>
                <a:pPr lvl="1"/>
                <a:r>
                  <a:rPr lang="en-US" dirty="0" smtClean="0"/>
                  <a:t>Happens, when a value of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0x0A</a:t>
                </a:r>
                <a:r>
                  <a:rPr lang="en-US" dirty="0" smtClean="0"/>
                  <a:t> is transferred. This corresponds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𝑀𝑖𝑛</m:t>
                    </m:r>
                    <m:r>
                      <a:rPr lang="de-D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10∗</m:t>
                        </m:r>
                        <m:r>
                          <a:rPr lang="de-DE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𝑀𝑎𝑥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𝑀𝑖𝑛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setting Min to -24.5 and Max to 20,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0x0A</a:t>
                </a:r>
                <a:r>
                  <a:rPr lang="en-US" dirty="0" smtClean="0"/>
                  <a:t> represents -0.5</a:t>
                </a:r>
                <a:r>
                  <a:rPr lang="de-DE" dirty="0" smtClean="0"/>
                  <a:t>±</a:t>
                </a:r>
                <a:r>
                  <a:rPr lang="en-US" dirty="0" smtClean="0"/>
                  <a:t>0.2 and thus the value should be read, when no voltage is applied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1622" t="-1430" r="-26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EEE10D-3006-4C3C-9A4E-09768575C78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Trace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correct</a:t>
            </a:r>
            <a:r>
              <a:rPr lang="de-DE" b="1" dirty="0" smtClean="0"/>
              <a:t> </a:t>
            </a:r>
            <a:r>
              <a:rPr lang="de-DE" b="1" dirty="0" err="1" smtClean="0"/>
              <a:t>call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 smtClean="0"/>
              <a:t>(</a:t>
            </a:r>
            <a:r>
              <a:rPr lang="de-DE" b="1" dirty="0" err="1" smtClean="0"/>
              <a:t>captured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NI I/O Trace on x64)</a:t>
            </a:r>
            <a:endParaRPr lang="de-DE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8640960" cy="4464918"/>
          </a:xfrm>
        </p:spPr>
        <p:txBody>
          <a:bodyPr/>
          <a:lstStyle/>
          <a:p>
            <a:r>
              <a:rPr lang="de-DE" dirty="0" smtClean="0"/>
              <a:t>Header </a:t>
            </a:r>
            <a:r>
              <a:rPr lang="de-DE" dirty="0" err="1" smtClean="0"/>
              <a:t>says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1004</a:t>
            </a:r>
            <a:r>
              <a:rPr lang="de-DE" dirty="0" smtClean="0"/>
              <a:t> </a:t>
            </a:r>
            <a:r>
              <a:rPr lang="de-DE" dirty="0" err="1" smtClean="0"/>
              <a:t>bytes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viRead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00B050"/>
                </a:solidFill>
              </a:rPr>
              <a:t>1021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F0000"/>
                </a:solidFill>
              </a:rPr>
              <a:t>1004</a:t>
            </a:r>
            <a:r>
              <a:rPr lang="de-DE" dirty="0" smtClean="0"/>
              <a:t> + </a:t>
            </a:r>
            <a:r>
              <a:rPr lang="de-DE" dirty="0" err="1" smtClean="0"/>
              <a:t>sizeof</a:t>
            </a:r>
            <a:r>
              <a:rPr lang="de-DE" dirty="0" smtClean="0"/>
              <a:t>(</a:t>
            </a:r>
            <a:r>
              <a:rPr lang="de-DE" dirty="0" err="1" smtClean="0"/>
              <a:t>header</a:t>
            </a:r>
            <a:r>
              <a:rPr lang="de-DE" dirty="0" smtClean="0"/>
              <a:t>) + </a:t>
            </a:r>
            <a:r>
              <a:rPr lang="de-DE" dirty="0" err="1" smtClean="0"/>
              <a:t>Termchar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Termchar</a:t>
            </a:r>
            <a:r>
              <a:rPr lang="de-DE" dirty="0" smtClean="0"/>
              <a:t> was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modified</a:t>
            </a:r>
            <a:r>
              <a:rPr lang="de-DE" dirty="0" smtClean="0"/>
              <a:t> (255, 256)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16 bit-</a:t>
            </a:r>
            <a:r>
              <a:rPr lang="de-DE" dirty="0" err="1" smtClean="0">
                <a:solidFill>
                  <a:srgbClr val="FF0000"/>
                </a:solidFill>
              </a:rPr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0x0A00 </a:t>
            </a:r>
            <a:r>
              <a:rPr lang="de-DE" dirty="0" smtClean="0"/>
              <a:t>(Little </a:t>
            </a:r>
            <a:r>
              <a:rPr lang="de-DE" dirty="0" err="1"/>
              <a:t>Endian</a:t>
            </a:r>
            <a:r>
              <a:rPr lang="de-DE" dirty="0"/>
              <a:t>)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feed</a:t>
            </a:r>
            <a:r>
              <a:rPr lang="de-DE" dirty="0" smtClean="0"/>
              <a:t>,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Termchar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587585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4932040" y="1196752"/>
            <a:ext cx="288032" cy="1440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04520" y="1196752"/>
            <a:ext cx="288032" cy="14401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316835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331640" y="35010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19672" y="35010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07704" y="35010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35010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31640" y="36534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19672" y="36534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07704" y="36534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95736" y="365340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331640" y="3789040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19672" y="3789040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907704" y="3789040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95736" y="3789040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331640" y="4077072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19672" y="4077072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907704" y="4077072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95736" y="3933056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31640" y="422108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19672" y="422108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907704" y="422108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195736" y="4221088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331640" y="43651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619672" y="43651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07704" y="43651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95736" y="43651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331640" y="45175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619672" y="45175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907704" y="45175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195736" y="4517504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331640" y="4653136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19672" y="4653136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331640" y="3933056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619672" y="3933056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907704" y="3933056"/>
            <a:ext cx="288032" cy="144016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95736" y="4077072"/>
            <a:ext cx="288032" cy="144016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907704" y="4653136"/>
            <a:ext cx="144016" cy="144016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Trace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 smtClean="0"/>
              <a:t>error</a:t>
            </a:r>
            <a:r>
              <a:rPr lang="de-DE" b="1" dirty="0" smtClean="0"/>
              <a:t>  </a:t>
            </a:r>
            <a:r>
              <a:rPr lang="de-DE" b="1" dirty="0"/>
              <a:t>(1/2)</a:t>
            </a:r>
            <a:br>
              <a:rPr lang="de-DE" b="1" dirty="0"/>
            </a:br>
            <a:r>
              <a:rPr lang="de-DE" b="1" dirty="0"/>
              <a:t>(</a:t>
            </a:r>
            <a:r>
              <a:rPr lang="de-DE" b="1" dirty="0" err="1"/>
              <a:t>captured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NI I/O Trace on </a:t>
            </a:r>
            <a:r>
              <a:rPr lang="de-DE" b="1" dirty="0" smtClean="0"/>
              <a:t>x32)</a:t>
            </a:r>
            <a:endParaRPr lang="de-DE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3" y="1484784"/>
            <a:ext cx="489082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277414" y="1160691"/>
            <a:ext cx="73909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FetchWaveform</a:t>
            </a:r>
            <a:r>
              <a:rPr lang="de-DE" sz="1400" kern="0" dirty="0" smtClean="0"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(…)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20" y="2708920"/>
            <a:ext cx="8372632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During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everything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like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before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but after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TERMCHAR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found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FALSE (115),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FALSE (116)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TRUE (117).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TERMCHAR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TRUE (118),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FALSE (119)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TRUE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again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(120)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Before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call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the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TERMCHAR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set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to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disabled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(115),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while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is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enabled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after </a:t>
            </a:r>
            <a:r>
              <a:rPr lang="de-DE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it</a:t>
            </a: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(120)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EEE10D-3006-4C3C-9A4E-09768575C78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Trace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error</a:t>
            </a:r>
            <a:r>
              <a:rPr lang="de-DE" b="1" dirty="0"/>
              <a:t>  </a:t>
            </a:r>
            <a:r>
              <a:rPr lang="de-DE" b="1" dirty="0" smtClean="0"/>
              <a:t>(2/2</a:t>
            </a:r>
            <a:r>
              <a:rPr lang="de-DE" b="1" dirty="0"/>
              <a:t>)</a:t>
            </a:r>
            <a:br>
              <a:rPr lang="de-DE" b="1" dirty="0"/>
            </a:br>
            <a:r>
              <a:rPr lang="de-DE" b="1" dirty="0"/>
              <a:t>(</a:t>
            </a:r>
            <a:r>
              <a:rPr lang="de-DE" b="1" dirty="0" err="1"/>
              <a:t>captured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NI I/O Trace on x32)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432395"/>
          </a:xfrm>
        </p:spPr>
        <p:txBody>
          <a:bodyPr/>
          <a:lstStyle/>
          <a:p>
            <a:r>
              <a:rPr lang="de-DE" dirty="0" smtClean="0"/>
              <a:t>Second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FetchWaveform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" y="1700808"/>
            <a:ext cx="4264529" cy="126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70127"/>
            <a:ext cx="2808312" cy="80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347860" y="1844824"/>
            <a:ext cx="1800204" cy="22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 txBox="1">
            <a:spLocks/>
          </p:cNvSpPr>
          <p:nvPr/>
        </p:nvSpPr>
        <p:spPr>
          <a:xfrm>
            <a:off x="251520" y="3140968"/>
            <a:ext cx="8641655" cy="2808312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Only</a:t>
            </a:r>
            <a:r>
              <a:rPr lang="de-DE" kern="0" dirty="0" smtClean="0"/>
              <a:t> </a:t>
            </a:r>
            <a:r>
              <a:rPr lang="de-DE" kern="0" dirty="0">
                <a:solidFill>
                  <a:srgbClr val="00B050"/>
                </a:solidFill>
              </a:rPr>
              <a:t>26</a:t>
            </a:r>
            <a:r>
              <a:rPr lang="de-DE" kern="0" dirty="0"/>
              <a:t> </a:t>
            </a:r>
            <a:r>
              <a:rPr lang="de-DE" kern="0" dirty="0" err="1"/>
              <a:t>bytes</a:t>
            </a:r>
            <a:r>
              <a:rPr lang="de-DE" kern="0" dirty="0"/>
              <a:t> (</a:t>
            </a:r>
            <a:r>
              <a:rPr lang="de-DE" kern="0" dirty="0" smtClean="0">
                <a:solidFill>
                  <a:srgbClr val="00B0F0"/>
                </a:solidFill>
              </a:rPr>
              <a:t>10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-bytes)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read</a:t>
            </a:r>
            <a:r>
              <a:rPr lang="de-DE" kern="0" dirty="0" smtClean="0"/>
              <a:t>, </a:t>
            </a:r>
            <a:r>
              <a:rPr lang="de-DE" kern="0" dirty="0" err="1" smtClean="0"/>
              <a:t>although</a:t>
            </a:r>
            <a:r>
              <a:rPr lang="de-DE" kern="0" dirty="0" smtClean="0"/>
              <a:t> </a:t>
            </a:r>
            <a:r>
              <a:rPr lang="de-DE" kern="0" dirty="0" smtClean="0">
                <a:solidFill>
                  <a:srgbClr val="FF0066"/>
                </a:solidFill>
              </a:rPr>
              <a:t>1002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-bytes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promised</a:t>
            </a:r>
            <a:r>
              <a:rPr lang="de-DE" kern="0" dirty="0" smtClean="0"/>
              <a:t> (187) </a:t>
            </a:r>
            <a:r>
              <a:rPr lang="de-DE" kern="0" dirty="0" err="1" smtClean="0"/>
              <a:t>and</a:t>
            </a:r>
            <a:r>
              <a:rPr lang="de-DE" kern="0" dirty="0" smtClean="0"/>
              <a:t> </a:t>
            </a:r>
            <a:r>
              <a:rPr lang="de-DE" kern="0" dirty="0" err="1" smtClean="0"/>
              <a:t>code</a:t>
            </a:r>
            <a:r>
              <a:rPr lang="de-DE" kern="0" dirty="0" smtClean="0"/>
              <a:t> </a:t>
            </a:r>
            <a:r>
              <a:rPr lang="de-DE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0x3fff0005</a:t>
            </a:r>
            <a:r>
              <a:rPr lang="de-DE" kern="0" dirty="0" smtClean="0"/>
              <a:t> (</a:t>
            </a:r>
            <a:r>
              <a:rPr lang="de-DE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VI_SUCCESS_TERM_CHAR</a:t>
            </a:r>
            <a:r>
              <a:rPr lang="de-DE" kern="0" dirty="0" smtClean="0"/>
              <a:t>)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returned</a:t>
            </a:r>
            <a:endParaRPr lang="de-DE" kern="0" dirty="0" smtClean="0"/>
          </a:p>
          <a:p>
            <a:r>
              <a:rPr lang="de-DE" kern="0" dirty="0" err="1" smtClean="0"/>
              <a:t>We</a:t>
            </a:r>
            <a:r>
              <a:rPr lang="de-DE" kern="0" dirty="0" smtClean="0"/>
              <a:t> </a:t>
            </a:r>
            <a:r>
              <a:rPr lang="de-DE" kern="0" dirty="0" err="1" smtClean="0"/>
              <a:t>can</a:t>
            </a:r>
            <a:r>
              <a:rPr lang="de-DE" kern="0" dirty="0" smtClean="0"/>
              <a:t> </a:t>
            </a:r>
            <a:r>
              <a:rPr lang="de-DE" kern="0" dirty="0" err="1" smtClean="0"/>
              <a:t>see</a:t>
            </a:r>
            <a:r>
              <a:rPr lang="de-DE" kern="0" dirty="0" smtClean="0"/>
              <a:t>, </a:t>
            </a:r>
            <a:r>
              <a:rPr lang="de-DE" kern="0" dirty="0" err="1" smtClean="0"/>
              <a:t>the</a:t>
            </a:r>
            <a:r>
              <a:rPr lang="de-DE" kern="0" dirty="0" smtClean="0"/>
              <a:t> last </a:t>
            </a:r>
            <a:r>
              <a:rPr lang="de-DE" kern="0" dirty="0" err="1" smtClean="0"/>
              <a:t>read</a:t>
            </a:r>
            <a:r>
              <a:rPr lang="de-DE" kern="0" dirty="0" smtClean="0"/>
              <a:t> </a:t>
            </a:r>
            <a:r>
              <a:rPr lang="de-DE" kern="0" dirty="0" err="1" smtClean="0"/>
              <a:t>character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first</a:t>
            </a:r>
            <a:r>
              <a:rPr lang="de-DE" kern="0" dirty="0" smtClean="0"/>
              <a:t> </a:t>
            </a:r>
            <a:r>
              <a:rPr lang="de-DE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</a:t>
            </a:r>
            <a:r>
              <a:rPr lang="de-DE" kern="0" dirty="0" smtClean="0"/>
              <a:t>, </a:t>
            </a:r>
            <a:r>
              <a:rPr lang="de-DE" kern="0" dirty="0" err="1" smtClean="0"/>
              <a:t>which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actually</a:t>
            </a:r>
            <a:r>
              <a:rPr lang="de-DE" kern="0" dirty="0" smtClean="0"/>
              <a:t> </a:t>
            </a:r>
            <a:r>
              <a:rPr lang="de-DE" kern="0" dirty="0" err="1" smtClean="0"/>
              <a:t>part</a:t>
            </a:r>
            <a:r>
              <a:rPr lang="de-DE" kern="0" dirty="0" smtClean="0"/>
              <a:t>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 </a:t>
            </a:r>
            <a:r>
              <a:rPr lang="de-DE" kern="0" dirty="0" err="1" smtClean="0"/>
              <a:t>and</a:t>
            </a:r>
            <a:r>
              <a:rPr lang="de-DE" kern="0" dirty="0" smtClean="0"/>
              <a:t> not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termination</a:t>
            </a:r>
            <a:r>
              <a:rPr lang="de-DE" kern="0" dirty="0" smtClean="0"/>
              <a:t> </a:t>
            </a:r>
            <a:r>
              <a:rPr lang="de-DE" kern="0" dirty="0" err="1" smtClean="0"/>
              <a:t>character</a:t>
            </a:r>
            <a:endParaRPr lang="de-DE" kern="0" dirty="0" smtClean="0"/>
          </a:p>
          <a:p>
            <a:r>
              <a:rPr lang="de-DE" kern="0" dirty="0" smtClean="0"/>
              <a:t>This </a:t>
            </a:r>
            <a:r>
              <a:rPr lang="de-DE" kern="0" dirty="0" err="1" smtClean="0"/>
              <a:t>seems</a:t>
            </a:r>
            <a:r>
              <a:rPr lang="de-DE" kern="0" dirty="0" smtClean="0"/>
              <a:t> </a:t>
            </a:r>
            <a:r>
              <a:rPr lang="de-DE" kern="0" dirty="0" err="1" smtClean="0"/>
              <a:t>logical</a:t>
            </a:r>
            <a:r>
              <a:rPr lang="de-DE" kern="0" dirty="0" smtClean="0"/>
              <a:t>, </a:t>
            </a:r>
            <a:r>
              <a:rPr lang="de-DE" kern="0" dirty="0" err="1" smtClean="0"/>
              <a:t>since</a:t>
            </a:r>
            <a:r>
              <a:rPr lang="de-DE" kern="0" dirty="0" smtClean="0"/>
              <a:t> </a:t>
            </a:r>
            <a:r>
              <a:rPr lang="de-DE" kern="0" dirty="0" err="1" smtClean="0"/>
              <a:t>we</a:t>
            </a:r>
            <a:r>
              <a:rPr lang="de-DE" kern="0" dirty="0" smtClean="0"/>
              <a:t> </a:t>
            </a:r>
            <a:r>
              <a:rPr lang="de-DE" kern="0" dirty="0" err="1" smtClean="0"/>
              <a:t>can</a:t>
            </a:r>
            <a:r>
              <a:rPr lang="de-DE" kern="0" dirty="0" smtClean="0"/>
              <a:t> </a:t>
            </a:r>
            <a:r>
              <a:rPr lang="de-DE" kern="0" dirty="0" err="1" smtClean="0"/>
              <a:t>see</a:t>
            </a:r>
            <a:r>
              <a:rPr lang="de-DE" kern="0" dirty="0" smtClean="0"/>
              <a:t> </a:t>
            </a:r>
            <a:r>
              <a:rPr lang="de-DE" kern="0" dirty="0" err="1" smtClean="0"/>
              <a:t>that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termination</a:t>
            </a:r>
            <a:r>
              <a:rPr lang="de-DE" kern="0" dirty="0" smtClean="0"/>
              <a:t> </a:t>
            </a:r>
            <a:r>
              <a:rPr lang="de-DE" kern="0" dirty="0" err="1" smtClean="0"/>
              <a:t>character</a:t>
            </a:r>
            <a:r>
              <a:rPr lang="de-DE" kern="0" dirty="0" smtClean="0"/>
              <a:t> was </a:t>
            </a:r>
            <a:r>
              <a:rPr lang="de-DE" kern="0" dirty="0" err="1" smtClean="0"/>
              <a:t>enabled</a:t>
            </a:r>
            <a:r>
              <a:rPr lang="de-DE" kern="0" dirty="0" smtClean="0"/>
              <a:t> (188) (</a:t>
            </a:r>
            <a:r>
              <a:rPr lang="de-DE" kern="0" dirty="0" err="1" smtClean="0"/>
              <a:t>we</a:t>
            </a:r>
            <a:r>
              <a:rPr lang="de-DE" kern="0" dirty="0" smtClean="0"/>
              <a:t> </a:t>
            </a:r>
            <a:r>
              <a:rPr lang="de-DE" kern="0" dirty="0" err="1" smtClean="0"/>
              <a:t>saw</a:t>
            </a:r>
            <a:r>
              <a:rPr lang="de-DE" kern="0" dirty="0" smtClean="0"/>
              <a:t> on </a:t>
            </a:r>
            <a:r>
              <a:rPr lang="de-DE" kern="0" dirty="0" err="1" smtClean="0"/>
              <a:t>the</a:t>
            </a:r>
            <a:r>
              <a:rPr lang="de-DE" kern="0" dirty="0" smtClean="0"/>
              <a:t> last </a:t>
            </a:r>
            <a:r>
              <a:rPr lang="de-DE" kern="0" dirty="0" err="1" smtClean="0"/>
              <a:t>slide</a:t>
            </a:r>
            <a:r>
              <a:rPr lang="de-DE" kern="0" dirty="0" smtClean="0"/>
              <a:t> </a:t>
            </a:r>
            <a:r>
              <a:rPr lang="de-DE" kern="0" dirty="0" err="1" smtClean="0"/>
              <a:t>that</a:t>
            </a:r>
            <a:r>
              <a:rPr lang="de-DE" kern="0" dirty="0" smtClean="0"/>
              <a:t> </a:t>
            </a:r>
            <a:r>
              <a:rPr lang="de-DE" kern="0" dirty="0" err="1" smtClean="0"/>
              <a:t>it</a:t>
            </a:r>
            <a:r>
              <a:rPr lang="de-DE" kern="0" dirty="0" smtClean="0"/>
              <a:t> was </a:t>
            </a:r>
            <a:r>
              <a:rPr lang="de-DE" kern="0" dirty="0" err="1" smtClean="0"/>
              <a:t>erroneously</a:t>
            </a:r>
            <a:r>
              <a:rPr lang="de-DE" kern="0" dirty="0" smtClean="0"/>
              <a:t> </a:t>
            </a:r>
            <a:r>
              <a:rPr lang="de-DE" kern="0" dirty="0" err="1" smtClean="0"/>
              <a:t>enabled</a:t>
            </a:r>
            <a:r>
              <a:rPr lang="de-DE" kern="0" dirty="0" smtClean="0"/>
              <a:t>)</a:t>
            </a:r>
          </a:p>
          <a:p>
            <a:r>
              <a:rPr lang="de-DE" kern="0" dirty="0" smtClean="0"/>
              <a:t>Termination </a:t>
            </a:r>
            <a:r>
              <a:rPr lang="de-DE" kern="0" dirty="0" err="1" smtClean="0"/>
              <a:t>character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then</a:t>
            </a:r>
            <a:r>
              <a:rPr lang="de-DE" kern="0" dirty="0" smtClean="0"/>
              <a:t> </a:t>
            </a:r>
            <a:r>
              <a:rPr lang="de-DE" kern="0" dirty="0" err="1" smtClean="0"/>
              <a:t>disabled</a:t>
            </a:r>
            <a:r>
              <a:rPr lang="de-DE" kern="0" dirty="0" smtClean="0"/>
              <a:t> (189) </a:t>
            </a:r>
            <a:r>
              <a:rPr lang="de-DE" kern="0" dirty="0" err="1" smtClean="0"/>
              <a:t>and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read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tried</a:t>
            </a:r>
            <a:r>
              <a:rPr lang="de-DE" kern="0" dirty="0" smtClean="0"/>
              <a:t> </a:t>
            </a:r>
            <a:r>
              <a:rPr lang="de-DE" kern="0" dirty="0" err="1" smtClean="0"/>
              <a:t>again</a:t>
            </a:r>
            <a:r>
              <a:rPr lang="de-DE" kern="0" dirty="0" smtClean="0"/>
              <a:t> (190), </a:t>
            </a:r>
            <a:r>
              <a:rPr lang="de-DE" kern="0" dirty="0" err="1" smtClean="0"/>
              <a:t>whereas</a:t>
            </a:r>
            <a:r>
              <a:rPr lang="de-DE" kern="0" dirty="0" smtClean="0"/>
              <a:t> </a:t>
            </a:r>
            <a:r>
              <a:rPr lang="de-DE" kern="0" dirty="0" err="1" smtClean="0"/>
              <a:t>no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read</a:t>
            </a:r>
            <a:r>
              <a:rPr lang="de-DE" kern="0" dirty="0" smtClean="0"/>
              <a:t>. The same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tried</a:t>
            </a:r>
            <a:r>
              <a:rPr lang="de-DE" kern="0" dirty="0" smtClean="0"/>
              <a:t> </a:t>
            </a:r>
            <a:r>
              <a:rPr lang="de-DE" kern="0" dirty="0" err="1" smtClean="0"/>
              <a:t>twice</a:t>
            </a:r>
            <a:r>
              <a:rPr lang="de-DE" kern="0" dirty="0" smtClean="0"/>
              <a:t> </a:t>
            </a:r>
            <a:r>
              <a:rPr lang="de-DE" kern="0" dirty="0" err="1" smtClean="0"/>
              <a:t>again</a:t>
            </a:r>
            <a:r>
              <a:rPr lang="de-DE" kern="0" dirty="0" smtClean="0"/>
              <a:t> (194 </a:t>
            </a:r>
            <a:r>
              <a:rPr lang="de-DE" kern="0" dirty="0" err="1" smtClean="0"/>
              <a:t>and</a:t>
            </a:r>
            <a:r>
              <a:rPr lang="de-DE" kern="0" dirty="0" smtClean="0"/>
              <a:t> 198), </a:t>
            </a:r>
            <a:r>
              <a:rPr lang="de-DE" kern="0" dirty="0" err="1" smtClean="0"/>
              <a:t>whereas</a:t>
            </a:r>
            <a:r>
              <a:rPr lang="de-DE" kern="0" dirty="0" smtClean="0"/>
              <a:t> 198 </a:t>
            </a:r>
            <a:r>
              <a:rPr lang="de-DE" kern="0" dirty="0" err="1" smtClean="0"/>
              <a:t>waits</a:t>
            </a:r>
            <a:r>
              <a:rPr lang="de-DE" kern="0" dirty="0" smtClean="0"/>
              <a:t> </a:t>
            </a:r>
            <a:r>
              <a:rPr lang="de-DE" kern="0" dirty="0" err="1" smtClean="0"/>
              <a:t>indefinitely</a:t>
            </a:r>
            <a:r>
              <a:rPr lang="de-DE" kern="0" dirty="0" smtClean="0"/>
              <a:t>, </a:t>
            </a:r>
            <a:r>
              <a:rPr lang="de-DE" kern="0" dirty="0" err="1" smtClean="0"/>
              <a:t>since</a:t>
            </a:r>
            <a:r>
              <a:rPr lang="de-DE" kern="0" dirty="0" smtClean="0"/>
              <a:t> </a:t>
            </a:r>
            <a:r>
              <a:rPr lang="de-DE" kern="0" dirty="0" err="1" smtClean="0"/>
              <a:t>no</a:t>
            </a:r>
            <a:r>
              <a:rPr lang="de-DE" kern="0" dirty="0" smtClean="0"/>
              <a:t> </a:t>
            </a:r>
            <a:r>
              <a:rPr lang="de-DE" kern="0" dirty="0" err="1" smtClean="0"/>
              <a:t>more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available</a:t>
            </a:r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131836" y="1700808"/>
            <a:ext cx="288032" cy="1440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52316" y="1988840"/>
            <a:ext cx="288032" cy="1440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07900" y="1700808"/>
            <a:ext cx="216024" cy="14401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5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96132" y="2060847"/>
            <a:ext cx="1440160" cy="27246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12156" y="2204864"/>
            <a:ext cx="216024" cy="144016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5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20" y="2014414"/>
            <a:ext cx="2935856" cy="10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55389"/>
            <a:ext cx="4392488" cy="95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EEE10D-3006-4C3C-9A4E-09768575C78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Correct</a:t>
            </a:r>
            <a:r>
              <a:rPr lang="de-DE" b="1" dirty="0" smtClean="0"/>
              <a:t> </a:t>
            </a:r>
            <a:r>
              <a:rPr lang="de-DE" b="1" dirty="0" err="1" smtClean="0"/>
              <a:t>behaviour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VISA </a:t>
            </a:r>
            <a:r>
              <a:rPr lang="de-DE" b="1" dirty="0" err="1" smtClean="0"/>
              <a:t>directly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(</a:t>
            </a:r>
            <a:r>
              <a:rPr lang="de-DE" b="1" dirty="0" err="1"/>
              <a:t>captured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NI I/O Trace on x32)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858984"/>
          </a:xfrm>
        </p:spPr>
        <p:txBody>
          <a:bodyPr>
            <a:normAutofit/>
          </a:bodyPr>
          <a:lstStyle/>
          <a:p>
            <a:r>
              <a:rPr lang="de-DE" sz="1600" dirty="0" smtClean="0"/>
              <a:t>The same </a:t>
            </a:r>
            <a:r>
              <a:rPr lang="de-DE" sz="1600" dirty="0" err="1" smtClean="0"/>
              <a:t>communication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device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was </a:t>
            </a:r>
            <a:r>
              <a:rPr lang="de-DE" sz="1600" dirty="0" err="1" smtClean="0"/>
              <a:t>rebuilt</a:t>
            </a:r>
            <a:r>
              <a:rPr lang="de-DE" sz="1600" dirty="0" smtClean="0"/>
              <a:t>,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pyvisa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communicate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directly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device</a:t>
            </a:r>
            <a:r>
              <a:rPr lang="de-DE" sz="1600" dirty="0" smtClean="0"/>
              <a:t> (i.e. </a:t>
            </a:r>
            <a:r>
              <a:rPr lang="de-DE" sz="1600" dirty="0" err="1" smtClean="0"/>
              <a:t>without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lcscope.dll)</a:t>
            </a:r>
            <a:endParaRPr lang="de-DE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59832" y="2199405"/>
            <a:ext cx="2088235" cy="22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 txBox="1">
            <a:spLocks/>
          </p:cNvSpPr>
          <p:nvPr/>
        </p:nvSpPr>
        <p:spPr>
          <a:xfrm>
            <a:off x="251520" y="3140968"/>
            <a:ext cx="8641655" cy="2808312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Only</a:t>
            </a:r>
            <a:r>
              <a:rPr lang="de-DE" kern="0" dirty="0" smtClean="0"/>
              <a:t> </a:t>
            </a:r>
            <a:r>
              <a:rPr lang="de-DE" kern="0" dirty="0" smtClean="0">
                <a:solidFill>
                  <a:srgbClr val="00B050"/>
                </a:solidFill>
              </a:rPr>
              <a:t>42</a:t>
            </a:r>
            <a:r>
              <a:rPr lang="de-DE" kern="0" dirty="0" smtClean="0"/>
              <a:t> </a:t>
            </a:r>
            <a:r>
              <a:rPr lang="de-DE" kern="0" dirty="0" err="1"/>
              <a:t>bytes</a:t>
            </a:r>
            <a:r>
              <a:rPr lang="de-DE" kern="0" dirty="0"/>
              <a:t> </a:t>
            </a:r>
            <a:r>
              <a:rPr lang="de-DE" kern="0" dirty="0" smtClean="0"/>
              <a:t>(</a:t>
            </a:r>
            <a:r>
              <a:rPr lang="de-DE" kern="0" dirty="0" smtClean="0">
                <a:solidFill>
                  <a:srgbClr val="00B0F0"/>
                </a:solidFill>
              </a:rPr>
              <a:t>26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-bytes)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read</a:t>
            </a:r>
            <a:r>
              <a:rPr lang="de-DE" kern="0" dirty="0" smtClean="0"/>
              <a:t>, </a:t>
            </a:r>
            <a:r>
              <a:rPr lang="de-DE" kern="0" dirty="0" err="1" smtClean="0"/>
              <a:t>although</a:t>
            </a:r>
            <a:r>
              <a:rPr lang="de-DE" kern="0" dirty="0" smtClean="0"/>
              <a:t> </a:t>
            </a:r>
            <a:r>
              <a:rPr lang="de-DE" kern="0" dirty="0" smtClean="0">
                <a:solidFill>
                  <a:srgbClr val="FF0066"/>
                </a:solidFill>
              </a:rPr>
              <a:t>1004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-bytes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promised</a:t>
            </a:r>
            <a:r>
              <a:rPr lang="de-DE" kern="0" dirty="0" smtClean="0"/>
              <a:t> (189) </a:t>
            </a:r>
            <a:r>
              <a:rPr lang="de-DE" kern="0" dirty="0" err="1" smtClean="0"/>
              <a:t>and</a:t>
            </a:r>
            <a:r>
              <a:rPr lang="de-DE" kern="0" dirty="0" smtClean="0"/>
              <a:t> </a:t>
            </a:r>
            <a:r>
              <a:rPr lang="de-DE" kern="0" dirty="0" err="1" smtClean="0"/>
              <a:t>code</a:t>
            </a:r>
            <a:r>
              <a:rPr lang="de-DE" kern="0" dirty="0" smtClean="0"/>
              <a:t> </a:t>
            </a:r>
            <a:r>
              <a:rPr lang="de-DE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0x3fff0005</a:t>
            </a:r>
            <a:r>
              <a:rPr lang="de-DE" kern="0" dirty="0" smtClean="0"/>
              <a:t> (</a:t>
            </a:r>
            <a:r>
              <a:rPr lang="de-DE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VI_SUCCESS_TERM_CHAR</a:t>
            </a:r>
            <a:r>
              <a:rPr lang="de-DE" kern="0" dirty="0" smtClean="0"/>
              <a:t>)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returned</a:t>
            </a:r>
            <a:endParaRPr lang="de-DE" kern="0" dirty="0" smtClean="0"/>
          </a:p>
          <a:p>
            <a:r>
              <a:rPr lang="de-DE" kern="0" dirty="0" err="1" smtClean="0"/>
              <a:t>We</a:t>
            </a:r>
            <a:r>
              <a:rPr lang="de-DE" kern="0" dirty="0" smtClean="0"/>
              <a:t> </a:t>
            </a:r>
            <a:r>
              <a:rPr lang="de-DE" kern="0" dirty="0" err="1" smtClean="0"/>
              <a:t>can</a:t>
            </a:r>
            <a:r>
              <a:rPr lang="de-DE" kern="0" dirty="0" smtClean="0"/>
              <a:t> </a:t>
            </a:r>
            <a:r>
              <a:rPr lang="de-DE" kern="0" dirty="0" err="1" smtClean="0"/>
              <a:t>see</a:t>
            </a:r>
            <a:r>
              <a:rPr lang="de-DE" kern="0" dirty="0" smtClean="0"/>
              <a:t>, </a:t>
            </a:r>
            <a:r>
              <a:rPr lang="de-DE" kern="0" dirty="0" err="1" smtClean="0"/>
              <a:t>the</a:t>
            </a:r>
            <a:r>
              <a:rPr lang="de-DE" kern="0" dirty="0" smtClean="0"/>
              <a:t> last </a:t>
            </a:r>
            <a:r>
              <a:rPr lang="de-DE" kern="0" dirty="0" err="1" smtClean="0"/>
              <a:t>read</a:t>
            </a:r>
            <a:r>
              <a:rPr lang="de-DE" kern="0" dirty="0" smtClean="0"/>
              <a:t> </a:t>
            </a:r>
            <a:r>
              <a:rPr lang="de-DE" kern="0" dirty="0" err="1" smtClean="0"/>
              <a:t>character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first</a:t>
            </a:r>
            <a:r>
              <a:rPr lang="de-DE" kern="0" dirty="0" smtClean="0"/>
              <a:t> </a:t>
            </a:r>
            <a:r>
              <a:rPr lang="de-DE" kern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</a:t>
            </a:r>
            <a:r>
              <a:rPr lang="de-DE" kern="0" dirty="0" smtClean="0"/>
              <a:t>, </a:t>
            </a:r>
            <a:r>
              <a:rPr lang="de-DE" kern="0" dirty="0" err="1" smtClean="0"/>
              <a:t>which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actually</a:t>
            </a:r>
            <a:r>
              <a:rPr lang="de-DE" kern="0" dirty="0" smtClean="0"/>
              <a:t> </a:t>
            </a:r>
            <a:r>
              <a:rPr lang="de-DE" kern="0" dirty="0" err="1" smtClean="0"/>
              <a:t>part</a:t>
            </a:r>
            <a:r>
              <a:rPr lang="de-DE" kern="0" dirty="0" smtClean="0"/>
              <a:t>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 </a:t>
            </a:r>
            <a:r>
              <a:rPr lang="de-DE" kern="0" dirty="0" err="1" smtClean="0"/>
              <a:t>and</a:t>
            </a:r>
            <a:r>
              <a:rPr lang="de-DE" kern="0" dirty="0" smtClean="0"/>
              <a:t> not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termination</a:t>
            </a:r>
            <a:r>
              <a:rPr lang="de-DE" kern="0" dirty="0" smtClean="0"/>
              <a:t> </a:t>
            </a:r>
            <a:r>
              <a:rPr lang="de-DE" kern="0" dirty="0" err="1" smtClean="0"/>
              <a:t>character</a:t>
            </a:r>
            <a:endParaRPr lang="de-DE" kern="0" dirty="0" smtClean="0"/>
          </a:p>
          <a:p>
            <a:r>
              <a:rPr lang="de-DE" kern="0" dirty="0" smtClean="0"/>
              <a:t>Termination </a:t>
            </a:r>
            <a:r>
              <a:rPr lang="de-DE" kern="0" dirty="0" err="1" smtClean="0"/>
              <a:t>character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then</a:t>
            </a:r>
            <a:r>
              <a:rPr lang="de-DE" kern="0" dirty="0" smtClean="0"/>
              <a:t> </a:t>
            </a:r>
            <a:r>
              <a:rPr lang="de-DE" kern="0" dirty="0" err="1" smtClean="0"/>
              <a:t>disabled</a:t>
            </a:r>
            <a:r>
              <a:rPr lang="de-DE" kern="0" dirty="0" smtClean="0"/>
              <a:t> (190) </a:t>
            </a:r>
            <a:r>
              <a:rPr lang="de-DE" kern="0" dirty="0" err="1" smtClean="0"/>
              <a:t>and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read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tried</a:t>
            </a:r>
            <a:r>
              <a:rPr lang="de-DE" kern="0" dirty="0" smtClean="0"/>
              <a:t> </a:t>
            </a:r>
            <a:r>
              <a:rPr lang="de-DE" kern="0" dirty="0" err="1" smtClean="0"/>
              <a:t>again</a:t>
            </a:r>
            <a:r>
              <a:rPr lang="de-DE" kern="0" dirty="0" smtClean="0"/>
              <a:t> (192), </a:t>
            </a:r>
            <a:r>
              <a:rPr lang="de-DE" kern="0" dirty="0" err="1" smtClean="0"/>
              <a:t>whereas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remaining</a:t>
            </a:r>
            <a:r>
              <a:rPr lang="de-DE" kern="0" dirty="0" smtClean="0"/>
              <a:t> 979 </a:t>
            </a:r>
            <a:r>
              <a:rPr lang="de-DE" kern="0" dirty="0" err="1" smtClean="0"/>
              <a:t>bytes</a:t>
            </a:r>
            <a:r>
              <a:rPr lang="de-DE" kern="0" dirty="0" smtClean="0"/>
              <a:t>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r>
              <a:rPr lang="de-DE" kern="0" dirty="0" smtClean="0"/>
              <a:t> </a:t>
            </a:r>
            <a:r>
              <a:rPr lang="de-DE" kern="0" dirty="0" err="1" smtClean="0"/>
              <a:t>are</a:t>
            </a:r>
            <a:r>
              <a:rPr lang="de-DE" kern="0" dirty="0" smtClean="0"/>
              <a:t> </a:t>
            </a:r>
            <a:r>
              <a:rPr lang="de-DE" kern="0" dirty="0" err="1" smtClean="0"/>
              <a:t>read</a:t>
            </a:r>
            <a:r>
              <a:rPr lang="de-DE" kern="0" dirty="0" smtClean="0"/>
              <a:t>.</a:t>
            </a:r>
          </a:p>
          <a:p>
            <a:r>
              <a:rPr lang="de-DE" kern="0" dirty="0" smtClean="0"/>
              <a:t>After </a:t>
            </a:r>
            <a:r>
              <a:rPr lang="de-DE" kern="0" dirty="0" err="1" smtClean="0"/>
              <a:t>that</a:t>
            </a:r>
            <a:r>
              <a:rPr lang="de-DE" kern="0" dirty="0" smtClean="0"/>
              <a:t>,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termchar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toggled</a:t>
            </a:r>
            <a:r>
              <a:rPr lang="de-DE" kern="0" dirty="0" smtClean="0"/>
              <a:t> </a:t>
            </a:r>
            <a:r>
              <a:rPr lang="de-DE" kern="0" dirty="0" err="1" smtClean="0"/>
              <a:t>as</a:t>
            </a:r>
            <a:r>
              <a:rPr lang="de-DE" kern="0" dirty="0" smtClean="0"/>
              <a:t> </a:t>
            </a:r>
            <a:r>
              <a:rPr lang="de-DE" kern="0" dirty="0" err="1" smtClean="0"/>
              <a:t>before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131839" y="2055389"/>
            <a:ext cx="288032" cy="1440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52319" y="2343421"/>
            <a:ext cx="288032" cy="1440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07903" y="2055389"/>
            <a:ext cx="216024" cy="14401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5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24127" y="2487437"/>
            <a:ext cx="1440160" cy="526313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F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940151" y="2847477"/>
            <a:ext cx="216024" cy="144016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solidFill>
                <a:srgbClr val="00B050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1FF6A2B-F6A4-4295-8207-23A32B55467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Termination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/>
              <a:t>!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data</a:t>
            </a:r>
            <a:r>
              <a:rPr lang="de-DE" dirty="0" smtClean="0"/>
              <a:t> was </a:t>
            </a:r>
            <a:r>
              <a:rPr lang="de-DE" dirty="0" err="1" smtClean="0"/>
              <a:t>discarded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termination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was </a:t>
            </a:r>
            <a:r>
              <a:rPr lang="de-DE" dirty="0" err="1" smtClean="0"/>
              <a:t>read</a:t>
            </a:r>
            <a:r>
              <a:rPr lang="de-DE" dirty="0" smtClean="0"/>
              <a:t> (in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pyvisa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termchar</a:t>
            </a:r>
            <a:r>
              <a:rPr lang="de-DE" dirty="0" smtClean="0"/>
              <a:t> was </a:t>
            </a:r>
            <a:r>
              <a:rPr lang="de-DE" dirty="0" err="1" smtClean="0"/>
              <a:t>disabled</a:t>
            </a:r>
            <a:r>
              <a:rPr lang="de-DE" dirty="0" smtClean="0"/>
              <a:t>, </a:t>
            </a:r>
            <a:r>
              <a:rPr lang="de-DE" dirty="0" err="1" smtClean="0"/>
              <a:t>while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lcscope.dll-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was not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anymore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2019-01-15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707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1917</Words>
  <Application>Microsoft Office PowerPoint</Application>
  <PresentationFormat>On-screen Show (4:3)</PresentationFormat>
  <Paragraphs>196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Consolas</vt:lpstr>
      <vt:lpstr>Verdana</vt:lpstr>
      <vt:lpstr>Wingdings</vt:lpstr>
      <vt:lpstr>Blank</vt:lpstr>
      <vt:lpstr>Bug in lcscope.dll</vt:lpstr>
      <vt:lpstr>Bug Description</vt:lpstr>
      <vt:lpstr>Basics:</vt:lpstr>
      <vt:lpstr>Bug description:</vt:lpstr>
      <vt:lpstr>Trace of correct call (captured with NI I/O Trace on x64)</vt:lpstr>
      <vt:lpstr>Trace of error  (1/2) (captured with NI I/O Trace on x32)</vt:lpstr>
      <vt:lpstr>Trace of error  (2/2) (captured with NI I/O Trace on x32)</vt:lpstr>
      <vt:lpstr>Correct behaviour using VISA directly (captured with NI I/O Trace on x32)</vt:lpstr>
      <vt:lpstr>Two bugs</vt:lpstr>
      <vt:lpstr>Why was termcharacter enabled?</vt:lpstr>
      <vt:lpstr>Why did GetTerminationCharacterEnabled() return true, although the trace showed false?</vt:lpstr>
      <vt:lpstr>Why did GetTerminationCharacterEnabled() return true, although the trace showed false?</vt:lpstr>
      <vt:lpstr>Solution (1/2)</vt:lpstr>
      <vt:lpstr>Solution (2/2)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2019-01-15T07:32:45Z</dcterms:created>
  <dcterms:modified xsi:type="dcterms:W3CDTF">2021-02-25T09:36:03Z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