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7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66" r:id="rId21"/>
    <p:sldId id="267" r:id="rId22"/>
    <p:sldId id="268" r:id="rId23"/>
    <p:sldId id="276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E3F50D5-01E0-462B-8D10-45C08D111B17}" name="제목 없는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77"/>
            <p14:sldId id="263"/>
            <p14:sldId id="270"/>
            <p14:sldId id="271"/>
            <p14:sldId id="272"/>
            <p14:sldId id="273"/>
            <p14:sldId id="274"/>
            <p14:sldId id="275"/>
            <p14:sldId id="264"/>
            <p14:sldId id="265"/>
            <p14:sldId id="266"/>
            <p14:sldId id="267"/>
            <p14:sldId id="268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8" d="100"/>
          <a:sy n="98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 및 내용" type="twoObjAndObj" preserve="1" userDrawn="1">
  <p:cSld name="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197599" y="1600200"/>
            <a:ext cx="5384799" cy="4590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내용 2개" type="objAndTwoObj" preserve="1" userDrawn="1">
  <p:cSld name="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90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2022-06-01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390142"/>
            <a:ext cx="9635703" cy="103885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조 홈페이지 제안서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429000"/>
            <a:ext cx="9027877" cy="65083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All About Clothes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64996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개발환경</a:t>
            </a:r>
            <a:endParaRPr lang="ko-KR" altLang="en-US" sz="2000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70"/>
          <a:stretch>
            <a:fillRect/>
          </a:stretch>
        </p:blipFill>
        <p:spPr>
          <a:xfrm>
            <a:off x="2377306" y="1773767"/>
            <a:ext cx="7437387" cy="3997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</a:t>
            </a:r>
            <a:r>
              <a:rPr lang="en-US" altLang="ko-KR" sz="2000"/>
              <a:t>DB</a:t>
            </a:r>
            <a:r>
              <a:rPr lang="ko-KR" altLang="en-US" sz="2000"/>
              <a:t> 설계도</a:t>
            </a:r>
            <a:endParaRPr lang="ko-KR" altLang="en-US" sz="2000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80335" y="1403302"/>
            <a:ext cx="10005927" cy="4770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클래스 구조설계도 </a:t>
            </a:r>
            <a:r>
              <a:rPr lang="en-US" altLang="ko-KR" sz="2000"/>
              <a:t>&lt;</a:t>
            </a:r>
            <a:r>
              <a:rPr lang="ko-KR" altLang="en-US" sz="2000"/>
              <a:t>관리자</a:t>
            </a:r>
            <a:r>
              <a:rPr lang="en-US" altLang="ko-KR" sz="2000"/>
              <a:t>&gt;</a:t>
            </a:r>
            <a:endParaRPr lang="en-US" altLang="ko-KR" sz="2000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20" b="2680"/>
          <a:stretch>
            <a:fillRect/>
          </a:stretch>
        </p:blipFill>
        <p:spPr>
          <a:xfrm>
            <a:off x="2349591" y="1240429"/>
            <a:ext cx="8276807" cy="545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클래스 구조설계도 </a:t>
            </a:r>
            <a:r>
              <a:rPr lang="en-US" altLang="ko-KR" sz="2000"/>
              <a:t>&lt;</a:t>
            </a:r>
            <a:r>
              <a:rPr lang="ko-KR" altLang="en-US" sz="2000"/>
              <a:t>사용자</a:t>
            </a:r>
            <a:r>
              <a:rPr lang="en-US" altLang="ko-KR" sz="2000"/>
              <a:t>&gt;</a:t>
            </a:r>
            <a:endParaRPr lang="en-US" altLang="ko-KR" sz="2000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80" b="7930"/>
          <a:stretch>
            <a:fillRect/>
          </a:stretch>
        </p:blipFill>
        <p:spPr>
          <a:xfrm>
            <a:off x="1521557" y="1404140"/>
            <a:ext cx="9148886" cy="5001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클래스 구조설계도 </a:t>
            </a:r>
            <a:r>
              <a:rPr lang="en-US" altLang="ko-KR" sz="2000"/>
              <a:t>&lt;</a:t>
            </a:r>
            <a:r>
              <a:rPr lang="ko-KR" altLang="en-US" sz="2000"/>
              <a:t>쇼핑리스트</a:t>
            </a:r>
            <a:r>
              <a:rPr lang="en-US" altLang="ko-KR" sz="2000"/>
              <a:t>&gt;</a:t>
            </a:r>
            <a:endParaRPr lang="en-US" altLang="ko-KR" sz="2000"/>
          </a:p>
        </p:txBody>
      </p:sp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00" b="2770"/>
          <a:stretch>
            <a:fillRect/>
          </a:stretch>
        </p:blipFill>
        <p:spPr>
          <a:xfrm>
            <a:off x="3104560" y="1284076"/>
            <a:ext cx="6973116" cy="5413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프로세스 </a:t>
            </a:r>
            <a:r>
              <a:rPr lang="en-US" altLang="ko-KR" sz="2000"/>
              <a:t>&lt;</a:t>
            </a:r>
            <a:r>
              <a:rPr lang="ko-KR" altLang="en-US" sz="2000"/>
              <a:t>관리자</a:t>
            </a:r>
            <a:r>
              <a:rPr lang="en-US" altLang="ko-KR" sz="2000"/>
              <a:t>&gt;</a:t>
            </a:r>
            <a:endParaRPr lang="en-US" altLang="ko-KR" sz="2000"/>
          </a:p>
        </p:txBody>
      </p:sp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0" b="1850"/>
          <a:stretch>
            <a:fillRect/>
          </a:stretch>
        </p:blipFill>
        <p:spPr>
          <a:xfrm>
            <a:off x="3029951" y="1235067"/>
            <a:ext cx="6298797" cy="5510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28033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프로세스 </a:t>
            </a:r>
            <a:r>
              <a:rPr lang="en-US" altLang="ko-KR" sz="2000"/>
              <a:t>&lt;</a:t>
            </a:r>
            <a:r>
              <a:rPr lang="ko-KR" altLang="en-US" sz="2000"/>
              <a:t>사용자</a:t>
            </a:r>
            <a:r>
              <a:rPr lang="en-US" altLang="ko-KR" sz="2000"/>
              <a:t>&gt;</a:t>
            </a:r>
            <a:endParaRPr lang="en-US" altLang="ko-KR" sz="2000"/>
          </a:p>
        </p:txBody>
      </p:sp>
      <p:pic>
        <p:nvPicPr>
          <p:cNvPr id="9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40" t="8880" r="6250" b="4880"/>
          <a:stretch>
            <a:fillRect/>
          </a:stretch>
        </p:blipFill>
        <p:spPr>
          <a:xfrm>
            <a:off x="3181766" y="1195760"/>
            <a:ext cx="5995168" cy="5574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64996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서비스 구현 방향</a:t>
            </a:r>
            <a:br>
              <a:rPr lang="ko-KR" altLang="en-US" sz="2000"/>
            </a:br>
            <a:r>
              <a:rPr lang="ko-KR" altLang="en-US" sz="2000"/>
              <a:t> 기능 구성도</a:t>
            </a:r>
            <a:endParaRPr lang="ko-KR" altLang="en-US" sz="20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70" t="6900" r="22900" b="26930"/>
          <a:stretch>
            <a:fillRect/>
          </a:stretch>
        </p:blipFill>
        <p:spPr>
          <a:xfrm>
            <a:off x="1072161" y="1773767"/>
            <a:ext cx="10212522" cy="4795963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로그인 및 회원가입</a:t>
            </a:r>
            <a:endParaRPr lang="ko-KR" altLang="en-US" sz="2000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43012"/>
            <a:ext cx="5384799" cy="48831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ko-KR" altLang="en-US" sz="2000"/>
              <a:t>로그인 화면</a:t>
            </a:r>
            <a:endParaRPr lang="ko-KR" altLang="en-US" sz="2000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8" y="1243012"/>
            <a:ext cx="5384799" cy="4883151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ko-KR" altLang="en-US" sz="2000"/>
              <a:t>회원가입 화면</a:t>
            </a:r>
            <a:endParaRPr lang="ko-KR" altLang="en-US" sz="2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10120" r="15690" b="20140"/>
          <a:stretch>
            <a:fillRect/>
          </a:stretch>
        </p:blipFill>
        <p:spPr>
          <a:xfrm>
            <a:off x="609599" y="2265121"/>
            <a:ext cx="4905225" cy="3559550"/>
          </a:xfrm>
          <a:prstGeom prst="flowChartAlternateProcess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25930" t="25160" r="1560" b="-1010"/>
          <a:stretch>
            <a:fillRect/>
          </a:stretch>
        </p:blipFill>
        <p:spPr>
          <a:xfrm>
            <a:off x="5877429" y="1755562"/>
            <a:ext cx="5966749" cy="4838284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회원 가입 안내창</a:t>
            </a:r>
            <a:endParaRPr lang="ko-KR" altLang="en-US" sz="2000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4859724"/>
            <a:ext cx="5638798" cy="1848786"/>
          </a:xfrm>
          <a:prstGeom prst="flowChartAlternateProcess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l="1290" t="1640" r="890" b="3740"/>
          <a:stretch>
            <a:fillRect/>
          </a:stretch>
        </p:blipFill>
        <p:spPr>
          <a:xfrm>
            <a:off x="6080140" y="1063586"/>
            <a:ext cx="5885951" cy="1965228"/>
          </a:xfrm>
          <a:prstGeom prst="flowChartAlternateProcess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890" t="720" r="330" b="2900"/>
          <a:stretch>
            <a:fillRect/>
          </a:stretch>
        </p:blipFill>
        <p:spPr>
          <a:xfrm>
            <a:off x="431799" y="3028814"/>
            <a:ext cx="5664201" cy="1860102"/>
          </a:xfrm>
          <a:prstGeom prst="flowChartAlternateProcess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996342" y="1722350"/>
            <a:ext cx="3206681" cy="637945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중복체크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1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아이디 입력확인 안내창 ←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96000" y="3958865"/>
            <a:ext cx="5051460" cy="363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→ 내용 입력 안내창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750888" y="5901220"/>
            <a:ext cx="4345112" cy="364325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비밀번호 불일치 안내창 ←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br>
              <a:rPr lang="en-US" altLang="ko-KR"/>
            </a:br>
            <a:r>
              <a:rPr lang="ko-KR" altLang="en-US"/>
              <a:t>목   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ko-KR"/>
          </a:p>
          <a:p>
            <a:pPr algn="ctr">
              <a:defRPr/>
            </a:pPr>
            <a:r>
              <a:rPr lang="ko-KR" altLang="en-US" sz="2500"/>
              <a:t> </a:t>
            </a:r>
            <a:r>
              <a:rPr lang="en-US" altLang="ko-KR" sz="2500"/>
              <a:t>1.</a:t>
            </a:r>
            <a:r>
              <a:rPr lang="ko-KR" altLang="en-US" sz="2500"/>
              <a:t> 제작 배경 및 목적</a:t>
            </a:r>
            <a:endParaRPr lang="ko-KR" altLang="en-US" sz="2500"/>
          </a:p>
          <a:p>
            <a:pPr marL="0" indent="0" algn="ctr">
              <a:buNone/>
              <a:defRPr/>
            </a:pPr>
            <a:endParaRPr lang="ko-KR" altLang="en-US" sz="2500"/>
          </a:p>
          <a:p>
            <a:pPr algn="ctr">
              <a:defRPr/>
            </a:pPr>
            <a:r>
              <a:rPr lang="ko-KR" altLang="en-US" sz="2500"/>
              <a:t> </a:t>
            </a:r>
            <a:r>
              <a:rPr lang="en-US" altLang="ko-KR" sz="2500"/>
              <a:t>2.</a:t>
            </a:r>
            <a:r>
              <a:rPr lang="ko-KR" altLang="en-US" sz="2500"/>
              <a:t> 프로젝트 소개</a:t>
            </a:r>
            <a:endParaRPr lang="ko-KR" altLang="en-US" sz="2500"/>
          </a:p>
          <a:p>
            <a:pPr marL="0" indent="0" algn="ctr">
              <a:buNone/>
              <a:defRPr/>
            </a:pPr>
            <a:endParaRPr lang="ko-KR" altLang="en-US" sz="2500"/>
          </a:p>
          <a:p>
            <a:pPr algn="ctr">
              <a:defRPr/>
            </a:pPr>
            <a:r>
              <a:rPr lang="ko-KR" altLang="en-US" sz="2500"/>
              <a:t> </a:t>
            </a:r>
            <a:r>
              <a:rPr lang="en-US" altLang="ko-KR" sz="2500"/>
              <a:t>3.</a:t>
            </a:r>
            <a:r>
              <a:rPr lang="ko-KR" altLang="en-US" sz="2500"/>
              <a:t> 서비스 구현 방향</a:t>
            </a:r>
            <a:endParaRPr lang="ko-KR" altLang="en-US" sz="2500"/>
          </a:p>
          <a:p>
            <a:pPr marL="0" indent="0" algn="ctr">
              <a:buNone/>
              <a:defRPr/>
            </a:pPr>
            <a:endParaRPr lang="ko-KR" altLang="en-US" sz="2500"/>
          </a:p>
          <a:p>
            <a:pPr algn="ctr">
              <a:defRPr/>
            </a:pPr>
            <a:r>
              <a:rPr lang="ko-KR" altLang="en-US" sz="2500"/>
              <a:t> </a:t>
            </a:r>
            <a:r>
              <a:rPr lang="en-US" altLang="ko-KR" sz="2500"/>
              <a:t>4.</a:t>
            </a:r>
            <a:r>
              <a:rPr lang="ko-KR" altLang="en-US" sz="2500"/>
              <a:t> 프로젝트 일정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관리자 페이지 상품등록</a:t>
            </a:r>
            <a:endParaRPr lang="ko-KR" altLang="en-US" sz="20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22050" t="3130" r="19840"/>
          <a:stretch>
            <a:fillRect/>
          </a:stretch>
        </p:blipFill>
        <p:spPr>
          <a:xfrm>
            <a:off x="3002683" y="1276373"/>
            <a:ext cx="6186633" cy="5581627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관리자 페이지 상품목록</a:t>
            </a:r>
            <a:endParaRPr lang="ko-KR" altLang="en-US" sz="20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t="4200"/>
          <a:stretch>
            <a:fillRect/>
          </a:stretch>
        </p:blipFill>
        <p:spPr>
          <a:xfrm>
            <a:off x="1801959" y="1228812"/>
            <a:ext cx="8898447" cy="5629187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관리자 페이지 상품 수정</a:t>
            </a:r>
            <a:r>
              <a:rPr lang="en-US" altLang="ko-KR" sz="2000"/>
              <a:t>/</a:t>
            </a:r>
            <a:r>
              <a:rPr lang="ko-KR" altLang="en-US" sz="2000"/>
              <a:t>삭제</a:t>
            </a:r>
            <a:endParaRPr lang="ko-KR" altLang="en-US" sz="20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rcRect l="14670" r="18300"/>
          <a:stretch>
            <a:fillRect/>
          </a:stretch>
        </p:blipFill>
        <p:spPr>
          <a:xfrm>
            <a:off x="589600" y="1562223"/>
            <a:ext cx="5506400" cy="477815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rcRect l="20690" r="22220"/>
          <a:stretch>
            <a:fillRect/>
          </a:stretch>
        </p:blipFill>
        <p:spPr>
          <a:xfrm>
            <a:off x="7640479" y="517621"/>
            <a:ext cx="3766896" cy="5822757"/>
          </a:xfrm>
          <a:prstGeom prst="rect">
            <a:avLst/>
          </a:prstGeom>
        </p:spPr>
      </p:pic>
      <p:cxnSp>
        <p:nvCxnSpPr>
          <p:cNvPr id="24" name=""/>
          <p:cNvCxnSpPr>
            <a:endCxn id="21" idx="1"/>
          </p:cNvCxnSpPr>
          <p:nvPr/>
        </p:nvCxnSpPr>
        <p:spPr>
          <a:xfrm flipV="1">
            <a:off x="4840941" y="3429000"/>
            <a:ext cx="2799538" cy="1473398"/>
          </a:xfrm>
          <a:prstGeom prst="straightConnector1">
            <a:avLst/>
          </a:prstGeom>
          <a:ln w="165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사용자 페이지 네비게이션</a:t>
            </a:r>
            <a:endParaRPr lang="ko-KR" altLang="en-US" sz="20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0444" y="1386664"/>
            <a:ext cx="6609175" cy="500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사용자 페이지 상품정보화면</a:t>
            </a:r>
            <a:endParaRPr lang="ko-KR" altLang="en-US" sz="200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1215619"/>
            <a:ext cx="11430000" cy="5415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서비스 구현 방향</a:t>
            </a:r>
            <a:br>
              <a:rPr lang="ko-KR" altLang="en-US" sz="2000"/>
            </a:br>
            <a:r>
              <a:rPr lang="ko-KR" altLang="en-US" sz="2000"/>
              <a:t> 사용자 페이지 장바구니</a:t>
            </a:r>
            <a:endParaRPr lang="ko-KR" altLang="en-US" sz="20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64" y="1640004"/>
            <a:ext cx="12124471" cy="4625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ko-KR"/>
              <a:t>4. </a:t>
            </a:r>
            <a:r>
              <a:rPr lang="ko-KR" altLang="en-US"/>
              <a:t>프로젝트 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프로젝트 일정</a:t>
            </a:r>
            <a:br>
              <a:rPr lang="ko-KR" altLang="en-US" sz="2000"/>
            </a:br>
            <a:r>
              <a:rPr lang="ko-KR" altLang="en-US" sz="2000"/>
              <a:t> 일정표</a:t>
            </a:r>
            <a:endParaRPr lang="ko-KR" altLang="en-US" sz="20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53945" y="1955655"/>
            <a:ext cx="11661827" cy="3665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1362267"/>
            <a:ext cx="11531599" cy="134675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935940"/>
            <a:ext cx="12192000" cy="1845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제작 배경 및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515385"/>
            <a:ext cx="11302999" cy="1829881"/>
          </a:xfrm>
        </p:spPr>
        <p:txBody>
          <a:bodyPr/>
          <a:lstStyle/>
          <a:p>
            <a:pPr>
              <a:defRPr/>
            </a:pPr>
            <a:br>
              <a:rPr lang="ko-KR" altLang="en-US" sz="2300" b="1"/>
            </a:br>
            <a:r>
              <a:rPr lang="ko-KR" altLang="en-US" sz="2300" b="1"/>
              <a:t> </a:t>
            </a:r>
            <a:r>
              <a:rPr lang="en-US" altLang="ko-KR" sz="3000" b="1"/>
              <a:t>1.</a:t>
            </a:r>
            <a:r>
              <a:rPr lang="ko-KR" altLang="en-US" sz="3000" b="1"/>
              <a:t> 제작 배경 및 목적</a:t>
            </a:r>
            <a:br>
              <a:rPr lang="ko-KR" altLang="en-US" sz="3000" b="1"/>
            </a:br>
            <a:r>
              <a:rPr lang="ko-KR" altLang="en-US" sz="2900" b="1"/>
              <a:t>  </a:t>
            </a:r>
            <a:r>
              <a:rPr lang="en-US" altLang="ko-KR" sz="2200"/>
              <a:t>&lt;</a:t>
            </a:r>
            <a:r>
              <a:rPr lang="en-US" altLang="ko-KR" sz="1900" b="0"/>
              <a:t>3</a:t>
            </a:r>
            <a:r>
              <a:rPr lang="ko-KR" altLang="en-US" sz="1900" b="0"/>
              <a:t>조</a:t>
            </a:r>
            <a:r>
              <a:rPr lang="en-US" altLang="ko-KR" sz="1900" b="0"/>
              <a:t>&gt;</a:t>
            </a:r>
            <a:r>
              <a:rPr lang="ko-KR" altLang="en-US" sz="1900" b="0"/>
              <a:t>는 더조은</a:t>
            </a:r>
            <a:r>
              <a:rPr lang="en-US" altLang="ko-KR" sz="1900" b="0"/>
              <a:t>IT</a:t>
            </a:r>
            <a:r>
              <a:rPr lang="ko-KR" altLang="en-US" sz="1900" b="0"/>
              <a:t>컴퓨터학원 수업 경험을 바탕으로 </a:t>
            </a:r>
            <a:r>
              <a:rPr lang="ko-KR" altLang="en-US" sz="1900" b="1"/>
              <a:t>친근하고 편리하며</a:t>
            </a:r>
            <a:r>
              <a:rPr lang="en-US" altLang="ko-KR" sz="1900" b="1"/>
              <a:t>,</a:t>
            </a:r>
            <a:r>
              <a:rPr lang="ko-KR" altLang="en-US" sz="1900" b="1"/>
              <a:t> 유연한 시스템 구축</a:t>
            </a:r>
            <a:r>
              <a:rPr lang="ko-KR" altLang="en-US" sz="1900" b="0"/>
              <a:t>에 노력하였습니다</a:t>
            </a:r>
            <a:r>
              <a:rPr lang="en-US" altLang="ko-KR" sz="1900" b="0"/>
              <a:t>.</a:t>
            </a:r>
            <a:endParaRPr lang="en-US" altLang="ko-KR" sz="1900" b="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2345266"/>
            <a:ext cx="11302999" cy="3923772"/>
          </a:xfrm>
        </p:spPr>
        <p:txBody>
          <a:bodyPr/>
          <a:lstStyle/>
          <a:p>
            <a:pPr marL="0" indent="0" algn="ctr">
              <a:buNone/>
              <a:defRPr/>
            </a:pPr>
            <a:endParaRPr xmlns:mc="http://schemas.openxmlformats.org/markup-compatibility/2006" xmlns:hp="http://schemas.haansoft.com/office/presentation/8.0" lang="en-US" altLang="ko-KR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1. 쇼핑몰 사이트를 직접 개발하여 웹과 서버의 통신 과정 이해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2. 클라이언트와 서버의 역할을 나누어 직접 경험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3.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MVC</a:t>
            </a: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기법의 이해를 돕기 위해 servlet구조로 개발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ko-KR"/>
              <a:t>2. </a:t>
            </a:r>
            <a:r>
              <a:rPr lang="ko-KR" altLang="en-US"/>
              <a:t>프로젝트 소개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164996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프로젝트 소개</a:t>
            </a:r>
            <a:br>
              <a:rPr lang="ko-KR" altLang="en-US" sz="2000"/>
            </a:br>
            <a:r>
              <a:rPr lang="ko-KR" altLang="en-US" sz="2000"/>
              <a:t> </a:t>
            </a:r>
            <a:r>
              <a:rPr lang="en-US" altLang="ko-KR" sz="2000"/>
              <a:t>All About Clothes </a:t>
            </a:r>
            <a:r>
              <a:rPr lang="ko-KR" altLang="en-US" sz="2000"/>
              <a:t>의류 쇼핑몰</a:t>
            </a:r>
            <a:endParaRPr lang="ko-KR" altLang="en-US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572061"/>
            <a:ext cx="11302999" cy="469697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00" b="1">
                <a:effectLst/>
              </a:rPr>
              <a:t>1.</a:t>
            </a:r>
            <a:r>
              <a:rPr lang="ko-KR" altLang="en-US" sz="2500" b="1">
                <a:effectLst/>
              </a:rPr>
              <a:t> 사용자의 편의성</a:t>
            </a:r>
            <a:endParaRPr lang="ko-KR" altLang="en-US" sz="2500" b="1">
              <a:effectLst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lang="ko-KR" altLang="en-US" sz="2300"/>
              <a:t>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안내 및 구성을 직관적이고 명료하게 분류하여 쉽게 원하는 정보를 얻을 수 있도록 구현</a:t>
            </a:r>
            <a:endParaRPr lang="ko-KR" altLang="en-US" sz="23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en-US" altLang="ko-KR" sz="2500" b="1">
                <a:effectLst/>
              </a:rPr>
              <a:t>2.</a:t>
            </a:r>
            <a:r>
              <a:rPr lang="ko-KR" altLang="en-US" sz="2500" b="1">
                <a:effectLst/>
              </a:rPr>
              <a:t> 트렌디한 디자인</a:t>
            </a:r>
            <a:endParaRPr lang="ko-KR" altLang="en-US" sz="2500" b="1">
              <a:effectLst/>
            </a:endParaRPr>
          </a:p>
          <a:p>
            <a:pPr marL="0" indent="0">
              <a:buNone/>
              <a:defRPr/>
            </a:pPr>
            <a:r>
              <a:rPr lang="ko-KR" altLang="en-US" sz="2300"/>
              <a:t> 최신의 트렌디한 </a:t>
            </a:r>
            <a:r>
              <a:rPr lang="en-US" altLang="ko-KR" sz="2300"/>
              <a:t>상징성을</a:t>
            </a:r>
            <a:r>
              <a:rPr lang="ko-KR" altLang="en-US" sz="2300"/>
              <a:t> </a:t>
            </a:r>
            <a:r>
              <a:rPr lang="en-US" altLang="ko-KR" sz="2300"/>
              <a:t>표현할</a:t>
            </a:r>
            <a:r>
              <a:rPr lang="ko-KR" altLang="en-US" sz="2300"/>
              <a:t> </a:t>
            </a:r>
            <a:r>
              <a:rPr lang="en-US" altLang="ko-KR" sz="2300"/>
              <a:t>수</a:t>
            </a:r>
            <a:r>
              <a:rPr lang="ko-KR" altLang="en-US" sz="2300"/>
              <a:t> </a:t>
            </a:r>
            <a:r>
              <a:rPr lang="en-US" altLang="ko-KR" sz="2300"/>
              <a:t>있는</a:t>
            </a:r>
            <a:r>
              <a:rPr lang="ko-KR" altLang="en-US" sz="2300"/>
              <a:t> </a:t>
            </a:r>
            <a:r>
              <a:rPr lang="en-US" altLang="ko-KR" sz="2300"/>
              <a:t>디자인</a:t>
            </a:r>
            <a:r>
              <a:rPr lang="ko-KR" altLang="en-US" sz="2300"/>
              <a:t> </a:t>
            </a:r>
            <a:r>
              <a:rPr lang="en-US" altLang="ko-KR" sz="2300"/>
              <a:t>적용</a:t>
            </a:r>
            <a:r>
              <a:rPr lang="ko-KR" altLang="en-US" sz="2300"/>
              <a:t> </a:t>
            </a:r>
            <a:r>
              <a:rPr lang="en-US" altLang="ko-KR" sz="2300"/>
              <a:t>및</a:t>
            </a:r>
            <a:r>
              <a:rPr lang="ko-KR" altLang="en-US" sz="2300"/>
              <a:t> </a:t>
            </a:r>
            <a:r>
              <a:rPr lang="en-US" altLang="ko-KR" sz="2300"/>
              <a:t>이미지</a:t>
            </a:r>
            <a:r>
              <a:rPr lang="ko-KR" altLang="en-US" sz="2300"/>
              <a:t> </a:t>
            </a:r>
            <a:r>
              <a:rPr lang="en-US" altLang="ko-KR" sz="2300"/>
              <a:t>활용</a:t>
            </a:r>
            <a:endParaRPr lang="en-US" altLang="ko-KR" sz="2300"/>
          </a:p>
          <a:p>
            <a:pPr marL="0" indent="0">
              <a:buNone/>
              <a:defRPr/>
            </a:pPr>
            <a:endParaRPr lang="en-US" altLang="ko-KR" sz="2300"/>
          </a:p>
          <a:p>
            <a:pPr marL="0" indent="0">
              <a:buNone/>
              <a:defRPr/>
            </a:pPr>
            <a:r>
              <a:rPr lang="en-US" altLang="ko-KR" sz="2500" b="1">
                <a:effectLst/>
              </a:rPr>
              <a:t>3.</a:t>
            </a:r>
            <a:r>
              <a:rPr lang="ko-KR" altLang="en-US" sz="2500" b="1">
                <a:effectLst/>
              </a:rPr>
              <a:t> 접근성</a:t>
            </a:r>
            <a:r>
              <a:rPr lang="en-US" altLang="ko-KR" sz="2500" b="1">
                <a:effectLst/>
              </a:rPr>
              <a:t>,</a:t>
            </a:r>
            <a:r>
              <a:rPr lang="ko-KR" altLang="en-US" sz="2500" b="1">
                <a:effectLst/>
              </a:rPr>
              <a:t> 표준성</a:t>
            </a:r>
            <a:endParaRPr lang="ko-KR" altLang="en-US" sz="2500" b="1">
              <a:effectLst/>
            </a:endParaRPr>
          </a:p>
          <a:p>
            <a:pPr marL="0" indent="0">
              <a:buNone/>
              <a:defRPr/>
            </a:pPr>
            <a:r>
              <a:rPr lang="ko-KR" altLang="en-US" sz="2300"/>
              <a:t> </a:t>
            </a:r>
            <a:r>
              <a:rPr lang="en-US" altLang="ko-KR" sz="2300"/>
              <a:t>웹접근성, 웹표준</a:t>
            </a:r>
            <a:r>
              <a:rPr lang="ko-KR" altLang="en-US" sz="2300"/>
              <a:t>성</a:t>
            </a:r>
            <a:r>
              <a:rPr lang="en-US" altLang="ko-KR" sz="2300"/>
              <a:t>, 웹호환성</a:t>
            </a:r>
            <a:r>
              <a:rPr lang="ko-KR" altLang="en-US" sz="2300"/>
              <a:t> </a:t>
            </a:r>
            <a:r>
              <a:rPr lang="en-US" altLang="ko-KR" sz="2300"/>
              <a:t>준수하여</a:t>
            </a:r>
            <a:r>
              <a:rPr lang="ko-KR" altLang="en-US" sz="2300"/>
              <a:t> </a:t>
            </a:r>
            <a:r>
              <a:rPr lang="en-US" altLang="ko-KR" sz="2300"/>
              <a:t>모든</a:t>
            </a:r>
            <a:r>
              <a:rPr lang="ko-KR" altLang="en-US" sz="2300"/>
              <a:t> </a:t>
            </a:r>
            <a:r>
              <a:rPr lang="en-US" altLang="ko-KR" sz="2300"/>
              <a:t>사용자가</a:t>
            </a:r>
            <a:r>
              <a:rPr lang="ko-KR" altLang="en-US" sz="2300"/>
              <a:t> </a:t>
            </a:r>
            <a:r>
              <a:rPr lang="en-US" altLang="ko-KR" sz="2300"/>
              <a:t>동등하게</a:t>
            </a:r>
            <a:r>
              <a:rPr lang="ko-KR" altLang="en-US" sz="2300"/>
              <a:t> </a:t>
            </a:r>
            <a:r>
              <a:rPr lang="en-US" altLang="ko-KR" sz="2300"/>
              <a:t>사용할</a:t>
            </a:r>
            <a:r>
              <a:rPr lang="ko-KR" altLang="en-US" sz="2300"/>
              <a:t> </a:t>
            </a:r>
            <a:r>
              <a:rPr lang="en-US" altLang="ko-KR" sz="2300"/>
              <a:t>수</a:t>
            </a:r>
            <a:r>
              <a:rPr lang="ko-KR" altLang="en-US" sz="2300"/>
              <a:t> </a:t>
            </a:r>
            <a:r>
              <a:rPr lang="en-US" altLang="ko-KR" sz="2300"/>
              <a:t>있는</a:t>
            </a:r>
            <a:r>
              <a:rPr lang="ko-KR" altLang="en-US" sz="2300"/>
              <a:t> </a:t>
            </a:r>
            <a:r>
              <a:rPr lang="en-US" altLang="ko-KR" sz="2300"/>
              <a:t>사이트</a:t>
            </a:r>
            <a:r>
              <a:rPr lang="ko-KR" altLang="en-US" sz="2300"/>
              <a:t> </a:t>
            </a:r>
            <a:r>
              <a:rPr lang="en-US" altLang="ko-KR" sz="2300"/>
              <a:t>구축</a:t>
            </a:r>
            <a:endParaRPr lang="en-US" altLang="ko-KR" sz="2300"/>
          </a:p>
          <a:p>
            <a:pPr marL="0" indent="0">
              <a:buNone/>
              <a:defRPr/>
            </a:pPr>
            <a:endParaRPr lang="en-US" altLang="ko-KR" sz="23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363636"/>
                </a:solidFill>
                <a:effectLst/>
                <a:latin typeface="Arial"/>
                <a:ea typeface="한컴 윤고딕 230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63636"/>
                </a:solidFill>
                <a:effectLst/>
                <a:latin typeface="Arial"/>
                <a:ea typeface="한컴 윤고딕 230"/>
                <a:cs typeface="한컴 윤고딕 230"/>
              </a:rPr>
              <a:t> 관리의 효율성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63636"/>
              </a:solidFill>
              <a:effectLst/>
              <a:latin typeface="Arial"/>
              <a:ea typeface="한컴 윤고딕 230"/>
              <a:cs typeface="한컴 윤고딕 230"/>
            </a:endParaRPr>
          </a:p>
          <a:p>
            <a:pPr marL="0" indent="0">
              <a:buNone/>
              <a:defRPr/>
            </a:pPr>
            <a:r>
              <a:rPr lang="ko-KR" altLang="en-US" sz="2500"/>
              <a:t> 상품관리를 할 수 있는 관리자 페이지 구축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38088"/>
            <a:ext cx="11302999" cy="145836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프로젝트 소개</a:t>
            </a:r>
            <a:br>
              <a:rPr lang="ko-KR" altLang="en-US" sz="2000"/>
            </a:br>
            <a:r>
              <a:rPr lang="ko-KR" altLang="en-US" sz="2000"/>
              <a:t> 팀원소개</a:t>
            </a:r>
            <a:endParaRPr lang="ko-KR" altLang="en-US" sz="2000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50779"/>
            <a:ext cx="5384799" cy="23868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[</a:t>
            </a:r>
            <a:r>
              <a:rPr lang="ko-KR" altLang="en-US"/>
              <a:t>조장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ko-KR" altLang="en-US" b="1"/>
              <a:t>윤장걸</a:t>
            </a:r>
            <a:r>
              <a:rPr lang="en-US" altLang="ko-KR"/>
              <a:t> Back-End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342720" indent="-342720">
              <a:buFont typeface="Wingdings"/>
              <a:buChar char="§"/>
              <a:defRPr/>
            </a:pPr>
            <a:r>
              <a:rPr lang="ko-KR" altLang="en-US"/>
              <a:t>사용자 서비스 구현</a:t>
            </a:r>
            <a:endParaRPr lang="ko-KR" altLang="en-US"/>
          </a:p>
          <a:p>
            <a:pPr marL="342720" indent="-342720">
              <a:buFont typeface="Wingdings"/>
              <a:buChar char="§"/>
              <a:defRPr/>
            </a:pPr>
            <a:r>
              <a:rPr lang="ko-KR" altLang="en-US"/>
              <a:t>발표</a:t>
            </a:r>
            <a:endParaRPr lang="ko-KR" altLang="en-US"/>
          </a:p>
          <a:p>
            <a:pPr marL="342720" indent="-342720">
              <a:buFont typeface="Wingdings"/>
              <a:buChar char="§"/>
              <a:defRPr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8" y="1650779"/>
            <a:ext cx="5384799" cy="23868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[</a:t>
            </a:r>
            <a:r>
              <a:rPr lang="ko-KR" altLang="en-US"/>
              <a:t>팀원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ko-KR" altLang="en-US" b="1"/>
              <a:t>천윤지</a:t>
            </a:r>
            <a:r>
              <a:rPr lang="en-US" altLang="ko-KR"/>
              <a:t> Back-End</a:t>
            </a:r>
            <a:endParaRPr lang="en-US" altLang="ko-KR"/>
          </a:p>
          <a:p>
            <a:pPr marL="342720" indent="-342720">
              <a:buFont typeface="Wingdings"/>
              <a:buChar char="§"/>
              <a:defRPr/>
            </a:pPr>
            <a:r>
              <a:rPr lang="ko-KR" altLang="en-US"/>
              <a:t>관리자 서비스 구현</a:t>
            </a:r>
            <a:endParaRPr lang="ko-KR" altLang="en-US"/>
          </a:p>
          <a:p>
            <a:pPr marL="342720" indent="-342720">
              <a:buFont typeface="Wingdings"/>
              <a:buChar char="§"/>
              <a:defRPr/>
            </a:pPr>
            <a:r>
              <a:rPr lang="en-US" altLang="ko-KR"/>
              <a:t>PPT</a:t>
            </a:r>
            <a:r>
              <a:rPr lang="ko-KR" altLang="en-US"/>
              <a:t> 작성</a:t>
            </a:r>
            <a:endParaRPr lang="ko-KR" altLang="en-US"/>
          </a:p>
          <a:p>
            <a:pPr marL="342720" indent="-342720">
              <a:buFont typeface="Wingdings"/>
              <a:buChar char="§"/>
              <a:defRPr/>
            </a:pPr>
            <a:r>
              <a:rPr lang="ko-KR" altLang="en-US"/>
              <a:t>내역서</a:t>
            </a:r>
            <a:r>
              <a:rPr lang="en-US" altLang="ko-KR" sz="2000"/>
              <a:t>(DB</a:t>
            </a:r>
            <a:r>
              <a:rPr lang="ko-KR" altLang="en-US" sz="2000"/>
              <a:t> 설계</a:t>
            </a:r>
            <a:r>
              <a:rPr lang="en-US" altLang="ko-KR" sz="2000"/>
              <a:t>,</a:t>
            </a:r>
            <a:r>
              <a:rPr lang="ko-KR" altLang="en-US" sz="2000"/>
              <a:t> 클래스 구조</a:t>
            </a:r>
            <a:r>
              <a:rPr lang="en-US" altLang="ko-KR" sz="2000"/>
              <a:t>,</a:t>
            </a:r>
            <a:r>
              <a:rPr lang="ko-KR" altLang="en-US" sz="2000"/>
              <a:t> 프로세스 설계</a:t>
            </a:r>
            <a:r>
              <a:rPr lang="en-US" altLang="ko-KR" sz="2000"/>
              <a:t>)</a:t>
            </a:r>
            <a:endParaRPr lang="en-US" altLang="ko-KR"/>
          </a:p>
          <a:p>
            <a:pPr marL="342720" indent="-342720">
              <a:buFont typeface="Wingdings"/>
              <a:buChar char="§"/>
              <a:defRPr/>
            </a:pPr>
            <a:r>
              <a:rPr lang="ko-KR" altLang="en-US"/>
              <a:t>일정표 작성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4301660"/>
            <a:ext cx="5384799" cy="238245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[</a:t>
            </a:r>
            <a:r>
              <a:rPr lang="ko-KR" altLang="en-US"/>
              <a:t>팀원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ko-KR" altLang="en-US" b="1"/>
              <a:t>오진우</a:t>
            </a:r>
            <a:r>
              <a:rPr lang="ko-KR" altLang="en-US"/>
              <a:t> </a:t>
            </a:r>
            <a:r>
              <a:rPr lang="en-US" altLang="ko-KR"/>
              <a:t>Front-End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342720" indent="-342720">
              <a:buFont typeface="Arial"/>
              <a:buChar char="•"/>
              <a:defRPr/>
            </a:pPr>
            <a:r>
              <a:rPr lang="ko-KR" altLang="en-US"/>
              <a:t>화면 디자인</a:t>
            </a:r>
            <a:endParaRPr lang="ko-KR" altLang="en-US"/>
          </a:p>
          <a:p>
            <a:pPr marL="342720" indent="-342720">
              <a:buFont typeface="Arial"/>
              <a:buChar char="•"/>
              <a:defRPr/>
            </a:pPr>
            <a:r>
              <a:rPr lang="ko-KR" altLang="en-US"/>
              <a:t>로고 디자인</a:t>
            </a:r>
            <a:endParaRPr lang="ko-KR" altLang="en-US"/>
          </a:p>
          <a:p>
            <a:pPr marL="342720" indent="-342720">
              <a:buFont typeface="Arial"/>
              <a:buChar char="•"/>
              <a:defRPr/>
            </a:pPr>
            <a:r>
              <a:rPr lang="ko-KR" altLang="en-US"/>
              <a:t>회의록 작성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6" y="4301660"/>
            <a:ext cx="5384799" cy="238245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[</a:t>
            </a:r>
            <a:r>
              <a:rPr lang="ko-KR" altLang="en-US"/>
              <a:t>팀원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ko-KR" altLang="en-US" b="1"/>
              <a:t>강명인</a:t>
            </a:r>
            <a:r>
              <a:rPr lang="en-US" altLang="ko-KR"/>
              <a:t> Front-End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342720" indent="-342720">
              <a:buFont typeface="Arial"/>
              <a:buChar char="•"/>
              <a:defRPr/>
            </a:pPr>
            <a:r>
              <a:rPr lang="ko-KR" altLang="en-US"/>
              <a:t>화면디자인 이미지</a:t>
            </a:r>
            <a:endParaRPr lang="ko-KR" altLang="en-US"/>
          </a:p>
          <a:p>
            <a:pPr marL="342720" indent="-342720">
              <a:buFont typeface="Arial"/>
              <a:buChar char="•"/>
              <a:defRPr/>
            </a:pPr>
            <a:r>
              <a:rPr lang="ko-KR" altLang="en-US"/>
              <a:t>자료조사</a:t>
            </a: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>
            <a:off x="296955" y="4167190"/>
            <a:ext cx="11586882" cy="0"/>
          </a:xfrm>
          <a:prstGeom prst="line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>
            <a:stCxn id="2" idx="2"/>
          </p:cNvCxnSpPr>
          <p:nvPr/>
        </p:nvCxnSpPr>
        <p:spPr>
          <a:xfrm rot="16200000" flipH="1">
            <a:off x="3730611" y="4161843"/>
            <a:ext cx="4730776" cy="0"/>
          </a:xfrm>
          <a:prstGeom prst="line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8023412" y="3871632"/>
            <a:ext cx="250002" cy="3650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프로젝트 소개</a:t>
            </a:r>
            <a:br>
              <a:rPr lang="ko-KR" altLang="en-US" sz="2000"/>
            </a:br>
            <a:r>
              <a:rPr lang="ko-KR" altLang="en-US" sz="2000"/>
              <a:t> 로고 디자인 소개</a:t>
            </a:r>
            <a:endParaRPr lang="ko-KR" altLang="en-US" sz="200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14488" y="3574132"/>
            <a:ext cx="8068163" cy="304285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8023412" y="3871632"/>
            <a:ext cx="250002" cy="3650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26163"/>
            <a:ext cx="12192000" cy="1845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서비스 구현 방향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297</ep:Words>
  <ep:PresentationFormat/>
  <ep:Paragraphs>65</ep:Paragraphs>
  <ep:Slides>28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교차</vt:lpstr>
      <vt:lpstr>3조 홈페이지 제안서</vt:lpstr>
      <vt:lpstr>목   차</vt:lpstr>
      <vt:lpstr>1. 제작 배경 및 목적</vt:lpstr>
      <vt:lpstr>1. 제작 배경 및 목적   &lt;3조&gt;는 더조은IT컴퓨터학원 수업 경험을 바탕으로 친근하고 편리하며, 유연한 시스템 구축에 노력하였습니다.</vt:lpstr>
      <vt:lpstr>2. 프로젝트 소개</vt:lpstr>
      <vt:lpstr>2. 프로젝트 소개  All About Clothes 의류 쇼핑몰</vt:lpstr>
      <vt:lpstr>2. 프로젝트 소개  팀원소개</vt:lpstr>
      <vt:lpstr>2. 프로젝트 소개  로고 디자인 소개</vt:lpstr>
      <vt:lpstr>3. 서비스 구현 방향</vt:lpstr>
      <vt:lpstr>3. 서비스 구현 방향  개발환경</vt:lpstr>
      <vt:lpstr>3. 서비스 구현 방향  DB 설계도</vt:lpstr>
      <vt:lpstr>3. 서비스 구현 방향  클래스 구조설계도 &lt;관리자&gt;</vt:lpstr>
      <vt:lpstr>3. 서비스 구현 방향  클래스 구조설계도 &lt;사용자&gt;</vt:lpstr>
      <vt:lpstr>3. 서비스 구현 방향  클래스 구조설계도 &lt;쇼핑리스트&gt;</vt:lpstr>
      <vt:lpstr>3. 서비스 구현 방향  프로세스 &lt;관리자&gt;</vt:lpstr>
      <vt:lpstr>3. 서비스 구현 방향  프로세스 &lt;사용자&gt;</vt:lpstr>
      <vt:lpstr>3. 서비스 구현 방향  기능 구성도</vt:lpstr>
      <vt:lpstr>3.서비스 구현 방향  로그인 및 회원가입</vt:lpstr>
      <vt:lpstr>3.서비스 구현 방향  회원 가입 안내창</vt:lpstr>
      <vt:lpstr>3.서비스 구현 방향  관리자 페이지 상품등록</vt:lpstr>
      <vt:lpstr>3.서비스 구현 방향  관리자 페이지 상품목록</vt:lpstr>
      <vt:lpstr>3.서비스 구현 방향  관리자 페이지 상품 수정/삭제</vt:lpstr>
      <vt:lpstr>3.서비스 구현 방향  사용자 페이지 네비게이션</vt:lpstr>
      <vt:lpstr>3.서비스 구현 방향  사용자 페이지 상품정보화면</vt:lpstr>
      <vt:lpstr>3.서비스 구현 방향  사용자 페이지 장바구니</vt:lpstr>
      <vt:lpstr>4. 프로젝트 일정</vt:lpstr>
      <vt:lpstr>4. 프로젝트 일정  일정표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cyvip</cp:lastModifiedBy>
  <dcterms:modified xsi:type="dcterms:W3CDTF">2022-06-02T13:08:32.771</dcterms:modified>
  <cp:revision>95</cp:revision>
  <dc:title>3조 홈페이지 제안서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