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7" r:id="rId4"/>
    <p:sldId id="259" r:id="rId5"/>
    <p:sldId id="264" r:id="rId6"/>
    <p:sldId id="260" r:id="rId7"/>
    <p:sldId id="261"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64" d="100"/>
          <a:sy n="64" d="100"/>
        </p:scale>
        <p:origin x="6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cynthiacheruto14@gmail.com" TargetMode="Externa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 y="-457200"/>
            <a:ext cx="12433852" cy="7315200"/>
          </a:xfrm>
          <a:prstGeom prst="rect">
            <a:avLst/>
          </a:prstGeom>
        </p:spPr>
      </p:pic>
    </p:spTree>
    <p:extLst>
      <p:ext uri="{BB962C8B-B14F-4D97-AF65-F5344CB8AC3E}">
        <p14:creationId xmlns:p14="http://schemas.microsoft.com/office/powerpoint/2010/main" val="235077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pPr lvl="1"/>
            <a:r>
              <a:rPr lang="en-US" dirty="0"/>
              <a:t>T</a:t>
            </a:r>
            <a:r>
              <a:rPr lang="en-US" dirty="0" smtClean="0"/>
              <a:t>he business should  </a:t>
            </a:r>
            <a:r>
              <a:rPr lang="en-US" dirty="0"/>
              <a:t>implement a targeted retention strategy by focusing on key factors that contribute to churn, such as customer tenure, service type, and geographical location</a:t>
            </a:r>
            <a:r>
              <a:rPr lang="en-US" dirty="0" smtClean="0"/>
              <a:t>.</a:t>
            </a:r>
          </a:p>
          <a:p>
            <a:pPr lvl="1"/>
            <a:r>
              <a:rPr lang="en-US" dirty="0" smtClean="0"/>
              <a:t> </a:t>
            </a:r>
            <a:r>
              <a:rPr lang="en-US" dirty="0"/>
              <a:t>Segmentation of high-risk customer groups, particularly in states with the highest churn rates, will allow for personalized interventions, such as tailored offers, loyalty programs, or customer service improvements. </a:t>
            </a:r>
            <a:endParaRPr lang="en-US" dirty="0" smtClean="0"/>
          </a:p>
          <a:p>
            <a:pPr lvl="1"/>
            <a:r>
              <a:rPr lang="en-US" dirty="0" smtClean="0"/>
              <a:t>Additionally</a:t>
            </a:r>
            <a:r>
              <a:rPr lang="en-US" dirty="0"/>
              <a:t>, leveraging predictive models can help identify at-risk customers early, enabling proactive retention efforts. The business should also consider adjusting pricing structures and contract terms to improve customer satisfaction and reduce churn. Monitoring and refining these strategies continuously will ensure sustainable customer loyalty and long-term business growth.</a:t>
            </a:r>
          </a:p>
        </p:txBody>
      </p:sp>
    </p:spTree>
    <p:extLst>
      <p:ext uri="{BB962C8B-B14F-4D97-AF65-F5344CB8AC3E}">
        <p14:creationId xmlns:p14="http://schemas.microsoft.com/office/powerpoint/2010/main" val="49607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3243" y="1749287"/>
            <a:ext cx="10401369" cy="4161935"/>
          </a:xfrm>
        </p:spPr>
        <p:txBody>
          <a:bodyPr/>
          <a:lstStyle/>
          <a:p>
            <a:r>
              <a:rPr lang="en-US" dirty="0"/>
              <a:t>In conclusion, the customer churn analysis project has provided valuable insights into the key factors influencing customer attrition. By identifying patterns in customer demographics, service types, and geographical locations, we gained a deeper understanding of the customer segments most at risk of leaving. </a:t>
            </a:r>
            <a:endParaRPr lang="en-US" dirty="0" smtClean="0"/>
          </a:p>
          <a:p>
            <a:r>
              <a:rPr lang="en-US" dirty="0" smtClean="0"/>
              <a:t>The </a:t>
            </a:r>
            <a:r>
              <a:rPr lang="en-US" dirty="0"/>
              <a:t>data-driven approach highlights the importance of focusing on high-churn states and offering targeted retention strategies to reduce churn rates. Furthermore, the use of correlation analysis and predictive modeling can assist in early identification of potential churners, allowing for more effective and timely interventions. By leveraging these findings, businesses can enhance customer retention efforts, improve satisfaction, and ultimately foster long-term growth and profitability.</a:t>
            </a:r>
          </a:p>
        </p:txBody>
      </p:sp>
    </p:spTree>
    <p:extLst>
      <p:ext uri="{BB962C8B-B14F-4D97-AF65-F5344CB8AC3E}">
        <p14:creationId xmlns:p14="http://schemas.microsoft.com/office/powerpoint/2010/main" val="78870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2589212" y="2133599"/>
            <a:ext cx="8915400" cy="4625009"/>
          </a:xfrm>
        </p:spPr>
        <p:txBody>
          <a:bodyPr/>
          <a:lstStyle/>
          <a:p>
            <a:r>
              <a:rPr lang="en-US" dirty="0" smtClean="0"/>
              <a:t>Should you have any queries or require further clarification , kindly do not hesitate to contact.</a:t>
            </a:r>
          </a:p>
          <a:p>
            <a:endParaRPr lang="en-US" dirty="0"/>
          </a:p>
          <a:p>
            <a:pPr marL="0" indent="0">
              <a:buNone/>
            </a:pPr>
            <a:r>
              <a:rPr lang="en-US" dirty="0" smtClean="0"/>
              <a:t>                    </a:t>
            </a:r>
            <a:r>
              <a:rPr lang="en-US" b="1" dirty="0" smtClean="0"/>
              <a:t>+254743080801</a:t>
            </a:r>
          </a:p>
          <a:p>
            <a:pPr marL="0" indent="0">
              <a:buNone/>
            </a:pPr>
            <a:endParaRPr lang="en-US" dirty="0"/>
          </a:p>
          <a:p>
            <a:pPr marL="0" indent="0">
              <a:buNone/>
            </a:pPr>
            <a:r>
              <a:rPr lang="en-US" dirty="0" smtClean="0"/>
              <a:t>                      </a:t>
            </a:r>
          </a:p>
          <a:p>
            <a:pPr marL="0" indent="0">
              <a:buNone/>
            </a:pPr>
            <a:r>
              <a:rPr lang="en-US" dirty="0"/>
              <a:t> </a:t>
            </a:r>
            <a:r>
              <a:rPr lang="en-US" dirty="0" smtClean="0"/>
              <a:t>                                           </a:t>
            </a:r>
            <a:r>
              <a:rPr lang="en-US" dirty="0" smtClean="0">
                <a:hlinkClick r:id="rId2"/>
              </a:rPr>
              <a:t>cynthiacheruto14@gmail.com</a:t>
            </a:r>
            <a:endParaRPr lang="en-US" dirty="0" smtClean="0"/>
          </a:p>
          <a:p>
            <a:pPr marL="0" indent="0">
              <a:buNone/>
            </a:pPr>
            <a:r>
              <a:rPr lang="en-US" dirty="0" smtClean="0"/>
              <a:t>                                             </a:t>
            </a:r>
          </a:p>
          <a:p>
            <a:pPr marL="0" indent="0">
              <a:buNone/>
            </a:pPr>
            <a:r>
              <a:rPr lang="en-US" dirty="0"/>
              <a:t> </a:t>
            </a:r>
            <a:r>
              <a:rPr lang="en-US" dirty="0" smtClean="0"/>
              <a:t>                                                  </a:t>
            </a:r>
          </a:p>
          <a:p>
            <a:pPr marL="0" indent="0">
              <a:buNone/>
            </a:pPr>
            <a:r>
              <a:rPr lang="en-US" dirty="0" smtClean="0"/>
              <a:t>                                             c</a:t>
            </a:r>
          </a:p>
          <a:p>
            <a:pPr marL="0" indent="0">
              <a:buNone/>
            </a:pPr>
            <a:endParaRPr lang="en-US" dirty="0"/>
          </a:p>
        </p:txBody>
      </p:sp>
      <p:pic>
        <p:nvPicPr>
          <p:cNvPr id="4" name="Picture 3" descr="File:Telephone icon blue gradient.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140" y="3188993"/>
            <a:ext cx="854767" cy="553653"/>
          </a:xfrm>
          <a:prstGeom prst="rect">
            <a:avLst/>
          </a:prstGeom>
        </p:spPr>
      </p:pic>
      <p:pic>
        <p:nvPicPr>
          <p:cNvPr id="5" name="Picture 4" descr="&lt;strong&gt;Gmail&lt;/strong&gt; — Википедиј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0139" y="4022411"/>
            <a:ext cx="952500" cy="755374"/>
          </a:xfrm>
          <a:prstGeom prst="rect">
            <a:avLst/>
          </a:prstGeom>
        </p:spPr>
      </p:pic>
      <p:pic>
        <p:nvPicPr>
          <p:cNvPr id="6" name="Picture 5" descr="Silhouette, &lt;strong&gt;Linkedin&lt;/strong&gt;, Businessman, Free Stock Photo - Public Domain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9852" y="5220436"/>
            <a:ext cx="2007705" cy="919386"/>
          </a:xfrm>
          <a:prstGeom prst="rect">
            <a:avLst/>
          </a:prstGeom>
        </p:spPr>
      </p:pic>
    </p:spTree>
    <p:extLst>
      <p:ext uri="{BB962C8B-B14F-4D97-AF65-F5344CB8AC3E}">
        <p14:creationId xmlns:p14="http://schemas.microsoft.com/office/powerpoint/2010/main" val="271743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653" y="0"/>
            <a:ext cx="9621078" cy="1431234"/>
          </a:xfrm>
        </p:spPr>
        <p:txBody>
          <a:bodyPr>
            <a:normAutofit/>
          </a:bodyPr>
          <a:lstStyle/>
          <a:p>
            <a:r>
              <a:rPr lang="en-US" dirty="0" smtClean="0"/>
              <a:t>OVERVIEW</a:t>
            </a:r>
            <a:endParaRPr lang="en-US" dirty="0"/>
          </a:p>
        </p:txBody>
      </p:sp>
      <p:sp>
        <p:nvSpPr>
          <p:cNvPr id="3" name="Subtitle 2"/>
          <p:cNvSpPr>
            <a:spLocks noGrp="1"/>
          </p:cNvSpPr>
          <p:nvPr>
            <p:ph type="subTitle" idx="1"/>
          </p:nvPr>
        </p:nvSpPr>
        <p:spPr>
          <a:xfrm>
            <a:off x="695739" y="1431235"/>
            <a:ext cx="10808873" cy="4472428"/>
          </a:xfrm>
        </p:spPr>
        <p:txBody>
          <a:bodyPr/>
          <a:lstStyle/>
          <a:p>
            <a:r>
              <a:rPr lang="en-US" dirty="0"/>
              <a:t>This project aims to predict customer churn (i.e., whether a customer will leave the service) based on a variety of features related to their usage of the telecom services. The dataset contains customer-related data, such as their demographic information, service plans, and usage statistics. The goal is to build a predictive model to identify customers who are likely to churn so that the company can take preventive actions.</a:t>
            </a:r>
          </a:p>
        </p:txBody>
      </p:sp>
    </p:spTree>
    <p:extLst>
      <p:ext uri="{BB962C8B-B14F-4D97-AF65-F5344CB8AC3E}">
        <p14:creationId xmlns:p14="http://schemas.microsoft.com/office/powerpoint/2010/main" val="240223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br>
              <a:rPr lang="en-US" dirty="0" smtClean="0"/>
            </a:br>
            <a:r>
              <a:rPr lang="en-US" dirty="0" smtClean="0"/>
              <a:t/>
            </a:r>
            <a:br>
              <a:rPr lang="en-US" dirty="0" smtClean="0"/>
            </a:br>
            <a:r>
              <a:rPr lang="en-US" sz="1800" b="1" dirty="0" smtClean="0"/>
              <a:t>OVERVIEW OF PRESENTATION STRUCTURE</a:t>
            </a:r>
            <a:endParaRPr lang="en-US" sz="1800" b="1" dirty="0"/>
          </a:p>
        </p:txBody>
      </p:sp>
      <p:sp>
        <p:nvSpPr>
          <p:cNvPr id="4" name="Content Placeholder 3"/>
          <p:cNvSpPr>
            <a:spLocks noGrp="1"/>
          </p:cNvSpPr>
          <p:nvPr>
            <p:ph idx="1"/>
          </p:nvPr>
        </p:nvSpPr>
        <p:spPr/>
        <p:txBody>
          <a:bodyPr/>
          <a:lstStyle/>
          <a:p>
            <a:r>
              <a:rPr lang="en-US" dirty="0" smtClean="0"/>
              <a:t>Business understanding</a:t>
            </a:r>
          </a:p>
          <a:p>
            <a:r>
              <a:rPr lang="en-US" dirty="0" smtClean="0"/>
              <a:t>Business question</a:t>
            </a:r>
          </a:p>
          <a:p>
            <a:r>
              <a:rPr lang="en-US" dirty="0" smtClean="0"/>
              <a:t>Data understanding</a:t>
            </a:r>
          </a:p>
          <a:p>
            <a:r>
              <a:rPr lang="en-US" dirty="0" smtClean="0"/>
              <a:t>Data cleaning </a:t>
            </a:r>
          </a:p>
          <a:p>
            <a:r>
              <a:rPr lang="en-US" dirty="0" smtClean="0"/>
              <a:t>Data analysis </a:t>
            </a:r>
          </a:p>
          <a:p>
            <a:r>
              <a:rPr lang="en-US" dirty="0" smtClean="0"/>
              <a:t>Recommendation</a:t>
            </a:r>
          </a:p>
          <a:p>
            <a:r>
              <a:rPr lang="en-US" dirty="0" smtClean="0"/>
              <a:t>Conclusion</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3673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lstStyle/>
          <a:p>
            <a:r>
              <a:rPr lang="en-US" dirty="0"/>
              <a:t>In the telecommunications industry, </a:t>
            </a:r>
            <a:r>
              <a:rPr lang="en-US" b="1" dirty="0"/>
              <a:t>customer churn</a:t>
            </a:r>
            <a:r>
              <a:rPr lang="en-US" dirty="0"/>
              <a:t> is a critical metric that directly impacts profitability. Churn refers to the loss of customers who decide to cancel or stop using the company’s services. For telecom companies, understanding the factors that contribute to customer churn and being able to predict which customers are at risk of leaving can provide a significant competitive advantage. This project focuses on building a predictive model that helps the company identify customers likely to churn, enabling them to take proactive steps to retain these customers.</a:t>
            </a:r>
          </a:p>
        </p:txBody>
      </p:sp>
    </p:spTree>
    <p:extLst>
      <p:ext uri="{BB962C8B-B14F-4D97-AF65-F5344CB8AC3E}">
        <p14:creationId xmlns:p14="http://schemas.microsoft.com/office/powerpoint/2010/main" val="40568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QUESTION</a:t>
            </a:r>
            <a:endParaRPr lang="en-US" dirty="0"/>
          </a:p>
        </p:txBody>
      </p:sp>
      <p:sp>
        <p:nvSpPr>
          <p:cNvPr id="3" name="Content Placeholder 2"/>
          <p:cNvSpPr>
            <a:spLocks noGrp="1"/>
          </p:cNvSpPr>
          <p:nvPr>
            <p:ph idx="1"/>
          </p:nvPr>
        </p:nvSpPr>
        <p:spPr/>
        <p:txBody>
          <a:bodyPr/>
          <a:lstStyle/>
          <a:p>
            <a:r>
              <a:rPr lang="en-US" dirty="0"/>
              <a:t>What are the key factors contributing to customer churn</a:t>
            </a:r>
            <a:r>
              <a:rPr lang="en-US" dirty="0" smtClean="0"/>
              <a:t>?</a:t>
            </a:r>
          </a:p>
          <a:p>
            <a:r>
              <a:rPr lang="en-US" dirty="0"/>
              <a:t>Which customer segments are most at risk of churn</a:t>
            </a:r>
            <a:r>
              <a:rPr lang="en-US" dirty="0" smtClean="0"/>
              <a:t>?</a:t>
            </a:r>
          </a:p>
          <a:p>
            <a:r>
              <a:rPr lang="en-US" dirty="0"/>
              <a:t>How can customer retention be improved</a:t>
            </a:r>
            <a:r>
              <a:rPr lang="en-US" dirty="0" smtClean="0"/>
              <a:t>?</a:t>
            </a:r>
          </a:p>
          <a:p>
            <a:r>
              <a:rPr lang="en-US" dirty="0"/>
              <a:t>What impact does churn have on the company’s revenue and growth</a:t>
            </a:r>
            <a:r>
              <a:rPr lang="en-US" dirty="0" smtClean="0"/>
              <a:t>?</a:t>
            </a:r>
          </a:p>
          <a:p>
            <a:r>
              <a:rPr lang="en-US" dirty="0"/>
              <a:t>What is the effectiveness of current customer retention strategies</a:t>
            </a:r>
            <a:r>
              <a:rPr lang="en-US" dirty="0" smtClean="0"/>
              <a:t>?</a:t>
            </a:r>
          </a:p>
          <a:p>
            <a:r>
              <a:rPr lang="en-US" dirty="0"/>
              <a:t>Which states or regions exhibit the highest churn rates, and why</a:t>
            </a:r>
            <a:r>
              <a:rPr lang="en-US" dirty="0" smtClean="0"/>
              <a:t>?</a:t>
            </a:r>
          </a:p>
          <a:p>
            <a:r>
              <a:rPr lang="en-US" dirty="0"/>
              <a:t>Can predictive models help anticipate churn and reduce it proactively?</a:t>
            </a:r>
          </a:p>
        </p:txBody>
      </p:sp>
    </p:spTree>
    <p:extLst>
      <p:ext uri="{BB962C8B-B14F-4D97-AF65-F5344CB8AC3E}">
        <p14:creationId xmlns:p14="http://schemas.microsoft.com/office/powerpoint/2010/main" val="151406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a:t>The </a:t>
            </a:r>
            <a:r>
              <a:rPr lang="en-US" b="1" dirty="0"/>
              <a:t>Customer Churn Dataset</a:t>
            </a:r>
            <a:r>
              <a:rPr lang="en-US" dirty="0"/>
              <a:t> contains demographic and service usage data, with key features such as customer ID, gender, tenure, contract type, monthly charges, and service attributes like internet service, online security, and tech support. The target variable is </a:t>
            </a:r>
            <a:r>
              <a:rPr lang="en-US" b="1" dirty="0"/>
              <a:t>Churn</a:t>
            </a:r>
            <a:r>
              <a:rPr lang="en-US" dirty="0"/>
              <a:t>, indicating whether a customer has left the service. The dataset includes a mix of categorical, numerical, and binary features, with some missing values, especially in </a:t>
            </a:r>
            <a:r>
              <a:rPr lang="en-US" b="1" dirty="0" err="1"/>
              <a:t>TotalCharges</a:t>
            </a:r>
            <a:r>
              <a:rPr lang="en-US" dirty="0"/>
              <a:t>. It likely contains </a:t>
            </a:r>
            <a:r>
              <a:rPr lang="en-US" b="1" dirty="0"/>
              <a:t>class imbalance</a:t>
            </a:r>
            <a:r>
              <a:rPr lang="en-US" dirty="0"/>
              <a:t>, with more non-churned customers, and outliers in numerical features such as </a:t>
            </a:r>
            <a:r>
              <a:rPr lang="en-US" b="1" dirty="0" err="1"/>
              <a:t>MonthlyCharges</a:t>
            </a:r>
            <a:r>
              <a:rPr lang="en-US" dirty="0"/>
              <a:t>. Key insights reveal that shorter tenure, month-to-month contracts, and higher charges are associated with higher churn rates. Understanding these relationships is crucial for developing predictive models for customer retention.</a:t>
            </a:r>
          </a:p>
        </p:txBody>
      </p:sp>
    </p:spTree>
    <p:extLst>
      <p:ext uri="{BB962C8B-B14F-4D97-AF65-F5344CB8AC3E}">
        <p14:creationId xmlns:p14="http://schemas.microsoft.com/office/powerpoint/2010/main" val="200002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a:t>The </a:t>
            </a:r>
            <a:r>
              <a:rPr lang="en-US" b="1" dirty="0"/>
              <a:t>data cleaning</a:t>
            </a:r>
            <a:r>
              <a:rPr lang="en-US" dirty="0"/>
              <a:t> process for the Customer Churn Dataset involved several key steps to ensure the data was ready for analysis and modeling. Initially, missing values were handled, particularly in the </a:t>
            </a:r>
            <a:r>
              <a:rPr lang="en-US" b="1" dirty="0" err="1"/>
              <a:t>TotalCharges</a:t>
            </a:r>
            <a:r>
              <a:rPr lang="en-US" dirty="0"/>
              <a:t> column, where empty cells were replaced with the median value or dropped if necessary. Categorical variables like </a:t>
            </a:r>
            <a:r>
              <a:rPr lang="en-US" b="1" dirty="0"/>
              <a:t>Contract</a:t>
            </a:r>
            <a:r>
              <a:rPr lang="en-US" dirty="0"/>
              <a:t>, </a:t>
            </a:r>
            <a:r>
              <a:rPr lang="en-US" b="1" dirty="0" err="1"/>
              <a:t>PaymentMethod</a:t>
            </a:r>
            <a:r>
              <a:rPr lang="en-US" dirty="0"/>
              <a:t>, and </a:t>
            </a:r>
            <a:r>
              <a:rPr lang="en-US" b="1" dirty="0" err="1"/>
              <a:t>InternetService</a:t>
            </a:r>
            <a:r>
              <a:rPr lang="en-US" dirty="0"/>
              <a:t> were encoded using one-hot encoding or label encoding to convert them into numerical format. Outliers in numerical columns, such as </a:t>
            </a:r>
            <a:r>
              <a:rPr lang="en-US" b="1" dirty="0" err="1"/>
              <a:t>MonthlyCharges</a:t>
            </a:r>
            <a:r>
              <a:rPr lang="en-US" dirty="0"/>
              <a:t> and </a:t>
            </a:r>
            <a:r>
              <a:rPr lang="en-US" b="1" dirty="0"/>
              <a:t>Tenure</a:t>
            </a:r>
            <a:r>
              <a:rPr lang="en-US" dirty="0"/>
              <a:t>, were assessed and handled appropriately, either through capping or removal. Duplicate records were also checked and removed to ensure the integrity of the data. Finally, feature scaling or normalization was applied where needed to ensure consistent ranges for numerical variables. The cleaned dataset was now suitable for exploratory data analysis (EDA) and building machine learning models.</a:t>
            </a:r>
          </a:p>
        </p:txBody>
      </p:sp>
    </p:spTree>
    <p:extLst>
      <p:ext uri="{BB962C8B-B14F-4D97-AF65-F5344CB8AC3E}">
        <p14:creationId xmlns:p14="http://schemas.microsoft.com/office/powerpoint/2010/main" val="81952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sz="half" idx="1"/>
          </p:nvPr>
        </p:nvSpPr>
        <p:spPr>
          <a:xfrm>
            <a:off x="536714" y="1500809"/>
            <a:ext cx="6132444" cy="4410413"/>
          </a:xfrm>
        </p:spPr>
        <p:txBody>
          <a:bodyPr>
            <a:normAutofit lnSpcReduction="10000"/>
          </a:bodyPr>
          <a:lstStyle/>
          <a:p>
            <a:r>
              <a:rPr lang="en-US" dirty="0"/>
              <a:t>The </a:t>
            </a:r>
            <a:r>
              <a:rPr lang="en-US" b="1" dirty="0"/>
              <a:t>data analysis</a:t>
            </a:r>
            <a:r>
              <a:rPr lang="en-US" dirty="0"/>
              <a:t> focused on visualizing churn patterns across different U.S. states. By converting the 'churn' column to a string for compatibility with </a:t>
            </a:r>
            <a:r>
              <a:rPr lang="en-US" dirty="0" err="1"/>
              <a:t>Seaborn</a:t>
            </a:r>
            <a:r>
              <a:rPr lang="en-US" dirty="0"/>
              <a:t>, the analysis filtered the top 15 states with the highest number of churners. A </a:t>
            </a:r>
            <a:r>
              <a:rPr lang="en-US" b="1" dirty="0"/>
              <a:t>count plot</a:t>
            </a:r>
            <a:r>
              <a:rPr lang="en-US" dirty="0"/>
              <a:t> was created to compare the number of churned versus non-churned customers across these states, revealing geographic patterns in customer retention. The chart showed the distribution of churners and non-churners within each state, with clear distinctions highlighted by the color-coded bars. The added labels on each bar provided precise counts, enhancing interpretability. This analysis helped in identifying states where churn is more prevalent, guiding business strategies to address high churn regions.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9157" y="1351722"/>
            <a:ext cx="5522841" cy="4234069"/>
          </a:xfrm>
        </p:spPr>
      </p:pic>
    </p:spTree>
    <p:extLst>
      <p:ext uri="{BB962C8B-B14F-4D97-AF65-F5344CB8AC3E}">
        <p14:creationId xmlns:p14="http://schemas.microsoft.com/office/powerpoint/2010/main" val="109750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sz="half" idx="1"/>
          </p:nvPr>
        </p:nvSpPr>
        <p:spPr>
          <a:xfrm>
            <a:off x="357810" y="1381540"/>
            <a:ext cx="6172200" cy="3836504"/>
          </a:xfrm>
        </p:spPr>
        <p:txBody>
          <a:bodyPr>
            <a:normAutofit lnSpcReduction="10000"/>
          </a:bodyPr>
          <a:lstStyle/>
          <a:p>
            <a:r>
              <a:rPr lang="en-US" dirty="0"/>
              <a:t>The </a:t>
            </a:r>
            <a:r>
              <a:rPr lang="en-US" b="1" dirty="0"/>
              <a:t>correlation matrix analysis</a:t>
            </a:r>
            <a:r>
              <a:rPr lang="en-US" dirty="0"/>
              <a:t> aimed to explore the relationships between numerical variables in the dataset. By calculating the pairwise correlations, a </a:t>
            </a:r>
            <a:r>
              <a:rPr lang="en-US" dirty="0" err="1"/>
              <a:t>heatmap</a:t>
            </a:r>
            <a:r>
              <a:rPr lang="en-US" dirty="0"/>
              <a:t> was generated to visualize the strength and direction of these relationships. The </a:t>
            </a:r>
            <a:r>
              <a:rPr lang="en-US" dirty="0" err="1"/>
              <a:t>heatmap</a:t>
            </a:r>
            <a:r>
              <a:rPr lang="en-US" dirty="0"/>
              <a:t>, created using </a:t>
            </a:r>
            <a:r>
              <a:rPr lang="en-US" dirty="0" err="1"/>
              <a:t>Seaborn</a:t>
            </a:r>
            <a:r>
              <a:rPr lang="en-US" dirty="0"/>
              <a:t>, displayed correlation coefficients ranging from -1 to 1, with color coding (from blue to red) to indicate negative to positive correlations. The annotations on the </a:t>
            </a:r>
            <a:r>
              <a:rPr lang="en-US" dirty="0" err="1"/>
              <a:t>heatmap</a:t>
            </a:r>
            <a:r>
              <a:rPr lang="en-US" dirty="0"/>
              <a:t> provided exact correlation values for better clarity. This analysis helps identify highly correlated variables, guiding feature selection for predictive modeling and offering insights into which factors may influence customer churn.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0013" y="1242390"/>
            <a:ext cx="5635625" cy="4542183"/>
          </a:xfrm>
        </p:spPr>
      </p:pic>
    </p:spTree>
    <p:extLst>
      <p:ext uri="{BB962C8B-B14F-4D97-AF65-F5344CB8AC3E}">
        <p14:creationId xmlns:p14="http://schemas.microsoft.com/office/powerpoint/2010/main" val="18904319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TotalTime>
  <Words>1055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PowerPoint Presentation</vt:lpstr>
      <vt:lpstr>OVERVIEW</vt:lpstr>
      <vt:lpstr>TABLE OF CONTENTS  OVERVIEW OF PRESENTATION STRUCTURE</vt:lpstr>
      <vt:lpstr>BUSINESS UNDERSTANDING</vt:lpstr>
      <vt:lpstr>BUSINESS QUESTION</vt:lpstr>
      <vt:lpstr>DATA UNDERSTANDING</vt:lpstr>
      <vt:lpstr>DATA CLEANING</vt:lpstr>
      <vt:lpstr>DATA ANALYSIS</vt:lpstr>
      <vt:lpstr>DATA ANALYSIS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dc:creator>
  <cp:lastModifiedBy>CYNTHIA</cp:lastModifiedBy>
  <cp:revision>10</cp:revision>
  <dcterms:created xsi:type="dcterms:W3CDTF">2024-12-03T08:02:54Z</dcterms:created>
  <dcterms:modified xsi:type="dcterms:W3CDTF">2024-12-03T09:59:17Z</dcterms:modified>
</cp:coreProperties>
</file>