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9EB4-5F7A-4D8C-87B2-B93579C12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289C3-4561-4C64-9011-13EB55E74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CA0A3-C1C1-4182-9AC7-9F48107D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F97B-BD80-461A-A346-658D0F20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98011-32BD-44CF-A813-F24DD31E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BE8B-049A-4C9E-946B-0D3DB5C3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7F727-2CDA-4602-857D-17425B2F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6FA5-AF92-45F3-8D41-E37344A3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3BE2-DDA9-47A4-A4A4-CDEC1411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A9770-17B3-4FF8-BE44-99194601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0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79D48-D104-4CF1-8EE7-EA22BE515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094E9-C437-4D3A-93DA-AA2C1E085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C7ED-63E1-459D-A225-82C91001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A51F-D6C2-4F71-945A-7DC8AEE5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D494-0A66-4EBC-B847-674AB39D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0FD9-F2C9-4AFB-B27C-0634A34D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4A5-5E1E-4A6B-8E72-48F29DA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5046-CDE6-4F63-8BCA-B250EF899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63FC-ED16-48C4-9E42-E4BD2FBC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367C-BC82-4291-BEAC-DBD7614C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4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C978-B4D4-48BD-AFB1-C33EB304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9B70-1D13-4409-BC24-090A038E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9F341-E2F4-455C-A0A1-85BB2DF1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80B0-7614-4DC1-AD3B-E233A6A0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6D37-A2C3-47A2-86D2-24FA6AA8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57F9-8B01-4868-A762-74428316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D16C-A0A2-4D98-A48D-56C54F40E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B6A15-4B72-4D86-BE4D-E721EBAC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C99A-8DE9-4DF7-BC05-9F8F2CFF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3E2DB-4227-448A-BB1B-A09C26A3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A0C39-C7A6-4E5B-8836-81A7DB53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46E9-A92E-4CED-8512-D8BE0D28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EB22-FC45-4430-9324-695BEA6D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8675A-C865-4FE4-9446-301398F33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84158-71FE-41E0-961D-5D2A4FC0F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9F158-C10E-403D-8434-D838FA3A4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5A6DC-BA7F-48E8-B1DD-1B144238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A280A-1343-4A65-9083-BBD302DE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DA724-E363-4DE7-9CBF-0A04B7C1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9435-7B20-4C92-8EBF-DA73CCB7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37937-C906-4B89-B93E-165C40AF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BF62A-A398-4262-B756-2497ABD8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A2582-DCC5-4995-B61A-7D1FF2EC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4317B-4F41-4C42-BCA2-767C39D4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05D37-F5CB-4D48-B79D-FC7B8951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22E77-DB00-412F-A617-C53A6FCD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201A-3C43-4890-8807-859F34F2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47B1-9B9B-4F34-A918-6C0DF047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F613A-7463-4494-B542-9B08EBA0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3BFC2-67D1-4D42-A3C9-0340A84E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2102B-42E5-4D1A-B4CB-0DF7ACF7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60465-CDFF-463D-95EA-C5D649B3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8891-9242-4D7F-B022-FF520BAE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ABD87-F069-4C59-A7AF-53AFAE91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F156B-AB4B-4ABE-9979-D3D6AA2B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C10D-C6C6-4394-ABAF-30C335A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A84DA-8E62-4FE5-9F13-B056C4A2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87CD-665E-43A9-B5F8-918B53B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FC6B3-05B5-4782-836C-F40C16A3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C922-ED8B-4C7E-A8C4-284C2852C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1F0C-3CCA-4D83-A9CE-D53BA23D2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0A03-8730-43EB-8EC5-9949673F02D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C61D-1476-490C-A8AF-7828FBD4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8B40-8CCC-4568-98DE-847B9E660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7ECF2-9009-4F2A-A0EB-A01794B17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1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0E1B3E-3985-4F61-8093-72BF7F4D56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F9C021-1072-4509-9536-90569C179352}"/>
              </a:ext>
            </a:extLst>
          </p:cNvPr>
          <p:cNvSpPr/>
          <p:nvPr/>
        </p:nvSpPr>
        <p:spPr>
          <a:xfrm>
            <a:off x="797859" y="340659"/>
            <a:ext cx="10650070" cy="617668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D58661-1210-478F-BFEB-07AC0C4C07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4" y="487415"/>
            <a:ext cx="1524000" cy="17828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321F2B-7F03-4F45-8D6B-BD65734BF605}"/>
              </a:ext>
            </a:extLst>
          </p:cNvPr>
          <p:cNvSpPr txBox="1"/>
          <p:nvPr/>
        </p:nvSpPr>
        <p:spPr>
          <a:xfrm>
            <a:off x="1685366" y="486512"/>
            <a:ext cx="3585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REPUBLIC OF CAMEROON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PEACE – WORK – FATHERLAND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MINISTRY OF HIGHER EDUCATION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UNIVERSITY OF BUEA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B6C24-BCA2-4E46-B376-01D015139AC1}"/>
              </a:ext>
            </a:extLst>
          </p:cNvPr>
          <p:cNvSpPr txBox="1"/>
          <p:nvPr/>
        </p:nvSpPr>
        <p:spPr>
          <a:xfrm>
            <a:off x="6974540" y="486512"/>
            <a:ext cx="358588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REPUBLIQUE DU CAMEROON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PAIX – TRAVAIL – PATRIE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MINISTERE DE L’ENSEIGNEMENT SUPERIEURE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UNIVERSITE DE BUEA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3864E-5A63-4AC9-AC59-919A441FC23C}"/>
              </a:ext>
            </a:extLst>
          </p:cNvPr>
          <p:cNvSpPr txBox="1"/>
          <p:nvPr/>
        </p:nvSpPr>
        <p:spPr>
          <a:xfrm>
            <a:off x="3177986" y="2479453"/>
            <a:ext cx="583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FACULTY OF ENGINEERING AND TECHNOLOGY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DEPARTMENT OF COMPUTER ENGINEERING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9C97B3-8998-4522-96DA-ECCDD5BFFAAC}"/>
              </a:ext>
            </a:extLst>
          </p:cNvPr>
          <p:cNvSpPr/>
          <p:nvPr/>
        </p:nvSpPr>
        <p:spPr>
          <a:xfrm>
            <a:off x="2390773" y="3429855"/>
            <a:ext cx="7410450" cy="8309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PRESENTATION ON THE GENERAL OVERVIEW OF MOBILE APPLICATION DEVELOPMENT</a:t>
            </a:r>
          </a:p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B4C0AC-851E-4DCF-8078-3C672F467561}"/>
              </a:ext>
            </a:extLst>
          </p:cNvPr>
          <p:cNvSpPr txBox="1"/>
          <p:nvPr/>
        </p:nvSpPr>
        <p:spPr>
          <a:xfrm>
            <a:off x="4133850" y="60729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Academic year: 2024 -2025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BB85C-F015-4DCB-A153-704077DE60E6}"/>
              </a:ext>
            </a:extLst>
          </p:cNvPr>
          <p:cNvSpPr txBox="1"/>
          <p:nvPr/>
        </p:nvSpPr>
        <p:spPr>
          <a:xfrm>
            <a:off x="2228848" y="4420821"/>
            <a:ext cx="773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 </a:t>
            </a:r>
          </a:p>
          <a:p>
            <a:pPr algn="ctr"/>
            <a:r>
              <a:rPr lang="en-US" dirty="0"/>
              <a:t>GROUP 13</a:t>
            </a:r>
          </a:p>
          <a:p>
            <a:pPr algn="ctr"/>
            <a:endParaRPr lang="en-US" dirty="0"/>
          </a:p>
          <a:p>
            <a:r>
              <a:rPr lang="en-US" dirty="0"/>
              <a:t>Course Title: Internet Programming (J2EE) and Mobile Programming (CEF440)</a:t>
            </a:r>
          </a:p>
          <a:p>
            <a:r>
              <a:rPr lang="en-US" dirty="0"/>
              <a:t>Course Instructor: Dr. NKEMENI Valery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7F99980-963D-424B-8411-F3F9DECC1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18973" y="-29497"/>
            <a:ext cx="6029325" cy="68874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6F7C6D-90C0-4022-9E7B-7AFEA2B0F10D}"/>
              </a:ext>
            </a:extLst>
          </p:cNvPr>
          <p:cNvSpPr txBox="1"/>
          <p:nvPr/>
        </p:nvSpPr>
        <p:spPr>
          <a:xfrm>
            <a:off x="12536020" y="721206"/>
            <a:ext cx="4495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PRESENTATION OUTLINE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Overview on major types of mobile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Overview on mobile app development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Overview on mobile app development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Mobile application architecture and design pattens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Techniques used to collect and analyze user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Cost estimation for mobile application development</a:t>
            </a:r>
          </a:p>
        </p:txBody>
      </p:sp>
      <p:sp>
        <p:nvSpPr>
          <p:cNvPr id="28" name="Flowchart: Preparation 27">
            <a:extLst>
              <a:ext uri="{FF2B5EF4-FFF2-40B4-BE49-F238E27FC236}">
                <a16:creationId xmlns:a16="http://schemas.microsoft.com/office/drawing/2014/main" id="{2D7CECFF-E13A-4351-9777-1E80D8E42AE9}"/>
              </a:ext>
            </a:extLst>
          </p:cNvPr>
          <p:cNvSpPr/>
          <p:nvPr/>
        </p:nvSpPr>
        <p:spPr>
          <a:xfrm>
            <a:off x="-8207690" y="5948828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4204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510DB-1B2F-438F-9502-BB18D9F066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EC1071-0E04-4411-8310-87BC2E59773F}"/>
              </a:ext>
            </a:extLst>
          </p:cNvPr>
          <p:cNvSpPr/>
          <p:nvPr/>
        </p:nvSpPr>
        <p:spPr>
          <a:xfrm>
            <a:off x="1137920" y="162560"/>
            <a:ext cx="9916160" cy="65125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119C2-679B-4616-A704-440A1CF785BC}"/>
              </a:ext>
            </a:extLst>
          </p:cNvPr>
          <p:cNvSpPr txBox="1"/>
          <p:nvPr/>
        </p:nvSpPr>
        <p:spPr>
          <a:xfrm>
            <a:off x="2702560" y="2692400"/>
            <a:ext cx="6593840" cy="144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F5C0F0-D955-4CA5-805F-321C22A50C6A}"/>
              </a:ext>
            </a:extLst>
          </p:cNvPr>
          <p:cNvGrpSpPr/>
          <p:nvPr/>
        </p:nvGrpSpPr>
        <p:grpSpPr>
          <a:xfrm>
            <a:off x="1798320" y="792480"/>
            <a:ext cx="8544560" cy="5323840"/>
            <a:chOff x="1798320" y="792480"/>
            <a:chExt cx="8544560" cy="53238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72561B-A656-4A1F-BF29-6C1631F22AAF}"/>
                </a:ext>
              </a:extLst>
            </p:cNvPr>
            <p:cNvSpPr/>
            <p:nvPr/>
          </p:nvSpPr>
          <p:spPr>
            <a:xfrm>
              <a:off x="1798320" y="792480"/>
              <a:ext cx="8544560" cy="53238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9460FCC-B262-4A14-AE11-D9E2A2F3F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0454" y="2971760"/>
              <a:ext cx="6511092" cy="91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8045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6C023A2-5FEE-4378-874E-223549657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29325" cy="6887497"/>
          </a:xfrm>
          <a:prstGeom prst="rect">
            <a:avLst/>
          </a:prstGeom>
        </p:spPr>
      </p:pic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C56783-0D5A-4532-B294-59684CE9B9D1}"/>
              </a:ext>
            </a:extLst>
          </p:cNvPr>
          <p:cNvSpPr/>
          <p:nvPr/>
        </p:nvSpPr>
        <p:spPr>
          <a:xfrm>
            <a:off x="6029325" y="0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E988ED-C1C0-4E76-9773-D0D50F4480C9}"/>
              </a:ext>
            </a:extLst>
          </p:cNvPr>
          <p:cNvSpPr/>
          <p:nvPr/>
        </p:nvSpPr>
        <p:spPr>
          <a:xfrm>
            <a:off x="6438900" y="228600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9573F-2A0B-44E8-A6DC-539C15091AB7}"/>
              </a:ext>
            </a:extLst>
          </p:cNvPr>
          <p:cNvSpPr txBox="1"/>
          <p:nvPr/>
        </p:nvSpPr>
        <p:spPr>
          <a:xfrm>
            <a:off x="6877050" y="742950"/>
            <a:ext cx="4495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PRESENTATION OUTLINE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Overview on major types of mobile applications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Overview on mobile app development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Overview on mobile app development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Mobile application architecture and design pattens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Techniques used to collect and analyze user requirements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Cost estimation for mobile application development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663298-55AB-4D23-A641-262353652C0E}"/>
              </a:ext>
            </a:extLst>
          </p:cNvPr>
          <p:cNvSpPr/>
          <p:nvPr/>
        </p:nvSpPr>
        <p:spPr>
          <a:xfrm>
            <a:off x="15836691" y="742950"/>
            <a:ext cx="3890681" cy="5649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MAJOR TYPES OF MOBILE APPS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A3E475-765C-4501-A1B5-B1BDA24B5EB1}"/>
              </a:ext>
            </a:extLst>
          </p:cNvPr>
          <p:cNvGrpSpPr/>
          <p:nvPr/>
        </p:nvGrpSpPr>
        <p:grpSpPr>
          <a:xfrm>
            <a:off x="12337780" y="1896559"/>
            <a:ext cx="3113451" cy="3731709"/>
            <a:chOff x="385482" y="1398495"/>
            <a:chExt cx="3666565" cy="46753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974744-A690-4A56-A325-74A3910CE6CD}"/>
                </a:ext>
              </a:extLst>
            </p:cNvPr>
            <p:cNvGrpSpPr/>
            <p:nvPr/>
          </p:nvGrpSpPr>
          <p:grpSpPr>
            <a:xfrm>
              <a:off x="385482" y="1398495"/>
              <a:ext cx="3666565" cy="4675392"/>
              <a:chOff x="385482" y="1398495"/>
              <a:chExt cx="3666565" cy="4675392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C0B5177-285F-47B5-86CA-FE39EE7AC6FF}"/>
                  </a:ext>
                </a:extLst>
              </p:cNvPr>
              <p:cNvSpPr/>
              <p:nvPr/>
            </p:nvSpPr>
            <p:spPr>
              <a:xfrm>
                <a:off x="385482" y="1595718"/>
                <a:ext cx="3666565" cy="447816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890B50F-61E1-4836-91CB-C39168963982}"/>
                  </a:ext>
                </a:extLst>
              </p:cNvPr>
              <p:cNvSpPr/>
              <p:nvPr/>
            </p:nvSpPr>
            <p:spPr>
              <a:xfrm>
                <a:off x="1623527" y="1398495"/>
                <a:ext cx="1115190" cy="11114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1A1114-617C-4F86-BEEA-776B09C56596}"/>
                </a:ext>
              </a:extLst>
            </p:cNvPr>
            <p:cNvSpPr txBox="1"/>
            <p:nvPr/>
          </p:nvSpPr>
          <p:spPr>
            <a:xfrm>
              <a:off x="1922929" y="1493001"/>
              <a:ext cx="5916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39063D-A9B8-465A-A782-E799819539D1}"/>
                </a:ext>
              </a:extLst>
            </p:cNvPr>
            <p:cNvSpPr txBox="1"/>
            <p:nvPr/>
          </p:nvSpPr>
          <p:spPr>
            <a:xfrm>
              <a:off x="762000" y="2850776"/>
              <a:ext cx="3101788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NATIVE APPS</a:t>
              </a: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Overview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Definition</a:t>
              </a:r>
            </a:p>
            <a:p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Real-World example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CBE23F-AC40-4E1D-8709-4B745EEADC30}"/>
              </a:ext>
            </a:extLst>
          </p:cNvPr>
          <p:cNvGrpSpPr/>
          <p:nvPr/>
        </p:nvGrpSpPr>
        <p:grpSpPr>
          <a:xfrm>
            <a:off x="16132752" y="1896559"/>
            <a:ext cx="3280627" cy="3731710"/>
            <a:chOff x="385482" y="1398495"/>
            <a:chExt cx="3666565" cy="52174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50592D-8EED-46F8-9E78-FB701C860757}"/>
                </a:ext>
              </a:extLst>
            </p:cNvPr>
            <p:cNvGrpSpPr/>
            <p:nvPr/>
          </p:nvGrpSpPr>
          <p:grpSpPr>
            <a:xfrm>
              <a:off x="385482" y="1398495"/>
              <a:ext cx="3666565" cy="5217458"/>
              <a:chOff x="385482" y="1398495"/>
              <a:chExt cx="3666565" cy="521745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2824C84-8979-4AFE-B037-82E2FD708442}"/>
                  </a:ext>
                </a:extLst>
              </p:cNvPr>
              <p:cNvSpPr/>
              <p:nvPr/>
            </p:nvSpPr>
            <p:spPr>
              <a:xfrm>
                <a:off x="385482" y="1595718"/>
                <a:ext cx="3666565" cy="502023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A541C6-5BA8-4DB0-91FC-7DB7AA861D15}"/>
                  </a:ext>
                </a:extLst>
              </p:cNvPr>
              <p:cNvSpPr/>
              <p:nvPr/>
            </p:nvSpPr>
            <p:spPr>
              <a:xfrm>
                <a:off x="1623527" y="1398495"/>
                <a:ext cx="1115190" cy="11114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AE0A73-D60C-40E8-AAD7-B70270D5C95A}"/>
                </a:ext>
              </a:extLst>
            </p:cNvPr>
            <p:cNvSpPr txBox="1"/>
            <p:nvPr/>
          </p:nvSpPr>
          <p:spPr>
            <a:xfrm>
              <a:off x="1922929" y="1493001"/>
              <a:ext cx="5916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D38CEB-3AF3-4C63-9A22-E5BCAADF319D}"/>
                </a:ext>
              </a:extLst>
            </p:cNvPr>
            <p:cNvSpPr txBox="1"/>
            <p:nvPr/>
          </p:nvSpPr>
          <p:spPr>
            <a:xfrm>
              <a:off x="762000" y="2850776"/>
              <a:ext cx="3101788" cy="264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PROGRESSIVE WEB APPS (PWAs)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Overview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Definition</a:t>
              </a:r>
            </a:p>
            <a:p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Real-World example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63CC64-790A-410B-8EC5-E9CAE3C12519}"/>
              </a:ext>
            </a:extLst>
          </p:cNvPr>
          <p:cNvGrpSpPr/>
          <p:nvPr/>
        </p:nvGrpSpPr>
        <p:grpSpPr>
          <a:xfrm>
            <a:off x="20041137" y="1896559"/>
            <a:ext cx="3185147" cy="3731710"/>
            <a:chOff x="385482" y="1398495"/>
            <a:chExt cx="3666565" cy="521745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6E6EED-256E-4818-81AB-EDF9045463AD}"/>
                </a:ext>
              </a:extLst>
            </p:cNvPr>
            <p:cNvGrpSpPr/>
            <p:nvPr/>
          </p:nvGrpSpPr>
          <p:grpSpPr>
            <a:xfrm>
              <a:off x="385482" y="1398495"/>
              <a:ext cx="3666565" cy="5217458"/>
              <a:chOff x="385482" y="1398495"/>
              <a:chExt cx="3666565" cy="521745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2F2C192-CBB2-4635-A327-B5505345AEB6}"/>
                  </a:ext>
                </a:extLst>
              </p:cNvPr>
              <p:cNvSpPr/>
              <p:nvPr/>
            </p:nvSpPr>
            <p:spPr>
              <a:xfrm>
                <a:off x="385482" y="1595718"/>
                <a:ext cx="3666565" cy="502023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479C114-E3CB-4328-8D5B-080D5A8EC097}"/>
                  </a:ext>
                </a:extLst>
              </p:cNvPr>
              <p:cNvSpPr/>
              <p:nvPr/>
            </p:nvSpPr>
            <p:spPr>
              <a:xfrm>
                <a:off x="1623527" y="1398495"/>
                <a:ext cx="1115190" cy="11114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F6D362-7D7C-4E1F-8B29-D87E1D8BAC3B}"/>
                </a:ext>
              </a:extLst>
            </p:cNvPr>
            <p:cNvSpPr txBox="1"/>
            <p:nvPr/>
          </p:nvSpPr>
          <p:spPr>
            <a:xfrm>
              <a:off x="1922929" y="1493001"/>
              <a:ext cx="5916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3765C4-CF46-4978-9571-B79EC32B810C}"/>
                </a:ext>
              </a:extLst>
            </p:cNvPr>
            <p:cNvSpPr txBox="1"/>
            <p:nvPr/>
          </p:nvSpPr>
          <p:spPr>
            <a:xfrm>
              <a:off x="762000" y="2850776"/>
              <a:ext cx="3101788" cy="26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HYBRID APPS</a:t>
              </a: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Overview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Definition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Real-World example</a:t>
              </a:r>
            </a:p>
          </p:txBody>
        </p:sp>
      </p:grpSp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6528AC11-5823-43ED-96A7-513CB4D9C861}"/>
              </a:ext>
            </a:extLst>
          </p:cNvPr>
          <p:cNvSpPr/>
          <p:nvPr/>
        </p:nvSpPr>
        <p:spPr>
          <a:xfrm>
            <a:off x="-3039402" y="5955168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0877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9D044-7C16-41E8-8E1D-8D2228038BB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A916D0-CE2F-456D-B1EA-DBF084F4B8DA}"/>
              </a:ext>
            </a:extLst>
          </p:cNvPr>
          <p:cNvSpPr/>
          <p:nvPr/>
        </p:nvSpPr>
        <p:spPr>
          <a:xfrm>
            <a:off x="206188" y="313765"/>
            <a:ext cx="11761694" cy="62932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4F9C7B-585B-4183-8ACD-2566B93B04D9}"/>
              </a:ext>
            </a:extLst>
          </p:cNvPr>
          <p:cNvSpPr/>
          <p:nvPr/>
        </p:nvSpPr>
        <p:spPr>
          <a:xfrm>
            <a:off x="3905491" y="728727"/>
            <a:ext cx="4531527" cy="5649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MAJOR TYPES OF MOBILE APPS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670E6E-C50C-4967-AD7A-BF2A3CA31E05}"/>
              </a:ext>
            </a:extLst>
          </p:cNvPr>
          <p:cNvGrpSpPr/>
          <p:nvPr/>
        </p:nvGrpSpPr>
        <p:grpSpPr>
          <a:xfrm>
            <a:off x="651748" y="1863105"/>
            <a:ext cx="3113451" cy="3731709"/>
            <a:chOff x="385482" y="1398495"/>
            <a:chExt cx="3666565" cy="46753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21C1591-9643-4583-9C38-0B8E15365CA7}"/>
                </a:ext>
              </a:extLst>
            </p:cNvPr>
            <p:cNvGrpSpPr/>
            <p:nvPr/>
          </p:nvGrpSpPr>
          <p:grpSpPr>
            <a:xfrm>
              <a:off x="385482" y="1398495"/>
              <a:ext cx="3666565" cy="4675392"/>
              <a:chOff x="385482" y="1398495"/>
              <a:chExt cx="3666565" cy="4675392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EABF95C-1D78-4842-ADF7-700ACEAE381C}"/>
                  </a:ext>
                </a:extLst>
              </p:cNvPr>
              <p:cNvSpPr/>
              <p:nvPr/>
            </p:nvSpPr>
            <p:spPr>
              <a:xfrm>
                <a:off x="385482" y="1595718"/>
                <a:ext cx="3666565" cy="447816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B71587-048E-4E16-A86A-31BA0C523C83}"/>
                  </a:ext>
                </a:extLst>
              </p:cNvPr>
              <p:cNvSpPr/>
              <p:nvPr/>
            </p:nvSpPr>
            <p:spPr>
              <a:xfrm>
                <a:off x="1623527" y="1398495"/>
                <a:ext cx="1115190" cy="11114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11FF31-4DE1-4C0A-9D62-881353257A2D}"/>
                </a:ext>
              </a:extLst>
            </p:cNvPr>
            <p:cNvSpPr txBox="1"/>
            <p:nvPr/>
          </p:nvSpPr>
          <p:spPr>
            <a:xfrm>
              <a:off x="1922929" y="1493001"/>
              <a:ext cx="5916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3B9B26-8736-4EF6-AA3C-496707B8BAF4}"/>
                </a:ext>
              </a:extLst>
            </p:cNvPr>
            <p:cNvSpPr txBox="1"/>
            <p:nvPr/>
          </p:nvSpPr>
          <p:spPr>
            <a:xfrm>
              <a:off x="762000" y="2850776"/>
              <a:ext cx="3101788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NATIVE APPS</a:t>
              </a: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Overview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Definition</a:t>
              </a:r>
            </a:p>
            <a:p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Real-World example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85435F-3611-4357-8C5D-8A6371D7B2B6}"/>
              </a:ext>
            </a:extLst>
          </p:cNvPr>
          <p:cNvGrpSpPr/>
          <p:nvPr/>
        </p:nvGrpSpPr>
        <p:grpSpPr>
          <a:xfrm>
            <a:off x="4446720" y="1863105"/>
            <a:ext cx="3280627" cy="3731710"/>
            <a:chOff x="385482" y="1398495"/>
            <a:chExt cx="3666565" cy="521745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C737B2C-3C86-47C8-A52B-7A3B523CDE49}"/>
                </a:ext>
              </a:extLst>
            </p:cNvPr>
            <p:cNvGrpSpPr/>
            <p:nvPr/>
          </p:nvGrpSpPr>
          <p:grpSpPr>
            <a:xfrm>
              <a:off x="385482" y="1398495"/>
              <a:ext cx="3666565" cy="5217458"/>
              <a:chOff x="385482" y="1398495"/>
              <a:chExt cx="3666565" cy="521745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C23095E-E9FF-44EF-AD4B-F3A330A41308}"/>
                  </a:ext>
                </a:extLst>
              </p:cNvPr>
              <p:cNvSpPr/>
              <p:nvPr/>
            </p:nvSpPr>
            <p:spPr>
              <a:xfrm>
                <a:off x="385482" y="1595718"/>
                <a:ext cx="3666565" cy="502023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365C358-F652-420C-B802-0BBD8AA4C4C0}"/>
                  </a:ext>
                </a:extLst>
              </p:cNvPr>
              <p:cNvSpPr/>
              <p:nvPr/>
            </p:nvSpPr>
            <p:spPr>
              <a:xfrm>
                <a:off x="1623527" y="1398495"/>
                <a:ext cx="1115190" cy="11114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0A2070-5CD6-4D2E-9DA9-F5567136FE80}"/>
                </a:ext>
              </a:extLst>
            </p:cNvPr>
            <p:cNvSpPr txBox="1"/>
            <p:nvPr/>
          </p:nvSpPr>
          <p:spPr>
            <a:xfrm>
              <a:off x="1922929" y="1493001"/>
              <a:ext cx="5916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39738F-A9D1-4461-B7C9-AA7190021A97}"/>
                </a:ext>
              </a:extLst>
            </p:cNvPr>
            <p:cNvSpPr txBox="1"/>
            <p:nvPr/>
          </p:nvSpPr>
          <p:spPr>
            <a:xfrm>
              <a:off x="762000" y="2850776"/>
              <a:ext cx="3101788" cy="264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PROGRESSIVE WEB APPS (PWAs)</a:t>
              </a:r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Overview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Definition</a:t>
              </a:r>
            </a:p>
            <a:p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Real-World example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AD57BF-C0BD-4971-868F-1CEC53BCF650}"/>
              </a:ext>
            </a:extLst>
          </p:cNvPr>
          <p:cNvGrpSpPr/>
          <p:nvPr/>
        </p:nvGrpSpPr>
        <p:grpSpPr>
          <a:xfrm>
            <a:off x="8355105" y="1863105"/>
            <a:ext cx="3185147" cy="3731710"/>
            <a:chOff x="385482" y="1398495"/>
            <a:chExt cx="3666565" cy="521745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6CFE60C-750E-486F-BEEE-C591CB91FE51}"/>
                </a:ext>
              </a:extLst>
            </p:cNvPr>
            <p:cNvGrpSpPr/>
            <p:nvPr/>
          </p:nvGrpSpPr>
          <p:grpSpPr>
            <a:xfrm>
              <a:off x="385482" y="1398495"/>
              <a:ext cx="3666565" cy="5217458"/>
              <a:chOff x="385482" y="1398495"/>
              <a:chExt cx="3666565" cy="5217458"/>
            </a:xfrm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2DB134ED-95F4-496D-AAC3-7A6AEB18769F}"/>
                  </a:ext>
                </a:extLst>
              </p:cNvPr>
              <p:cNvSpPr/>
              <p:nvPr/>
            </p:nvSpPr>
            <p:spPr>
              <a:xfrm>
                <a:off x="385482" y="1595718"/>
                <a:ext cx="3666565" cy="502023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BB0DDF1-6987-46B4-918B-B83AEE6DFB2D}"/>
                  </a:ext>
                </a:extLst>
              </p:cNvPr>
              <p:cNvSpPr/>
              <p:nvPr/>
            </p:nvSpPr>
            <p:spPr>
              <a:xfrm>
                <a:off x="1623527" y="1398495"/>
                <a:ext cx="1115190" cy="111144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AF53FC-FA8C-4E92-B43F-61AC43E4CE18}"/>
                </a:ext>
              </a:extLst>
            </p:cNvPr>
            <p:cNvSpPr txBox="1"/>
            <p:nvPr/>
          </p:nvSpPr>
          <p:spPr>
            <a:xfrm>
              <a:off x="1922929" y="1493001"/>
              <a:ext cx="5916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D28A08-5C1A-47A8-92CF-4B8887041801}"/>
                </a:ext>
              </a:extLst>
            </p:cNvPr>
            <p:cNvSpPr txBox="1"/>
            <p:nvPr/>
          </p:nvSpPr>
          <p:spPr>
            <a:xfrm>
              <a:off x="762000" y="2850776"/>
              <a:ext cx="3101788" cy="26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HYBRID APPS</a:t>
              </a: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Overview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Definition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Real-World example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7EE9FA8-56EF-4E8D-BEA0-ADF570FE3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r="7623"/>
          <a:stretch/>
        </p:blipFill>
        <p:spPr>
          <a:xfrm>
            <a:off x="12806029" y="0"/>
            <a:ext cx="6096000" cy="3686178"/>
          </a:xfrm>
          <a:prstGeom prst="snip1Rect">
            <a:avLst>
              <a:gd name="adj" fmla="val 0"/>
            </a:avLst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F1B7F9F-7626-485F-98DB-8072E3376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029" y="3686178"/>
            <a:ext cx="6096000" cy="31314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59644D6-ACFA-4DEE-8B1F-E7DCFE66AA25}"/>
              </a:ext>
            </a:extLst>
          </p:cNvPr>
          <p:cNvSpPr txBox="1"/>
          <p:nvPr/>
        </p:nvSpPr>
        <p:spPr>
          <a:xfrm>
            <a:off x="-5903593" y="2670323"/>
            <a:ext cx="46706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overview of mobile app development languages will be done in a comparison analysis approach. It will be done based on the following aspects: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Platform support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E1F6B5-2701-4BFF-BB4A-654A157936D8}"/>
              </a:ext>
            </a:extLst>
          </p:cNvPr>
          <p:cNvSpPr/>
          <p:nvPr/>
        </p:nvSpPr>
        <p:spPr>
          <a:xfrm>
            <a:off x="-5903593" y="928370"/>
            <a:ext cx="4670612" cy="1075796"/>
          </a:xfrm>
          <a:prstGeom prst="roundRect">
            <a:avLst>
              <a:gd name="adj" fmla="val 379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 DEVELOPMENT PROGRAMMING LANGUAGE</a:t>
            </a:r>
          </a:p>
        </p:txBody>
      </p:sp>
      <p:sp>
        <p:nvSpPr>
          <p:cNvPr id="47" name="Flowchart: Preparation 46">
            <a:extLst>
              <a:ext uri="{FF2B5EF4-FFF2-40B4-BE49-F238E27FC236}">
                <a16:creationId xmlns:a16="http://schemas.microsoft.com/office/drawing/2014/main" id="{F52DB07C-E9D0-491F-A367-A1F2950C3865}"/>
              </a:ext>
            </a:extLst>
          </p:cNvPr>
          <p:cNvSpPr/>
          <p:nvPr/>
        </p:nvSpPr>
        <p:spPr>
          <a:xfrm>
            <a:off x="-2987653" y="5925671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6485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B3E298-F845-4804-9ECE-84FE596C5729}"/>
              </a:ext>
            </a:extLst>
          </p:cNvPr>
          <p:cNvSpPr/>
          <p:nvPr/>
        </p:nvSpPr>
        <p:spPr>
          <a:xfrm>
            <a:off x="0" y="0"/>
            <a:ext cx="12192000" cy="68579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148467-0AB6-462B-B9C2-E1829A129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r="7623"/>
          <a:stretch/>
        </p:blipFill>
        <p:spPr>
          <a:xfrm>
            <a:off x="6096000" y="-2"/>
            <a:ext cx="6096000" cy="3686178"/>
          </a:xfrm>
          <a:prstGeom prst="snip1Rect">
            <a:avLst>
              <a:gd name="adj" fmla="val 0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650831-FCD5-4154-8240-B162855D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6176"/>
            <a:ext cx="6096000" cy="313147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15CB96-6F3D-4FD0-9021-5C00BD35951A}"/>
              </a:ext>
            </a:extLst>
          </p:cNvPr>
          <p:cNvSpPr/>
          <p:nvPr/>
        </p:nvSpPr>
        <p:spPr>
          <a:xfrm>
            <a:off x="251012" y="122704"/>
            <a:ext cx="5593977" cy="6463553"/>
          </a:xfrm>
          <a:prstGeom prst="roundRect">
            <a:avLst>
              <a:gd name="adj" fmla="val 1441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FE7FF-3089-4D5B-A4A9-04263A9AC142}"/>
              </a:ext>
            </a:extLst>
          </p:cNvPr>
          <p:cNvSpPr txBox="1"/>
          <p:nvPr/>
        </p:nvSpPr>
        <p:spPr>
          <a:xfrm>
            <a:off x="712694" y="2335636"/>
            <a:ext cx="46706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overview of mobile app development languages will be done in a comparison analysis approach. It will be done based on the following aspects: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 case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Platform support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501F3-C5C2-4403-8A3C-0B39AAF8E56F}"/>
              </a:ext>
            </a:extLst>
          </p:cNvPr>
          <p:cNvSpPr/>
          <p:nvPr/>
        </p:nvSpPr>
        <p:spPr>
          <a:xfrm>
            <a:off x="712694" y="593683"/>
            <a:ext cx="4670612" cy="10757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 DEVELOPMENT PROGRAMMING LANGUAGE</a:t>
            </a:r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26771E41-C66B-4582-AB70-04B04F4D71DB}"/>
              </a:ext>
            </a:extLst>
          </p:cNvPr>
          <p:cNvSpPr/>
          <p:nvPr/>
        </p:nvSpPr>
        <p:spPr>
          <a:xfrm>
            <a:off x="-3379457" y="5885323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0A28ADA-9396-4C9A-81FD-A5E5824AE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74204" y="0"/>
            <a:ext cx="5984240" cy="685799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DFB7D0-A3E3-4011-B296-807B7B0C2838}"/>
              </a:ext>
            </a:extLst>
          </p:cNvPr>
          <p:cNvSpPr/>
          <p:nvPr/>
        </p:nvSpPr>
        <p:spPr>
          <a:xfrm>
            <a:off x="12379321" y="593683"/>
            <a:ext cx="4670612" cy="1075796"/>
          </a:xfrm>
          <a:prstGeom prst="roundRect">
            <a:avLst>
              <a:gd name="adj" fmla="val 379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 DEVELOPMENT FRAMEWORK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27CE53-353E-49C4-B35D-39AB95390B24}"/>
              </a:ext>
            </a:extLst>
          </p:cNvPr>
          <p:cNvSpPr txBox="1"/>
          <p:nvPr/>
        </p:nvSpPr>
        <p:spPr>
          <a:xfrm>
            <a:off x="12450441" y="1939396"/>
            <a:ext cx="46706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overview of mobile app development framework will be done in a comparison analysis approach. It will be done based on the following aspects: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Development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UI/UX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Ideal use case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Lastly,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for the various mobile app development framework</a:t>
            </a: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12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7BCEC-872E-442D-8832-752106DF99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E9E99C-124F-4304-88BC-35C59517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84240" cy="6857999"/>
          </a:xfrm>
          <a:prstGeom prst="rect">
            <a:avLst/>
          </a:prstGeom>
        </p:spPr>
      </p:pic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E004F2-70E0-4A61-AE83-11F269FB4F7D}"/>
              </a:ext>
            </a:extLst>
          </p:cNvPr>
          <p:cNvSpPr/>
          <p:nvPr/>
        </p:nvSpPr>
        <p:spPr>
          <a:xfrm>
            <a:off x="6244216" y="147319"/>
            <a:ext cx="5714104" cy="65633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B60079-7D5F-4CDB-AEBF-2B2A8787B7A9}"/>
              </a:ext>
            </a:extLst>
          </p:cNvPr>
          <p:cNvSpPr/>
          <p:nvPr/>
        </p:nvSpPr>
        <p:spPr>
          <a:xfrm>
            <a:off x="6981414" y="593683"/>
            <a:ext cx="4670612" cy="107579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 DEVELOPMENT FRAMEWORK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660FF-3EB4-4641-B8FE-96325AC1EF81}"/>
              </a:ext>
            </a:extLst>
          </p:cNvPr>
          <p:cNvSpPr txBox="1"/>
          <p:nvPr/>
        </p:nvSpPr>
        <p:spPr>
          <a:xfrm>
            <a:off x="7052534" y="1939396"/>
            <a:ext cx="46706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overview of mobile app development framework will be done in a comparison analysis approach. It will be done based on the following aspects: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Feature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Development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UI/UX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Ideal use case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Flowchart: Preparation 16">
            <a:extLst>
              <a:ext uri="{FF2B5EF4-FFF2-40B4-BE49-F238E27FC236}">
                <a16:creationId xmlns:a16="http://schemas.microsoft.com/office/drawing/2014/main" id="{301F0A82-518F-4520-9099-E4847F8CF1DD}"/>
              </a:ext>
            </a:extLst>
          </p:cNvPr>
          <p:cNvSpPr/>
          <p:nvPr/>
        </p:nvSpPr>
        <p:spPr>
          <a:xfrm>
            <a:off x="-3276079" y="5925671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pic>
        <p:nvPicPr>
          <p:cNvPr id="18" name="Image 4">
            <a:extLst>
              <a:ext uri="{FF2B5EF4-FFF2-40B4-BE49-F238E27FC236}">
                <a16:creationId xmlns:a16="http://schemas.microsoft.com/office/drawing/2014/main" id="{1119F349-1819-4B83-A526-7D51BBAB8D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53285" y="2677408"/>
            <a:ext cx="3643041" cy="3062727"/>
          </a:xfrm>
          <a:prstGeom prst="rect">
            <a:avLst/>
          </a:prstGeom>
        </p:spPr>
      </p:pic>
      <p:pic>
        <p:nvPicPr>
          <p:cNvPr id="19" name="Image 5">
            <a:extLst>
              <a:ext uri="{FF2B5EF4-FFF2-40B4-BE49-F238E27FC236}">
                <a16:creationId xmlns:a16="http://schemas.microsoft.com/office/drawing/2014/main" id="{A29F26EC-39FC-4B48-9D40-B037DD7C2E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8638" y="2677409"/>
            <a:ext cx="3643041" cy="3062726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7720E399-71F4-41F5-B01A-3ED4D00A90A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2943" y="2677409"/>
            <a:ext cx="3476304" cy="30627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B3BBB0-FE1C-4D89-8C7F-A494468C28AB}"/>
              </a:ext>
            </a:extLst>
          </p:cNvPr>
          <p:cNvSpPr txBox="1"/>
          <p:nvPr/>
        </p:nvSpPr>
        <p:spPr>
          <a:xfrm>
            <a:off x="-10793631" y="5900057"/>
            <a:ext cx="245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Fig 1: MVC schema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09762-62E0-4AD4-8DDA-D1DE3534EF1A}"/>
              </a:ext>
            </a:extLst>
          </p:cNvPr>
          <p:cNvSpPr txBox="1"/>
          <p:nvPr/>
        </p:nvSpPr>
        <p:spPr>
          <a:xfrm>
            <a:off x="-7014604" y="5900057"/>
            <a:ext cx="245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Fig 2: MVP schema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D229A3-AFEE-4763-8A14-02B8EFAF2492}"/>
              </a:ext>
            </a:extLst>
          </p:cNvPr>
          <p:cNvSpPr txBox="1"/>
          <p:nvPr/>
        </p:nvSpPr>
        <p:spPr>
          <a:xfrm>
            <a:off x="-3212636" y="5867008"/>
            <a:ext cx="245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Fig 3: MVVM schema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F96C6E-4ECB-4595-A4B7-8DA93E2A3EC1}"/>
              </a:ext>
            </a:extLst>
          </p:cNvPr>
          <p:cNvSpPr txBox="1"/>
          <p:nvPr/>
        </p:nvSpPr>
        <p:spPr>
          <a:xfrm>
            <a:off x="12944573" y="1203589"/>
            <a:ext cx="8161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Definition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Importance of mobile app architecture (Why is it essential?)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Examples of common mobile app architectures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C158CF-CCE7-4FA6-B44A-F7E664FD0EE5}"/>
              </a:ext>
            </a:extLst>
          </p:cNvPr>
          <p:cNvSpPr/>
          <p:nvPr/>
        </p:nvSpPr>
        <p:spPr>
          <a:xfrm>
            <a:off x="3873075" y="-4741252"/>
            <a:ext cx="456944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49839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445CBA-F9C7-46AA-B67F-943919CD8A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1C46C6-11C3-43A0-B21B-BF67DC5FF79A}"/>
              </a:ext>
            </a:extLst>
          </p:cNvPr>
          <p:cNvSpPr/>
          <p:nvPr/>
        </p:nvSpPr>
        <p:spPr>
          <a:xfrm>
            <a:off x="326571" y="283029"/>
            <a:ext cx="11517086" cy="62810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EAC25D-437B-486B-B277-87EF132F2D4F}"/>
              </a:ext>
            </a:extLst>
          </p:cNvPr>
          <p:cNvSpPr/>
          <p:nvPr/>
        </p:nvSpPr>
        <p:spPr>
          <a:xfrm>
            <a:off x="3873075" y="425108"/>
            <a:ext cx="456944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MOBILE APP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A7F78-CF5D-48B4-8AE0-F4E86DFF5851}"/>
              </a:ext>
            </a:extLst>
          </p:cNvPr>
          <p:cNvSpPr txBox="1"/>
          <p:nvPr/>
        </p:nvSpPr>
        <p:spPr>
          <a:xfrm>
            <a:off x="2822383" y="1203589"/>
            <a:ext cx="8161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Definition</a:t>
            </a: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Examples of common mobile app architectures</a:t>
            </a:r>
          </a:p>
        </p:txBody>
      </p:sp>
      <p:pic>
        <p:nvPicPr>
          <p:cNvPr id="13" name="Image 4">
            <a:extLst>
              <a:ext uri="{FF2B5EF4-FFF2-40B4-BE49-F238E27FC236}">
                <a16:creationId xmlns:a16="http://schemas.microsoft.com/office/drawing/2014/main" id="{6C46D110-E0B4-4560-B33C-0984380107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2677408"/>
            <a:ext cx="3643041" cy="3062727"/>
          </a:xfrm>
          <a:prstGeom prst="rect">
            <a:avLst/>
          </a:prstGeom>
        </p:spPr>
      </p:pic>
      <p:pic>
        <p:nvPicPr>
          <p:cNvPr id="14" name="Image 5">
            <a:extLst>
              <a:ext uri="{FF2B5EF4-FFF2-40B4-BE49-F238E27FC236}">
                <a16:creationId xmlns:a16="http://schemas.microsoft.com/office/drawing/2014/main" id="{953D5E66-F0FC-4BDD-94E0-6B5C83275C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818" y="2677409"/>
            <a:ext cx="3643041" cy="3062726"/>
          </a:xfrm>
          <a:prstGeom prst="rect">
            <a:avLst/>
          </a:prstGeom>
        </p:spPr>
      </p:pic>
      <p:pic>
        <p:nvPicPr>
          <p:cNvPr id="15" name="Image 6">
            <a:extLst>
              <a:ext uri="{FF2B5EF4-FFF2-40B4-BE49-F238E27FC236}">
                <a16:creationId xmlns:a16="http://schemas.microsoft.com/office/drawing/2014/main" id="{93CB7E43-0DE3-451D-8F3E-E8D4AABDA2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13" y="2677409"/>
            <a:ext cx="3476304" cy="3062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84D757-1365-4815-A788-94303E40141D}"/>
              </a:ext>
            </a:extLst>
          </p:cNvPr>
          <p:cNvSpPr txBox="1"/>
          <p:nvPr/>
        </p:nvSpPr>
        <p:spPr>
          <a:xfrm>
            <a:off x="1114825" y="5900057"/>
            <a:ext cx="245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Fig 1: MVC schema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56E01-3FE2-4173-8A47-50820293A488}"/>
              </a:ext>
            </a:extLst>
          </p:cNvPr>
          <p:cNvSpPr txBox="1"/>
          <p:nvPr/>
        </p:nvSpPr>
        <p:spPr>
          <a:xfrm>
            <a:off x="4893852" y="5900057"/>
            <a:ext cx="245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Fig 2: MVP schema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616C2-6A3A-4D7C-A8F6-6D26CDD019CC}"/>
              </a:ext>
            </a:extLst>
          </p:cNvPr>
          <p:cNvSpPr txBox="1"/>
          <p:nvPr/>
        </p:nvSpPr>
        <p:spPr>
          <a:xfrm>
            <a:off x="8695820" y="5867008"/>
            <a:ext cx="245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Fig 3: MVVM schema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373478-831B-464B-9071-545C21971811}"/>
              </a:ext>
            </a:extLst>
          </p:cNvPr>
          <p:cNvSpPr/>
          <p:nvPr/>
        </p:nvSpPr>
        <p:spPr>
          <a:xfrm>
            <a:off x="3811280" y="-2010752"/>
            <a:ext cx="456944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DESIGN PATTERNS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72649-145A-48B0-8A1A-B13BD49F17BE}"/>
              </a:ext>
            </a:extLst>
          </p:cNvPr>
          <p:cNvSpPr txBox="1"/>
          <p:nvPr/>
        </p:nvSpPr>
        <p:spPr>
          <a:xfrm>
            <a:off x="1704041" y="11306739"/>
            <a:ext cx="8783918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mobile app development, a design pattern is a reusable solution to a common problem, serving as a blueprint for creating maintainable, extensible, and efficient applications by addressing recurring design challenges.</a:t>
            </a:r>
            <a:r>
              <a:rPr lang="en-US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mobile app design patterns</a:t>
            </a: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6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Observer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BFF059DC-2CC1-4BF5-90C0-4EB02479D269}"/>
              </a:ext>
            </a:extLst>
          </p:cNvPr>
          <p:cNvSpPr/>
          <p:nvPr/>
        </p:nvSpPr>
        <p:spPr>
          <a:xfrm>
            <a:off x="-3902336" y="60780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4726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FFCA06-45B9-4427-8CCF-1938C040865B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E3C338-E393-4BD8-9A60-2C394DB7E233}"/>
              </a:ext>
            </a:extLst>
          </p:cNvPr>
          <p:cNvSpPr/>
          <p:nvPr/>
        </p:nvSpPr>
        <p:spPr>
          <a:xfrm>
            <a:off x="1147482" y="528320"/>
            <a:ext cx="9876118" cy="5791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C35811-2477-4FDF-823B-5AD08C0D93C6}"/>
              </a:ext>
            </a:extLst>
          </p:cNvPr>
          <p:cNvSpPr/>
          <p:nvPr/>
        </p:nvSpPr>
        <p:spPr>
          <a:xfrm>
            <a:off x="3811280" y="892468"/>
            <a:ext cx="456944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DESIGN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7DDE0-07DA-4865-A0A9-C7417550181F}"/>
              </a:ext>
            </a:extLst>
          </p:cNvPr>
          <p:cNvSpPr txBox="1"/>
          <p:nvPr/>
        </p:nvSpPr>
        <p:spPr>
          <a:xfrm>
            <a:off x="1704041" y="1796979"/>
            <a:ext cx="8783918" cy="419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mobile app development, a design pattern is a reusable solution to a common problem, serving as a blueprint for creating maintainable, extensible, and efficient applications by addressing recurring design challenges.</a:t>
            </a:r>
            <a:r>
              <a:rPr lang="en-US" sz="16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mobile app design patterns</a:t>
            </a: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6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Singleton</a:t>
            </a: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Strategy</a:t>
            </a: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Observer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4E980A-11D0-4056-B8AA-281716A9BC18}"/>
              </a:ext>
            </a:extLst>
          </p:cNvPr>
          <p:cNvSpPr/>
          <p:nvPr/>
        </p:nvSpPr>
        <p:spPr>
          <a:xfrm>
            <a:off x="2214880" y="-4410635"/>
            <a:ext cx="7762240" cy="7440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 USED TO COLLECT AND ANALYSE USER REQUIREMENTS (REQUIREMENT ENGINEERING)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1C7FC2-5DE0-4375-8599-3EE0ED723CB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6"/>
          <a:stretch/>
        </p:blipFill>
        <p:spPr bwMode="auto">
          <a:xfrm>
            <a:off x="-10002519" y="2052319"/>
            <a:ext cx="5059680" cy="4329355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15" name="Flowchart: Preparation 14">
            <a:extLst>
              <a:ext uri="{FF2B5EF4-FFF2-40B4-BE49-F238E27FC236}">
                <a16:creationId xmlns:a16="http://schemas.microsoft.com/office/drawing/2014/main" id="{4F47768B-CF5E-4768-9891-AD89FA63932F}"/>
              </a:ext>
            </a:extLst>
          </p:cNvPr>
          <p:cNvSpPr/>
          <p:nvPr/>
        </p:nvSpPr>
        <p:spPr>
          <a:xfrm>
            <a:off x="-1091273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7D6C8C-0D81-49AE-8529-2D0594475A70}"/>
              </a:ext>
            </a:extLst>
          </p:cNvPr>
          <p:cNvSpPr/>
          <p:nvPr/>
        </p:nvSpPr>
        <p:spPr>
          <a:xfrm>
            <a:off x="-9560559" y="1188720"/>
            <a:ext cx="4175760" cy="7440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 USED TO COLLECT USER REQUIREMENTS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B4F00C-8D6F-4F1A-B899-4D14C2F17F66}"/>
              </a:ext>
            </a:extLst>
          </p:cNvPr>
          <p:cNvSpPr/>
          <p:nvPr/>
        </p:nvSpPr>
        <p:spPr>
          <a:xfrm>
            <a:off x="17348201" y="1061122"/>
            <a:ext cx="4175758" cy="7440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 USED TO ANALYZE USER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5FF5A-E989-47D9-8D14-C4947463E26D}"/>
              </a:ext>
            </a:extLst>
          </p:cNvPr>
          <p:cNvSpPr txBox="1"/>
          <p:nvPr/>
        </p:nvSpPr>
        <p:spPr>
          <a:xfrm>
            <a:off x="17444720" y="2468880"/>
            <a:ext cx="4175758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Refining, classification and prioritization of requirements.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Visual Aids and Tools.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Documenting requirements.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0937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FF758-6154-4F16-A3FC-22ACE94D3755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B9EB0D-6CC0-4171-A693-472AE74F0D21}"/>
              </a:ext>
            </a:extLst>
          </p:cNvPr>
          <p:cNvSpPr/>
          <p:nvPr/>
        </p:nvSpPr>
        <p:spPr>
          <a:xfrm>
            <a:off x="6614160" y="1932791"/>
            <a:ext cx="5059680" cy="44488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56C57B-DFA0-457B-8981-9535EA3F3DA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6"/>
          <a:stretch/>
        </p:blipFill>
        <p:spPr bwMode="auto">
          <a:xfrm>
            <a:off x="650241" y="2052319"/>
            <a:ext cx="5059680" cy="4329355"/>
          </a:xfrm>
          <a:prstGeom prst="roundRect">
            <a:avLst/>
          </a:prstGeom>
          <a:noFill/>
          <a:ln>
            <a:noFill/>
          </a:ln>
        </p:spPr>
      </p:pic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81E947-F1A0-4F36-BA64-DF7A950C14B1}"/>
              </a:ext>
            </a:extLst>
          </p:cNvPr>
          <p:cNvSpPr/>
          <p:nvPr/>
        </p:nvSpPr>
        <p:spPr>
          <a:xfrm>
            <a:off x="2214880" y="69925"/>
            <a:ext cx="7762240" cy="7440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 USED TO COLLECT AND ANALYSE USER REQUIREMENTS (REQUIREMENT ENGINEERING)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5BF441-4002-48DB-9F82-05E994BD8C9C}"/>
              </a:ext>
            </a:extLst>
          </p:cNvPr>
          <p:cNvSpPr/>
          <p:nvPr/>
        </p:nvSpPr>
        <p:spPr>
          <a:xfrm>
            <a:off x="1092201" y="1188720"/>
            <a:ext cx="4175760" cy="7440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 USED TO COLLECT USER REQUIREMENTS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166EB3-C14C-4FD8-81D8-1ECF82CCD733}"/>
              </a:ext>
            </a:extLst>
          </p:cNvPr>
          <p:cNvSpPr/>
          <p:nvPr/>
        </p:nvSpPr>
        <p:spPr>
          <a:xfrm>
            <a:off x="6924041" y="1061122"/>
            <a:ext cx="4175758" cy="74407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 USED TO ANALYZE USER REQUIREMENTS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6D413-D80A-40DE-B9D9-727CA2CA94E8}"/>
              </a:ext>
            </a:extLst>
          </p:cNvPr>
          <p:cNvSpPr txBox="1"/>
          <p:nvPr/>
        </p:nvSpPr>
        <p:spPr>
          <a:xfrm>
            <a:off x="7020560" y="2468880"/>
            <a:ext cx="4175758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Refining, classification and prioritization of requirements.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Visual Aids and Tools.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Documenting requirements.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E75541-5D61-4248-A284-247D9EFDF859}"/>
              </a:ext>
            </a:extLst>
          </p:cNvPr>
          <p:cNvSpPr/>
          <p:nvPr/>
        </p:nvSpPr>
        <p:spPr>
          <a:xfrm>
            <a:off x="2855600" y="-4507182"/>
            <a:ext cx="650112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COST ESTIMATION FOR MOBILE APP DEVELOPMENT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8A7C6A-C17E-499C-AA69-434DF8FBEB13}"/>
              </a:ext>
            </a:extLst>
          </p:cNvPr>
          <p:cNvGrpSpPr/>
          <p:nvPr/>
        </p:nvGrpSpPr>
        <p:grpSpPr>
          <a:xfrm>
            <a:off x="-7954804" y="1425658"/>
            <a:ext cx="4948518" cy="4875154"/>
            <a:chOff x="1147482" y="1425658"/>
            <a:chExt cx="4948518" cy="487515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0F15F2C-0222-4D9A-AE2F-316352B6DAEE}"/>
                </a:ext>
              </a:extLst>
            </p:cNvPr>
            <p:cNvSpPr/>
            <p:nvPr/>
          </p:nvSpPr>
          <p:spPr>
            <a:xfrm>
              <a:off x="1147482" y="1425658"/>
              <a:ext cx="4948518" cy="4875154"/>
            </a:xfrm>
            <a:prstGeom prst="roundRect">
              <a:avLst>
                <a:gd name="adj" fmla="val 1603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0D425D-D23E-41A7-8EEA-22E350C33037}"/>
                </a:ext>
              </a:extLst>
            </p:cNvPr>
            <p:cNvSpPr txBox="1"/>
            <p:nvPr/>
          </p:nvSpPr>
          <p:spPr>
            <a:xfrm>
              <a:off x="1493221" y="2103120"/>
              <a:ext cx="4257040" cy="3905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The cost estimation for mobile app development can be done in a sequence of steps that include:</a:t>
              </a: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Step 1: </a:t>
              </a:r>
              <a:r>
                <a:rPr lang="en-US" sz="16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Choose the Platform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2: Evaluate App Design Complexity</a:t>
              </a: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3: </a:t>
              </a:r>
              <a:r>
                <a:rPr lang="en-US" sz="16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Estimate Development Hours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4: Research Development Rates</a:t>
              </a:r>
              <a:endPara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5: Consider Additional Expenses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</a:t>
              </a:r>
              <a:r>
                <a:rPr lang="en-US" sz="16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6: In</a:t>
              </a:r>
              <a:r>
                <a:rPr lang="en-US" sz="16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clude a Contingency Budget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US" sz="16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4591536-5920-4D1C-A5F8-36D32A64321C}"/>
              </a:ext>
            </a:extLst>
          </p:cNvPr>
          <p:cNvSpPr txBox="1"/>
          <p:nvPr/>
        </p:nvSpPr>
        <p:spPr>
          <a:xfrm>
            <a:off x="14889878" y="1960880"/>
            <a:ext cx="43484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THIRD PARTY INTEGRATION</a:t>
            </a:r>
          </a:p>
          <a:p>
            <a:pPr algn="ctr"/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API Integrations. E.g. Payment gateways (Stripe, PayPal), Google Maps, social media 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Database &amp; Cloud storage. E.g. Firebase, AWS, Google Cloud, Microsoft Azure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Push Notification &amp; Real Time Features. E.g. Firebase Cloud Messaging, OneSignal</a:t>
            </a:r>
          </a:p>
          <a:p>
            <a:endParaRPr lang="en-US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E854E0-7364-43DA-BA7A-BCCFCFB6E1FD}"/>
              </a:ext>
            </a:extLst>
          </p:cNvPr>
          <p:cNvSpPr/>
          <p:nvPr/>
        </p:nvSpPr>
        <p:spPr>
          <a:xfrm>
            <a:off x="6288741" y="9303572"/>
            <a:ext cx="4948518" cy="4875154"/>
          </a:xfrm>
          <a:prstGeom prst="roundRect">
            <a:avLst>
              <a:gd name="adj" fmla="val 1603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BF5F6CC7-64D5-41AF-A9E5-82C83108762D}"/>
              </a:ext>
            </a:extLst>
          </p:cNvPr>
          <p:cNvSpPr/>
          <p:nvPr/>
        </p:nvSpPr>
        <p:spPr>
          <a:xfrm>
            <a:off x="-9767398" y="60780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1422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E939E-93A6-419B-A99F-DCC54BEDD221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79320A-A19E-4F57-9BEB-3D0DE01662FE}"/>
              </a:ext>
            </a:extLst>
          </p:cNvPr>
          <p:cNvSpPr/>
          <p:nvPr/>
        </p:nvSpPr>
        <p:spPr>
          <a:xfrm>
            <a:off x="538480" y="325120"/>
            <a:ext cx="11135360" cy="61772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C4EC8AC2-9315-45E8-9BB2-FA31DB3A0CB6}"/>
              </a:ext>
            </a:extLst>
          </p:cNvPr>
          <p:cNvSpPr/>
          <p:nvPr/>
        </p:nvSpPr>
        <p:spPr>
          <a:xfrm>
            <a:off x="-259976" y="5925670"/>
            <a:ext cx="1407458" cy="932329"/>
          </a:xfrm>
          <a:prstGeom prst="flowChartPreparat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92DBAC-0C81-4C9D-B094-41FD0FA9B9F4}"/>
              </a:ext>
            </a:extLst>
          </p:cNvPr>
          <p:cNvSpPr/>
          <p:nvPr/>
        </p:nvSpPr>
        <p:spPr>
          <a:xfrm>
            <a:off x="2855600" y="557188"/>
            <a:ext cx="650112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COST ESTIMATION FOR MOBILE APP DEVELOPMENT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C4FF7F-634C-4595-AA4B-24A8E2B8173F}"/>
              </a:ext>
            </a:extLst>
          </p:cNvPr>
          <p:cNvGrpSpPr/>
          <p:nvPr/>
        </p:nvGrpSpPr>
        <p:grpSpPr>
          <a:xfrm>
            <a:off x="954742" y="1425658"/>
            <a:ext cx="4948518" cy="4875154"/>
            <a:chOff x="1147482" y="1425658"/>
            <a:chExt cx="4948518" cy="487515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9D2FA0-AAB0-486B-A23E-B6E766EB13FF}"/>
                </a:ext>
              </a:extLst>
            </p:cNvPr>
            <p:cNvSpPr/>
            <p:nvPr/>
          </p:nvSpPr>
          <p:spPr>
            <a:xfrm>
              <a:off x="1147482" y="1425658"/>
              <a:ext cx="4948518" cy="4875154"/>
            </a:xfrm>
            <a:prstGeom prst="roundRect">
              <a:avLst>
                <a:gd name="adj" fmla="val 16030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7E1DBA-2EF4-4CC0-92A7-7F161F850D63}"/>
                </a:ext>
              </a:extLst>
            </p:cNvPr>
            <p:cNvSpPr txBox="1"/>
            <p:nvPr/>
          </p:nvSpPr>
          <p:spPr>
            <a:xfrm>
              <a:off x="1493221" y="2103120"/>
              <a:ext cx="4257040" cy="351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The cost estimation for mobile app development can be done in a sequence of steps that include:</a:t>
              </a: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Step 1: 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Choose the Platform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2: Evaluate App Design Complexity</a:t>
              </a: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1"/>
                  </a:solidFill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3: 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Estimate Development Hours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4: Research Development Rates</a:t>
              </a: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5: Consider Additional Expenses</a:t>
              </a:r>
              <a:endPara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29FEE2-A532-4021-9F5B-0B519E5890C9}"/>
              </a:ext>
            </a:extLst>
          </p:cNvPr>
          <p:cNvSpPr/>
          <p:nvPr/>
        </p:nvSpPr>
        <p:spPr>
          <a:xfrm>
            <a:off x="6288741" y="1425658"/>
            <a:ext cx="4948518" cy="4875154"/>
          </a:xfrm>
          <a:prstGeom prst="roundRect">
            <a:avLst>
              <a:gd name="adj" fmla="val 1603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8F202-54DB-4240-B42E-46F9FFBB680E}"/>
              </a:ext>
            </a:extLst>
          </p:cNvPr>
          <p:cNvSpPr txBox="1"/>
          <p:nvPr/>
        </p:nvSpPr>
        <p:spPr>
          <a:xfrm>
            <a:off x="6543040" y="1960880"/>
            <a:ext cx="434847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THIRD PARTY INTEGRATION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Integrations. E.g. Payment gateways (Stripe, PayPal), Google Maps, social media login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Database &amp; Cloud storage. E.g. Firebase, AWS, Google Cloud, Microsoft Azure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Push Notification &amp; Real Time Features. E.g. Firebase Cloud Messaging, OneSignal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455AAC-B297-4152-8C4B-06A298CA3C3B}"/>
              </a:ext>
            </a:extLst>
          </p:cNvPr>
          <p:cNvGrpSpPr/>
          <p:nvPr/>
        </p:nvGrpSpPr>
        <p:grpSpPr>
          <a:xfrm>
            <a:off x="13990960" y="684836"/>
            <a:ext cx="8544560" cy="5323840"/>
            <a:chOff x="12754709" y="325120"/>
            <a:chExt cx="8544560" cy="53238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0610A0-D3A3-4298-BB2A-49C623EC548F}"/>
                </a:ext>
              </a:extLst>
            </p:cNvPr>
            <p:cNvSpPr/>
            <p:nvPr/>
          </p:nvSpPr>
          <p:spPr>
            <a:xfrm>
              <a:off x="12754709" y="325120"/>
              <a:ext cx="8544560" cy="532384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1C54B1-81CB-43B1-98F4-F0FAAE1CF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1443" y="2529800"/>
              <a:ext cx="6511092" cy="914479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F8F3413-620A-4131-A889-A60822026DB2}"/>
              </a:ext>
            </a:extLst>
          </p:cNvPr>
          <p:cNvSpPr/>
          <p:nvPr/>
        </p:nvSpPr>
        <p:spPr>
          <a:xfrm>
            <a:off x="-10069343" y="45311"/>
            <a:ext cx="9916160" cy="651256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3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880</Words>
  <Application>Microsoft Office PowerPoint</Application>
  <PresentationFormat>Widescreen</PresentationFormat>
  <Paragraphs>254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TERTULLIEN</dc:creator>
  <cp:lastModifiedBy>TERTULLIEN</cp:lastModifiedBy>
  <cp:revision>26</cp:revision>
  <dcterms:created xsi:type="dcterms:W3CDTF">2025-04-03T14:21:08Z</dcterms:created>
  <dcterms:modified xsi:type="dcterms:W3CDTF">2025-04-04T13:32:40Z</dcterms:modified>
</cp:coreProperties>
</file>