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5165" autoAdjust="0"/>
  </p:normalViewPr>
  <p:slideViewPr>
    <p:cSldViewPr snapToGrid="0">
      <p:cViewPr>
        <p:scale>
          <a:sx n="19" d="100"/>
          <a:sy n="19" d="100"/>
        </p:scale>
        <p:origin x="3000" y="14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8B70-6B2C-4645-88BD-51DA25CBF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E90AF-CF2A-4347-9830-F284C3D37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4B235-F357-4ED8-B500-4FA112CF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80DC-4A03-411D-9C61-9EC9D990BCF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C0746-7D60-4D5A-A171-C88C499F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6A2C1-DB1A-44CB-8FF4-CB0C2E73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B0C7-6D44-4788-95EF-E4C540EE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4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99BD-48CF-4CDF-8ADD-30DB18A1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058C9-86C4-4502-BC9D-BDB90A8A9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CDEE-64A7-4D68-841A-034A8CC7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80DC-4A03-411D-9C61-9EC9D990BCF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8E6E3-EC18-4F78-9D8E-169FCDF8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8A85-916C-4F04-BEE2-EF10913A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B0C7-6D44-4788-95EF-E4C540EE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A27D54-A614-48C3-A172-967D4481B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CAEA9-0E65-4203-9DC4-F55CF6FD1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D440-C561-4A78-8718-6139EAD4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80DC-4A03-411D-9C61-9EC9D990BCF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03F62-9844-46AF-9477-9399D607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59376-3BD5-473B-B6E4-54F32DAB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B0C7-6D44-4788-95EF-E4C540EE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A29D-C045-41DC-BF1E-FACBB180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CDE7-3214-422B-ABB9-F0313E5B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F2071-A7A2-415E-9B96-26EC3653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80DC-4A03-411D-9C61-9EC9D990BCF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25A96-ED88-4D9F-A710-95985D47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6CBA-D48D-40C9-93A3-CD037562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B0C7-6D44-4788-95EF-E4C540EE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4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C8C2-AFE1-4283-915A-1A739454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FE2C4-1DC2-4B2B-8A2A-33BBECEA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49716-A794-4B51-977A-EA589CB1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80DC-4A03-411D-9C61-9EC9D990BCF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3D79A-8642-41AD-BD3C-23F5AB757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73449-1AB0-49A0-A633-6960BEF8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B0C7-6D44-4788-95EF-E4C540EE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2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4C30-1F55-4C52-848A-6E28534B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0175-DFDC-45D3-AC6A-A01D7BF56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61ADC-AD69-4D4C-ABA2-693DB4287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D440B-C90F-40DC-A222-81A4ADD9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80DC-4A03-411D-9C61-9EC9D990BCF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39010-CE79-46FE-8EFE-B91C61B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F43F7-C3A0-41BE-9D91-42EAA046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B0C7-6D44-4788-95EF-E4C540EE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563C-01F3-4443-B217-37364703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EF948-76D5-4876-A6D4-1263AC56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2D46A-408B-4889-85EB-0C1F065CB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AB2FC-294D-4683-8770-0CF52DA80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66350-8684-45C8-8FEA-D7F87424C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ABC41-088F-40FD-9FA2-4E80154B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80DC-4A03-411D-9C61-9EC9D990BCF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8F3CE-3E6A-425F-B8D7-7B21E4CB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73AFB-AF81-433E-A22D-04CACF9C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B0C7-6D44-4788-95EF-E4C540EE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3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37DC-8366-412E-BA02-622293FC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09DC0-B18E-4058-88CC-DD9AE54F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80DC-4A03-411D-9C61-9EC9D990BCF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AEC42-C9E4-47C6-BCA9-BB9B1999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A5787-A3AA-41B6-844A-98CE0A49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B0C7-6D44-4788-95EF-E4C540EE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2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BF864-9106-4C56-9463-128B69F8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80DC-4A03-411D-9C61-9EC9D990BCF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E3584-47C8-4575-9F03-75D61CE6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B85AF-28B1-450D-8A6A-B0D13F20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B0C7-6D44-4788-95EF-E4C540EE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1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C86B-E476-420E-81C3-B675F6A4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53B4-3014-4B45-A190-46AE9031A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A3056-5CD2-47C2-BDA8-E6B0EB745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92781-C44A-4B4A-804E-DC474454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80DC-4A03-411D-9C61-9EC9D990BCF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EC213-B1E3-4568-8B11-FAAB7834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D6C99-ECCB-4A63-9DAF-BD803659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B0C7-6D44-4788-95EF-E4C540EE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5E82-D005-471D-9C37-02A74F47F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936E8-52A9-4501-87F0-26932CB82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E9BB9-33EC-4FC7-9AD9-CE103839C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5B052-F2BA-4E0A-B2F1-137F43CB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80DC-4A03-411D-9C61-9EC9D990BCF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9A97C-70D4-49D3-A4AA-3E4C0A48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4384C-D2F3-4092-ABD3-C65403C1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B0C7-6D44-4788-95EF-E4C540EE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1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F0841-C95C-490A-8751-3D160463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D9169-131A-40D3-9E78-C80C9DE67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C42CF-CF9B-4AE1-AC3A-86E62B599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180DC-4A03-411D-9C61-9EC9D990BCF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EF208-10B7-4649-A442-AF2C2D62D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2D2DF-F194-40C0-AAC7-7F0EA9556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B0C7-6D44-4788-95EF-E4C540EE2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1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0E1B3E-3985-4F61-8093-72BF7F4D56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F9C021-1072-4509-9536-90569C179352}"/>
              </a:ext>
            </a:extLst>
          </p:cNvPr>
          <p:cNvSpPr/>
          <p:nvPr/>
        </p:nvSpPr>
        <p:spPr>
          <a:xfrm>
            <a:off x="797859" y="340659"/>
            <a:ext cx="10650070" cy="617668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D58661-1210-478F-BFEB-07AC0C4C07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94" y="487415"/>
            <a:ext cx="1524000" cy="178285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321F2B-7F03-4F45-8D6B-BD65734BF605}"/>
              </a:ext>
            </a:extLst>
          </p:cNvPr>
          <p:cNvSpPr txBox="1"/>
          <p:nvPr/>
        </p:nvSpPr>
        <p:spPr>
          <a:xfrm>
            <a:off x="1685366" y="486512"/>
            <a:ext cx="35858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REPUBLIC OF CAMEROON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---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PEACE – WORK – FATHERLAND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---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MINISTRY OF HIGHER EDUCATION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---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UNIVERSITY OF BUEA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EB6C24-BCA2-4E46-B376-01D015139AC1}"/>
              </a:ext>
            </a:extLst>
          </p:cNvPr>
          <p:cNvSpPr txBox="1"/>
          <p:nvPr/>
        </p:nvSpPr>
        <p:spPr>
          <a:xfrm>
            <a:off x="6974540" y="486512"/>
            <a:ext cx="358588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REPUBLIQUE DU CAMEROON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---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PAIX – TRAVAIL – PATRIE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---</a:t>
            </a:r>
          </a:p>
          <a:p>
            <a:pPr algn="ctr"/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MINISTERE DE L’ENSEIGNEMENT SUPERIEURE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---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UNIVERSITE DE BUEA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83864E-5A63-4AC9-AC59-919A441FC23C}"/>
              </a:ext>
            </a:extLst>
          </p:cNvPr>
          <p:cNvSpPr txBox="1"/>
          <p:nvPr/>
        </p:nvSpPr>
        <p:spPr>
          <a:xfrm>
            <a:off x="3177986" y="2479453"/>
            <a:ext cx="5836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FACULTY OF ENGINEERING AND TECHNOLOGY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---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DEPARTMENT OF COMPUTER ENGINEERING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B9C97B3-8998-4522-96DA-ECCDD5BFFAAC}"/>
              </a:ext>
            </a:extLst>
          </p:cNvPr>
          <p:cNvSpPr/>
          <p:nvPr/>
        </p:nvSpPr>
        <p:spPr>
          <a:xfrm>
            <a:off x="2390773" y="3429855"/>
            <a:ext cx="7410450" cy="81619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PRESENTATION ON THE </a:t>
            </a: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REQUIREMENT GATHERING PROCESS</a:t>
            </a:r>
          </a:p>
          <a:p>
            <a:pPr algn="ctr"/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B4C0AC-851E-4DCF-8078-3C672F467561}"/>
              </a:ext>
            </a:extLst>
          </p:cNvPr>
          <p:cNvSpPr txBox="1"/>
          <p:nvPr/>
        </p:nvSpPr>
        <p:spPr>
          <a:xfrm>
            <a:off x="4289331" y="6074956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Academic year: 2024 -2025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8BB85C-F015-4DCB-A153-704077DE60E6}"/>
              </a:ext>
            </a:extLst>
          </p:cNvPr>
          <p:cNvSpPr txBox="1"/>
          <p:nvPr/>
        </p:nvSpPr>
        <p:spPr>
          <a:xfrm>
            <a:off x="2228848" y="4420821"/>
            <a:ext cx="773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Presented by </a:t>
            </a:r>
          </a:p>
          <a:p>
            <a:pPr algn="ctr"/>
            <a:r>
              <a:rPr lang="en-US" dirty="0"/>
              <a:t>GROUP 13</a:t>
            </a:r>
          </a:p>
          <a:p>
            <a:pPr algn="ctr"/>
            <a:endParaRPr lang="en-US" dirty="0"/>
          </a:p>
          <a:p>
            <a:r>
              <a:rPr lang="en-US" dirty="0"/>
              <a:t>Course Title: Internet Programming (J2EE) and Mobile Programming (CEF440)</a:t>
            </a:r>
          </a:p>
          <a:p>
            <a:r>
              <a:rPr lang="en-US" dirty="0"/>
              <a:t>Course Instructor: Dr. NKEMENI Valery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45FA84-D15C-447D-ACF1-3BEC72B644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03"/>
          <a:stretch/>
        </p:blipFill>
        <p:spPr>
          <a:xfrm>
            <a:off x="-7530632" y="0"/>
            <a:ext cx="6029324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9D3A238-C169-4CED-8621-8E2060454C58}"/>
              </a:ext>
            </a:extLst>
          </p:cNvPr>
          <p:cNvGrpSpPr/>
          <p:nvPr/>
        </p:nvGrpSpPr>
        <p:grpSpPr>
          <a:xfrm>
            <a:off x="6122893" y="8549304"/>
            <a:ext cx="6162676" cy="6887497"/>
            <a:chOff x="6029325" y="0"/>
            <a:chExt cx="6162676" cy="68874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A3BD65-5881-4EEA-92B1-56A7E57FB83D}"/>
                </a:ext>
              </a:extLst>
            </p:cNvPr>
            <p:cNvSpPr/>
            <p:nvPr/>
          </p:nvSpPr>
          <p:spPr>
            <a:xfrm>
              <a:off x="6029325" y="0"/>
              <a:ext cx="6162676" cy="68874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FC5DDF9-54EA-4A23-A2FA-EA67A7B5E341}"/>
                </a:ext>
              </a:extLst>
            </p:cNvPr>
            <p:cNvSpPr/>
            <p:nvPr/>
          </p:nvSpPr>
          <p:spPr>
            <a:xfrm>
              <a:off x="6438900" y="228600"/>
              <a:ext cx="5343525" cy="638175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1E65DD-B214-4075-B759-FB2E3AA8CDB8}"/>
                </a:ext>
              </a:extLst>
            </p:cNvPr>
            <p:cNvSpPr txBox="1"/>
            <p:nvPr/>
          </p:nvSpPr>
          <p:spPr>
            <a:xfrm>
              <a:off x="6862763" y="976630"/>
              <a:ext cx="449580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Cambria" panose="02040503050406030204" pitchFamily="18" charset="0"/>
                  <a:ea typeface="Cambria" panose="02040503050406030204" pitchFamily="18" charset="0"/>
                </a:rPr>
                <a:t>PRESENTATION OUTLINE</a:t>
              </a:r>
            </a:p>
            <a:p>
              <a:pPr algn="ctr"/>
              <a:endParaRPr lang="en-US" sz="2400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endParaRPr lang="en-US" sz="1600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Introduction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Stakeholders identification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Requirement gathering techniques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Data gathering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Data cleaning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User reluctance assessment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Conclusion</a:t>
              </a:r>
            </a:p>
          </p:txBody>
        </p:sp>
      </p:grp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FDAA7533-14A5-46F1-A7C5-43E950126DC3}"/>
              </a:ext>
            </a:extLst>
          </p:cNvPr>
          <p:cNvSpPr/>
          <p:nvPr/>
        </p:nvSpPr>
        <p:spPr>
          <a:xfrm>
            <a:off x="-4229177" y="2497530"/>
            <a:ext cx="1341120" cy="904240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54204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BDB6B89-7753-473D-8366-3CE4C4E261BE}"/>
              </a:ext>
            </a:extLst>
          </p:cNvPr>
          <p:cNvGrpSpPr/>
          <p:nvPr/>
        </p:nvGrpSpPr>
        <p:grpSpPr>
          <a:xfrm>
            <a:off x="6029325" y="0"/>
            <a:ext cx="6162676" cy="6887497"/>
            <a:chOff x="6029325" y="0"/>
            <a:chExt cx="6162676" cy="68874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94EBE1-2A6A-4793-8233-54DD9746E1C9}"/>
                </a:ext>
              </a:extLst>
            </p:cNvPr>
            <p:cNvSpPr/>
            <p:nvPr/>
          </p:nvSpPr>
          <p:spPr>
            <a:xfrm>
              <a:off x="6029325" y="0"/>
              <a:ext cx="6162676" cy="68874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1C10F5-47AE-4EAC-8CC2-53218120C7E2}"/>
                </a:ext>
              </a:extLst>
            </p:cNvPr>
            <p:cNvSpPr/>
            <p:nvPr/>
          </p:nvSpPr>
          <p:spPr>
            <a:xfrm>
              <a:off x="6438900" y="228600"/>
              <a:ext cx="5343525" cy="6381750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2216D0-4654-45F0-98BE-9BF6FE01B330}"/>
                </a:ext>
              </a:extLst>
            </p:cNvPr>
            <p:cNvSpPr txBox="1"/>
            <p:nvPr/>
          </p:nvSpPr>
          <p:spPr>
            <a:xfrm>
              <a:off x="6862763" y="976630"/>
              <a:ext cx="449580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Cambria" panose="02040503050406030204" pitchFamily="18" charset="0"/>
                  <a:ea typeface="Cambria" panose="02040503050406030204" pitchFamily="18" charset="0"/>
                </a:rPr>
                <a:t>PRESENTATION OUTLINE</a:t>
              </a:r>
            </a:p>
            <a:p>
              <a:pPr algn="ctr"/>
              <a:endParaRPr lang="en-US" sz="2400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endParaRPr lang="en-US" sz="1600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Introduction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Stakeholders identification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Requirement gathering techniques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Data gathering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Data cleaning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User reluctance assessment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2000" dirty="0">
                  <a:latin typeface="Cambria" panose="02040503050406030204" pitchFamily="18" charset="0"/>
                  <a:ea typeface="Cambria" panose="02040503050406030204" pitchFamily="18" charset="0"/>
                </a:rPr>
                <a:t>Conclusion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8DC6D5A-4D1F-4A06-9136-A06753DD0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03"/>
          <a:stretch/>
        </p:blipFill>
        <p:spPr>
          <a:xfrm>
            <a:off x="1" y="0"/>
            <a:ext cx="6029324" cy="6858000"/>
          </a:xfrm>
          <a:prstGeom prst="rect">
            <a:avLst/>
          </a:prstGeom>
        </p:spPr>
      </p:pic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2073E7EF-7078-4F14-A5C5-24F08452BB23}"/>
              </a:ext>
            </a:extLst>
          </p:cNvPr>
          <p:cNvSpPr/>
          <p:nvPr/>
        </p:nvSpPr>
        <p:spPr>
          <a:xfrm>
            <a:off x="0" y="5953761"/>
            <a:ext cx="1341120" cy="904240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708721-1A63-4D95-B7B5-DC9D011CB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12258"/>
            <a:ext cx="598424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09B8FC-B921-43FF-B999-B0B7E6802236}"/>
              </a:ext>
            </a:extLst>
          </p:cNvPr>
          <p:cNvSpPr/>
          <p:nvPr/>
        </p:nvSpPr>
        <p:spPr>
          <a:xfrm>
            <a:off x="5984240" y="-7882256"/>
            <a:ext cx="6162676" cy="6887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FE10EF-2720-42DB-9D44-39783FC1705A}"/>
              </a:ext>
            </a:extLst>
          </p:cNvPr>
          <p:cNvSpPr/>
          <p:nvPr/>
        </p:nvSpPr>
        <p:spPr>
          <a:xfrm>
            <a:off x="6438900" y="-7629382"/>
            <a:ext cx="5343525" cy="6381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0BDA32-6D62-460E-BBD0-13910B44B834}"/>
              </a:ext>
            </a:extLst>
          </p:cNvPr>
          <p:cNvSpPr txBox="1"/>
          <p:nvPr/>
        </p:nvSpPr>
        <p:spPr>
          <a:xfrm>
            <a:off x="6862763" y="-6928800"/>
            <a:ext cx="44958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STAKEHOLDERS IDENTIFICATION</a:t>
            </a:r>
          </a:p>
          <a:p>
            <a:pPr algn="ctr"/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Who are stakeholders?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Stakeholder are the people or groups who are directly or indirectly affected by the system being built.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During the process, the following stakeholders were identified: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Mobile network subscribers (Users)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Mobile network operators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(Example: MTN, Orange, CAMTEL)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Team (Us)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Lecturer (Project evaluator) 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A8A22166-01CF-4416-81CA-87145F2CB7AF}"/>
              </a:ext>
            </a:extLst>
          </p:cNvPr>
          <p:cNvSpPr/>
          <p:nvPr/>
        </p:nvSpPr>
        <p:spPr>
          <a:xfrm>
            <a:off x="0" y="-3429000"/>
            <a:ext cx="1341120" cy="904240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7147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D44809-3158-4866-A06B-41E80200E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98424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66876A-BD56-43B6-A117-A1B7C3C55EAC}"/>
              </a:ext>
            </a:extLst>
          </p:cNvPr>
          <p:cNvSpPr/>
          <p:nvPr/>
        </p:nvSpPr>
        <p:spPr>
          <a:xfrm>
            <a:off x="6029325" y="0"/>
            <a:ext cx="6162676" cy="6887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C8BD18-D8A0-4707-9CE1-E866782217A7}"/>
              </a:ext>
            </a:extLst>
          </p:cNvPr>
          <p:cNvSpPr/>
          <p:nvPr/>
        </p:nvSpPr>
        <p:spPr>
          <a:xfrm>
            <a:off x="6438900" y="228600"/>
            <a:ext cx="5343525" cy="6381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6EB6C-A486-409A-A0B0-AF6EA0A111CA}"/>
              </a:ext>
            </a:extLst>
          </p:cNvPr>
          <p:cNvSpPr txBox="1"/>
          <p:nvPr/>
        </p:nvSpPr>
        <p:spPr>
          <a:xfrm>
            <a:off x="6862762" y="692150"/>
            <a:ext cx="44958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STAKEHOLDERS IDENTIFICATION</a:t>
            </a:r>
          </a:p>
          <a:p>
            <a:pPr algn="ctr"/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Who are stakeholders?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Stakeholder are the people or groups who are directly or indirectly affected by the system being built.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During the process, the following stakeholders were identified: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Mobile network subscribers (Users)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Mobile network operators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(Example: MTN, Orange, CAMTEL)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Team (Us)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Lecturer (Project evaluator) 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C994924-9335-44DE-8713-F4F7797351B5}"/>
              </a:ext>
            </a:extLst>
          </p:cNvPr>
          <p:cNvSpPr/>
          <p:nvPr/>
        </p:nvSpPr>
        <p:spPr>
          <a:xfrm>
            <a:off x="0" y="5953761"/>
            <a:ext cx="1341120" cy="904240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8D297B-56DA-473C-BB5D-C74D52F8B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879" y="-9550400"/>
            <a:ext cx="6096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FC15A6A-CEF1-4C00-8BDB-A5ED7C41AFD2}"/>
              </a:ext>
            </a:extLst>
          </p:cNvPr>
          <p:cNvSpPr/>
          <p:nvPr/>
        </p:nvSpPr>
        <p:spPr>
          <a:xfrm>
            <a:off x="6029325" y="9911081"/>
            <a:ext cx="6162676" cy="6887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EC81D5-6E91-4A7F-A3CD-89AD89DABBB7}"/>
              </a:ext>
            </a:extLst>
          </p:cNvPr>
          <p:cNvSpPr/>
          <p:nvPr/>
        </p:nvSpPr>
        <p:spPr>
          <a:xfrm>
            <a:off x="6438900" y="10416828"/>
            <a:ext cx="5343525" cy="6381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8D3847-7CF2-4E48-91BD-97A7CA2C8F13}"/>
              </a:ext>
            </a:extLst>
          </p:cNvPr>
          <p:cNvSpPr txBox="1"/>
          <p:nvPr/>
        </p:nvSpPr>
        <p:spPr>
          <a:xfrm>
            <a:off x="6862762" y="10853103"/>
            <a:ext cx="4495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REQUIREMENT GATHERING TECHNIQUES</a:t>
            </a:r>
          </a:p>
          <a:p>
            <a:pPr algn="ctr"/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should be noted that different stakeholders have different needs and the collection of accurate, clear, and complete requirements is the foundation for building a useful mobile app.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the requirement gathering process, we made use of the following techniques: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Surveys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Interviews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Brainstorming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Reverse engineering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407AE03-A537-4CB1-83F3-61C6D5AC9540}"/>
              </a:ext>
            </a:extLst>
          </p:cNvPr>
          <p:cNvSpPr/>
          <p:nvPr/>
        </p:nvSpPr>
        <p:spPr>
          <a:xfrm>
            <a:off x="0" y="9098280"/>
            <a:ext cx="1341120" cy="904240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8795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3AE282-1448-45E0-A228-9750835A1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5DB25B-D5B4-465F-BA10-0A6006742A8E}"/>
              </a:ext>
            </a:extLst>
          </p:cNvPr>
          <p:cNvSpPr/>
          <p:nvPr/>
        </p:nvSpPr>
        <p:spPr>
          <a:xfrm>
            <a:off x="6029325" y="0"/>
            <a:ext cx="6162676" cy="6887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284EE1-53F5-4EA1-81D9-C8EB5A6ADA19}"/>
              </a:ext>
            </a:extLst>
          </p:cNvPr>
          <p:cNvSpPr/>
          <p:nvPr/>
        </p:nvSpPr>
        <p:spPr>
          <a:xfrm>
            <a:off x="6438900" y="228600"/>
            <a:ext cx="5343525" cy="6381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D46B4-98BC-4668-B550-92EF9B184F7C}"/>
              </a:ext>
            </a:extLst>
          </p:cNvPr>
          <p:cNvSpPr txBox="1"/>
          <p:nvPr/>
        </p:nvSpPr>
        <p:spPr>
          <a:xfrm>
            <a:off x="6862762" y="692150"/>
            <a:ext cx="4495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REQUIREMENT GATHERING TECHNIQUES</a:t>
            </a:r>
          </a:p>
          <a:p>
            <a:pPr algn="ctr"/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should be noted that different stakeholders have different needs and the collection of accurate, clear, and complete requirements is the foundation for building a useful mobile app.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the requirement gathering process, we made use of the following techniques: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Surveys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Interviews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Brainstorming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Reverse engineering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FEDAFD3B-1D2A-4235-B2EC-91B8D2A5667D}"/>
              </a:ext>
            </a:extLst>
          </p:cNvPr>
          <p:cNvSpPr/>
          <p:nvPr/>
        </p:nvSpPr>
        <p:spPr>
          <a:xfrm>
            <a:off x="0" y="5953761"/>
            <a:ext cx="1341120" cy="904240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FF5199-016E-4865-AD3C-D67B18EA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20431"/>
            <a:ext cx="6096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394429-C62A-4D70-92BB-9B9723AD8620}"/>
              </a:ext>
            </a:extLst>
          </p:cNvPr>
          <p:cNvSpPr/>
          <p:nvPr/>
        </p:nvSpPr>
        <p:spPr>
          <a:xfrm>
            <a:off x="6096000" y="-8201025"/>
            <a:ext cx="6162676" cy="6887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A547C0-7DB0-477F-82B0-4D31C23B1A35}"/>
              </a:ext>
            </a:extLst>
          </p:cNvPr>
          <p:cNvSpPr/>
          <p:nvPr/>
        </p:nvSpPr>
        <p:spPr>
          <a:xfrm>
            <a:off x="6505575" y="-7982872"/>
            <a:ext cx="5343525" cy="6381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FD23E-76B4-4046-92F7-532F4489EE04}"/>
              </a:ext>
            </a:extLst>
          </p:cNvPr>
          <p:cNvSpPr txBox="1"/>
          <p:nvPr/>
        </p:nvSpPr>
        <p:spPr>
          <a:xfrm>
            <a:off x="7016116" y="-7634988"/>
            <a:ext cx="44958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 GATHERING</a:t>
            </a:r>
          </a:p>
          <a:p>
            <a:pPr algn="ctr"/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data gathering phase served as the foundation for understanding the needs and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expectations of both end-users and other stakeholders. 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Types of Data collected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Subjective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 data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Data sources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Google form surveys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Hardcopy surveys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Stakeholder interviews.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Data recording and organization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Digital responses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Manual responses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Interview summaries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C3DCAE4-59AF-4EDC-BEAE-C57939C99E52}"/>
              </a:ext>
            </a:extLst>
          </p:cNvPr>
          <p:cNvSpPr/>
          <p:nvPr/>
        </p:nvSpPr>
        <p:spPr>
          <a:xfrm>
            <a:off x="0" y="-5696237"/>
            <a:ext cx="1341120" cy="904240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63767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C4CC77-8B1D-4AFB-BE4E-F6ED192C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017D7D-57A7-43DC-8581-3A337B8EC6E4}"/>
              </a:ext>
            </a:extLst>
          </p:cNvPr>
          <p:cNvSpPr/>
          <p:nvPr/>
        </p:nvSpPr>
        <p:spPr>
          <a:xfrm>
            <a:off x="6029325" y="0"/>
            <a:ext cx="6162676" cy="6887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E6DDAA-E2C0-4F0B-92A0-D7BB5F6EFDFB}"/>
              </a:ext>
            </a:extLst>
          </p:cNvPr>
          <p:cNvSpPr/>
          <p:nvPr/>
        </p:nvSpPr>
        <p:spPr>
          <a:xfrm>
            <a:off x="6438900" y="228600"/>
            <a:ext cx="5343525" cy="6381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60E5F-5FB8-4E14-8C4E-046BDA259087}"/>
              </a:ext>
            </a:extLst>
          </p:cNvPr>
          <p:cNvSpPr txBox="1"/>
          <p:nvPr/>
        </p:nvSpPr>
        <p:spPr>
          <a:xfrm>
            <a:off x="6862762" y="541764"/>
            <a:ext cx="44958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 GATHERING</a:t>
            </a:r>
          </a:p>
          <a:p>
            <a:pPr algn="ctr"/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data gathering phase served as the foundation for understanding the needs and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expectations of both end-users and other stakeholders. 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Types of Data collected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Subjective data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 data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Data sources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Google form surveys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Hardcopy surveys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Stakeholder interviews.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Data recording and organization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Digital responses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Manual responses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Interview summaries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B1C1DFA-65A8-4664-98AA-2C7B007E58B4}"/>
              </a:ext>
            </a:extLst>
          </p:cNvPr>
          <p:cNvSpPr/>
          <p:nvPr/>
        </p:nvSpPr>
        <p:spPr>
          <a:xfrm>
            <a:off x="0" y="5953761"/>
            <a:ext cx="1341120" cy="904240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DC1E8C-1895-4E85-A860-8A7B0EBA81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03"/>
          <a:stretch/>
        </p:blipFill>
        <p:spPr>
          <a:xfrm>
            <a:off x="0" y="8604250"/>
            <a:ext cx="6096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616EB8-6F96-4D16-A551-DF6A50346819}"/>
              </a:ext>
            </a:extLst>
          </p:cNvPr>
          <p:cNvSpPr/>
          <p:nvPr/>
        </p:nvSpPr>
        <p:spPr>
          <a:xfrm>
            <a:off x="6032500" y="-9393733"/>
            <a:ext cx="6162676" cy="6887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A44FE9-38D1-4579-BA92-401E06E9508D}"/>
              </a:ext>
            </a:extLst>
          </p:cNvPr>
          <p:cNvSpPr/>
          <p:nvPr/>
        </p:nvSpPr>
        <p:spPr>
          <a:xfrm>
            <a:off x="-8227218" y="228600"/>
            <a:ext cx="5343525" cy="6381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9B9FBD-F0DB-4138-B71C-11EF0A93BF38}"/>
              </a:ext>
            </a:extLst>
          </p:cNvPr>
          <p:cNvSpPr txBox="1"/>
          <p:nvPr/>
        </p:nvSpPr>
        <p:spPr>
          <a:xfrm>
            <a:off x="-7803356" y="515584"/>
            <a:ext cx="44958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 CLEANING</a:t>
            </a:r>
          </a:p>
          <a:p>
            <a:pPr algn="ctr"/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process involved identifying and correcting errors, handling missing values, and standardizing responses to make the dataset suitable for further analysis and system design.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Cleaning method applied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Responses from hardcopy survey forms were manually entered into another google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form for analysis. 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Each entry was reviewed for clarity and correctness before the response was submitted. 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For the interviews conducted with the network operator agents, unclear or unstructured responses were clarified when possible. 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78847498-B246-4DF9-98C1-12A613F395E0}"/>
              </a:ext>
            </a:extLst>
          </p:cNvPr>
          <p:cNvSpPr/>
          <p:nvPr/>
        </p:nvSpPr>
        <p:spPr>
          <a:xfrm>
            <a:off x="0" y="-2072640"/>
            <a:ext cx="1341120" cy="904240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23742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CEAA2F-DFA2-46C6-96D8-B21F9F206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03"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2D9344-919E-427F-8345-1A66E7B55C3B}"/>
              </a:ext>
            </a:extLst>
          </p:cNvPr>
          <p:cNvSpPr/>
          <p:nvPr/>
        </p:nvSpPr>
        <p:spPr>
          <a:xfrm>
            <a:off x="6029325" y="0"/>
            <a:ext cx="6162676" cy="6887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AA8069-F8E2-4777-8E1B-7E0F116E1430}"/>
              </a:ext>
            </a:extLst>
          </p:cNvPr>
          <p:cNvSpPr/>
          <p:nvPr/>
        </p:nvSpPr>
        <p:spPr>
          <a:xfrm>
            <a:off x="6438900" y="228600"/>
            <a:ext cx="5343525" cy="63817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1B9B1-8F33-4468-A6A6-E0B31A800540}"/>
              </a:ext>
            </a:extLst>
          </p:cNvPr>
          <p:cNvSpPr txBox="1"/>
          <p:nvPr/>
        </p:nvSpPr>
        <p:spPr>
          <a:xfrm>
            <a:off x="6862762" y="210152"/>
            <a:ext cx="44958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 CLEANING</a:t>
            </a:r>
          </a:p>
          <a:p>
            <a:pPr algn="ctr"/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Definition: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is the process of detecting, correcting, or removing corrupt or inaccurate records from the gathered dataset. This cleaned dataset is suitable for further analysis and system design.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Objectives of Data cleaning process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Improve data quality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Enhance performance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Ensure integrity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Cleaning method applied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We made use of pandas (python) in order to handle missing data through intelligent imputation.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 We carried out sentiment analysis on the cleaned dataset in order to get  insights about factors like user expectations and user frustration.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E10C09D-7D18-483F-9FC6-949ADFB56456}"/>
              </a:ext>
            </a:extLst>
          </p:cNvPr>
          <p:cNvSpPr/>
          <p:nvPr/>
        </p:nvSpPr>
        <p:spPr>
          <a:xfrm>
            <a:off x="0" y="5953761"/>
            <a:ext cx="1341120" cy="904240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0A79E1C-7001-4837-B415-2E0E1FC11B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8" t="13480" r="8824" b="15442"/>
          <a:stretch/>
        </p:blipFill>
        <p:spPr>
          <a:xfrm>
            <a:off x="-7203990" y="-1"/>
            <a:ext cx="5714281" cy="68579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269029-B3C1-4507-90A2-9B63F15F30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t="12500" r="9412" b="15605"/>
          <a:stretch/>
        </p:blipFill>
        <p:spPr>
          <a:xfrm>
            <a:off x="13110424" y="-2"/>
            <a:ext cx="6229653" cy="685800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3FBED9E-899F-4567-ADD5-B1DFDE86F93B}"/>
              </a:ext>
            </a:extLst>
          </p:cNvPr>
          <p:cNvSpPr/>
          <p:nvPr/>
        </p:nvSpPr>
        <p:spPr>
          <a:xfrm>
            <a:off x="5701553" y="-7433214"/>
            <a:ext cx="260793" cy="6858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E20019F2-9D77-4863-A366-4FA508B891EF}"/>
              </a:ext>
            </a:extLst>
          </p:cNvPr>
          <p:cNvSpPr/>
          <p:nvPr/>
        </p:nvSpPr>
        <p:spPr>
          <a:xfrm>
            <a:off x="-1391181" y="6324599"/>
            <a:ext cx="752475" cy="571501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86934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BA9841A-040C-4B75-B671-E5C9DEEAAAA1}"/>
              </a:ext>
            </a:extLst>
          </p:cNvPr>
          <p:cNvSpPr/>
          <p:nvPr/>
        </p:nvSpPr>
        <p:spPr>
          <a:xfrm>
            <a:off x="-66675" y="-7895661"/>
            <a:ext cx="12192000" cy="6857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304684-1327-4DA6-98E2-CAA771069DF6}"/>
              </a:ext>
            </a:extLst>
          </p:cNvPr>
          <p:cNvSpPr/>
          <p:nvPr/>
        </p:nvSpPr>
        <p:spPr>
          <a:xfrm>
            <a:off x="1198245" y="7895662"/>
            <a:ext cx="9662160" cy="5791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6ACA08-B9FD-483D-A6EC-F253242F92E4}"/>
              </a:ext>
            </a:extLst>
          </p:cNvPr>
          <p:cNvSpPr/>
          <p:nvPr/>
        </p:nvSpPr>
        <p:spPr>
          <a:xfrm>
            <a:off x="3184525" y="8123418"/>
            <a:ext cx="5322560" cy="6364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USER RELEUCTANCE ASSESSMENT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BE64FE-15B1-4FFA-9932-0B9F92F8313B}"/>
              </a:ext>
            </a:extLst>
          </p:cNvPr>
          <p:cNvSpPr txBox="1"/>
          <p:nvPr/>
        </p:nvSpPr>
        <p:spPr>
          <a:xfrm>
            <a:off x="1846281" y="8441619"/>
            <a:ext cx="8783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Through the data collection process that was conducted, we experienced a certain level of reluctance from some users which was characterized by: 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Some complains like time availability: Some users showed some reluctance by turning us down when we pleaded for some of their time to carry out the survey.</a:t>
            </a:r>
          </a:p>
          <a:p>
            <a:pPr marL="285750" indent="-285750">
              <a:buFontTx/>
              <a:buChar char="-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Limited awareness: Some users just directly expose their disinterest when the purpose of the survey was explained to them.</a:t>
            </a:r>
          </a:p>
          <a:p>
            <a:pPr marL="285750" indent="-285750">
              <a:buFontTx/>
              <a:buChar char="-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Lack of trust in the purpose of the app: Some users didn’t fully understand the purpose of QoE data collection.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4F3624D8-B6E7-4FE9-8C11-2B4680482E40}"/>
              </a:ext>
            </a:extLst>
          </p:cNvPr>
          <p:cNvSpPr/>
          <p:nvPr/>
        </p:nvSpPr>
        <p:spPr>
          <a:xfrm>
            <a:off x="0" y="-2098039"/>
            <a:ext cx="1341120" cy="90424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DC12CF-09E7-4D11-8059-979A39E68F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8" t="13480" r="8824" b="15442"/>
          <a:stretch/>
        </p:blipFill>
        <p:spPr>
          <a:xfrm>
            <a:off x="0" y="-1"/>
            <a:ext cx="5714281" cy="685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2293B2-85DF-4C44-B418-66431490D3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t="12500" r="9412" b="15605"/>
          <a:stretch/>
        </p:blipFill>
        <p:spPr>
          <a:xfrm>
            <a:off x="5962347" y="-2"/>
            <a:ext cx="6229653" cy="68580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AAEE76-3E79-462B-8408-98E83600EB27}"/>
              </a:ext>
            </a:extLst>
          </p:cNvPr>
          <p:cNvSpPr/>
          <p:nvPr/>
        </p:nvSpPr>
        <p:spPr>
          <a:xfrm>
            <a:off x="5701553" y="0"/>
            <a:ext cx="260793" cy="6858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E10C09D-7D18-483F-9FC6-949ADFB56456}"/>
              </a:ext>
            </a:extLst>
          </p:cNvPr>
          <p:cNvSpPr/>
          <p:nvPr/>
        </p:nvSpPr>
        <p:spPr>
          <a:xfrm>
            <a:off x="0" y="6286499"/>
            <a:ext cx="752475" cy="571501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9857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D3FD0D-BA0F-4B46-98A3-BFFC78C399E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FAC820-D1C0-46BE-86F1-4ACB10B7C846}"/>
              </a:ext>
            </a:extLst>
          </p:cNvPr>
          <p:cNvSpPr/>
          <p:nvPr/>
        </p:nvSpPr>
        <p:spPr>
          <a:xfrm>
            <a:off x="1341120" y="528320"/>
            <a:ext cx="9662160" cy="5791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5D5162-F54C-4DAB-A9B4-0AF08D577AC4}"/>
              </a:ext>
            </a:extLst>
          </p:cNvPr>
          <p:cNvSpPr/>
          <p:nvPr/>
        </p:nvSpPr>
        <p:spPr>
          <a:xfrm>
            <a:off x="3434720" y="896417"/>
            <a:ext cx="5322560" cy="63640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USER RELEUCTANCE ASSESSMENT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A8F9D-065A-42FC-8B43-FE0DFDE4D789}"/>
              </a:ext>
            </a:extLst>
          </p:cNvPr>
          <p:cNvSpPr txBox="1"/>
          <p:nvPr/>
        </p:nvSpPr>
        <p:spPr>
          <a:xfrm>
            <a:off x="1693881" y="1786819"/>
            <a:ext cx="8783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Through the data collection process that was conducted, we experienced a certain level of reluctance from some users which was characterized by: 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Some complains like time availability: Some users showed some reluctance by turning us down when we pleaded for some of their time to carry out the survey.</a:t>
            </a:r>
          </a:p>
          <a:p>
            <a:pPr marL="285750" indent="-285750">
              <a:buFontTx/>
              <a:buChar char="-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Limited awareness: Some users just directly expose their disinterest when the purpose of the survey was explained to them.</a:t>
            </a:r>
          </a:p>
          <a:p>
            <a:pPr marL="285750" indent="-285750">
              <a:buFontTx/>
              <a:buChar char="-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Lack of trust in the purpose of the app: Some users didn’t fully understand the purpose of QoE data collection.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FBAFDB2D-C8BD-4425-A0A1-D16D39256B75}"/>
              </a:ext>
            </a:extLst>
          </p:cNvPr>
          <p:cNvSpPr/>
          <p:nvPr/>
        </p:nvSpPr>
        <p:spPr>
          <a:xfrm>
            <a:off x="0" y="5953761"/>
            <a:ext cx="1341120" cy="90424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8817A6-965E-4C63-A0B8-3620A285D42A}"/>
              </a:ext>
            </a:extLst>
          </p:cNvPr>
          <p:cNvSpPr/>
          <p:nvPr/>
        </p:nvSpPr>
        <p:spPr>
          <a:xfrm>
            <a:off x="0" y="8849361"/>
            <a:ext cx="12192000" cy="6857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EC6399-24CA-4ED9-A3FA-B9BE52335F6B}"/>
              </a:ext>
            </a:extLst>
          </p:cNvPr>
          <p:cNvSpPr/>
          <p:nvPr/>
        </p:nvSpPr>
        <p:spPr>
          <a:xfrm>
            <a:off x="815639" y="-9316049"/>
            <a:ext cx="9662160" cy="5791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This task involved the identification of the stakeholders, data gathering through the various requirement gathering techniques and data cleaning.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From the gathered data, we could identify that 87% of the users showed positive interest in using the app.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work done during this task provides a strong base for the next phase of the development process.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11C116-6F22-4202-885E-A4D0B0650103}"/>
              </a:ext>
            </a:extLst>
          </p:cNvPr>
          <p:cNvSpPr/>
          <p:nvPr/>
        </p:nvSpPr>
        <p:spPr>
          <a:xfrm>
            <a:off x="3947779" y="-8930639"/>
            <a:ext cx="3245480" cy="6692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32DF46AD-CD74-482F-BB24-42C849C16CC2}"/>
              </a:ext>
            </a:extLst>
          </p:cNvPr>
          <p:cNvSpPr/>
          <p:nvPr/>
        </p:nvSpPr>
        <p:spPr>
          <a:xfrm>
            <a:off x="-4655127" y="5953761"/>
            <a:ext cx="1341120" cy="90424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30033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D3FD0D-BA0F-4B46-98A3-BFFC78C399E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FAC820-D1C0-46BE-86F1-4ACB10B7C846}"/>
              </a:ext>
            </a:extLst>
          </p:cNvPr>
          <p:cNvSpPr/>
          <p:nvPr/>
        </p:nvSpPr>
        <p:spPr>
          <a:xfrm>
            <a:off x="1341120" y="528320"/>
            <a:ext cx="9662160" cy="57912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This task involved the identification of the stakeholders, data gathering through the various requirement gathering techniques and data cleaning.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From the gathered data, we could identify that 87% of the users showed positive interest in using the app.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work done during this task provides a strong base for the next phase of the development process.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5D5162-F54C-4DAB-A9B4-0AF08D577AC4}"/>
              </a:ext>
            </a:extLst>
          </p:cNvPr>
          <p:cNvSpPr/>
          <p:nvPr/>
        </p:nvSpPr>
        <p:spPr>
          <a:xfrm>
            <a:off x="4473260" y="913730"/>
            <a:ext cx="3245480" cy="66921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FBAFDB2D-C8BD-4425-A0A1-D16D39256B75}"/>
              </a:ext>
            </a:extLst>
          </p:cNvPr>
          <p:cNvSpPr/>
          <p:nvPr/>
        </p:nvSpPr>
        <p:spPr>
          <a:xfrm>
            <a:off x="0" y="5953761"/>
            <a:ext cx="1341120" cy="90424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5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85539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967</Words>
  <Application>Microsoft Office PowerPoint</Application>
  <PresentationFormat>Widescreen</PresentationFormat>
  <Paragraphs>219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TERTULLIEN</dc:creator>
  <cp:lastModifiedBy>TERTULLIEN</cp:lastModifiedBy>
  <cp:revision>30</cp:revision>
  <dcterms:created xsi:type="dcterms:W3CDTF">2025-04-15T07:39:28Z</dcterms:created>
  <dcterms:modified xsi:type="dcterms:W3CDTF">2025-04-22T12:31:26Z</dcterms:modified>
</cp:coreProperties>
</file>