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7" r:id="rId2"/>
    <p:sldId id="269" r:id="rId3"/>
    <p:sldId id="272" r:id="rId4"/>
    <p:sldId id="268" r:id="rId5"/>
    <p:sldId id="270" r:id="rId6"/>
    <p:sldId id="271" r:id="rId7"/>
    <p:sldId id="273" r:id="rId8"/>
    <p:sldId id="274" r:id="rId9"/>
    <p:sldId id="275" r:id="rId10"/>
    <p:sldId id="276" r:id="rId11"/>
    <p:sldId id="277" r:id="rId12"/>
    <p:sldId id="278"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65A70A-A326-47CB-A317-289D3F7570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C78208F-0185-4EE9-863D-B408114833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C86499-BE0F-4FFE-BFE9-AAFBFF0D8B3C}" type="datetimeFigureOut">
              <a:rPr lang="en-IN" smtClean="0"/>
              <a:t>12-12-2021</a:t>
            </a:fld>
            <a:endParaRPr lang="en-IN"/>
          </a:p>
        </p:txBody>
      </p:sp>
      <p:sp>
        <p:nvSpPr>
          <p:cNvPr id="4" name="Footer Placeholder 3">
            <a:extLst>
              <a:ext uri="{FF2B5EF4-FFF2-40B4-BE49-F238E27FC236}">
                <a16:creationId xmlns:a16="http://schemas.microsoft.com/office/drawing/2014/main" id="{3668E2F1-D472-4D7B-BD33-01E05C3531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Dept. of CSE, RVCE</a:t>
            </a:r>
          </a:p>
        </p:txBody>
      </p:sp>
      <p:sp>
        <p:nvSpPr>
          <p:cNvPr id="5" name="Slide Number Placeholder 4">
            <a:extLst>
              <a:ext uri="{FF2B5EF4-FFF2-40B4-BE49-F238E27FC236}">
                <a16:creationId xmlns:a16="http://schemas.microsoft.com/office/drawing/2014/main" id="{75ABED91-E015-4A67-B6B5-D158498373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E30BFF-2AFF-439D-A20E-459516547530}" type="slidenum">
              <a:rPr lang="en-IN" smtClean="0"/>
              <a:t>‹#›</a:t>
            </a:fld>
            <a:endParaRPr lang="en-IN"/>
          </a:p>
        </p:txBody>
      </p:sp>
    </p:spTree>
    <p:extLst>
      <p:ext uri="{BB962C8B-B14F-4D97-AF65-F5344CB8AC3E}">
        <p14:creationId xmlns:p14="http://schemas.microsoft.com/office/powerpoint/2010/main" val="22771250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1B2E44-CE0C-40F3-B6AB-EDC4E375EDF2}" type="datetimeFigureOut">
              <a:rPr lang="en-IN" smtClean="0"/>
              <a:t>12-12-2021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Dept. of CSE, RVCE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3D556-1A81-4A09-A1BA-6E4AB8C7F0A4}" type="slidenum">
              <a:rPr lang="en-IN" smtClean="0"/>
              <a:t>‹#›</a:t>
            </a:fld>
            <a:endParaRPr lang="en-IN"/>
          </a:p>
        </p:txBody>
      </p:sp>
    </p:spTree>
    <p:extLst>
      <p:ext uri="{BB962C8B-B14F-4D97-AF65-F5344CB8AC3E}">
        <p14:creationId xmlns:p14="http://schemas.microsoft.com/office/powerpoint/2010/main" val="135408341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34BE-FC71-4D27-AD51-9F10A2F05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4228FB-6371-4369-B492-50B40ADCE2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DCC6B4-805C-48D4-88A5-D9488067CC9C}"/>
              </a:ext>
            </a:extLst>
          </p:cNvPr>
          <p:cNvSpPr>
            <a:spLocks noGrp="1"/>
          </p:cNvSpPr>
          <p:nvPr>
            <p:ph type="dt" sz="half" idx="10"/>
          </p:nvPr>
        </p:nvSpPr>
        <p:spPr/>
        <p:txBody>
          <a:bodyPr/>
          <a:lstStyle/>
          <a:p>
            <a:fld id="{68E04D58-CE8F-40FB-9957-7EA4E47F9255}" type="datetime1">
              <a:rPr lang="en-IN" smtClean="0"/>
              <a:t>12-12-2021</a:t>
            </a:fld>
            <a:endParaRPr lang="en-IN"/>
          </a:p>
        </p:txBody>
      </p:sp>
      <p:sp>
        <p:nvSpPr>
          <p:cNvPr id="5" name="Footer Placeholder 4">
            <a:extLst>
              <a:ext uri="{FF2B5EF4-FFF2-40B4-BE49-F238E27FC236}">
                <a16:creationId xmlns:a16="http://schemas.microsoft.com/office/drawing/2014/main" id="{4969BA4B-26E1-4323-9F42-5096C998CFC3}"/>
              </a:ext>
            </a:extLst>
          </p:cNvPr>
          <p:cNvSpPr>
            <a:spLocks noGrp="1"/>
          </p:cNvSpPr>
          <p:nvPr>
            <p:ph type="ftr" sz="quarter" idx="11"/>
          </p:nvPr>
        </p:nvSpPr>
        <p:spPr/>
        <p:txBody>
          <a:bodyPr/>
          <a:lstStyle/>
          <a:p>
            <a:r>
              <a:rPr lang="en-IN"/>
              <a:t>Dept. of CSE, RVCE</a:t>
            </a:r>
          </a:p>
        </p:txBody>
      </p:sp>
      <p:sp>
        <p:nvSpPr>
          <p:cNvPr id="6" name="Slide Number Placeholder 5">
            <a:extLst>
              <a:ext uri="{FF2B5EF4-FFF2-40B4-BE49-F238E27FC236}">
                <a16:creationId xmlns:a16="http://schemas.microsoft.com/office/drawing/2014/main" id="{CA9307D2-8BBE-49F8-B51A-6CD1A3761AD7}"/>
              </a:ext>
            </a:extLst>
          </p:cNvPr>
          <p:cNvSpPr>
            <a:spLocks noGrp="1"/>
          </p:cNvSpPr>
          <p:nvPr>
            <p:ph type="sldNum" sz="quarter" idx="12"/>
          </p:nvPr>
        </p:nvSpPr>
        <p:spPr/>
        <p:txBody>
          <a:bodyPr/>
          <a:lstStyle/>
          <a:p>
            <a:fld id="{E8AC3233-6CA0-4CA2-B417-2359BE21789D}" type="slidenum">
              <a:rPr lang="en-IN" smtClean="0"/>
              <a:t>‹#›</a:t>
            </a:fld>
            <a:endParaRPr lang="en-IN"/>
          </a:p>
        </p:txBody>
      </p:sp>
    </p:spTree>
    <p:extLst>
      <p:ext uri="{BB962C8B-B14F-4D97-AF65-F5344CB8AC3E}">
        <p14:creationId xmlns:p14="http://schemas.microsoft.com/office/powerpoint/2010/main" val="411692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4E17E-9221-469F-AF6E-09139F48C0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3A52BE-BDFC-4B03-9A14-32FAB7328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92D9A1-6E4F-4E63-BAFB-B8B23B831AF2}"/>
              </a:ext>
            </a:extLst>
          </p:cNvPr>
          <p:cNvSpPr>
            <a:spLocks noGrp="1"/>
          </p:cNvSpPr>
          <p:nvPr>
            <p:ph type="dt" sz="half" idx="10"/>
          </p:nvPr>
        </p:nvSpPr>
        <p:spPr/>
        <p:txBody>
          <a:bodyPr/>
          <a:lstStyle/>
          <a:p>
            <a:fld id="{E31DC6BF-DCB7-4BDC-8899-43670473937E}" type="datetime1">
              <a:rPr lang="en-IN" smtClean="0"/>
              <a:t>12-12-2021</a:t>
            </a:fld>
            <a:endParaRPr lang="en-IN"/>
          </a:p>
        </p:txBody>
      </p:sp>
      <p:sp>
        <p:nvSpPr>
          <p:cNvPr id="5" name="Footer Placeholder 4">
            <a:extLst>
              <a:ext uri="{FF2B5EF4-FFF2-40B4-BE49-F238E27FC236}">
                <a16:creationId xmlns:a16="http://schemas.microsoft.com/office/drawing/2014/main" id="{ADD17EB1-45E7-4BDC-8FA8-A2D6D204CA38}"/>
              </a:ext>
            </a:extLst>
          </p:cNvPr>
          <p:cNvSpPr>
            <a:spLocks noGrp="1"/>
          </p:cNvSpPr>
          <p:nvPr>
            <p:ph type="ftr" sz="quarter" idx="11"/>
          </p:nvPr>
        </p:nvSpPr>
        <p:spPr/>
        <p:txBody>
          <a:bodyPr/>
          <a:lstStyle/>
          <a:p>
            <a:r>
              <a:rPr lang="en-IN"/>
              <a:t>Dept. of CSE, RVCE</a:t>
            </a:r>
          </a:p>
        </p:txBody>
      </p:sp>
      <p:sp>
        <p:nvSpPr>
          <p:cNvPr id="6" name="Slide Number Placeholder 5">
            <a:extLst>
              <a:ext uri="{FF2B5EF4-FFF2-40B4-BE49-F238E27FC236}">
                <a16:creationId xmlns:a16="http://schemas.microsoft.com/office/drawing/2014/main" id="{3DAE5AEB-C9CB-41D7-8A25-281E89052D12}"/>
              </a:ext>
            </a:extLst>
          </p:cNvPr>
          <p:cNvSpPr>
            <a:spLocks noGrp="1"/>
          </p:cNvSpPr>
          <p:nvPr>
            <p:ph type="sldNum" sz="quarter" idx="12"/>
          </p:nvPr>
        </p:nvSpPr>
        <p:spPr/>
        <p:txBody>
          <a:bodyPr/>
          <a:lstStyle/>
          <a:p>
            <a:fld id="{E8AC3233-6CA0-4CA2-B417-2359BE21789D}" type="slidenum">
              <a:rPr lang="en-IN" smtClean="0"/>
              <a:t>‹#›</a:t>
            </a:fld>
            <a:endParaRPr lang="en-IN"/>
          </a:p>
        </p:txBody>
      </p:sp>
    </p:spTree>
    <p:extLst>
      <p:ext uri="{BB962C8B-B14F-4D97-AF65-F5344CB8AC3E}">
        <p14:creationId xmlns:p14="http://schemas.microsoft.com/office/powerpoint/2010/main" val="304573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BC6989-8CD9-4BAF-8AFB-D64FC4832E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F6011E-E94C-4CF5-8D01-4A7EA2C1AB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F36A94-BAF1-4B16-BF2E-7E5F7D9B89D7}"/>
              </a:ext>
            </a:extLst>
          </p:cNvPr>
          <p:cNvSpPr>
            <a:spLocks noGrp="1"/>
          </p:cNvSpPr>
          <p:nvPr>
            <p:ph type="dt" sz="half" idx="10"/>
          </p:nvPr>
        </p:nvSpPr>
        <p:spPr/>
        <p:txBody>
          <a:bodyPr/>
          <a:lstStyle/>
          <a:p>
            <a:fld id="{63D79F3B-9758-4324-AFB3-E349E4166803}" type="datetime1">
              <a:rPr lang="en-IN" smtClean="0"/>
              <a:t>12-12-2021</a:t>
            </a:fld>
            <a:endParaRPr lang="en-IN"/>
          </a:p>
        </p:txBody>
      </p:sp>
      <p:sp>
        <p:nvSpPr>
          <p:cNvPr id="5" name="Footer Placeholder 4">
            <a:extLst>
              <a:ext uri="{FF2B5EF4-FFF2-40B4-BE49-F238E27FC236}">
                <a16:creationId xmlns:a16="http://schemas.microsoft.com/office/drawing/2014/main" id="{C9A9A299-1DCA-41C4-917A-AA962970AE86}"/>
              </a:ext>
            </a:extLst>
          </p:cNvPr>
          <p:cNvSpPr>
            <a:spLocks noGrp="1"/>
          </p:cNvSpPr>
          <p:nvPr>
            <p:ph type="ftr" sz="quarter" idx="11"/>
          </p:nvPr>
        </p:nvSpPr>
        <p:spPr/>
        <p:txBody>
          <a:bodyPr/>
          <a:lstStyle/>
          <a:p>
            <a:r>
              <a:rPr lang="en-IN"/>
              <a:t>Dept. of CSE, RVCE</a:t>
            </a:r>
          </a:p>
        </p:txBody>
      </p:sp>
      <p:sp>
        <p:nvSpPr>
          <p:cNvPr id="6" name="Slide Number Placeholder 5">
            <a:extLst>
              <a:ext uri="{FF2B5EF4-FFF2-40B4-BE49-F238E27FC236}">
                <a16:creationId xmlns:a16="http://schemas.microsoft.com/office/drawing/2014/main" id="{3C3FE16A-D1B0-4A6A-B346-3676F4AA3792}"/>
              </a:ext>
            </a:extLst>
          </p:cNvPr>
          <p:cNvSpPr>
            <a:spLocks noGrp="1"/>
          </p:cNvSpPr>
          <p:nvPr>
            <p:ph type="sldNum" sz="quarter" idx="12"/>
          </p:nvPr>
        </p:nvSpPr>
        <p:spPr/>
        <p:txBody>
          <a:bodyPr/>
          <a:lstStyle/>
          <a:p>
            <a:fld id="{E8AC3233-6CA0-4CA2-B417-2359BE21789D}" type="slidenum">
              <a:rPr lang="en-IN" smtClean="0"/>
              <a:t>‹#›</a:t>
            </a:fld>
            <a:endParaRPr lang="en-IN"/>
          </a:p>
        </p:txBody>
      </p:sp>
    </p:spTree>
    <p:extLst>
      <p:ext uri="{BB962C8B-B14F-4D97-AF65-F5344CB8AC3E}">
        <p14:creationId xmlns:p14="http://schemas.microsoft.com/office/powerpoint/2010/main" val="203258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70BA9-2821-4725-BBB0-C11824EEC2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289A09-F621-4568-BA6F-446078C2FC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B8815-2FE7-444E-AA0D-466ED2E427E9}"/>
              </a:ext>
            </a:extLst>
          </p:cNvPr>
          <p:cNvSpPr>
            <a:spLocks noGrp="1"/>
          </p:cNvSpPr>
          <p:nvPr>
            <p:ph type="dt" sz="half" idx="10"/>
          </p:nvPr>
        </p:nvSpPr>
        <p:spPr/>
        <p:txBody>
          <a:bodyPr/>
          <a:lstStyle/>
          <a:p>
            <a:fld id="{53025EEE-E159-4F3E-8403-F915B2AAF30C}" type="datetime1">
              <a:rPr lang="en-IN" smtClean="0"/>
              <a:t>12-12-2021</a:t>
            </a:fld>
            <a:endParaRPr lang="en-IN"/>
          </a:p>
        </p:txBody>
      </p:sp>
      <p:sp>
        <p:nvSpPr>
          <p:cNvPr id="5" name="Footer Placeholder 4">
            <a:extLst>
              <a:ext uri="{FF2B5EF4-FFF2-40B4-BE49-F238E27FC236}">
                <a16:creationId xmlns:a16="http://schemas.microsoft.com/office/drawing/2014/main" id="{94E2230F-C59C-4809-942C-890EA39AE7F1}"/>
              </a:ext>
            </a:extLst>
          </p:cNvPr>
          <p:cNvSpPr>
            <a:spLocks noGrp="1"/>
          </p:cNvSpPr>
          <p:nvPr>
            <p:ph type="ftr" sz="quarter" idx="11"/>
          </p:nvPr>
        </p:nvSpPr>
        <p:spPr/>
        <p:txBody>
          <a:bodyPr/>
          <a:lstStyle/>
          <a:p>
            <a:r>
              <a:rPr lang="en-IN"/>
              <a:t>Dept. of CSE, RVCE</a:t>
            </a:r>
          </a:p>
        </p:txBody>
      </p:sp>
      <p:sp>
        <p:nvSpPr>
          <p:cNvPr id="6" name="Slide Number Placeholder 5">
            <a:extLst>
              <a:ext uri="{FF2B5EF4-FFF2-40B4-BE49-F238E27FC236}">
                <a16:creationId xmlns:a16="http://schemas.microsoft.com/office/drawing/2014/main" id="{E3C9AA6C-5727-449F-8973-2CCA915C244B}"/>
              </a:ext>
            </a:extLst>
          </p:cNvPr>
          <p:cNvSpPr>
            <a:spLocks noGrp="1"/>
          </p:cNvSpPr>
          <p:nvPr>
            <p:ph type="sldNum" sz="quarter" idx="12"/>
          </p:nvPr>
        </p:nvSpPr>
        <p:spPr/>
        <p:txBody>
          <a:bodyPr/>
          <a:lstStyle/>
          <a:p>
            <a:fld id="{E8AC3233-6CA0-4CA2-B417-2359BE21789D}" type="slidenum">
              <a:rPr lang="en-IN" smtClean="0"/>
              <a:t>‹#›</a:t>
            </a:fld>
            <a:endParaRPr lang="en-IN"/>
          </a:p>
        </p:txBody>
      </p:sp>
    </p:spTree>
    <p:extLst>
      <p:ext uri="{BB962C8B-B14F-4D97-AF65-F5344CB8AC3E}">
        <p14:creationId xmlns:p14="http://schemas.microsoft.com/office/powerpoint/2010/main" val="84081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7FB0-B995-4337-A37F-0D28532D7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7D0107-8297-4F8B-BBA4-853CD89A3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064DC-056E-4447-999F-19AB93E9F04B}"/>
              </a:ext>
            </a:extLst>
          </p:cNvPr>
          <p:cNvSpPr>
            <a:spLocks noGrp="1"/>
          </p:cNvSpPr>
          <p:nvPr>
            <p:ph type="dt" sz="half" idx="10"/>
          </p:nvPr>
        </p:nvSpPr>
        <p:spPr/>
        <p:txBody>
          <a:bodyPr/>
          <a:lstStyle/>
          <a:p>
            <a:fld id="{B6E75DB5-889C-4A1C-B065-025B9804D8E7}" type="datetime1">
              <a:rPr lang="en-IN" smtClean="0"/>
              <a:t>12-12-2021</a:t>
            </a:fld>
            <a:endParaRPr lang="en-IN"/>
          </a:p>
        </p:txBody>
      </p:sp>
      <p:sp>
        <p:nvSpPr>
          <p:cNvPr id="5" name="Footer Placeholder 4">
            <a:extLst>
              <a:ext uri="{FF2B5EF4-FFF2-40B4-BE49-F238E27FC236}">
                <a16:creationId xmlns:a16="http://schemas.microsoft.com/office/drawing/2014/main" id="{31E2951B-E665-4369-9D82-4F24B271AC98}"/>
              </a:ext>
            </a:extLst>
          </p:cNvPr>
          <p:cNvSpPr>
            <a:spLocks noGrp="1"/>
          </p:cNvSpPr>
          <p:nvPr>
            <p:ph type="ftr" sz="quarter" idx="11"/>
          </p:nvPr>
        </p:nvSpPr>
        <p:spPr/>
        <p:txBody>
          <a:bodyPr/>
          <a:lstStyle/>
          <a:p>
            <a:r>
              <a:rPr lang="en-IN"/>
              <a:t>Dept. of CSE, RVCE</a:t>
            </a:r>
          </a:p>
        </p:txBody>
      </p:sp>
      <p:sp>
        <p:nvSpPr>
          <p:cNvPr id="6" name="Slide Number Placeholder 5">
            <a:extLst>
              <a:ext uri="{FF2B5EF4-FFF2-40B4-BE49-F238E27FC236}">
                <a16:creationId xmlns:a16="http://schemas.microsoft.com/office/drawing/2014/main" id="{E4C240EA-BF02-4547-B2F5-F8C916F9A864}"/>
              </a:ext>
            </a:extLst>
          </p:cNvPr>
          <p:cNvSpPr>
            <a:spLocks noGrp="1"/>
          </p:cNvSpPr>
          <p:nvPr>
            <p:ph type="sldNum" sz="quarter" idx="12"/>
          </p:nvPr>
        </p:nvSpPr>
        <p:spPr/>
        <p:txBody>
          <a:bodyPr/>
          <a:lstStyle/>
          <a:p>
            <a:fld id="{E8AC3233-6CA0-4CA2-B417-2359BE21789D}" type="slidenum">
              <a:rPr lang="en-IN" smtClean="0"/>
              <a:t>‹#›</a:t>
            </a:fld>
            <a:endParaRPr lang="en-IN"/>
          </a:p>
        </p:txBody>
      </p:sp>
    </p:spTree>
    <p:extLst>
      <p:ext uri="{BB962C8B-B14F-4D97-AF65-F5344CB8AC3E}">
        <p14:creationId xmlns:p14="http://schemas.microsoft.com/office/powerpoint/2010/main" val="321154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AD2D-6212-4F3E-B442-5198FA1E0B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7946F9-4D5B-455F-99A7-9790DA787F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46B411-ED83-4366-AC80-0FF6278229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B7AEFE-1F28-40B0-A3E9-3F3F4417AE21}"/>
              </a:ext>
            </a:extLst>
          </p:cNvPr>
          <p:cNvSpPr>
            <a:spLocks noGrp="1"/>
          </p:cNvSpPr>
          <p:nvPr>
            <p:ph type="dt" sz="half" idx="10"/>
          </p:nvPr>
        </p:nvSpPr>
        <p:spPr/>
        <p:txBody>
          <a:bodyPr/>
          <a:lstStyle/>
          <a:p>
            <a:fld id="{608A71B1-B237-47A3-A52C-CBA388276ED3}" type="datetime1">
              <a:rPr lang="en-IN" smtClean="0"/>
              <a:t>12-12-2021</a:t>
            </a:fld>
            <a:endParaRPr lang="en-IN"/>
          </a:p>
        </p:txBody>
      </p:sp>
      <p:sp>
        <p:nvSpPr>
          <p:cNvPr id="6" name="Footer Placeholder 5">
            <a:extLst>
              <a:ext uri="{FF2B5EF4-FFF2-40B4-BE49-F238E27FC236}">
                <a16:creationId xmlns:a16="http://schemas.microsoft.com/office/drawing/2014/main" id="{2BA0A40D-FE46-476F-ACE6-97239B814290}"/>
              </a:ext>
            </a:extLst>
          </p:cNvPr>
          <p:cNvSpPr>
            <a:spLocks noGrp="1"/>
          </p:cNvSpPr>
          <p:nvPr>
            <p:ph type="ftr" sz="quarter" idx="11"/>
          </p:nvPr>
        </p:nvSpPr>
        <p:spPr/>
        <p:txBody>
          <a:bodyPr/>
          <a:lstStyle/>
          <a:p>
            <a:r>
              <a:rPr lang="en-IN"/>
              <a:t>Dept. of CSE, RVCE</a:t>
            </a:r>
          </a:p>
        </p:txBody>
      </p:sp>
      <p:sp>
        <p:nvSpPr>
          <p:cNvPr id="7" name="Slide Number Placeholder 6">
            <a:extLst>
              <a:ext uri="{FF2B5EF4-FFF2-40B4-BE49-F238E27FC236}">
                <a16:creationId xmlns:a16="http://schemas.microsoft.com/office/drawing/2014/main" id="{AB5E77F2-67CB-4254-8A06-6B42A8C4B868}"/>
              </a:ext>
            </a:extLst>
          </p:cNvPr>
          <p:cNvSpPr>
            <a:spLocks noGrp="1"/>
          </p:cNvSpPr>
          <p:nvPr>
            <p:ph type="sldNum" sz="quarter" idx="12"/>
          </p:nvPr>
        </p:nvSpPr>
        <p:spPr/>
        <p:txBody>
          <a:bodyPr/>
          <a:lstStyle/>
          <a:p>
            <a:fld id="{E8AC3233-6CA0-4CA2-B417-2359BE21789D}" type="slidenum">
              <a:rPr lang="en-IN" smtClean="0"/>
              <a:t>‹#›</a:t>
            </a:fld>
            <a:endParaRPr lang="en-IN"/>
          </a:p>
        </p:txBody>
      </p:sp>
    </p:spTree>
    <p:extLst>
      <p:ext uri="{BB962C8B-B14F-4D97-AF65-F5344CB8AC3E}">
        <p14:creationId xmlns:p14="http://schemas.microsoft.com/office/powerpoint/2010/main" val="18218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E299-50FC-4A93-88F0-89EBAC0DE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58B5F7-BCF9-4363-AFD3-466C7096DB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BE9B92-B953-4850-80A2-FD15BC721B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9F4687-9D2D-432D-936E-06E22C4D34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698E71-1063-421B-AD54-37B8ECA3F8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CC2E60-C25D-4621-8774-27B75DF5C50A}"/>
              </a:ext>
            </a:extLst>
          </p:cNvPr>
          <p:cNvSpPr>
            <a:spLocks noGrp="1"/>
          </p:cNvSpPr>
          <p:nvPr>
            <p:ph type="dt" sz="half" idx="10"/>
          </p:nvPr>
        </p:nvSpPr>
        <p:spPr/>
        <p:txBody>
          <a:bodyPr/>
          <a:lstStyle/>
          <a:p>
            <a:fld id="{003CBF2A-4A8A-4936-9998-0DF8EC47F24C}" type="datetime1">
              <a:rPr lang="en-IN" smtClean="0"/>
              <a:t>12-12-2021</a:t>
            </a:fld>
            <a:endParaRPr lang="en-IN"/>
          </a:p>
        </p:txBody>
      </p:sp>
      <p:sp>
        <p:nvSpPr>
          <p:cNvPr id="8" name="Footer Placeholder 7">
            <a:extLst>
              <a:ext uri="{FF2B5EF4-FFF2-40B4-BE49-F238E27FC236}">
                <a16:creationId xmlns:a16="http://schemas.microsoft.com/office/drawing/2014/main" id="{B07BB74D-4F08-4CE8-BEBD-3844E61DD06C}"/>
              </a:ext>
            </a:extLst>
          </p:cNvPr>
          <p:cNvSpPr>
            <a:spLocks noGrp="1"/>
          </p:cNvSpPr>
          <p:nvPr>
            <p:ph type="ftr" sz="quarter" idx="11"/>
          </p:nvPr>
        </p:nvSpPr>
        <p:spPr/>
        <p:txBody>
          <a:bodyPr/>
          <a:lstStyle/>
          <a:p>
            <a:r>
              <a:rPr lang="en-IN"/>
              <a:t>Dept. of CSE, RVCE</a:t>
            </a:r>
          </a:p>
        </p:txBody>
      </p:sp>
      <p:sp>
        <p:nvSpPr>
          <p:cNvPr id="9" name="Slide Number Placeholder 8">
            <a:extLst>
              <a:ext uri="{FF2B5EF4-FFF2-40B4-BE49-F238E27FC236}">
                <a16:creationId xmlns:a16="http://schemas.microsoft.com/office/drawing/2014/main" id="{F005808C-38CF-44D2-894E-9C1D490D3CCF}"/>
              </a:ext>
            </a:extLst>
          </p:cNvPr>
          <p:cNvSpPr>
            <a:spLocks noGrp="1"/>
          </p:cNvSpPr>
          <p:nvPr>
            <p:ph type="sldNum" sz="quarter" idx="12"/>
          </p:nvPr>
        </p:nvSpPr>
        <p:spPr/>
        <p:txBody>
          <a:bodyPr/>
          <a:lstStyle/>
          <a:p>
            <a:fld id="{E8AC3233-6CA0-4CA2-B417-2359BE21789D}" type="slidenum">
              <a:rPr lang="en-IN" smtClean="0"/>
              <a:t>‹#›</a:t>
            </a:fld>
            <a:endParaRPr lang="en-IN"/>
          </a:p>
        </p:txBody>
      </p:sp>
    </p:spTree>
    <p:extLst>
      <p:ext uri="{BB962C8B-B14F-4D97-AF65-F5344CB8AC3E}">
        <p14:creationId xmlns:p14="http://schemas.microsoft.com/office/powerpoint/2010/main" val="240339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58F9-58A1-41FF-B511-70385D64C9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046B1B-623A-47B2-8A03-3AC9AC9071F4}"/>
              </a:ext>
            </a:extLst>
          </p:cNvPr>
          <p:cNvSpPr>
            <a:spLocks noGrp="1"/>
          </p:cNvSpPr>
          <p:nvPr>
            <p:ph type="dt" sz="half" idx="10"/>
          </p:nvPr>
        </p:nvSpPr>
        <p:spPr/>
        <p:txBody>
          <a:bodyPr/>
          <a:lstStyle/>
          <a:p>
            <a:fld id="{7CF1E665-D08B-4B6A-B9FC-15515822C79B}" type="datetime1">
              <a:rPr lang="en-IN" smtClean="0"/>
              <a:t>12-12-2021</a:t>
            </a:fld>
            <a:endParaRPr lang="en-IN"/>
          </a:p>
        </p:txBody>
      </p:sp>
      <p:sp>
        <p:nvSpPr>
          <p:cNvPr id="4" name="Footer Placeholder 3">
            <a:extLst>
              <a:ext uri="{FF2B5EF4-FFF2-40B4-BE49-F238E27FC236}">
                <a16:creationId xmlns:a16="http://schemas.microsoft.com/office/drawing/2014/main" id="{7CE54CA8-398C-4D19-84C4-A6477CB96CE7}"/>
              </a:ext>
            </a:extLst>
          </p:cNvPr>
          <p:cNvSpPr>
            <a:spLocks noGrp="1"/>
          </p:cNvSpPr>
          <p:nvPr>
            <p:ph type="ftr" sz="quarter" idx="11"/>
          </p:nvPr>
        </p:nvSpPr>
        <p:spPr/>
        <p:txBody>
          <a:bodyPr/>
          <a:lstStyle/>
          <a:p>
            <a:r>
              <a:rPr lang="en-IN"/>
              <a:t>Dept. of CSE, RVCE</a:t>
            </a:r>
          </a:p>
        </p:txBody>
      </p:sp>
      <p:sp>
        <p:nvSpPr>
          <p:cNvPr id="5" name="Slide Number Placeholder 4">
            <a:extLst>
              <a:ext uri="{FF2B5EF4-FFF2-40B4-BE49-F238E27FC236}">
                <a16:creationId xmlns:a16="http://schemas.microsoft.com/office/drawing/2014/main" id="{0A6CD801-2409-4EE1-9362-88E39BE516EA}"/>
              </a:ext>
            </a:extLst>
          </p:cNvPr>
          <p:cNvSpPr>
            <a:spLocks noGrp="1"/>
          </p:cNvSpPr>
          <p:nvPr>
            <p:ph type="sldNum" sz="quarter" idx="12"/>
          </p:nvPr>
        </p:nvSpPr>
        <p:spPr/>
        <p:txBody>
          <a:bodyPr/>
          <a:lstStyle/>
          <a:p>
            <a:fld id="{E8AC3233-6CA0-4CA2-B417-2359BE21789D}" type="slidenum">
              <a:rPr lang="en-IN" smtClean="0"/>
              <a:t>‹#›</a:t>
            </a:fld>
            <a:endParaRPr lang="en-IN"/>
          </a:p>
        </p:txBody>
      </p:sp>
    </p:spTree>
    <p:extLst>
      <p:ext uri="{BB962C8B-B14F-4D97-AF65-F5344CB8AC3E}">
        <p14:creationId xmlns:p14="http://schemas.microsoft.com/office/powerpoint/2010/main" val="1254584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6D2A5F-C434-4D20-AC43-584C05D3AF42}"/>
              </a:ext>
            </a:extLst>
          </p:cNvPr>
          <p:cNvSpPr>
            <a:spLocks noGrp="1"/>
          </p:cNvSpPr>
          <p:nvPr>
            <p:ph type="dt" sz="half" idx="10"/>
          </p:nvPr>
        </p:nvSpPr>
        <p:spPr/>
        <p:txBody>
          <a:bodyPr/>
          <a:lstStyle/>
          <a:p>
            <a:fld id="{1E5A814E-99F8-4916-8AED-0DB26021411D}" type="datetime1">
              <a:rPr lang="en-IN" smtClean="0"/>
              <a:t>12-12-2021</a:t>
            </a:fld>
            <a:endParaRPr lang="en-IN"/>
          </a:p>
        </p:txBody>
      </p:sp>
      <p:sp>
        <p:nvSpPr>
          <p:cNvPr id="3" name="Footer Placeholder 2">
            <a:extLst>
              <a:ext uri="{FF2B5EF4-FFF2-40B4-BE49-F238E27FC236}">
                <a16:creationId xmlns:a16="http://schemas.microsoft.com/office/drawing/2014/main" id="{2D57CA22-5F0D-4C02-9A43-581B938DB2EE}"/>
              </a:ext>
            </a:extLst>
          </p:cNvPr>
          <p:cNvSpPr>
            <a:spLocks noGrp="1"/>
          </p:cNvSpPr>
          <p:nvPr>
            <p:ph type="ftr" sz="quarter" idx="11"/>
          </p:nvPr>
        </p:nvSpPr>
        <p:spPr/>
        <p:txBody>
          <a:bodyPr/>
          <a:lstStyle/>
          <a:p>
            <a:r>
              <a:rPr lang="en-IN"/>
              <a:t>Dept. of CSE, RVCE</a:t>
            </a:r>
          </a:p>
        </p:txBody>
      </p:sp>
      <p:sp>
        <p:nvSpPr>
          <p:cNvPr id="4" name="Slide Number Placeholder 3">
            <a:extLst>
              <a:ext uri="{FF2B5EF4-FFF2-40B4-BE49-F238E27FC236}">
                <a16:creationId xmlns:a16="http://schemas.microsoft.com/office/drawing/2014/main" id="{828097B6-B634-4D1D-9EC1-1E33E749BDCC}"/>
              </a:ext>
            </a:extLst>
          </p:cNvPr>
          <p:cNvSpPr>
            <a:spLocks noGrp="1"/>
          </p:cNvSpPr>
          <p:nvPr>
            <p:ph type="sldNum" sz="quarter" idx="12"/>
          </p:nvPr>
        </p:nvSpPr>
        <p:spPr/>
        <p:txBody>
          <a:bodyPr/>
          <a:lstStyle/>
          <a:p>
            <a:fld id="{E8AC3233-6CA0-4CA2-B417-2359BE21789D}" type="slidenum">
              <a:rPr lang="en-IN" smtClean="0"/>
              <a:t>‹#›</a:t>
            </a:fld>
            <a:endParaRPr lang="en-IN"/>
          </a:p>
        </p:txBody>
      </p:sp>
    </p:spTree>
    <p:extLst>
      <p:ext uri="{BB962C8B-B14F-4D97-AF65-F5344CB8AC3E}">
        <p14:creationId xmlns:p14="http://schemas.microsoft.com/office/powerpoint/2010/main" val="402352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D921-0036-4EC9-92D3-C651C73B9A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36BC84-4E7C-42FC-A3AD-F200B83D09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28E40A-79FF-4389-B289-DF360FC5F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2A944E-A774-4BA0-941E-163E12987327}"/>
              </a:ext>
            </a:extLst>
          </p:cNvPr>
          <p:cNvSpPr>
            <a:spLocks noGrp="1"/>
          </p:cNvSpPr>
          <p:nvPr>
            <p:ph type="dt" sz="half" idx="10"/>
          </p:nvPr>
        </p:nvSpPr>
        <p:spPr/>
        <p:txBody>
          <a:bodyPr/>
          <a:lstStyle/>
          <a:p>
            <a:fld id="{D108269C-8FB8-4AEE-994B-D59B0DDA8F54}" type="datetime1">
              <a:rPr lang="en-IN" smtClean="0"/>
              <a:t>12-12-2021</a:t>
            </a:fld>
            <a:endParaRPr lang="en-IN"/>
          </a:p>
        </p:txBody>
      </p:sp>
      <p:sp>
        <p:nvSpPr>
          <p:cNvPr id="6" name="Footer Placeholder 5">
            <a:extLst>
              <a:ext uri="{FF2B5EF4-FFF2-40B4-BE49-F238E27FC236}">
                <a16:creationId xmlns:a16="http://schemas.microsoft.com/office/drawing/2014/main" id="{37706696-0017-48D3-BAF2-0D0AC6737C1D}"/>
              </a:ext>
            </a:extLst>
          </p:cNvPr>
          <p:cNvSpPr>
            <a:spLocks noGrp="1"/>
          </p:cNvSpPr>
          <p:nvPr>
            <p:ph type="ftr" sz="quarter" idx="11"/>
          </p:nvPr>
        </p:nvSpPr>
        <p:spPr/>
        <p:txBody>
          <a:bodyPr/>
          <a:lstStyle/>
          <a:p>
            <a:r>
              <a:rPr lang="en-IN"/>
              <a:t>Dept. of CSE, RVCE</a:t>
            </a:r>
          </a:p>
        </p:txBody>
      </p:sp>
      <p:sp>
        <p:nvSpPr>
          <p:cNvPr id="7" name="Slide Number Placeholder 6">
            <a:extLst>
              <a:ext uri="{FF2B5EF4-FFF2-40B4-BE49-F238E27FC236}">
                <a16:creationId xmlns:a16="http://schemas.microsoft.com/office/drawing/2014/main" id="{F0ACD915-08B9-40C0-BC18-6F986AEEBD3B}"/>
              </a:ext>
            </a:extLst>
          </p:cNvPr>
          <p:cNvSpPr>
            <a:spLocks noGrp="1"/>
          </p:cNvSpPr>
          <p:nvPr>
            <p:ph type="sldNum" sz="quarter" idx="12"/>
          </p:nvPr>
        </p:nvSpPr>
        <p:spPr/>
        <p:txBody>
          <a:bodyPr/>
          <a:lstStyle/>
          <a:p>
            <a:fld id="{E8AC3233-6CA0-4CA2-B417-2359BE21789D}" type="slidenum">
              <a:rPr lang="en-IN" smtClean="0"/>
              <a:t>‹#›</a:t>
            </a:fld>
            <a:endParaRPr lang="en-IN"/>
          </a:p>
        </p:txBody>
      </p:sp>
    </p:spTree>
    <p:extLst>
      <p:ext uri="{BB962C8B-B14F-4D97-AF65-F5344CB8AC3E}">
        <p14:creationId xmlns:p14="http://schemas.microsoft.com/office/powerpoint/2010/main" val="258239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6E57-79F5-4949-93B9-22EBE42B3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445373-2300-49F4-887E-E197A2190F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BF8D69-8605-4BFC-A36D-3F320ED09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D8168F-44B7-4923-A828-383CDD5D1635}"/>
              </a:ext>
            </a:extLst>
          </p:cNvPr>
          <p:cNvSpPr>
            <a:spLocks noGrp="1"/>
          </p:cNvSpPr>
          <p:nvPr>
            <p:ph type="dt" sz="half" idx="10"/>
          </p:nvPr>
        </p:nvSpPr>
        <p:spPr/>
        <p:txBody>
          <a:bodyPr/>
          <a:lstStyle/>
          <a:p>
            <a:fld id="{58C9DB6B-53ED-463F-B006-57E98AAC5D73}" type="datetime1">
              <a:rPr lang="en-IN" smtClean="0"/>
              <a:t>12-12-2021</a:t>
            </a:fld>
            <a:endParaRPr lang="en-IN"/>
          </a:p>
        </p:txBody>
      </p:sp>
      <p:sp>
        <p:nvSpPr>
          <p:cNvPr id="6" name="Footer Placeholder 5">
            <a:extLst>
              <a:ext uri="{FF2B5EF4-FFF2-40B4-BE49-F238E27FC236}">
                <a16:creationId xmlns:a16="http://schemas.microsoft.com/office/drawing/2014/main" id="{7CC6843A-6D59-44D0-8EB4-ED9F21163CDA}"/>
              </a:ext>
            </a:extLst>
          </p:cNvPr>
          <p:cNvSpPr>
            <a:spLocks noGrp="1"/>
          </p:cNvSpPr>
          <p:nvPr>
            <p:ph type="ftr" sz="quarter" idx="11"/>
          </p:nvPr>
        </p:nvSpPr>
        <p:spPr/>
        <p:txBody>
          <a:bodyPr/>
          <a:lstStyle/>
          <a:p>
            <a:r>
              <a:rPr lang="en-IN"/>
              <a:t>Dept. of CSE, RVCE</a:t>
            </a:r>
          </a:p>
        </p:txBody>
      </p:sp>
      <p:sp>
        <p:nvSpPr>
          <p:cNvPr id="7" name="Slide Number Placeholder 6">
            <a:extLst>
              <a:ext uri="{FF2B5EF4-FFF2-40B4-BE49-F238E27FC236}">
                <a16:creationId xmlns:a16="http://schemas.microsoft.com/office/drawing/2014/main" id="{97656D16-CC18-42D3-908B-ECC00A983231}"/>
              </a:ext>
            </a:extLst>
          </p:cNvPr>
          <p:cNvSpPr>
            <a:spLocks noGrp="1"/>
          </p:cNvSpPr>
          <p:nvPr>
            <p:ph type="sldNum" sz="quarter" idx="12"/>
          </p:nvPr>
        </p:nvSpPr>
        <p:spPr/>
        <p:txBody>
          <a:bodyPr/>
          <a:lstStyle/>
          <a:p>
            <a:fld id="{E8AC3233-6CA0-4CA2-B417-2359BE21789D}" type="slidenum">
              <a:rPr lang="en-IN" smtClean="0"/>
              <a:t>‹#›</a:t>
            </a:fld>
            <a:endParaRPr lang="en-IN"/>
          </a:p>
        </p:txBody>
      </p:sp>
    </p:spTree>
    <p:extLst>
      <p:ext uri="{BB962C8B-B14F-4D97-AF65-F5344CB8AC3E}">
        <p14:creationId xmlns:p14="http://schemas.microsoft.com/office/powerpoint/2010/main" val="383542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18C7FB-B302-498C-8814-1BC0F34C1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F071F7-CF55-4EF6-B468-D9FECBA0E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98A964-8BC5-4678-B408-8110182C5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A92D4-666B-4167-BF16-10C33753CA72}" type="datetime1">
              <a:rPr lang="en-IN" smtClean="0"/>
              <a:t>12-12-2021</a:t>
            </a:fld>
            <a:endParaRPr lang="en-IN"/>
          </a:p>
        </p:txBody>
      </p:sp>
      <p:sp>
        <p:nvSpPr>
          <p:cNvPr id="5" name="Footer Placeholder 4">
            <a:extLst>
              <a:ext uri="{FF2B5EF4-FFF2-40B4-BE49-F238E27FC236}">
                <a16:creationId xmlns:a16="http://schemas.microsoft.com/office/drawing/2014/main" id="{6812A59C-8A5A-4818-B8E0-DFBFFF6B86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CSE, RVCE</a:t>
            </a:r>
          </a:p>
        </p:txBody>
      </p:sp>
      <p:sp>
        <p:nvSpPr>
          <p:cNvPr id="6" name="Slide Number Placeholder 5">
            <a:extLst>
              <a:ext uri="{FF2B5EF4-FFF2-40B4-BE49-F238E27FC236}">
                <a16:creationId xmlns:a16="http://schemas.microsoft.com/office/drawing/2014/main" id="{14C0310E-4C85-4A0C-941F-F50455996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C3233-6CA0-4CA2-B417-2359BE21789D}" type="slidenum">
              <a:rPr lang="en-IN" smtClean="0"/>
              <a:t>‹#›</a:t>
            </a:fld>
            <a:endParaRPr lang="en-IN"/>
          </a:p>
        </p:txBody>
      </p:sp>
    </p:spTree>
    <p:extLst>
      <p:ext uri="{BB962C8B-B14F-4D97-AF65-F5344CB8AC3E}">
        <p14:creationId xmlns:p14="http://schemas.microsoft.com/office/powerpoint/2010/main" val="2636278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621F25-0793-4E11-9789-56976C4C625C}"/>
              </a:ext>
            </a:extLst>
          </p:cNvPr>
          <p:cNvSpPr/>
          <p:nvPr/>
        </p:nvSpPr>
        <p:spPr>
          <a:xfrm>
            <a:off x="0" y="0"/>
            <a:ext cx="12191999" cy="6923753"/>
          </a:xfrm>
          <a:prstGeom prst="rect">
            <a:avLst/>
          </a:prstGeom>
          <a:solidFill>
            <a:schemeClr val="bg1"/>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ooter Placeholder 3">
            <a:extLst>
              <a:ext uri="{FF2B5EF4-FFF2-40B4-BE49-F238E27FC236}">
                <a16:creationId xmlns:a16="http://schemas.microsoft.com/office/drawing/2014/main" id="{401E78BD-F81F-4B66-B48B-D4AFC08B95DF}"/>
              </a:ext>
            </a:extLst>
          </p:cNvPr>
          <p:cNvSpPr txBox="1">
            <a:spLocks/>
          </p:cNvSpPr>
          <p:nvPr/>
        </p:nvSpPr>
        <p:spPr>
          <a:xfrm>
            <a:off x="9601199" y="143439"/>
            <a:ext cx="253672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a:solidFill>
                  <a:srgbClr val="002060"/>
                </a:solidFill>
                <a:latin typeface="Times New Roman" panose="02020603050405020304" pitchFamily="18" charset="0"/>
                <a:cs typeface="Times New Roman" panose="02020603050405020304" pitchFamily="18" charset="0"/>
              </a:rPr>
              <a:t>G</a:t>
            </a:r>
            <a:r>
              <a:rPr lang="en-IN" b="1" i="1" dirty="0">
                <a:solidFill>
                  <a:srgbClr val="002060"/>
                </a:solidFill>
                <a:latin typeface="Times New Roman" panose="02020603050405020304" pitchFamily="18" charset="0"/>
                <a:cs typeface="Times New Roman" panose="02020603050405020304" pitchFamily="18" charset="0"/>
              </a:rPr>
              <a:t>o, Change the World..!</a:t>
            </a:r>
          </a:p>
        </p:txBody>
      </p:sp>
      <p:pic>
        <p:nvPicPr>
          <p:cNvPr id="9" name="Picture 8">
            <a:extLst>
              <a:ext uri="{FF2B5EF4-FFF2-40B4-BE49-F238E27FC236}">
                <a16:creationId xmlns:a16="http://schemas.microsoft.com/office/drawing/2014/main" id="{C62AE671-D742-4762-954D-A1147A46B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117"/>
            <a:ext cx="1135626" cy="859452"/>
          </a:xfrm>
          <a:prstGeom prst="rect">
            <a:avLst/>
          </a:prstGeom>
        </p:spPr>
      </p:pic>
      <p:sp>
        <p:nvSpPr>
          <p:cNvPr id="8" name="Title 1">
            <a:extLst>
              <a:ext uri="{FF2B5EF4-FFF2-40B4-BE49-F238E27FC236}">
                <a16:creationId xmlns:a16="http://schemas.microsoft.com/office/drawing/2014/main" id="{07684A43-2206-462C-AEE9-B6F72E9D5A77}"/>
              </a:ext>
            </a:extLst>
          </p:cNvPr>
          <p:cNvSpPr>
            <a:spLocks noGrp="1"/>
          </p:cNvSpPr>
          <p:nvPr>
            <p:ph type="ctrTitle"/>
          </p:nvPr>
        </p:nvSpPr>
        <p:spPr>
          <a:xfrm>
            <a:off x="580102" y="2991511"/>
            <a:ext cx="10717161" cy="744748"/>
          </a:xfrm>
        </p:spPr>
        <p:txBody>
          <a:bodyPr>
            <a:normAutofit/>
          </a:bodyPr>
          <a:lstStyle/>
          <a:p>
            <a:pPr algn="just"/>
            <a:r>
              <a:rPr lang="en-IN" sz="4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“Automatic Traffic Violation Detection System”</a:t>
            </a:r>
            <a:endParaRPr lang="en-IN" altLang="ja-JP" sz="6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12" name="TextBox 11">
            <a:extLst>
              <a:ext uri="{FF2B5EF4-FFF2-40B4-BE49-F238E27FC236}">
                <a16:creationId xmlns:a16="http://schemas.microsoft.com/office/drawing/2014/main" id="{FAA0D063-1554-4C8A-8A08-7619E654C258}"/>
              </a:ext>
            </a:extLst>
          </p:cNvPr>
          <p:cNvSpPr txBox="1"/>
          <p:nvPr/>
        </p:nvSpPr>
        <p:spPr>
          <a:xfrm>
            <a:off x="2551471" y="279241"/>
            <a:ext cx="6575221" cy="523220"/>
          </a:xfrm>
          <a:prstGeom prst="rect">
            <a:avLst/>
          </a:prstGeom>
          <a:noFill/>
        </p:spPr>
        <p:txBody>
          <a:bodyPr wrap="square">
            <a:spAutoFit/>
          </a:bodyPr>
          <a:lstStyle/>
          <a:p>
            <a:pPr algn="ctr"/>
            <a:r>
              <a:rPr lang="en-US" sz="2800" dirty="0">
                <a:ln w="0"/>
                <a:solidFill>
                  <a:srgbClr val="00B050"/>
                </a:solidFill>
                <a:effectLst>
                  <a:outerShdw blurRad="38100" dist="19050" dir="2700000" algn="tl" rotWithShape="0">
                    <a:schemeClr val="dk1">
                      <a:alpha val="40000"/>
                    </a:schemeClr>
                  </a:outerShdw>
                </a:effectLst>
                <a:latin typeface="Algerian" panose="04020705040A02060702" pitchFamily="82" charset="0"/>
              </a:rPr>
              <a:t>Literature survey</a:t>
            </a:r>
            <a:endParaRPr lang="en-US" sz="2800" b="0" cap="none" spc="0" dirty="0">
              <a:ln w="0"/>
              <a:solidFill>
                <a:srgbClr val="00B050"/>
              </a:solidFill>
              <a:effectLst>
                <a:outerShdw blurRad="38100" dist="19050" dir="2700000" algn="tl" rotWithShape="0">
                  <a:schemeClr val="dk1">
                    <a:alpha val="40000"/>
                  </a:schemeClr>
                </a:outerShdw>
              </a:effectLst>
              <a:latin typeface="Algerian" panose="04020705040A02060702" pitchFamily="82" charset="0"/>
            </a:endParaRPr>
          </a:p>
        </p:txBody>
      </p:sp>
      <p:cxnSp>
        <p:nvCxnSpPr>
          <p:cNvPr id="3" name="Straight Connector 2">
            <a:extLst>
              <a:ext uri="{FF2B5EF4-FFF2-40B4-BE49-F238E27FC236}">
                <a16:creationId xmlns:a16="http://schemas.microsoft.com/office/drawing/2014/main" id="{FD3258E9-2908-4B20-8170-919754B47857}"/>
              </a:ext>
            </a:extLst>
          </p:cNvPr>
          <p:cNvCxnSpPr/>
          <p:nvPr/>
        </p:nvCxnSpPr>
        <p:spPr>
          <a:xfrm flipV="1">
            <a:off x="1420761" y="727587"/>
            <a:ext cx="8775291" cy="74874"/>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798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3DD0974-F8D6-43A8-9CAA-F109CD8C5B35}"/>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6387" name="object 4">
            <a:extLst>
              <a:ext uri="{FF2B5EF4-FFF2-40B4-BE49-F238E27FC236}">
                <a16:creationId xmlns:a16="http://schemas.microsoft.com/office/drawing/2014/main" id="{ADBA1CAE-6C82-4303-A574-8562C2FADDD9}"/>
              </a:ext>
            </a:extLst>
          </p:cNvPr>
          <p:cNvSpPr>
            <a:spLocks/>
          </p:cNvSpPr>
          <p:nvPr/>
        </p:nvSpPr>
        <p:spPr bwMode="auto">
          <a:xfrm>
            <a:off x="611718" y="722959"/>
            <a:ext cx="11235221" cy="0"/>
          </a:xfrm>
          <a:custGeom>
            <a:avLst/>
            <a:gdLst>
              <a:gd name="T0" fmla="*/ 0 w 18527395"/>
              <a:gd name="T1" fmla="*/ 18532562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6388" name="object 5">
            <a:extLst>
              <a:ext uri="{FF2B5EF4-FFF2-40B4-BE49-F238E27FC236}">
                <a16:creationId xmlns:a16="http://schemas.microsoft.com/office/drawing/2014/main" id="{52AA88E9-8633-410B-9B5A-3307936C62AE}"/>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6389" name="object 6">
            <a:extLst>
              <a:ext uri="{FF2B5EF4-FFF2-40B4-BE49-F238E27FC236}">
                <a16:creationId xmlns:a16="http://schemas.microsoft.com/office/drawing/2014/main" id="{ABCA0284-B12D-4092-8709-5CEA884534ED}"/>
              </a:ext>
            </a:extLst>
          </p:cNvPr>
          <p:cNvSpPr>
            <a:spLocks/>
          </p:cNvSpPr>
          <p:nvPr/>
        </p:nvSpPr>
        <p:spPr bwMode="auto">
          <a:xfrm>
            <a:off x="1809269" y="432235"/>
            <a:ext cx="34656" cy="34656"/>
          </a:xfrm>
          <a:custGeom>
            <a:avLst/>
            <a:gdLst>
              <a:gd name="T0" fmla="*/ 34425 w 56514"/>
              <a:gd name="T1" fmla="*/ 0 h 56515"/>
              <a:gd name="T2" fmla="*/ 21040 w 56514"/>
              <a:gd name="T3" fmla="*/ 2699 h 56515"/>
              <a:gd name="T4" fmla="*/ 10094 w 56514"/>
              <a:gd name="T5" fmla="*/ 10061 h 56515"/>
              <a:gd name="T6" fmla="*/ 2709 w 56514"/>
              <a:gd name="T7" fmla="*/ 20979 h 56515"/>
              <a:gd name="T8" fmla="*/ 0 w 56514"/>
              <a:gd name="T9" fmla="*/ 34351 h 56515"/>
              <a:gd name="T10" fmla="*/ 2709 w 56514"/>
              <a:gd name="T11" fmla="*/ 47736 h 56515"/>
              <a:gd name="T12" fmla="*/ 10094 w 56514"/>
              <a:gd name="T13" fmla="*/ 58676 h 56515"/>
              <a:gd name="T14" fmla="*/ 21040 w 56514"/>
              <a:gd name="T15" fmla="*/ 66059 h 56515"/>
              <a:gd name="T16" fmla="*/ 34425 w 56514"/>
              <a:gd name="T17" fmla="*/ 68769 h 56515"/>
              <a:gd name="T18" fmla="*/ 47791 w 56514"/>
              <a:gd name="T19" fmla="*/ 66059 h 56515"/>
              <a:gd name="T20" fmla="*/ 51132 w 56514"/>
              <a:gd name="T21" fmla="*/ 63799 h 56515"/>
              <a:gd name="T22" fmla="*/ 34425 w 56514"/>
              <a:gd name="T23" fmla="*/ 63799 h 56515"/>
              <a:gd name="T24" fmla="*/ 22951 w 56514"/>
              <a:gd name="T25" fmla="*/ 61482 h 56515"/>
              <a:gd name="T26" fmla="*/ 13588 w 56514"/>
              <a:gd name="T27" fmla="*/ 55163 h 56515"/>
              <a:gd name="T28" fmla="*/ 7280 w 56514"/>
              <a:gd name="T29" fmla="*/ 45801 h 56515"/>
              <a:gd name="T30" fmla="*/ 4968 w 56514"/>
              <a:gd name="T31" fmla="*/ 34351 h 56515"/>
              <a:gd name="T32" fmla="*/ 7280 w 56514"/>
              <a:gd name="T33" fmla="*/ 22893 h 56515"/>
              <a:gd name="T34" fmla="*/ 13588 w 56514"/>
              <a:gd name="T35" fmla="*/ 13513 h 56515"/>
              <a:gd name="T36" fmla="*/ 22951 w 56514"/>
              <a:gd name="T37" fmla="*/ 7178 h 56515"/>
              <a:gd name="T38" fmla="*/ 34425 w 56514"/>
              <a:gd name="T39" fmla="*/ 4853 h 56515"/>
              <a:gd name="T40" fmla="*/ 50988 w 56514"/>
              <a:gd name="T41" fmla="*/ 4853 h 56515"/>
              <a:gd name="T42" fmla="*/ 47791 w 56514"/>
              <a:gd name="T43" fmla="*/ 2699 h 56515"/>
              <a:gd name="T44" fmla="*/ 34425 w 56514"/>
              <a:gd name="T45" fmla="*/ 0 h 56515"/>
              <a:gd name="T46" fmla="*/ 50988 w 56514"/>
              <a:gd name="T47" fmla="*/ 4853 h 56515"/>
              <a:gd name="T48" fmla="*/ 34425 w 56514"/>
              <a:gd name="T49" fmla="*/ 4853 h 56515"/>
              <a:gd name="T50" fmla="*/ 45903 w 56514"/>
              <a:gd name="T51" fmla="*/ 7178 h 56515"/>
              <a:gd name="T52" fmla="*/ 55264 w 56514"/>
              <a:gd name="T53" fmla="*/ 13513 h 56515"/>
              <a:gd name="T54" fmla="*/ 61573 w 56514"/>
              <a:gd name="T55" fmla="*/ 22893 h 56515"/>
              <a:gd name="T56" fmla="*/ 63884 w 56514"/>
              <a:gd name="T57" fmla="*/ 34351 h 56515"/>
              <a:gd name="T58" fmla="*/ 61573 w 56514"/>
              <a:gd name="T59" fmla="*/ 45801 h 56515"/>
              <a:gd name="T60" fmla="*/ 55264 w 56514"/>
              <a:gd name="T61" fmla="*/ 55163 h 56515"/>
              <a:gd name="T62" fmla="*/ 45903 w 56514"/>
              <a:gd name="T63" fmla="*/ 61482 h 56515"/>
              <a:gd name="T64" fmla="*/ 34425 w 56514"/>
              <a:gd name="T65" fmla="*/ 63799 h 56515"/>
              <a:gd name="T66" fmla="*/ 51132 w 56514"/>
              <a:gd name="T67" fmla="*/ 63799 h 56515"/>
              <a:gd name="T68" fmla="*/ 58716 w 56514"/>
              <a:gd name="T69" fmla="*/ 58676 h 56515"/>
              <a:gd name="T70" fmla="*/ 66095 w 56514"/>
              <a:gd name="T71" fmla="*/ 47736 h 56515"/>
              <a:gd name="T72" fmla="*/ 68801 w 56514"/>
              <a:gd name="T73" fmla="*/ 34351 h 56515"/>
              <a:gd name="T74" fmla="*/ 66095 w 56514"/>
              <a:gd name="T75" fmla="*/ 20979 h 56515"/>
              <a:gd name="T76" fmla="*/ 58716 w 56514"/>
              <a:gd name="T77" fmla="*/ 10061 h 56515"/>
              <a:gd name="T78" fmla="*/ 50988 w 56514"/>
              <a:gd name="T79" fmla="*/ 4853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6390" name="object 7">
            <a:extLst>
              <a:ext uri="{FF2B5EF4-FFF2-40B4-BE49-F238E27FC236}">
                <a16:creationId xmlns:a16="http://schemas.microsoft.com/office/drawing/2014/main" id="{5E319550-AF50-4404-B3F4-9CF29AB2C469}"/>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5378E546-CFCA-4687-A0D0-4CC337EAC482}"/>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2" name="Title 10">
            <a:extLst>
              <a:ext uri="{FF2B5EF4-FFF2-40B4-BE49-F238E27FC236}">
                <a16:creationId xmlns:a16="http://schemas.microsoft.com/office/drawing/2014/main" id="{BA2DDE31-3EAA-40F4-AE88-84EA339811B4}"/>
              </a:ext>
            </a:extLst>
          </p:cNvPr>
          <p:cNvSpPr>
            <a:spLocks noGrp="1"/>
          </p:cNvSpPr>
          <p:nvPr>
            <p:ph type="title"/>
          </p:nvPr>
        </p:nvSpPr>
        <p:spPr>
          <a:xfrm>
            <a:off x="9607789" y="247404"/>
            <a:ext cx="2231449" cy="280134"/>
          </a:xfrm>
        </p:spPr>
        <p:txBody>
          <a:bodyPr>
            <a:noAutofit/>
          </a:bodyPr>
          <a:lstStyle/>
          <a:p>
            <a:pPr algn="r" eaLnBrk="1" hangingPunct="1"/>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Go, change the world</a:t>
            </a:r>
          </a:p>
        </p:txBody>
      </p:sp>
      <p:sp>
        <p:nvSpPr>
          <p:cNvPr id="16393" name="TextBox 3">
            <a:extLst>
              <a:ext uri="{FF2B5EF4-FFF2-40B4-BE49-F238E27FC236}">
                <a16:creationId xmlns:a16="http://schemas.microsoft.com/office/drawing/2014/main" id="{2C3AAB57-D73F-4088-984D-495A78630B64}"/>
              </a:ext>
            </a:extLst>
          </p:cNvPr>
          <p:cNvSpPr txBox="1">
            <a:spLocks noChangeArrowheads="1"/>
          </p:cNvSpPr>
          <p:nvPr/>
        </p:nvSpPr>
        <p:spPr bwMode="auto">
          <a:xfrm>
            <a:off x="3554574" y="265694"/>
            <a:ext cx="4574567" cy="46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r>
              <a:rPr lang="en-US" altLang="en-US" sz="2426">
                <a:latin typeface="Times New Roman" panose="02020603050405020304" pitchFamily="18" charset="0"/>
                <a:cs typeface="Times New Roman" panose="02020603050405020304" pitchFamily="18" charset="0"/>
              </a:rPr>
              <a:t>Literature survey</a:t>
            </a:r>
            <a:endParaRPr lang="en-IN" altLang="en-US" sz="1092">
              <a:latin typeface="Times New Roman" panose="02020603050405020304" pitchFamily="18" charset="0"/>
              <a:cs typeface="Times New Roman" panose="02020603050405020304" pitchFamily="18" charset="0"/>
            </a:endParaRPr>
          </a:p>
        </p:txBody>
      </p:sp>
      <p:graphicFrame>
        <p:nvGraphicFramePr>
          <p:cNvPr id="11" name="Content Placeholder 6">
            <a:extLst>
              <a:ext uri="{FF2B5EF4-FFF2-40B4-BE49-F238E27FC236}">
                <a16:creationId xmlns:a16="http://schemas.microsoft.com/office/drawing/2014/main" id="{F179161A-DFF1-459C-81CF-BD2018900607}"/>
              </a:ext>
            </a:extLst>
          </p:cNvPr>
          <p:cNvGraphicFramePr>
            <a:graphicFrameLocks/>
          </p:cNvGraphicFramePr>
          <p:nvPr/>
        </p:nvGraphicFramePr>
        <p:xfrm>
          <a:off x="458655" y="960736"/>
          <a:ext cx="11380583" cy="5649860"/>
        </p:xfrm>
        <a:graphic>
          <a:graphicData uri="http://schemas.openxmlformats.org/drawingml/2006/table">
            <a:tbl>
              <a:tblPr firstRow="1" bandRow="1">
                <a:tableStyleId>{5C22544A-7EE6-4342-B048-85BDC9FD1C3A}</a:tableStyleId>
              </a:tblPr>
              <a:tblGrid>
                <a:gridCol w="1680248">
                  <a:extLst>
                    <a:ext uri="{9D8B030D-6E8A-4147-A177-3AD203B41FA5}">
                      <a16:colId xmlns:a16="http://schemas.microsoft.com/office/drawing/2014/main" val="20000"/>
                    </a:ext>
                  </a:extLst>
                </a:gridCol>
                <a:gridCol w="2239238">
                  <a:extLst>
                    <a:ext uri="{9D8B030D-6E8A-4147-A177-3AD203B41FA5}">
                      <a16:colId xmlns:a16="http://schemas.microsoft.com/office/drawing/2014/main" val="20001"/>
                    </a:ext>
                  </a:extLst>
                </a:gridCol>
                <a:gridCol w="1813126">
                  <a:extLst>
                    <a:ext uri="{9D8B030D-6E8A-4147-A177-3AD203B41FA5}">
                      <a16:colId xmlns:a16="http://schemas.microsoft.com/office/drawing/2014/main" val="20002"/>
                    </a:ext>
                  </a:extLst>
                </a:gridCol>
                <a:gridCol w="1854443">
                  <a:extLst>
                    <a:ext uri="{9D8B030D-6E8A-4147-A177-3AD203B41FA5}">
                      <a16:colId xmlns:a16="http://schemas.microsoft.com/office/drawing/2014/main" val="20003"/>
                    </a:ext>
                  </a:extLst>
                </a:gridCol>
                <a:gridCol w="1896764">
                  <a:extLst>
                    <a:ext uri="{9D8B030D-6E8A-4147-A177-3AD203B41FA5}">
                      <a16:colId xmlns:a16="http://schemas.microsoft.com/office/drawing/2014/main" val="20004"/>
                    </a:ext>
                  </a:extLst>
                </a:gridCol>
                <a:gridCol w="1896764">
                  <a:extLst>
                    <a:ext uri="{9D8B030D-6E8A-4147-A177-3AD203B41FA5}">
                      <a16:colId xmlns:a16="http://schemas.microsoft.com/office/drawing/2014/main" val="20005"/>
                    </a:ext>
                  </a:extLst>
                </a:gridCol>
              </a:tblGrid>
              <a:tr h="1093590">
                <a:tc>
                  <a:txBody>
                    <a:bodyPr/>
                    <a:lstStyle/>
                    <a:p>
                      <a:pPr marL="0" marR="0" algn="ctr">
                        <a:lnSpc>
                          <a:spcPct val="115000"/>
                        </a:lnSpc>
                        <a:spcBef>
                          <a:spcPts val="0"/>
                        </a:spcBef>
                        <a:spcAft>
                          <a:spcPts val="0"/>
                        </a:spcAft>
                      </a:pPr>
                      <a:r>
                        <a:rPr lang="en-US" sz="1300" b="0" dirty="0">
                          <a:solidFill>
                            <a:schemeClr val="tx1"/>
                          </a:solidFill>
                          <a:latin typeface="Times New Roman" panose="02020603050405020304" pitchFamily="18" charset="0"/>
                          <a:ea typeface="Calibri" panose="020F0502020204030204"/>
                          <a:cs typeface="Times New Roman" panose="02020603050405020304" pitchFamily="18" charset="0"/>
                        </a:rPr>
                        <a:t>Year,</a:t>
                      </a:r>
                      <a:r>
                        <a:rPr lang="en-US" sz="1300" b="0" baseline="0" dirty="0">
                          <a:solidFill>
                            <a:schemeClr val="tx1"/>
                          </a:solidFill>
                          <a:latin typeface="Times New Roman" panose="02020603050405020304" pitchFamily="18" charset="0"/>
                          <a:ea typeface="Calibri" panose="020F0502020204030204"/>
                          <a:cs typeface="Times New Roman" panose="02020603050405020304" pitchFamily="18" charset="0"/>
                        </a:rPr>
                        <a:t> Name  of the Journal/Conference </a:t>
                      </a:r>
                      <a:endParaRPr lang="en-US" sz="1300" b="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b="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300" b="0" dirty="0">
                          <a:solidFill>
                            <a:schemeClr val="tx1"/>
                          </a:solidFill>
                          <a:latin typeface="Times New Roman" panose="02020603050405020304" pitchFamily="18" charset="0"/>
                          <a:ea typeface="Calibri" panose="020F0502020204030204"/>
                          <a:cs typeface="Times New Roman" panose="02020603050405020304" pitchFamily="18" charset="0"/>
                        </a:rPr>
                        <a:t>Title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b="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300" b="0" dirty="0">
                          <a:solidFill>
                            <a:schemeClr val="tx1"/>
                          </a:solidFill>
                          <a:latin typeface="Times New Roman" panose="02020603050405020304" pitchFamily="18" charset="0"/>
                          <a:ea typeface="Calibri" panose="020F0502020204030204"/>
                          <a:cs typeface="Times New Roman" panose="02020603050405020304" pitchFamily="18" charset="0"/>
                        </a:rPr>
                        <a:t>Authors of the paper</a:t>
                      </a: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b="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342900" marR="0" lvl="0" indent="-342900" algn="ctr">
                        <a:lnSpc>
                          <a:spcPct val="115000"/>
                        </a:lnSpc>
                        <a:spcBef>
                          <a:spcPts val="0"/>
                        </a:spcBef>
                        <a:spcAft>
                          <a:spcPts val="0"/>
                        </a:spcAft>
                        <a:buFont typeface="Wingdings" panose="05000000000000000000"/>
                        <a:buNone/>
                      </a:pPr>
                      <a:r>
                        <a:rPr lang="en-US" sz="1300" b="0" dirty="0">
                          <a:solidFill>
                            <a:schemeClr val="tx1"/>
                          </a:solidFill>
                          <a:latin typeface="Times New Roman" panose="02020603050405020304" pitchFamily="18" charset="0"/>
                          <a:ea typeface="Calibri" panose="020F0502020204030204"/>
                          <a:cs typeface="Times New Roman" panose="02020603050405020304" pitchFamily="18" charset="0"/>
                        </a:rPr>
                        <a:t>Model/Sub</a:t>
                      </a:r>
                      <a:r>
                        <a:rPr lang="en-US" sz="1300" b="0" baseline="0" dirty="0">
                          <a:solidFill>
                            <a:schemeClr val="tx1"/>
                          </a:solidFill>
                          <a:latin typeface="Times New Roman" panose="02020603050405020304" pitchFamily="18" charset="0"/>
                          <a:ea typeface="Calibri" panose="020F0502020204030204"/>
                          <a:cs typeface="Times New Roman" panose="02020603050405020304" pitchFamily="18" charset="0"/>
                        </a:rPr>
                        <a:t> Model used</a:t>
                      </a:r>
                      <a:endParaRPr lang="en-US" sz="1300" b="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b="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342900" marR="0" lvl="0" indent="-342900" algn="ctr">
                        <a:lnSpc>
                          <a:spcPct val="115000"/>
                        </a:lnSpc>
                        <a:spcBef>
                          <a:spcPts val="0"/>
                        </a:spcBef>
                        <a:spcAft>
                          <a:spcPts val="0"/>
                        </a:spcAft>
                        <a:buFont typeface="Wingdings" panose="05000000000000000000"/>
                        <a:buNone/>
                      </a:pPr>
                      <a:r>
                        <a:rPr lang="en-US" sz="1300" b="0" dirty="0">
                          <a:solidFill>
                            <a:schemeClr val="tx1"/>
                          </a:solidFill>
                          <a:latin typeface="Times New Roman" panose="02020603050405020304" pitchFamily="18" charset="0"/>
                          <a:ea typeface="Calibri" panose="020F0502020204030204"/>
                          <a:cs typeface="Times New Roman" panose="02020603050405020304" pitchFamily="18" charset="0"/>
                        </a:rPr>
                        <a:t>Challenges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b="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300" b="0" dirty="0">
                          <a:solidFill>
                            <a:schemeClr val="tx1"/>
                          </a:solidFill>
                          <a:latin typeface="Times New Roman" panose="02020603050405020304" pitchFamily="18" charset="0"/>
                          <a:ea typeface="Calibri" panose="020F0502020204030204"/>
                          <a:cs typeface="Times New Roman" panose="02020603050405020304" pitchFamily="18" charset="0"/>
                        </a:rPr>
                        <a:t>Limitations</a:t>
                      </a:r>
                      <a:r>
                        <a:rPr lang="en-US" sz="1300" b="0" baseline="0" dirty="0">
                          <a:solidFill>
                            <a:schemeClr val="tx1"/>
                          </a:solidFill>
                          <a:latin typeface="Times New Roman" panose="02020603050405020304" pitchFamily="18" charset="0"/>
                          <a:ea typeface="Calibri" panose="020F0502020204030204"/>
                          <a:cs typeface="Times New Roman" panose="02020603050405020304" pitchFamily="18" charset="0"/>
                        </a:rPr>
                        <a:t> of the paper</a:t>
                      </a:r>
                      <a:endParaRPr lang="en-US" sz="1300" b="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42417" marR="42417" marT="0" marB="0">
                    <a:solidFill>
                      <a:srgbClr val="00B0F0"/>
                    </a:solidFill>
                  </a:tcPr>
                </a:tc>
                <a:extLst>
                  <a:ext uri="{0D108BD9-81ED-4DB2-BD59-A6C34878D82A}">
                    <a16:rowId xmlns:a16="http://schemas.microsoft.com/office/drawing/2014/main" val="10000"/>
                  </a:ext>
                </a:extLst>
              </a:tr>
              <a:tr h="224385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300" b="0" dirty="0">
                          <a:latin typeface="Times New Roman" panose="02020603050405020304" pitchFamily="18" charset="0"/>
                          <a:cs typeface="Times New Roman" panose="02020603050405020304" pitchFamily="18" charset="0"/>
                        </a:rPr>
                        <a:t>2015, </a:t>
                      </a:r>
                      <a:r>
                        <a:rPr lang="en-IN" sz="1300" b="0" dirty="0">
                          <a:latin typeface="Times New Roman" panose="02020603050405020304" pitchFamily="18" charset="0"/>
                          <a:cs typeface="Times New Roman" panose="02020603050405020304" pitchFamily="18" charset="0"/>
                        </a:rPr>
                        <a:t>8th IEEE International Conference</a:t>
                      </a:r>
                      <a:endParaRPr lang="en-US" sz="1300" b="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b="0" dirty="0">
                          <a:latin typeface="Times New Roman" panose="02020603050405020304" pitchFamily="18" charset="0"/>
                          <a:cs typeface="Times New Roman" panose="02020603050405020304" pitchFamily="18" charset="0"/>
                        </a:rPr>
                        <a:t>Machine Vision for Traffic Violation Detection System through Genetic Algorithm</a:t>
                      </a:r>
                    </a:p>
                  </a:txBody>
                  <a:tcPr marL="56557" marR="56557" marT="27725" marB="27725">
                    <a:solidFill>
                      <a:schemeClr val="accent5">
                        <a:lumMod val="40000"/>
                        <a:lumOff val="60000"/>
                      </a:schemeClr>
                    </a:solidFill>
                  </a:tcPr>
                </a:tc>
                <a:tc>
                  <a:txBody>
                    <a:bodyPr/>
                    <a:lstStyle/>
                    <a:p>
                      <a:r>
                        <a:rPr lang="en-US" sz="1300" b="0" dirty="0">
                          <a:latin typeface="Times New Roman" panose="02020603050405020304" pitchFamily="18" charset="0"/>
                          <a:cs typeface="Times New Roman" panose="02020603050405020304" pitchFamily="18" charset="0"/>
                        </a:rPr>
                        <a:t>1) </a:t>
                      </a:r>
                      <a:r>
                        <a:rPr lang="en-IN" sz="1300" b="0" dirty="0">
                          <a:latin typeface="Times New Roman" panose="02020603050405020304" pitchFamily="18" charset="0"/>
                          <a:cs typeface="Times New Roman" panose="02020603050405020304" pitchFamily="18" charset="0"/>
                        </a:rPr>
                        <a:t>Aaron Christian P. </a:t>
                      </a:r>
                      <a:r>
                        <a:rPr lang="en-IN" sz="1300" b="0" dirty="0" err="1">
                          <a:latin typeface="Times New Roman" panose="02020603050405020304" pitchFamily="18" charset="0"/>
                          <a:cs typeface="Times New Roman" panose="02020603050405020304" pitchFamily="18" charset="0"/>
                        </a:rPr>
                        <a:t>Uy</a:t>
                      </a:r>
                      <a:r>
                        <a:rPr lang="en-IN" sz="1300" b="0" dirty="0">
                          <a:latin typeface="Times New Roman" panose="02020603050405020304" pitchFamily="18" charset="0"/>
                          <a:cs typeface="Times New Roman" panose="02020603050405020304" pitchFamily="18" charset="0"/>
                        </a:rPr>
                        <a:t> 2) </a:t>
                      </a:r>
                      <a:r>
                        <a:rPr lang="en-IN" sz="1300" b="0" dirty="0" err="1">
                          <a:latin typeface="Times New Roman" panose="02020603050405020304" pitchFamily="18" charset="0"/>
                          <a:cs typeface="Times New Roman" panose="02020603050405020304" pitchFamily="18" charset="0"/>
                        </a:rPr>
                        <a:t>Rhen</a:t>
                      </a:r>
                      <a:r>
                        <a:rPr lang="en-IN" sz="1300" b="0" dirty="0">
                          <a:latin typeface="Times New Roman" panose="02020603050405020304" pitchFamily="18" charset="0"/>
                          <a:cs typeface="Times New Roman" panose="02020603050405020304" pitchFamily="18" charset="0"/>
                        </a:rPr>
                        <a:t> </a:t>
                      </a:r>
                      <a:r>
                        <a:rPr lang="en-IN" sz="1300" b="0" dirty="0" err="1">
                          <a:latin typeface="Times New Roman" panose="02020603050405020304" pitchFamily="18" charset="0"/>
                          <a:cs typeface="Times New Roman" panose="02020603050405020304" pitchFamily="18" charset="0"/>
                        </a:rPr>
                        <a:t>Anjerome</a:t>
                      </a:r>
                      <a:r>
                        <a:rPr lang="en-IN" sz="1300" b="0" dirty="0">
                          <a:latin typeface="Times New Roman" panose="02020603050405020304" pitchFamily="18" charset="0"/>
                          <a:cs typeface="Times New Roman" panose="02020603050405020304" pitchFamily="18" charset="0"/>
                        </a:rPr>
                        <a:t> </a:t>
                      </a:r>
                      <a:r>
                        <a:rPr lang="en-IN" sz="1300" b="0" dirty="0" err="1">
                          <a:latin typeface="Times New Roman" panose="02020603050405020304" pitchFamily="18" charset="0"/>
                          <a:cs typeface="Times New Roman" panose="02020603050405020304" pitchFamily="18" charset="0"/>
                        </a:rPr>
                        <a:t>Bedruz</a:t>
                      </a:r>
                      <a:endParaRPr lang="en-IN" sz="1300" b="0" dirty="0">
                        <a:latin typeface="Times New Roman" panose="02020603050405020304" pitchFamily="18" charset="0"/>
                        <a:cs typeface="Times New Roman" panose="02020603050405020304" pitchFamily="18" charset="0"/>
                      </a:endParaRPr>
                    </a:p>
                    <a:p>
                      <a:r>
                        <a:rPr lang="en-IN" sz="1300" b="0" dirty="0">
                          <a:latin typeface="Times New Roman" panose="02020603050405020304" pitchFamily="18" charset="0"/>
                          <a:cs typeface="Times New Roman" panose="02020603050405020304" pitchFamily="18" charset="0"/>
                        </a:rPr>
                        <a:t>3) Ana Riza </a:t>
                      </a:r>
                      <a:r>
                        <a:rPr lang="en-IN" sz="1300" b="0" dirty="0" err="1">
                          <a:latin typeface="Times New Roman" panose="02020603050405020304" pitchFamily="18" charset="0"/>
                          <a:cs typeface="Times New Roman" panose="02020603050405020304" pitchFamily="18" charset="0"/>
                        </a:rPr>
                        <a:t>Quiros</a:t>
                      </a:r>
                      <a:endParaRPr lang="en-IN" sz="1300" b="0" dirty="0">
                        <a:latin typeface="Times New Roman" panose="02020603050405020304" pitchFamily="18" charset="0"/>
                        <a:cs typeface="Times New Roman" panose="02020603050405020304" pitchFamily="18" charset="0"/>
                      </a:endParaRPr>
                    </a:p>
                    <a:p>
                      <a:r>
                        <a:rPr lang="en-IN" sz="1300" b="0" dirty="0">
                          <a:latin typeface="Times New Roman" panose="02020603050405020304" pitchFamily="18" charset="0"/>
                          <a:cs typeface="Times New Roman" panose="02020603050405020304" pitchFamily="18" charset="0"/>
                        </a:rPr>
                        <a:t>4)</a:t>
                      </a:r>
                      <a:r>
                        <a:rPr lang="en-IN" sz="1300" b="0" dirty="0" err="1">
                          <a:latin typeface="Times New Roman" panose="02020603050405020304" pitchFamily="18" charset="0"/>
                          <a:cs typeface="Times New Roman" panose="02020603050405020304" pitchFamily="18" charset="0"/>
                        </a:rPr>
                        <a:t>Argel</a:t>
                      </a:r>
                      <a:r>
                        <a:rPr lang="en-IN" sz="1300" b="0" dirty="0">
                          <a:latin typeface="Times New Roman" panose="02020603050405020304" pitchFamily="18" charset="0"/>
                          <a:cs typeface="Times New Roman" panose="02020603050405020304" pitchFamily="18" charset="0"/>
                        </a:rPr>
                        <a:t> </a:t>
                      </a:r>
                      <a:r>
                        <a:rPr lang="en-IN" sz="1300" b="0" dirty="0" err="1">
                          <a:latin typeface="Times New Roman" panose="02020603050405020304" pitchFamily="18" charset="0"/>
                          <a:cs typeface="Times New Roman" panose="02020603050405020304" pitchFamily="18" charset="0"/>
                        </a:rPr>
                        <a:t>Bandala</a:t>
                      </a:r>
                      <a:r>
                        <a:rPr lang="en-IN" sz="1300" b="0" dirty="0">
                          <a:latin typeface="Times New Roman" panose="02020603050405020304" pitchFamily="18" charset="0"/>
                          <a:cs typeface="Times New Roman" panose="02020603050405020304" pitchFamily="18" charset="0"/>
                        </a:rPr>
                        <a:t> 5) Elmer P. </a:t>
                      </a:r>
                      <a:r>
                        <a:rPr lang="en-IN" sz="1300" b="0" dirty="0" err="1">
                          <a:latin typeface="Times New Roman" panose="02020603050405020304" pitchFamily="18" charset="0"/>
                          <a:cs typeface="Times New Roman" panose="02020603050405020304" pitchFamily="18" charset="0"/>
                        </a:rPr>
                        <a:t>Dadios</a:t>
                      </a:r>
                      <a:endParaRPr lang="en-US" sz="1300" b="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300" b="0" dirty="0">
                          <a:latin typeface="Times New Roman" panose="02020603050405020304" pitchFamily="18" charset="0"/>
                          <a:cs typeface="Times New Roman" panose="02020603050405020304" pitchFamily="18" charset="0"/>
                        </a:rPr>
                        <a:t>genetic algorithm</a:t>
                      </a:r>
                      <a:endParaRPr lang="en-US" sz="1300" b="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b="0" dirty="0">
                          <a:latin typeface="Times New Roman" panose="02020603050405020304" pitchFamily="18" charset="0"/>
                          <a:cs typeface="Times New Roman" panose="02020603050405020304" pitchFamily="18" charset="0"/>
                        </a:rPr>
                        <a:t>Every captured photo should first subtracted by the reference picture before processed in the genetic algorithm</a:t>
                      </a:r>
                    </a:p>
                  </a:txBody>
                  <a:tcPr marL="56557" marR="56557" marT="27725" marB="27725">
                    <a:solidFill>
                      <a:schemeClr val="accent5">
                        <a:lumMod val="40000"/>
                        <a:lumOff val="60000"/>
                      </a:schemeClr>
                    </a:solidFill>
                  </a:tcPr>
                </a:tc>
                <a:tc>
                  <a:txBody>
                    <a:bodyPr/>
                    <a:lstStyle/>
                    <a:p>
                      <a:r>
                        <a:rPr lang="en-US" sz="1300" b="0" dirty="0">
                          <a:latin typeface="Times New Roman" panose="02020603050405020304" pitchFamily="18" charset="0"/>
                          <a:cs typeface="Times New Roman" panose="02020603050405020304" pitchFamily="18" charset="0"/>
                        </a:rPr>
                        <a:t>Time consuming</a:t>
                      </a:r>
                    </a:p>
                  </a:txBody>
                  <a:tcPr marL="56557" marR="56557" marT="27725" marB="27725">
                    <a:solidFill>
                      <a:schemeClr val="accent5">
                        <a:lumMod val="40000"/>
                        <a:lumOff val="60000"/>
                      </a:schemeClr>
                    </a:solidFill>
                  </a:tcPr>
                </a:tc>
                <a:extLst>
                  <a:ext uri="{0D108BD9-81ED-4DB2-BD59-A6C34878D82A}">
                    <a16:rowId xmlns:a16="http://schemas.microsoft.com/office/drawing/2014/main" val="10001"/>
                  </a:ext>
                </a:extLst>
              </a:tr>
              <a:tr h="231241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300" b="0" dirty="0">
                          <a:latin typeface="Times New Roman" panose="02020603050405020304" pitchFamily="18" charset="0"/>
                          <a:cs typeface="Times New Roman" panose="02020603050405020304" pitchFamily="18" charset="0"/>
                        </a:rPr>
                        <a:t>2014, </a:t>
                      </a:r>
                      <a:r>
                        <a:rPr lang="en-IN" sz="1300" b="0" dirty="0">
                          <a:latin typeface="Times New Roman" panose="02020603050405020304" pitchFamily="18" charset="0"/>
                          <a:cs typeface="Times New Roman" panose="02020603050405020304" pitchFamily="18" charset="0"/>
                        </a:rPr>
                        <a:t>SIBGRAPI Conference</a:t>
                      </a:r>
                      <a:endParaRPr lang="en-US" sz="1300" b="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b="0" dirty="0">
                          <a:latin typeface="Times New Roman" panose="02020603050405020304" pitchFamily="18" charset="0"/>
                          <a:cs typeface="Times New Roman" panose="02020603050405020304" pitchFamily="18" charset="0"/>
                        </a:rPr>
                        <a:t>Helmet Detection on Motorcyclists Using Image Descriptors and Classifiers</a:t>
                      </a:r>
                    </a:p>
                  </a:txBody>
                  <a:tcPr marL="56557" marR="56557" marT="27725" marB="27725">
                    <a:solidFill>
                      <a:schemeClr val="accent5">
                        <a:lumMod val="40000"/>
                        <a:lumOff val="60000"/>
                      </a:schemeClr>
                    </a:solidFill>
                  </a:tcPr>
                </a:tc>
                <a:tc>
                  <a:txBody>
                    <a:bodyPr/>
                    <a:lstStyle/>
                    <a:p>
                      <a:r>
                        <a:rPr lang="en-IN" sz="1300" b="0" dirty="0">
                          <a:latin typeface="Times New Roman" panose="02020603050405020304" pitchFamily="18" charset="0"/>
                          <a:cs typeface="Times New Roman" panose="02020603050405020304" pitchFamily="18" charset="0"/>
                        </a:rPr>
                        <a:t>1)</a:t>
                      </a:r>
                      <a:r>
                        <a:rPr lang="en-IN" sz="1300" b="0" dirty="0" err="1">
                          <a:latin typeface="Times New Roman" panose="02020603050405020304" pitchFamily="18" charset="0"/>
                          <a:cs typeface="Times New Roman" panose="02020603050405020304" pitchFamily="18" charset="0"/>
                        </a:rPr>
                        <a:t>Romuere</a:t>
                      </a:r>
                      <a:r>
                        <a:rPr lang="en-IN" sz="1300" b="0" dirty="0">
                          <a:latin typeface="Times New Roman" panose="02020603050405020304" pitchFamily="18" charset="0"/>
                          <a:cs typeface="Times New Roman" panose="02020603050405020304" pitchFamily="18" charset="0"/>
                        </a:rPr>
                        <a:t> Silva</a:t>
                      </a:r>
                    </a:p>
                    <a:p>
                      <a:r>
                        <a:rPr lang="en-IN" sz="1300" b="0" dirty="0">
                          <a:latin typeface="Times New Roman" panose="02020603050405020304" pitchFamily="18" charset="0"/>
                          <a:cs typeface="Times New Roman" panose="02020603050405020304" pitchFamily="18" charset="0"/>
                        </a:rPr>
                        <a:t>2) Kelson Aires 3)  Rodrigo </a:t>
                      </a:r>
                      <a:r>
                        <a:rPr lang="en-IN" sz="1300" b="0" dirty="0" err="1">
                          <a:latin typeface="Times New Roman" panose="02020603050405020304" pitchFamily="18" charset="0"/>
                          <a:cs typeface="Times New Roman" panose="02020603050405020304" pitchFamily="18" charset="0"/>
                        </a:rPr>
                        <a:t>Veras</a:t>
                      </a:r>
                      <a:endParaRPr lang="en-US" sz="1300" b="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300" b="0" dirty="0">
                          <a:latin typeface="Times New Roman" panose="02020603050405020304" pitchFamily="18" charset="0"/>
                          <a:cs typeface="Times New Roman" panose="02020603050405020304" pitchFamily="18" charset="0"/>
                        </a:rPr>
                        <a:t>K-Nearest </a:t>
                      </a:r>
                      <a:r>
                        <a:rPr lang="en-IN" sz="1300" b="0" dirty="0" err="1">
                          <a:latin typeface="Times New Roman" panose="02020603050405020304" pitchFamily="18" charset="0"/>
                          <a:cs typeface="Times New Roman" panose="02020603050405020304" pitchFamily="18" charset="0"/>
                        </a:rPr>
                        <a:t>Neighbors</a:t>
                      </a:r>
                      <a:r>
                        <a:rPr lang="en-IN" sz="1300" b="0" dirty="0">
                          <a:latin typeface="Times New Roman" panose="02020603050405020304" pitchFamily="18" charset="0"/>
                          <a:cs typeface="Times New Roman" panose="02020603050405020304" pitchFamily="18" charset="0"/>
                        </a:rPr>
                        <a:t> (KNN)</a:t>
                      </a:r>
                      <a:endParaRPr lang="en-US" sz="1300" b="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To determine the regions of interest and finding the shape of interest area</a:t>
                      </a:r>
                    </a:p>
                  </a:txBody>
                  <a:tcPr marL="56557" marR="56557" marT="27725" marB="27725">
                    <a:solidFill>
                      <a:schemeClr val="accent5">
                        <a:lumMod val="40000"/>
                        <a:lumOff val="60000"/>
                      </a:schemeClr>
                    </a:solidFill>
                  </a:tcPr>
                </a:tc>
                <a:tc>
                  <a:txBody>
                    <a:bodyPr/>
                    <a:lstStyle/>
                    <a:p>
                      <a:r>
                        <a:rPr lang="en-US" sz="1300" b="0" dirty="0">
                          <a:latin typeface="Times New Roman" panose="02020603050405020304" pitchFamily="18" charset="0"/>
                          <a:cs typeface="Times New Roman" panose="02020603050405020304" pitchFamily="18" charset="0"/>
                        </a:rPr>
                        <a:t>The proposed system do not detect more than one helmet in an image. </a:t>
                      </a:r>
                    </a:p>
                  </a:txBody>
                  <a:tcPr marL="56557" marR="56557" marT="27725" marB="27725">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274ADCF-D2C4-485D-A141-BF4B5A12F363}"/>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7411" name="object 4">
            <a:extLst>
              <a:ext uri="{FF2B5EF4-FFF2-40B4-BE49-F238E27FC236}">
                <a16:creationId xmlns:a16="http://schemas.microsoft.com/office/drawing/2014/main" id="{80DA6E8D-30D8-4417-8BBB-169F930EDBB3}"/>
              </a:ext>
            </a:extLst>
          </p:cNvPr>
          <p:cNvSpPr>
            <a:spLocks/>
          </p:cNvSpPr>
          <p:nvPr/>
        </p:nvSpPr>
        <p:spPr bwMode="auto">
          <a:xfrm>
            <a:off x="611718" y="722959"/>
            <a:ext cx="11235221" cy="0"/>
          </a:xfrm>
          <a:custGeom>
            <a:avLst/>
            <a:gdLst>
              <a:gd name="T0" fmla="*/ 0 w 18527395"/>
              <a:gd name="T1" fmla="*/ 18532562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7412" name="object 5">
            <a:extLst>
              <a:ext uri="{FF2B5EF4-FFF2-40B4-BE49-F238E27FC236}">
                <a16:creationId xmlns:a16="http://schemas.microsoft.com/office/drawing/2014/main" id="{1F2E69AC-F229-4035-830C-CE5FAD89DA70}"/>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7413" name="object 6">
            <a:extLst>
              <a:ext uri="{FF2B5EF4-FFF2-40B4-BE49-F238E27FC236}">
                <a16:creationId xmlns:a16="http://schemas.microsoft.com/office/drawing/2014/main" id="{7C822FA4-107C-4C54-9C4A-BB8E3B710031}"/>
              </a:ext>
            </a:extLst>
          </p:cNvPr>
          <p:cNvSpPr>
            <a:spLocks/>
          </p:cNvSpPr>
          <p:nvPr/>
        </p:nvSpPr>
        <p:spPr bwMode="auto">
          <a:xfrm>
            <a:off x="1809269" y="432235"/>
            <a:ext cx="34656" cy="34656"/>
          </a:xfrm>
          <a:custGeom>
            <a:avLst/>
            <a:gdLst>
              <a:gd name="T0" fmla="*/ 34425 w 56514"/>
              <a:gd name="T1" fmla="*/ 0 h 56515"/>
              <a:gd name="T2" fmla="*/ 21040 w 56514"/>
              <a:gd name="T3" fmla="*/ 2699 h 56515"/>
              <a:gd name="T4" fmla="*/ 10094 w 56514"/>
              <a:gd name="T5" fmla="*/ 10061 h 56515"/>
              <a:gd name="T6" fmla="*/ 2709 w 56514"/>
              <a:gd name="T7" fmla="*/ 20979 h 56515"/>
              <a:gd name="T8" fmla="*/ 0 w 56514"/>
              <a:gd name="T9" fmla="*/ 34351 h 56515"/>
              <a:gd name="T10" fmla="*/ 2709 w 56514"/>
              <a:gd name="T11" fmla="*/ 47736 h 56515"/>
              <a:gd name="T12" fmla="*/ 10094 w 56514"/>
              <a:gd name="T13" fmla="*/ 58676 h 56515"/>
              <a:gd name="T14" fmla="*/ 21040 w 56514"/>
              <a:gd name="T15" fmla="*/ 66059 h 56515"/>
              <a:gd name="T16" fmla="*/ 34425 w 56514"/>
              <a:gd name="T17" fmla="*/ 68769 h 56515"/>
              <a:gd name="T18" fmla="*/ 47791 w 56514"/>
              <a:gd name="T19" fmla="*/ 66059 h 56515"/>
              <a:gd name="T20" fmla="*/ 51132 w 56514"/>
              <a:gd name="T21" fmla="*/ 63799 h 56515"/>
              <a:gd name="T22" fmla="*/ 34425 w 56514"/>
              <a:gd name="T23" fmla="*/ 63799 h 56515"/>
              <a:gd name="T24" fmla="*/ 22951 w 56514"/>
              <a:gd name="T25" fmla="*/ 61482 h 56515"/>
              <a:gd name="T26" fmla="*/ 13588 w 56514"/>
              <a:gd name="T27" fmla="*/ 55163 h 56515"/>
              <a:gd name="T28" fmla="*/ 7280 w 56514"/>
              <a:gd name="T29" fmla="*/ 45801 h 56515"/>
              <a:gd name="T30" fmla="*/ 4968 w 56514"/>
              <a:gd name="T31" fmla="*/ 34351 h 56515"/>
              <a:gd name="T32" fmla="*/ 7280 w 56514"/>
              <a:gd name="T33" fmla="*/ 22893 h 56515"/>
              <a:gd name="T34" fmla="*/ 13588 w 56514"/>
              <a:gd name="T35" fmla="*/ 13513 h 56515"/>
              <a:gd name="T36" fmla="*/ 22951 w 56514"/>
              <a:gd name="T37" fmla="*/ 7178 h 56515"/>
              <a:gd name="T38" fmla="*/ 34425 w 56514"/>
              <a:gd name="T39" fmla="*/ 4853 h 56515"/>
              <a:gd name="T40" fmla="*/ 50988 w 56514"/>
              <a:gd name="T41" fmla="*/ 4853 h 56515"/>
              <a:gd name="T42" fmla="*/ 47791 w 56514"/>
              <a:gd name="T43" fmla="*/ 2699 h 56515"/>
              <a:gd name="T44" fmla="*/ 34425 w 56514"/>
              <a:gd name="T45" fmla="*/ 0 h 56515"/>
              <a:gd name="T46" fmla="*/ 50988 w 56514"/>
              <a:gd name="T47" fmla="*/ 4853 h 56515"/>
              <a:gd name="T48" fmla="*/ 34425 w 56514"/>
              <a:gd name="T49" fmla="*/ 4853 h 56515"/>
              <a:gd name="T50" fmla="*/ 45903 w 56514"/>
              <a:gd name="T51" fmla="*/ 7178 h 56515"/>
              <a:gd name="T52" fmla="*/ 55264 w 56514"/>
              <a:gd name="T53" fmla="*/ 13513 h 56515"/>
              <a:gd name="T54" fmla="*/ 61573 w 56514"/>
              <a:gd name="T55" fmla="*/ 22893 h 56515"/>
              <a:gd name="T56" fmla="*/ 63884 w 56514"/>
              <a:gd name="T57" fmla="*/ 34351 h 56515"/>
              <a:gd name="T58" fmla="*/ 61573 w 56514"/>
              <a:gd name="T59" fmla="*/ 45801 h 56515"/>
              <a:gd name="T60" fmla="*/ 55264 w 56514"/>
              <a:gd name="T61" fmla="*/ 55163 h 56515"/>
              <a:gd name="T62" fmla="*/ 45903 w 56514"/>
              <a:gd name="T63" fmla="*/ 61482 h 56515"/>
              <a:gd name="T64" fmla="*/ 34425 w 56514"/>
              <a:gd name="T65" fmla="*/ 63799 h 56515"/>
              <a:gd name="T66" fmla="*/ 51132 w 56514"/>
              <a:gd name="T67" fmla="*/ 63799 h 56515"/>
              <a:gd name="T68" fmla="*/ 58716 w 56514"/>
              <a:gd name="T69" fmla="*/ 58676 h 56515"/>
              <a:gd name="T70" fmla="*/ 66095 w 56514"/>
              <a:gd name="T71" fmla="*/ 47736 h 56515"/>
              <a:gd name="T72" fmla="*/ 68801 w 56514"/>
              <a:gd name="T73" fmla="*/ 34351 h 56515"/>
              <a:gd name="T74" fmla="*/ 66095 w 56514"/>
              <a:gd name="T75" fmla="*/ 20979 h 56515"/>
              <a:gd name="T76" fmla="*/ 58716 w 56514"/>
              <a:gd name="T77" fmla="*/ 10061 h 56515"/>
              <a:gd name="T78" fmla="*/ 50988 w 56514"/>
              <a:gd name="T79" fmla="*/ 4853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7414" name="object 7">
            <a:extLst>
              <a:ext uri="{FF2B5EF4-FFF2-40B4-BE49-F238E27FC236}">
                <a16:creationId xmlns:a16="http://schemas.microsoft.com/office/drawing/2014/main" id="{5A86EEA7-7E94-451C-8C3C-6CE720C89111}"/>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A9064154-BBD0-4ABB-AAD6-8851390F1A20}"/>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7416" name="Title 10">
            <a:extLst>
              <a:ext uri="{FF2B5EF4-FFF2-40B4-BE49-F238E27FC236}">
                <a16:creationId xmlns:a16="http://schemas.microsoft.com/office/drawing/2014/main" id="{231B10CD-E479-425D-85BA-2EC3887D9970}"/>
              </a:ext>
            </a:extLst>
          </p:cNvPr>
          <p:cNvSpPr>
            <a:spLocks noGrp="1"/>
          </p:cNvSpPr>
          <p:nvPr>
            <p:ph type="title"/>
          </p:nvPr>
        </p:nvSpPr>
        <p:spPr>
          <a:xfrm>
            <a:off x="9607789" y="247404"/>
            <a:ext cx="2231449" cy="280134"/>
          </a:xfrm>
        </p:spPr>
        <p:txBody>
          <a:bodyPr>
            <a:noAutofit/>
          </a:bodyPr>
          <a:lstStyle/>
          <a:p>
            <a:pPr algn="r" eaLnBrk="1" hangingPunct="1"/>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Go, change the world</a:t>
            </a:r>
          </a:p>
        </p:txBody>
      </p:sp>
      <p:sp>
        <p:nvSpPr>
          <p:cNvPr id="17417" name="TextBox 3">
            <a:extLst>
              <a:ext uri="{FF2B5EF4-FFF2-40B4-BE49-F238E27FC236}">
                <a16:creationId xmlns:a16="http://schemas.microsoft.com/office/drawing/2014/main" id="{EDC71449-2825-4D68-990A-2227E47D9966}"/>
              </a:ext>
            </a:extLst>
          </p:cNvPr>
          <p:cNvSpPr txBox="1">
            <a:spLocks noChangeArrowheads="1"/>
          </p:cNvSpPr>
          <p:nvPr/>
        </p:nvSpPr>
        <p:spPr bwMode="auto">
          <a:xfrm>
            <a:off x="3554574" y="265694"/>
            <a:ext cx="4574567" cy="46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r>
              <a:rPr lang="en-US" altLang="en-US" sz="2426">
                <a:latin typeface="Times New Roman" panose="02020603050405020304" pitchFamily="18" charset="0"/>
                <a:cs typeface="Times New Roman" panose="02020603050405020304" pitchFamily="18" charset="0"/>
              </a:rPr>
              <a:t>Literature survey</a:t>
            </a:r>
            <a:endParaRPr lang="en-IN" altLang="en-US" sz="1092">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21DBA3D7-E64B-4413-85C1-2C9CE2C989CD}"/>
              </a:ext>
            </a:extLst>
          </p:cNvPr>
          <p:cNvGraphicFramePr>
            <a:graphicFrameLocks noGrp="1"/>
          </p:cNvGraphicFramePr>
          <p:nvPr/>
        </p:nvGraphicFramePr>
        <p:xfrm>
          <a:off x="609793" y="1996560"/>
          <a:ext cx="11229447" cy="2079349"/>
        </p:xfrm>
        <a:graphic>
          <a:graphicData uri="http://schemas.openxmlformats.org/drawingml/2006/table">
            <a:tbl>
              <a:tblPr firstRow="1" bandRow="1">
                <a:tableStyleId>{5C22544A-7EE6-4342-B048-85BDC9FD1C3A}</a:tableStyleId>
              </a:tblPr>
              <a:tblGrid>
                <a:gridCol w="1871575">
                  <a:extLst>
                    <a:ext uri="{9D8B030D-6E8A-4147-A177-3AD203B41FA5}">
                      <a16:colId xmlns:a16="http://schemas.microsoft.com/office/drawing/2014/main" val="20000"/>
                    </a:ext>
                  </a:extLst>
                </a:gridCol>
                <a:gridCol w="1776733">
                  <a:extLst>
                    <a:ext uri="{9D8B030D-6E8A-4147-A177-3AD203B41FA5}">
                      <a16:colId xmlns:a16="http://schemas.microsoft.com/office/drawing/2014/main" val="20001"/>
                    </a:ext>
                  </a:extLst>
                </a:gridCol>
                <a:gridCol w="1966414">
                  <a:extLst>
                    <a:ext uri="{9D8B030D-6E8A-4147-A177-3AD203B41FA5}">
                      <a16:colId xmlns:a16="http://schemas.microsoft.com/office/drawing/2014/main" val="20002"/>
                    </a:ext>
                  </a:extLst>
                </a:gridCol>
                <a:gridCol w="1871575">
                  <a:extLst>
                    <a:ext uri="{9D8B030D-6E8A-4147-A177-3AD203B41FA5}">
                      <a16:colId xmlns:a16="http://schemas.microsoft.com/office/drawing/2014/main" val="20003"/>
                    </a:ext>
                  </a:extLst>
                </a:gridCol>
                <a:gridCol w="1871575">
                  <a:extLst>
                    <a:ext uri="{9D8B030D-6E8A-4147-A177-3AD203B41FA5}">
                      <a16:colId xmlns:a16="http://schemas.microsoft.com/office/drawing/2014/main" val="20004"/>
                    </a:ext>
                  </a:extLst>
                </a:gridCol>
                <a:gridCol w="1871575">
                  <a:extLst>
                    <a:ext uri="{9D8B030D-6E8A-4147-A177-3AD203B41FA5}">
                      <a16:colId xmlns:a16="http://schemas.microsoft.com/office/drawing/2014/main" val="20005"/>
                    </a:ext>
                  </a:extLst>
                </a:gridCol>
              </a:tblGrid>
              <a:tr h="207934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300" b="0" dirty="0">
                          <a:solidFill>
                            <a:schemeClr val="tx1"/>
                          </a:solidFill>
                          <a:latin typeface="Times New Roman" panose="02020603050405020304" pitchFamily="18" charset="0"/>
                          <a:cs typeface="Times New Roman" panose="02020603050405020304" pitchFamily="18" charset="0"/>
                        </a:rPr>
                        <a:t>2013, </a:t>
                      </a:r>
                      <a:r>
                        <a:rPr lang="en-US" sz="1300" b="0" kern="1200" dirty="0">
                          <a:solidFill>
                            <a:schemeClr val="tx1"/>
                          </a:solidFill>
                          <a:effectLst/>
                          <a:latin typeface="Times New Roman" panose="02020603050405020304" pitchFamily="18" charset="0"/>
                          <a:ea typeface="+mn-ea"/>
                          <a:cs typeface="Times New Roman" panose="02020603050405020304" pitchFamily="18" charset="0"/>
                        </a:rPr>
                        <a:t>International Conference on Mechatronic Sciences, Electric Engineering and Computer</a:t>
                      </a:r>
                      <a:endParaRPr lang="en-US" sz="1300" b="0" dirty="0">
                        <a:solidFill>
                          <a:schemeClr val="tx1"/>
                        </a:solidFill>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b="0" kern="1200" dirty="0">
                          <a:solidFill>
                            <a:schemeClr val="tx1"/>
                          </a:solidFill>
                          <a:effectLst/>
                          <a:latin typeface="Times New Roman" panose="02020603050405020304" pitchFamily="18" charset="0"/>
                          <a:ea typeface="+mn-ea"/>
                          <a:cs typeface="Times New Roman" panose="02020603050405020304" pitchFamily="18" charset="0"/>
                        </a:rPr>
                        <a:t>A Video-based Traffic Violation Detection System</a:t>
                      </a:r>
                      <a:endParaRPr lang="en-US" sz="1300" b="0" dirty="0">
                        <a:solidFill>
                          <a:schemeClr val="tx1"/>
                        </a:solidFill>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300" b="0" kern="1200" dirty="0" err="1">
                          <a:solidFill>
                            <a:schemeClr val="tx1"/>
                          </a:solidFill>
                          <a:effectLst/>
                          <a:latin typeface="Times New Roman" panose="02020603050405020304" pitchFamily="18" charset="0"/>
                          <a:ea typeface="+mn-ea"/>
                          <a:cs typeface="Times New Roman" panose="02020603050405020304" pitchFamily="18" charset="0"/>
                        </a:rPr>
                        <a:t>Xiaoling</a:t>
                      </a:r>
                      <a:r>
                        <a:rPr lang="en-IN" sz="1300" b="0" kern="1200" dirty="0">
                          <a:solidFill>
                            <a:schemeClr val="tx1"/>
                          </a:solidFill>
                          <a:effectLst/>
                          <a:latin typeface="Times New Roman" panose="02020603050405020304" pitchFamily="18" charset="0"/>
                          <a:ea typeface="+mn-ea"/>
                          <a:cs typeface="Times New Roman" panose="02020603050405020304" pitchFamily="18" charset="0"/>
                        </a:rPr>
                        <a:t> Wang , Li-Min Meng , </a:t>
                      </a:r>
                      <a:r>
                        <a:rPr lang="en-IN" sz="1300" b="0" kern="1200" dirty="0" err="1">
                          <a:solidFill>
                            <a:schemeClr val="tx1"/>
                          </a:solidFill>
                          <a:effectLst/>
                          <a:latin typeface="Times New Roman" panose="02020603050405020304" pitchFamily="18" charset="0"/>
                          <a:ea typeface="+mn-ea"/>
                          <a:cs typeface="Times New Roman" panose="02020603050405020304" pitchFamily="18" charset="0"/>
                        </a:rPr>
                        <a:t>Biaobiao</a:t>
                      </a:r>
                      <a:r>
                        <a:rPr lang="en-IN" sz="1300" b="0" kern="1200" dirty="0">
                          <a:solidFill>
                            <a:schemeClr val="tx1"/>
                          </a:solidFill>
                          <a:effectLst/>
                          <a:latin typeface="Times New Roman" panose="02020603050405020304" pitchFamily="18" charset="0"/>
                          <a:ea typeface="+mn-ea"/>
                          <a:cs typeface="Times New Roman" panose="02020603050405020304" pitchFamily="18" charset="0"/>
                        </a:rPr>
                        <a:t> Zhang , </a:t>
                      </a:r>
                      <a:r>
                        <a:rPr lang="en-IN" sz="1300" b="0" kern="1200" dirty="0" err="1">
                          <a:solidFill>
                            <a:schemeClr val="tx1"/>
                          </a:solidFill>
                          <a:effectLst/>
                          <a:latin typeface="Times New Roman" panose="02020603050405020304" pitchFamily="18" charset="0"/>
                          <a:ea typeface="+mn-ea"/>
                          <a:cs typeface="Times New Roman" panose="02020603050405020304" pitchFamily="18" charset="0"/>
                        </a:rPr>
                        <a:t>Junjie</a:t>
                      </a:r>
                      <a:r>
                        <a:rPr lang="en-IN" sz="1300" b="0" kern="1200" dirty="0">
                          <a:solidFill>
                            <a:schemeClr val="tx1"/>
                          </a:solidFill>
                          <a:effectLst/>
                          <a:latin typeface="Times New Roman" panose="02020603050405020304" pitchFamily="18" charset="0"/>
                          <a:ea typeface="+mn-ea"/>
                          <a:cs typeface="Times New Roman" panose="02020603050405020304" pitchFamily="18" charset="0"/>
                        </a:rPr>
                        <a:t> Lu ,</a:t>
                      </a:r>
                    </a:p>
                    <a:p>
                      <a:r>
                        <a:rPr lang="en-IN" sz="1300" b="0" kern="1200" dirty="0">
                          <a:solidFill>
                            <a:schemeClr val="tx1"/>
                          </a:solidFill>
                          <a:effectLst/>
                          <a:latin typeface="Times New Roman" panose="02020603050405020304" pitchFamily="18" charset="0"/>
                          <a:ea typeface="+mn-ea"/>
                          <a:cs typeface="Times New Roman" panose="02020603050405020304" pitchFamily="18" charset="0"/>
                        </a:rPr>
                        <a:t>K.-L. Du</a:t>
                      </a:r>
                      <a:endParaRPr lang="en-US" sz="1300" b="0" dirty="0">
                        <a:solidFill>
                          <a:schemeClr val="tx1"/>
                        </a:solidFill>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b="0" dirty="0">
                          <a:solidFill>
                            <a:schemeClr val="tx1"/>
                          </a:solidFill>
                          <a:latin typeface="Times New Roman" panose="02020603050405020304" pitchFamily="18" charset="0"/>
                          <a:cs typeface="Times New Roman" panose="02020603050405020304" pitchFamily="18" charset="0"/>
                        </a:rPr>
                        <a:t>CNN</a:t>
                      </a:r>
                    </a:p>
                  </a:txBody>
                  <a:tcPr marL="56557" marR="56557" marT="27725" marB="27725">
                    <a:solidFill>
                      <a:schemeClr val="accent5">
                        <a:lumMod val="40000"/>
                        <a:lumOff val="60000"/>
                      </a:schemeClr>
                    </a:solidFill>
                  </a:tcPr>
                </a:tc>
                <a:tc>
                  <a:txBody>
                    <a:bodyPr/>
                    <a:lstStyle/>
                    <a:p>
                      <a:r>
                        <a:rPr lang="en-US" sz="1300" b="0" dirty="0">
                          <a:solidFill>
                            <a:schemeClr val="tx1"/>
                          </a:solidFill>
                          <a:latin typeface="Times New Roman" panose="02020603050405020304" pitchFamily="18" charset="0"/>
                          <a:cs typeface="Times New Roman" panose="02020603050405020304" pitchFamily="18" charset="0"/>
                        </a:rPr>
                        <a:t>Detecting vehicles which violate rules</a:t>
                      </a:r>
                    </a:p>
                  </a:txBody>
                  <a:tcPr marL="56557" marR="56557" marT="27725" marB="27725">
                    <a:solidFill>
                      <a:schemeClr val="accent5">
                        <a:lumMod val="40000"/>
                        <a:lumOff val="60000"/>
                      </a:schemeClr>
                    </a:solidFill>
                  </a:tcPr>
                </a:tc>
                <a:tc>
                  <a:txBody>
                    <a:bodyPr/>
                    <a:lstStyle/>
                    <a:p>
                      <a:r>
                        <a:rPr lang="en-US" sz="1300" b="0" dirty="0">
                          <a:solidFill>
                            <a:schemeClr val="tx1"/>
                          </a:solidFill>
                          <a:latin typeface="Times New Roman" panose="02020603050405020304" pitchFamily="18" charset="0"/>
                          <a:cs typeface="Times New Roman" panose="02020603050405020304" pitchFamily="18" charset="0"/>
                        </a:rPr>
                        <a:t>Not real time</a:t>
                      </a:r>
                    </a:p>
                  </a:txBody>
                  <a:tcPr marL="56557" marR="56557" marT="27725" marB="27725">
                    <a:solidFill>
                      <a:schemeClr val="accent5">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2" name="Table 11">
            <a:extLst>
              <a:ext uri="{FF2B5EF4-FFF2-40B4-BE49-F238E27FC236}">
                <a16:creationId xmlns:a16="http://schemas.microsoft.com/office/drawing/2014/main" id="{7A5F89D3-1329-4C8C-AE09-BF9050B1535B}"/>
              </a:ext>
            </a:extLst>
          </p:cNvPr>
          <p:cNvGraphicFramePr>
            <a:graphicFrameLocks noGrp="1"/>
          </p:cNvGraphicFramePr>
          <p:nvPr/>
        </p:nvGraphicFramePr>
        <p:xfrm>
          <a:off x="609793" y="941483"/>
          <a:ext cx="11229448" cy="1055077"/>
        </p:xfrm>
        <a:graphic>
          <a:graphicData uri="http://schemas.openxmlformats.org/drawingml/2006/table">
            <a:tbl>
              <a:tblPr firstRow="1" bandRow="1">
                <a:tableStyleId>{5C22544A-7EE6-4342-B048-85BDC9FD1C3A}</a:tableStyleId>
              </a:tblPr>
              <a:tblGrid>
                <a:gridCol w="1871575">
                  <a:extLst>
                    <a:ext uri="{9D8B030D-6E8A-4147-A177-3AD203B41FA5}">
                      <a16:colId xmlns:a16="http://schemas.microsoft.com/office/drawing/2014/main" val="20000"/>
                    </a:ext>
                  </a:extLst>
                </a:gridCol>
                <a:gridCol w="1776733">
                  <a:extLst>
                    <a:ext uri="{9D8B030D-6E8A-4147-A177-3AD203B41FA5}">
                      <a16:colId xmlns:a16="http://schemas.microsoft.com/office/drawing/2014/main" val="20001"/>
                    </a:ext>
                  </a:extLst>
                </a:gridCol>
                <a:gridCol w="1966415">
                  <a:extLst>
                    <a:ext uri="{9D8B030D-6E8A-4147-A177-3AD203B41FA5}">
                      <a16:colId xmlns:a16="http://schemas.microsoft.com/office/drawing/2014/main" val="20002"/>
                    </a:ext>
                  </a:extLst>
                </a:gridCol>
                <a:gridCol w="1871575">
                  <a:extLst>
                    <a:ext uri="{9D8B030D-6E8A-4147-A177-3AD203B41FA5}">
                      <a16:colId xmlns:a16="http://schemas.microsoft.com/office/drawing/2014/main" val="20003"/>
                    </a:ext>
                  </a:extLst>
                </a:gridCol>
                <a:gridCol w="1871575">
                  <a:extLst>
                    <a:ext uri="{9D8B030D-6E8A-4147-A177-3AD203B41FA5}">
                      <a16:colId xmlns:a16="http://schemas.microsoft.com/office/drawing/2014/main" val="20004"/>
                    </a:ext>
                  </a:extLst>
                </a:gridCol>
                <a:gridCol w="1871575">
                  <a:extLst>
                    <a:ext uri="{9D8B030D-6E8A-4147-A177-3AD203B41FA5}">
                      <a16:colId xmlns:a16="http://schemas.microsoft.com/office/drawing/2014/main" val="20005"/>
                    </a:ext>
                  </a:extLst>
                </a:gridCol>
              </a:tblGrid>
              <a:tr h="1055077">
                <a:tc>
                  <a:txBody>
                    <a:bodyPr/>
                    <a:lstStyle/>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Year,</a:t>
                      </a:r>
                      <a:r>
                        <a:rPr lang="en-US" sz="1300" baseline="0" dirty="0">
                          <a:solidFill>
                            <a:schemeClr val="tx1"/>
                          </a:solidFill>
                          <a:latin typeface="Times New Roman" panose="02020603050405020304" pitchFamily="18" charset="0"/>
                          <a:ea typeface="Calibri" panose="020F0502020204030204"/>
                          <a:cs typeface="Times New Roman" panose="02020603050405020304"/>
                        </a:rPr>
                        <a:t> Name  of the Journal/Conference </a:t>
                      </a:r>
                      <a:endParaRPr lang="en-US" sz="1300" dirty="0">
                        <a:solidFill>
                          <a:schemeClr val="tx1"/>
                        </a:solidFill>
                        <a:latin typeface="Times New Roman" panose="02020603050405020304" pitchFamily="18" charset="0"/>
                        <a:ea typeface="Calibri" panose="020F0502020204030204"/>
                        <a:cs typeface="Times New Roman" panose="02020603050405020304"/>
                      </a:endParaRP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Title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Authors of the paper</a:t>
                      </a: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342900" marR="0" lvl="0" indent="-342900" algn="ctr">
                        <a:lnSpc>
                          <a:spcPct val="115000"/>
                        </a:lnSpc>
                        <a:spcBef>
                          <a:spcPts val="0"/>
                        </a:spcBef>
                        <a:spcAft>
                          <a:spcPts val="0"/>
                        </a:spcAft>
                        <a:buFont typeface="Wingdings" panose="05000000000000000000"/>
                        <a:buNone/>
                      </a:pPr>
                      <a:r>
                        <a:rPr lang="en-US" sz="1300" dirty="0">
                          <a:solidFill>
                            <a:schemeClr val="tx1"/>
                          </a:solidFill>
                          <a:latin typeface="Times New Roman" panose="02020603050405020304" pitchFamily="18" charset="0"/>
                          <a:ea typeface="Calibri" panose="020F0502020204030204"/>
                          <a:cs typeface="Times New Roman" panose="02020603050405020304"/>
                        </a:rPr>
                        <a:t>Model/Sub</a:t>
                      </a:r>
                      <a:r>
                        <a:rPr lang="en-US" sz="1300" baseline="0" dirty="0">
                          <a:solidFill>
                            <a:schemeClr val="tx1"/>
                          </a:solidFill>
                          <a:latin typeface="Times New Roman" panose="02020603050405020304" pitchFamily="18" charset="0"/>
                          <a:ea typeface="Calibri" panose="020F0502020204030204"/>
                          <a:cs typeface="Times New Roman" panose="02020603050405020304"/>
                        </a:rPr>
                        <a:t> Model used</a:t>
                      </a:r>
                      <a:endParaRPr lang="en-US" sz="1300" dirty="0">
                        <a:solidFill>
                          <a:schemeClr val="tx1"/>
                        </a:solidFill>
                        <a:latin typeface="Times New Roman" panose="02020603050405020304" pitchFamily="18" charset="0"/>
                        <a:ea typeface="Calibri" panose="020F0502020204030204"/>
                        <a:cs typeface="Times New Roman" panose="02020603050405020304"/>
                      </a:endParaRP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342900" marR="0" lvl="0" indent="-342900" algn="ctr">
                        <a:lnSpc>
                          <a:spcPct val="115000"/>
                        </a:lnSpc>
                        <a:spcBef>
                          <a:spcPts val="0"/>
                        </a:spcBef>
                        <a:spcAft>
                          <a:spcPts val="0"/>
                        </a:spcAft>
                        <a:buFont typeface="Wingdings" panose="05000000000000000000"/>
                        <a:buNone/>
                      </a:pPr>
                      <a:r>
                        <a:rPr lang="en-US" sz="1300" dirty="0">
                          <a:solidFill>
                            <a:schemeClr val="tx1"/>
                          </a:solidFill>
                          <a:latin typeface="Times New Roman" panose="02020603050405020304" pitchFamily="18" charset="0"/>
                          <a:ea typeface="Calibri" panose="020F0502020204030204"/>
                          <a:cs typeface="Times New Roman" panose="02020603050405020304"/>
                        </a:rPr>
                        <a:t>Challenges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Limitations</a:t>
                      </a:r>
                      <a:r>
                        <a:rPr lang="en-US" sz="1300" baseline="0" dirty="0">
                          <a:solidFill>
                            <a:schemeClr val="tx1"/>
                          </a:solidFill>
                          <a:latin typeface="Times New Roman" panose="02020603050405020304" pitchFamily="18" charset="0"/>
                          <a:ea typeface="Calibri" panose="020F0502020204030204"/>
                          <a:cs typeface="Times New Roman" panose="02020603050405020304"/>
                        </a:rPr>
                        <a:t> of the paper</a:t>
                      </a:r>
                      <a:endParaRPr lang="en-US" sz="1300" dirty="0">
                        <a:solidFill>
                          <a:schemeClr val="tx1"/>
                        </a:solidFill>
                        <a:latin typeface="Times New Roman" panose="02020603050405020304" pitchFamily="18" charset="0"/>
                        <a:ea typeface="Calibri" panose="020F0502020204030204"/>
                        <a:cs typeface="Times New Roman" panose="02020603050405020304"/>
                      </a:endParaRPr>
                    </a:p>
                  </a:txBody>
                  <a:tcPr marL="42417" marR="42417" marT="0" marB="0">
                    <a:solidFill>
                      <a:srgbClr val="00B0F0"/>
                    </a:solidFill>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C732A26A-2674-4D19-98CB-2FFAA062F179}"/>
              </a:ext>
            </a:extLst>
          </p:cNvPr>
          <p:cNvGraphicFramePr>
            <a:graphicFrameLocks noGrp="1"/>
          </p:cNvGraphicFramePr>
          <p:nvPr/>
        </p:nvGraphicFramePr>
        <p:xfrm>
          <a:off x="609793" y="4075908"/>
          <a:ext cx="11235222" cy="2534688"/>
        </p:xfrm>
        <a:graphic>
          <a:graphicData uri="http://schemas.openxmlformats.org/drawingml/2006/table">
            <a:tbl>
              <a:tblPr firstRow="1" bandRow="1">
                <a:tableStyleId>{5C22544A-7EE6-4342-B048-85BDC9FD1C3A}</a:tableStyleId>
              </a:tblPr>
              <a:tblGrid>
                <a:gridCol w="1872537">
                  <a:extLst>
                    <a:ext uri="{9D8B030D-6E8A-4147-A177-3AD203B41FA5}">
                      <a16:colId xmlns:a16="http://schemas.microsoft.com/office/drawing/2014/main" val="20000"/>
                    </a:ext>
                  </a:extLst>
                </a:gridCol>
                <a:gridCol w="1765362">
                  <a:extLst>
                    <a:ext uri="{9D8B030D-6E8A-4147-A177-3AD203B41FA5}">
                      <a16:colId xmlns:a16="http://schemas.microsoft.com/office/drawing/2014/main" val="20001"/>
                    </a:ext>
                  </a:extLst>
                </a:gridCol>
                <a:gridCol w="1979712">
                  <a:extLst>
                    <a:ext uri="{9D8B030D-6E8A-4147-A177-3AD203B41FA5}">
                      <a16:colId xmlns:a16="http://schemas.microsoft.com/office/drawing/2014/main" val="20002"/>
                    </a:ext>
                  </a:extLst>
                </a:gridCol>
                <a:gridCol w="1872537">
                  <a:extLst>
                    <a:ext uri="{9D8B030D-6E8A-4147-A177-3AD203B41FA5}">
                      <a16:colId xmlns:a16="http://schemas.microsoft.com/office/drawing/2014/main" val="20003"/>
                    </a:ext>
                  </a:extLst>
                </a:gridCol>
                <a:gridCol w="1872537">
                  <a:extLst>
                    <a:ext uri="{9D8B030D-6E8A-4147-A177-3AD203B41FA5}">
                      <a16:colId xmlns:a16="http://schemas.microsoft.com/office/drawing/2014/main" val="20004"/>
                    </a:ext>
                  </a:extLst>
                </a:gridCol>
                <a:gridCol w="1872537">
                  <a:extLst>
                    <a:ext uri="{9D8B030D-6E8A-4147-A177-3AD203B41FA5}">
                      <a16:colId xmlns:a16="http://schemas.microsoft.com/office/drawing/2014/main" val="20005"/>
                    </a:ext>
                  </a:extLst>
                </a:gridCol>
              </a:tblGrid>
              <a:tr h="253468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300" b="0" kern="1200" dirty="0">
                          <a:solidFill>
                            <a:schemeClr val="tx1"/>
                          </a:solidFill>
                          <a:effectLst/>
                          <a:latin typeface="Times New Roman" panose="02020603050405020304" pitchFamily="18" charset="0"/>
                          <a:ea typeface="+mn-ea"/>
                          <a:cs typeface="Times New Roman" panose="02020603050405020304" pitchFamily="18" charset="0"/>
                        </a:rPr>
                        <a:t>2012, IEEE</a:t>
                      </a:r>
                      <a:endParaRPr lang="en-US" sz="1300" b="0" dirty="0">
                        <a:solidFill>
                          <a:schemeClr val="tx1"/>
                        </a:solidFill>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 Violations stop detect system Based on</a:t>
                      </a:r>
                    </a:p>
                    <a:p>
                      <a:r>
                        <a:rPr lang="en-IN" sz="13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Surveillance Camera</a:t>
                      </a:r>
                      <a:endParaRPr lang="en-US" sz="1300" b="0" dirty="0">
                        <a:solidFill>
                          <a:schemeClr val="tx1"/>
                        </a:solidFill>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300" b="0" i="0" u="none" strike="noStrike" kern="1200" baseline="0" dirty="0">
                          <a:solidFill>
                            <a:schemeClr val="tx1"/>
                          </a:solidFill>
                          <a:latin typeface="Times New Roman" panose="02020603050405020304" pitchFamily="18" charset="0"/>
                          <a:ea typeface="+mn-ea"/>
                          <a:cs typeface="Times New Roman" panose="02020603050405020304" pitchFamily="18" charset="0"/>
                        </a:rPr>
                        <a:t>Yu Wang, </a:t>
                      </a:r>
                      <a:r>
                        <a:rPr lang="en-IN" sz="13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Xiaoxian</a:t>
                      </a:r>
                      <a:r>
                        <a:rPr lang="en-IN" sz="13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3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Su</a:t>
                      </a:r>
                      <a:r>
                        <a:rPr lang="en-IN" sz="13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3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Mian</a:t>
                      </a:r>
                      <a:r>
                        <a:rPr lang="en-IN" sz="13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Yang,</a:t>
                      </a:r>
                    </a:p>
                    <a:p>
                      <a:r>
                        <a:rPr lang="en-IN" sz="1300" b="0" i="0" u="none" strike="noStrike" kern="1200" baseline="0" dirty="0">
                          <a:solidFill>
                            <a:schemeClr val="tx1"/>
                          </a:solidFill>
                          <a:latin typeface="Times New Roman" panose="02020603050405020304" pitchFamily="18" charset="0"/>
                          <a:ea typeface="+mn-ea"/>
                          <a:cs typeface="Times New Roman" panose="02020603050405020304" pitchFamily="18" charset="0"/>
                        </a:rPr>
                        <a:t>Li Xu,</a:t>
                      </a:r>
                    </a:p>
                    <a:p>
                      <a:r>
                        <a:rPr lang="en-IN" sz="1300" b="0" i="0" u="none" strike="noStrike" kern="1200" baseline="0" dirty="0">
                          <a:solidFill>
                            <a:schemeClr val="tx1"/>
                          </a:solidFill>
                          <a:latin typeface="Times New Roman" panose="02020603050405020304" pitchFamily="18" charset="0"/>
                          <a:ea typeface="+mn-ea"/>
                          <a:cs typeface="Times New Roman" panose="02020603050405020304" pitchFamily="18" charset="0"/>
                        </a:rPr>
                        <a:t>Chao Tang</a:t>
                      </a:r>
                      <a:endParaRPr lang="en-US" sz="1300" b="0" dirty="0">
                        <a:solidFill>
                          <a:schemeClr val="tx1"/>
                        </a:solidFill>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b="0" i="0" u="none" strike="noStrike" kern="1200" baseline="0" dirty="0">
                          <a:solidFill>
                            <a:schemeClr val="tx1"/>
                          </a:solidFill>
                          <a:latin typeface="Times New Roman" panose="02020603050405020304" pitchFamily="18" charset="0"/>
                          <a:ea typeface="+mn-ea"/>
                          <a:cs typeface="Times New Roman" panose="02020603050405020304" pitchFamily="18" charset="0"/>
                        </a:rPr>
                        <a:t>Background Generation Algorithm Based on Gaussian</a:t>
                      </a:r>
                    </a:p>
                    <a:p>
                      <a:r>
                        <a:rPr lang="en-IN" sz="13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Distributions</a:t>
                      </a:r>
                      <a:endParaRPr lang="en-US" sz="1300" b="0" dirty="0">
                        <a:solidFill>
                          <a:schemeClr val="tx1"/>
                        </a:solidFill>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b="0" dirty="0">
                          <a:solidFill>
                            <a:schemeClr val="tx1"/>
                          </a:solidFill>
                          <a:latin typeface="Times New Roman" panose="02020603050405020304" pitchFamily="18" charset="0"/>
                          <a:cs typeface="Times New Roman" panose="02020603050405020304" pitchFamily="18" charset="0"/>
                        </a:rPr>
                        <a:t>License plate detection</a:t>
                      </a:r>
                    </a:p>
                  </a:txBody>
                  <a:tcPr marL="56557" marR="56557" marT="27725" marB="27725">
                    <a:solidFill>
                      <a:schemeClr val="accent5">
                        <a:lumMod val="40000"/>
                        <a:lumOff val="60000"/>
                      </a:schemeClr>
                    </a:solidFill>
                  </a:tcPr>
                </a:tc>
                <a:tc>
                  <a:txBody>
                    <a:bodyPr/>
                    <a:lstStyle/>
                    <a:p>
                      <a:r>
                        <a:rPr lang="en-US" sz="1300" b="0" dirty="0">
                          <a:solidFill>
                            <a:schemeClr val="tx1"/>
                          </a:solidFill>
                          <a:latin typeface="Times New Roman" panose="02020603050405020304" pitchFamily="18" charset="0"/>
                          <a:cs typeface="Times New Roman" panose="02020603050405020304" pitchFamily="18" charset="0"/>
                        </a:rPr>
                        <a:t>Low accuracy</a:t>
                      </a:r>
                    </a:p>
                  </a:txBody>
                  <a:tcPr marL="56557" marR="56557" marT="27725" marB="27725">
                    <a:solidFill>
                      <a:schemeClr val="accent5">
                        <a:lumMod val="40000"/>
                        <a:lumOff val="6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85ED0F-73D0-4AEF-9E60-7A5F6D5C5D7D}"/>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8435" name="object 4">
            <a:extLst>
              <a:ext uri="{FF2B5EF4-FFF2-40B4-BE49-F238E27FC236}">
                <a16:creationId xmlns:a16="http://schemas.microsoft.com/office/drawing/2014/main" id="{A1EA6866-49CA-4D8B-9C77-E0BE371926DA}"/>
              </a:ext>
            </a:extLst>
          </p:cNvPr>
          <p:cNvSpPr>
            <a:spLocks/>
          </p:cNvSpPr>
          <p:nvPr/>
        </p:nvSpPr>
        <p:spPr bwMode="auto">
          <a:xfrm>
            <a:off x="611718" y="722959"/>
            <a:ext cx="11235221" cy="0"/>
          </a:xfrm>
          <a:custGeom>
            <a:avLst/>
            <a:gdLst>
              <a:gd name="T0" fmla="*/ 0 w 18527395"/>
              <a:gd name="T1" fmla="*/ 18532562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8436" name="object 5">
            <a:extLst>
              <a:ext uri="{FF2B5EF4-FFF2-40B4-BE49-F238E27FC236}">
                <a16:creationId xmlns:a16="http://schemas.microsoft.com/office/drawing/2014/main" id="{136B472F-8386-43E4-BFD2-097AA7C22727}"/>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8437" name="object 6">
            <a:extLst>
              <a:ext uri="{FF2B5EF4-FFF2-40B4-BE49-F238E27FC236}">
                <a16:creationId xmlns:a16="http://schemas.microsoft.com/office/drawing/2014/main" id="{6D5E36AC-A23D-4BAE-B4CE-1F768A57E43A}"/>
              </a:ext>
            </a:extLst>
          </p:cNvPr>
          <p:cNvSpPr>
            <a:spLocks/>
          </p:cNvSpPr>
          <p:nvPr/>
        </p:nvSpPr>
        <p:spPr bwMode="auto">
          <a:xfrm>
            <a:off x="1809269" y="432235"/>
            <a:ext cx="34656" cy="34656"/>
          </a:xfrm>
          <a:custGeom>
            <a:avLst/>
            <a:gdLst>
              <a:gd name="T0" fmla="*/ 34425 w 56514"/>
              <a:gd name="T1" fmla="*/ 0 h 56515"/>
              <a:gd name="T2" fmla="*/ 21040 w 56514"/>
              <a:gd name="T3" fmla="*/ 2699 h 56515"/>
              <a:gd name="T4" fmla="*/ 10094 w 56514"/>
              <a:gd name="T5" fmla="*/ 10061 h 56515"/>
              <a:gd name="T6" fmla="*/ 2709 w 56514"/>
              <a:gd name="T7" fmla="*/ 20979 h 56515"/>
              <a:gd name="T8" fmla="*/ 0 w 56514"/>
              <a:gd name="T9" fmla="*/ 34351 h 56515"/>
              <a:gd name="T10" fmla="*/ 2709 w 56514"/>
              <a:gd name="T11" fmla="*/ 47736 h 56515"/>
              <a:gd name="T12" fmla="*/ 10094 w 56514"/>
              <a:gd name="T13" fmla="*/ 58676 h 56515"/>
              <a:gd name="T14" fmla="*/ 21040 w 56514"/>
              <a:gd name="T15" fmla="*/ 66059 h 56515"/>
              <a:gd name="T16" fmla="*/ 34425 w 56514"/>
              <a:gd name="T17" fmla="*/ 68769 h 56515"/>
              <a:gd name="T18" fmla="*/ 47791 w 56514"/>
              <a:gd name="T19" fmla="*/ 66059 h 56515"/>
              <a:gd name="T20" fmla="*/ 51132 w 56514"/>
              <a:gd name="T21" fmla="*/ 63799 h 56515"/>
              <a:gd name="T22" fmla="*/ 34425 w 56514"/>
              <a:gd name="T23" fmla="*/ 63799 h 56515"/>
              <a:gd name="T24" fmla="*/ 22951 w 56514"/>
              <a:gd name="T25" fmla="*/ 61482 h 56515"/>
              <a:gd name="T26" fmla="*/ 13588 w 56514"/>
              <a:gd name="T27" fmla="*/ 55163 h 56515"/>
              <a:gd name="T28" fmla="*/ 7280 w 56514"/>
              <a:gd name="T29" fmla="*/ 45801 h 56515"/>
              <a:gd name="T30" fmla="*/ 4968 w 56514"/>
              <a:gd name="T31" fmla="*/ 34351 h 56515"/>
              <a:gd name="T32" fmla="*/ 7280 w 56514"/>
              <a:gd name="T33" fmla="*/ 22893 h 56515"/>
              <a:gd name="T34" fmla="*/ 13588 w 56514"/>
              <a:gd name="T35" fmla="*/ 13513 h 56515"/>
              <a:gd name="T36" fmla="*/ 22951 w 56514"/>
              <a:gd name="T37" fmla="*/ 7178 h 56515"/>
              <a:gd name="T38" fmla="*/ 34425 w 56514"/>
              <a:gd name="T39" fmla="*/ 4853 h 56515"/>
              <a:gd name="T40" fmla="*/ 50988 w 56514"/>
              <a:gd name="T41" fmla="*/ 4853 h 56515"/>
              <a:gd name="T42" fmla="*/ 47791 w 56514"/>
              <a:gd name="T43" fmla="*/ 2699 h 56515"/>
              <a:gd name="T44" fmla="*/ 34425 w 56514"/>
              <a:gd name="T45" fmla="*/ 0 h 56515"/>
              <a:gd name="T46" fmla="*/ 50988 w 56514"/>
              <a:gd name="T47" fmla="*/ 4853 h 56515"/>
              <a:gd name="T48" fmla="*/ 34425 w 56514"/>
              <a:gd name="T49" fmla="*/ 4853 h 56515"/>
              <a:gd name="T50" fmla="*/ 45903 w 56514"/>
              <a:gd name="T51" fmla="*/ 7178 h 56515"/>
              <a:gd name="T52" fmla="*/ 55264 w 56514"/>
              <a:gd name="T53" fmla="*/ 13513 h 56515"/>
              <a:gd name="T54" fmla="*/ 61573 w 56514"/>
              <a:gd name="T55" fmla="*/ 22893 h 56515"/>
              <a:gd name="T56" fmla="*/ 63884 w 56514"/>
              <a:gd name="T57" fmla="*/ 34351 h 56515"/>
              <a:gd name="T58" fmla="*/ 61573 w 56514"/>
              <a:gd name="T59" fmla="*/ 45801 h 56515"/>
              <a:gd name="T60" fmla="*/ 55264 w 56514"/>
              <a:gd name="T61" fmla="*/ 55163 h 56515"/>
              <a:gd name="T62" fmla="*/ 45903 w 56514"/>
              <a:gd name="T63" fmla="*/ 61482 h 56515"/>
              <a:gd name="T64" fmla="*/ 34425 w 56514"/>
              <a:gd name="T65" fmla="*/ 63799 h 56515"/>
              <a:gd name="T66" fmla="*/ 51132 w 56514"/>
              <a:gd name="T67" fmla="*/ 63799 h 56515"/>
              <a:gd name="T68" fmla="*/ 58716 w 56514"/>
              <a:gd name="T69" fmla="*/ 58676 h 56515"/>
              <a:gd name="T70" fmla="*/ 66095 w 56514"/>
              <a:gd name="T71" fmla="*/ 47736 h 56515"/>
              <a:gd name="T72" fmla="*/ 68801 w 56514"/>
              <a:gd name="T73" fmla="*/ 34351 h 56515"/>
              <a:gd name="T74" fmla="*/ 66095 w 56514"/>
              <a:gd name="T75" fmla="*/ 20979 h 56515"/>
              <a:gd name="T76" fmla="*/ 58716 w 56514"/>
              <a:gd name="T77" fmla="*/ 10061 h 56515"/>
              <a:gd name="T78" fmla="*/ 50988 w 56514"/>
              <a:gd name="T79" fmla="*/ 4853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8438" name="object 7">
            <a:extLst>
              <a:ext uri="{FF2B5EF4-FFF2-40B4-BE49-F238E27FC236}">
                <a16:creationId xmlns:a16="http://schemas.microsoft.com/office/drawing/2014/main" id="{6425E2F1-437E-4427-A9D2-7E22B8AB4E47}"/>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82FA35BC-CCC0-4A3E-9329-17F5FCA8EAFE}"/>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8440" name="Title 10">
            <a:extLst>
              <a:ext uri="{FF2B5EF4-FFF2-40B4-BE49-F238E27FC236}">
                <a16:creationId xmlns:a16="http://schemas.microsoft.com/office/drawing/2014/main" id="{BBD52B3F-9D8C-48C6-8805-3FC00D8DDF31}"/>
              </a:ext>
            </a:extLst>
          </p:cNvPr>
          <p:cNvSpPr>
            <a:spLocks noGrp="1"/>
          </p:cNvSpPr>
          <p:nvPr>
            <p:ph type="title"/>
          </p:nvPr>
        </p:nvSpPr>
        <p:spPr>
          <a:xfrm>
            <a:off x="9607789" y="247404"/>
            <a:ext cx="2231449" cy="280134"/>
          </a:xfrm>
        </p:spPr>
        <p:txBody>
          <a:bodyPr>
            <a:noAutofit/>
          </a:bodyPr>
          <a:lstStyle/>
          <a:p>
            <a:pPr algn="r" eaLnBrk="1" hangingPunct="1"/>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Go, change the world</a:t>
            </a:r>
          </a:p>
        </p:txBody>
      </p:sp>
      <p:sp>
        <p:nvSpPr>
          <p:cNvPr id="18441" name="TextBox 3">
            <a:extLst>
              <a:ext uri="{FF2B5EF4-FFF2-40B4-BE49-F238E27FC236}">
                <a16:creationId xmlns:a16="http://schemas.microsoft.com/office/drawing/2014/main" id="{25687422-C0FA-4BE5-80D6-621CB2E69037}"/>
              </a:ext>
            </a:extLst>
          </p:cNvPr>
          <p:cNvSpPr txBox="1">
            <a:spLocks noChangeArrowheads="1"/>
          </p:cNvSpPr>
          <p:nvPr/>
        </p:nvSpPr>
        <p:spPr bwMode="auto">
          <a:xfrm>
            <a:off x="3554574" y="265694"/>
            <a:ext cx="4574567" cy="46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r>
              <a:rPr lang="en-US" altLang="en-US" sz="2426">
                <a:latin typeface="Times New Roman" panose="02020603050405020304" pitchFamily="18" charset="0"/>
                <a:cs typeface="Times New Roman" panose="02020603050405020304" pitchFamily="18" charset="0"/>
              </a:rPr>
              <a:t>Literature survey</a:t>
            </a:r>
            <a:endParaRPr lang="en-IN" altLang="en-US" sz="1092">
              <a:latin typeface="Times New Roman" panose="02020603050405020304" pitchFamily="18" charset="0"/>
              <a:cs typeface="Times New Roman" panose="02020603050405020304" pitchFamily="18" charset="0"/>
            </a:endParaRPr>
          </a:p>
        </p:txBody>
      </p:sp>
      <p:graphicFrame>
        <p:nvGraphicFramePr>
          <p:cNvPr id="14" name="Content Placeholder 6">
            <a:extLst>
              <a:ext uri="{FF2B5EF4-FFF2-40B4-BE49-F238E27FC236}">
                <a16:creationId xmlns:a16="http://schemas.microsoft.com/office/drawing/2014/main" id="{C6DC9878-6D41-4C57-B2DA-4E15FFD9C965}"/>
              </a:ext>
            </a:extLst>
          </p:cNvPr>
          <p:cNvGraphicFramePr>
            <a:graphicFrameLocks/>
          </p:cNvGraphicFramePr>
          <p:nvPr/>
        </p:nvGraphicFramePr>
        <p:xfrm>
          <a:off x="609793" y="960736"/>
          <a:ext cx="11229450" cy="5564183"/>
        </p:xfrm>
        <a:graphic>
          <a:graphicData uri="http://schemas.openxmlformats.org/drawingml/2006/table">
            <a:tbl>
              <a:tblPr firstRow="1" bandRow="1">
                <a:tableStyleId>{5C22544A-7EE6-4342-B048-85BDC9FD1C3A}</a:tableStyleId>
              </a:tblPr>
              <a:tblGrid>
                <a:gridCol w="1871575">
                  <a:extLst>
                    <a:ext uri="{9D8B030D-6E8A-4147-A177-3AD203B41FA5}">
                      <a16:colId xmlns:a16="http://schemas.microsoft.com/office/drawing/2014/main" val="20000"/>
                    </a:ext>
                  </a:extLst>
                </a:gridCol>
                <a:gridCol w="1871575">
                  <a:extLst>
                    <a:ext uri="{9D8B030D-6E8A-4147-A177-3AD203B41FA5}">
                      <a16:colId xmlns:a16="http://schemas.microsoft.com/office/drawing/2014/main" val="20001"/>
                    </a:ext>
                  </a:extLst>
                </a:gridCol>
                <a:gridCol w="1871575">
                  <a:extLst>
                    <a:ext uri="{9D8B030D-6E8A-4147-A177-3AD203B41FA5}">
                      <a16:colId xmlns:a16="http://schemas.microsoft.com/office/drawing/2014/main" val="20002"/>
                    </a:ext>
                  </a:extLst>
                </a:gridCol>
                <a:gridCol w="1871575">
                  <a:extLst>
                    <a:ext uri="{9D8B030D-6E8A-4147-A177-3AD203B41FA5}">
                      <a16:colId xmlns:a16="http://schemas.microsoft.com/office/drawing/2014/main" val="20003"/>
                    </a:ext>
                  </a:extLst>
                </a:gridCol>
                <a:gridCol w="1871575">
                  <a:extLst>
                    <a:ext uri="{9D8B030D-6E8A-4147-A177-3AD203B41FA5}">
                      <a16:colId xmlns:a16="http://schemas.microsoft.com/office/drawing/2014/main" val="20004"/>
                    </a:ext>
                  </a:extLst>
                </a:gridCol>
                <a:gridCol w="1871575">
                  <a:extLst>
                    <a:ext uri="{9D8B030D-6E8A-4147-A177-3AD203B41FA5}">
                      <a16:colId xmlns:a16="http://schemas.microsoft.com/office/drawing/2014/main" val="20005"/>
                    </a:ext>
                  </a:extLst>
                </a:gridCol>
              </a:tblGrid>
              <a:tr h="1278029">
                <a:tc>
                  <a:txBody>
                    <a:bodyPr/>
                    <a:lstStyle/>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Year,</a:t>
                      </a:r>
                      <a:r>
                        <a:rPr lang="en-US" sz="1300" baseline="0" dirty="0">
                          <a:solidFill>
                            <a:schemeClr val="tx1"/>
                          </a:solidFill>
                          <a:latin typeface="Times New Roman" panose="02020603050405020304" pitchFamily="18" charset="0"/>
                          <a:ea typeface="Calibri" panose="020F0502020204030204"/>
                          <a:cs typeface="Times New Roman" panose="02020603050405020304" pitchFamily="18" charset="0"/>
                        </a:rPr>
                        <a:t> Name  of the Journal/Conference </a:t>
                      </a: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Title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Authors of the paper</a:t>
                      </a: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342900" marR="0" lvl="0" indent="-342900" algn="ctr">
                        <a:lnSpc>
                          <a:spcPct val="115000"/>
                        </a:lnSpc>
                        <a:spcBef>
                          <a:spcPts val="0"/>
                        </a:spcBef>
                        <a:spcAft>
                          <a:spcPts val="0"/>
                        </a:spcAft>
                        <a:buFont typeface="Wingdings" panose="05000000000000000000"/>
                        <a:buNone/>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Model/Sub</a:t>
                      </a:r>
                      <a:r>
                        <a:rPr lang="en-US" sz="1300" baseline="0" dirty="0">
                          <a:solidFill>
                            <a:schemeClr val="tx1"/>
                          </a:solidFill>
                          <a:latin typeface="Times New Roman" panose="02020603050405020304" pitchFamily="18" charset="0"/>
                          <a:ea typeface="Calibri" panose="020F0502020204030204"/>
                          <a:cs typeface="Times New Roman" panose="02020603050405020304" pitchFamily="18" charset="0"/>
                        </a:rPr>
                        <a:t> Model used</a:t>
                      </a: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342900" marR="0" lvl="0" indent="-342900" algn="ctr">
                        <a:lnSpc>
                          <a:spcPct val="115000"/>
                        </a:lnSpc>
                        <a:spcBef>
                          <a:spcPts val="0"/>
                        </a:spcBef>
                        <a:spcAft>
                          <a:spcPts val="0"/>
                        </a:spcAft>
                        <a:buFont typeface="Wingdings" panose="05000000000000000000"/>
                        <a:buNone/>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Challenges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Limitations</a:t>
                      </a:r>
                      <a:r>
                        <a:rPr lang="en-US" sz="1300" baseline="0" dirty="0">
                          <a:solidFill>
                            <a:schemeClr val="tx1"/>
                          </a:solidFill>
                          <a:latin typeface="Times New Roman" panose="02020603050405020304" pitchFamily="18" charset="0"/>
                          <a:ea typeface="Calibri" panose="020F0502020204030204"/>
                          <a:cs typeface="Times New Roman" panose="02020603050405020304" pitchFamily="18" charset="0"/>
                        </a:rPr>
                        <a:t> of the paper</a:t>
                      </a: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42417" marR="42417" marT="0" marB="0">
                    <a:solidFill>
                      <a:srgbClr val="00B0F0"/>
                    </a:solidFill>
                  </a:tcPr>
                </a:tc>
                <a:extLst>
                  <a:ext uri="{0D108BD9-81ED-4DB2-BD59-A6C34878D82A}">
                    <a16:rowId xmlns:a16="http://schemas.microsoft.com/office/drawing/2014/main" val="10000"/>
                  </a:ext>
                </a:extLst>
              </a:tr>
              <a:tr h="214307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300" kern="1200" dirty="0">
                          <a:solidFill>
                            <a:schemeClr val="dk1"/>
                          </a:solidFill>
                          <a:effectLst/>
                          <a:latin typeface="Times New Roman" panose="02020603050405020304" pitchFamily="18" charset="0"/>
                          <a:ea typeface="+mn-ea"/>
                          <a:cs typeface="Times New Roman" panose="02020603050405020304" pitchFamily="18" charset="0"/>
                        </a:rPr>
                        <a:t>2012, IEEE</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Violations stop detect system Based on</a:t>
                      </a:r>
                    </a:p>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Surveillance Camera</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Yu Wang, </a:t>
                      </a:r>
                      <a:r>
                        <a:rPr lang="en-IN" sz="13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Xiaoxian</a:t>
                      </a:r>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3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Su</a:t>
                      </a:r>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3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Mian</a:t>
                      </a:r>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Yang,</a:t>
                      </a:r>
                    </a:p>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Li Xu,</a:t>
                      </a:r>
                    </a:p>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Chao Tang</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Background Generation Algorithm Based on Gaussian</a:t>
                      </a:r>
                    </a:p>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Distributions</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dirty="0">
                          <a:latin typeface="Times New Roman" panose="02020603050405020304" pitchFamily="18" charset="0"/>
                          <a:cs typeface="Times New Roman" panose="02020603050405020304" pitchFamily="18" charset="0"/>
                        </a:rPr>
                        <a:t>License plate detection</a:t>
                      </a:r>
                    </a:p>
                  </a:txBody>
                  <a:tcPr marL="56557" marR="56557" marT="27725" marB="27725">
                    <a:solidFill>
                      <a:schemeClr val="accent5">
                        <a:lumMod val="40000"/>
                        <a:lumOff val="60000"/>
                      </a:schemeClr>
                    </a:solidFill>
                  </a:tcPr>
                </a:tc>
                <a:tc>
                  <a:txBody>
                    <a:bodyPr/>
                    <a:lstStyle/>
                    <a:p>
                      <a:r>
                        <a:rPr lang="en-US" sz="1300" dirty="0">
                          <a:latin typeface="Times New Roman" panose="02020603050405020304" pitchFamily="18" charset="0"/>
                          <a:cs typeface="Times New Roman" panose="02020603050405020304" pitchFamily="18" charset="0"/>
                        </a:rPr>
                        <a:t>Low accuracy</a:t>
                      </a:r>
                    </a:p>
                  </a:txBody>
                  <a:tcPr marL="56557" marR="56557" marT="27725" marB="27725">
                    <a:solidFill>
                      <a:schemeClr val="accent5">
                        <a:lumMod val="40000"/>
                        <a:lumOff val="60000"/>
                      </a:schemeClr>
                    </a:solidFill>
                  </a:tcPr>
                </a:tc>
                <a:extLst>
                  <a:ext uri="{0D108BD9-81ED-4DB2-BD59-A6C34878D82A}">
                    <a16:rowId xmlns:a16="http://schemas.microsoft.com/office/drawing/2014/main" val="10001"/>
                  </a:ext>
                </a:extLst>
              </a:tr>
              <a:tr h="214307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sz="1300" dirty="0">
                          <a:latin typeface="Times New Roman" panose="02020603050405020304" pitchFamily="18" charset="0"/>
                          <a:cs typeface="Times New Roman" panose="02020603050405020304" pitchFamily="18" charset="0"/>
                        </a:rPr>
                        <a:t>European Transport Research Review (ETRR) </a:t>
                      </a:r>
                    </a:p>
                  </a:txBody>
                  <a:tcPr marL="56557" marR="56557" marT="27725" marB="27725">
                    <a:solidFill>
                      <a:schemeClr val="accent5">
                        <a:lumMod val="40000"/>
                        <a:lumOff val="60000"/>
                      </a:schemeClr>
                    </a:solidFill>
                  </a:tcPr>
                </a:tc>
                <a:tc>
                  <a:txBody>
                    <a:bodyPr/>
                    <a:lstStyle/>
                    <a:p>
                      <a:pPr>
                        <a:buNone/>
                      </a:pPr>
                      <a:r>
                        <a:rPr lang="en-US" sz="1300" dirty="0">
                          <a:latin typeface="Times New Roman" panose="02020603050405020304" pitchFamily="18" charset="0"/>
                          <a:cs typeface="Times New Roman" panose="02020603050405020304" pitchFamily="18" charset="0"/>
                        </a:rPr>
                        <a:t>Vision-based vehicle detection and</a:t>
                      </a:r>
                    </a:p>
                    <a:p>
                      <a:pPr>
                        <a:buNone/>
                      </a:pPr>
                      <a:r>
                        <a:rPr lang="en-US" sz="1300" dirty="0">
                          <a:latin typeface="Times New Roman" panose="02020603050405020304" pitchFamily="18" charset="0"/>
                          <a:cs typeface="Times New Roman" panose="02020603050405020304" pitchFamily="18" charset="0"/>
                        </a:rPr>
                        <a:t>counting system using deep learning in</a:t>
                      </a:r>
                    </a:p>
                    <a:p>
                      <a:pPr>
                        <a:buNone/>
                      </a:pPr>
                      <a:r>
                        <a:rPr lang="en-US" sz="1300" dirty="0">
                          <a:latin typeface="Times New Roman" panose="02020603050405020304" pitchFamily="18" charset="0"/>
                          <a:cs typeface="Times New Roman" panose="02020603050405020304" pitchFamily="18" charset="0"/>
                        </a:rPr>
                        <a:t>highway scenes</a:t>
                      </a:r>
                    </a:p>
                  </a:txBody>
                  <a:tcPr marL="56557" marR="56557" marT="27725" marB="27725">
                    <a:solidFill>
                      <a:schemeClr val="accent5">
                        <a:lumMod val="40000"/>
                        <a:lumOff val="60000"/>
                      </a:schemeClr>
                    </a:solidFill>
                  </a:tcPr>
                </a:tc>
                <a:tc>
                  <a:txBody>
                    <a:bodyPr/>
                    <a:lstStyle/>
                    <a:p>
                      <a:pPr>
                        <a:buNone/>
                      </a:pPr>
                      <a:r>
                        <a:rPr lang="en-US" sz="1300" dirty="0">
                          <a:latin typeface="Times New Roman" panose="02020603050405020304" pitchFamily="18" charset="0"/>
                          <a:cs typeface="Times New Roman" panose="02020603050405020304" pitchFamily="18" charset="0"/>
                        </a:rPr>
                        <a:t>Huansheng Song, Haoxiang Liang* , Huaiyu Li, Zhe Dai and Xu Yun</a:t>
                      </a:r>
                    </a:p>
                  </a:txBody>
                  <a:tcPr marL="56557" marR="56557" marT="27725" marB="27725">
                    <a:solidFill>
                      <a:schemeClr val="accent5">
                        <a:lumMod val="40000"/>
                        <a:lumOff val="60000"/>
                      </a:schemeClr>
                    </a:solidFill>
                  </a:tcPr>
                </a:tc>
                <a:tc>
                  <a:txBody>
                    <a:bodyPr/>
                    <a:lstStyle/>
                    <a:p>
                      <a:pPr>
                        <a:buNone/>
                      </a:pPr>
                      <a:r>
                        <a:rPr lang="en-US" sz="1300" dirty="0">
                          <a:latin typeface="Times New Roman" panose="02020603050405020304" pitchFamily="18" charset="0"/>
                          <a:cs typeface="Times New Roman" panose="02020603050405020304" pitchFamily="18" charset="0"/>
                        </a:rPr>
                        <a:t>MobileNetv3</a:t>
                      </a:r>
                      <a:r>
                        <a:rPr lang="en-IN" altLang="en-US" sz="1300" dirty="0">
                          <a:latin typeface="Times New Roman" panose="02020603050405020304" pitchFamily="18" charset="0"/>
                          <a:cs typeface="Times New Roman" panose="02020603050405020304" pitchFamily="18" charset="0"/>
                        </a:rPr>
                        <a:t>, ORB algorithm for detecting vehicle trajectory</a:t>
                      </a:r>
                    </a:p>
                  </a:txBody>
                  <a:tcPr marL="56557" marR="56557" marT="27725" marB="27725">
                    <a:solidFill>
                      <a:schemeClr val="accent5">
                        <a:lumMod val="40000"/>
                        <a:lumOff val="60000"/>
                      </a:schemeClr>
                    </a:solidFill>
                  </a:tcPr>
                </a:tc>
                <a:tc>
                  <a:txBody>
                    <a:bodyPr/>
                    <a:lstStyle/>
                    <a:p>
                      <a:pPr>
                        <a:buNone/>
                      </a:pPr>
                      <a:r>
                        <a:rPr lang="en-IN" altLang="en-US" sz="1300" dirty="0">
                          <a:latin typeface="Times New Roman" panose="02020603050405020304" pitchFamily="18" charset="0"/>
                          <a:cs typeface="Times New Roman" panose="02020603050405020304" pitchFamily="18" charset="0"/>
                        </a:rPr>
                        <a:t>Uses road segmentation to accelarate object detection by reducing roi. After road segmentation uses MobileNetV3 for car detection.</a:t>
                      </a:r>
                    </a:p>
                  </a:txBody>
                  <a:tcPr marL="56557" marR="56557" marT="27725" marB="27725">
                    <a:solidFill>
                      <a:schemeClr val="accent5">
                        <a:lumMod val="40000"/>
                        <a:lumOff val="60000"/>
                      </a:schemeClr>
                    </a:solidFill>
                  </a:tcPr>
                </a:tc>
                <a:tc>
                  <a:txBody>
                    <a:bodyPr/>
                    <a:lstStyle/>
                    <a:p>
                      <a:pPr>
                        <a:buNone/>
                      </a:pPr>
                      <a:r>
                        <a:rPr lang="en-IN" altLang="en-US" sz="1300" dirty="0">
                          <a:latin typeface="Times New Roman" panose="02020603050405020304" pitchFamily="18" charset="0"/>
                          <a:cs typeface="Times New Roman" panose="02020603050405020304" pitchFamily="18" charset="0"/>
                        </a:rPr>
                        <a:t>Trained for single scenario ie will work only at the place where the model is trained ie where the CCTV camera is supposed to be deployed.</a:t>
                      </a:r>
                    </a:p>
                  </a:txBody>
                  <a:tcPr marL="56557" marR="56557" marT="27725" marB="27725">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6A9AEB-62F6-4AED-9E73-60C8EFBF9245}"/>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9459" name="object 4">
            <a:extLst>
              <a:ext uri="{FF2B5EF4-FFF2-40B4-BE49-F238E27FC236}">
                <a16:creationId xmlns:a16="http://schemas.microsoft.com/office/drawing/2014/main" id="{AE23F6C5-7C98-4150-AD01-9843160FBCAD}"/>
              </a:ext>
            </a:extLst>
          </p:cNvPr>
          <p:cNvSpPr>
            <a:spLocks/>
          </p:cNvSpPr>
          <p:nvPr/>
        </p:nvSpPr>
        <p:spPr bwMode="auto">
          <a:xfrm>
            <a:off x="611718" y="722959"/>
            <a:ext cx="11235221" cy="0"/>
          </a:xfrm>
          <a:custGeom>
            <a:avLst/>
            <a:gdLst>
              <a:gd name="T0" fmla="*/ 0 w 18527395"/>
              <a:gd name="T1" fmla="*/ 18532562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9460" name="object 5">
            <a:extLst>
              <a:ext uri="{FF2B5EF4-FFF2-40B4-BE49-F238E27FC236}">
                <a16:creationId xmlns:a16="http://schemas.microsoft.com/office/drawing/2014/main" id="{44B65F5F-3ECC-425E-B7A0-E973C8C799D3}"/>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9461" name="object 6">
            <a:extLst>
              <a:ext uri="{FF2B5EF4-FFF2-40B4-BE49-F238E27FC236}">
                <a16:creationId xmlns:a16="http://schemas.microsoft.com/office/drawing/2014/main" id="{B9FCF18D-4D4C-439F-BA18-9691A4265C93}"/>
              </a:ext>
            </a:extLst>
          </p:cNvPr>
          <p:cNvSpPr>
            <a:spLocks/>
          </p:cNvSpPr>
          <p:nvPr/>
        </p:nvSpPr>
        <p:spPr bwMode="auto">
          <a:xfrm>
            <a:off x="1809269" y="432235"/>
            <a:ext cx="34656" cy="34656"/>
          </a:xfrm>
          <a:custGeom>
            <a:avLst/>
            <a:gdLst>
              <a:gd name="T0" fmla="*/ 34425 w 56514"/>
              <a:gd name="T1" fmla="*/ 0 h 56515"/>
              <a:gd name="T2" fmla="*/ 21040 w 56514"/>
              <a:gd name="T3" fmla="*/ 2699 h 56515"/>
              <a:gd name="T4" fmla="*/ 10094 w 56514"/>
              <a:gd name="T5" fmla="*/ 10061 h 56515"/>
              <a:gd name="T6" fmla="*/ 2709 w 56514"/>
              <a:gd name="T7" fmla="*/ 20979 h 56515"/>
              <a:gd name="T8" fmla="*/ 0 w 56514"/>
              <a:gd name="T9" fmla="*/ 34351 h 56515"/>
              <a:gd name="T10" fmla="*/ 2709 w 56514"/>
              <a:gd name="T11" fmla="*/ 47736 h 56515"/>
              <a:gd name="T12" fmla="*/ 10094 w 56514"/>
              <a:gd name="T13" fmla="*/ 58676 h 56515"/>
              <a:gd name="T14" fmla="*/ 21040 w 56514"/>
              <a:gd name="T15" fmla="*/ 66059 h 56515"/>
              <a:gd name="T16" fmla="*/ 34425 w 56514"/>
              <a:gd name="T17" fmla="*/ 68769 h 56515"/>
              <a:gd name="T18" fmla="*/ 47791 w 56514"/>
              <a:gd name="T19" fmla="*/ 66059 h 56515"/>
              <a:gd name="T20" fmla="*/ 51132 w 56514"/>
              <a:gd name="T21" fmla="*/ 63799 h 56515"/>
              <a:gd name="T22" fmla="*/ 34425 w 56514"/>
              <a:gd name="T23" fmla="*/ 63799 h 56515"/>
              <a:gd name="T24" fmla="*/ 22951 w 56514"/>
              <a:gd name="T25" fmla="*/ 61482 h 56515"/>
              <a:gd name="T26" fmla="*/ 13588 w 56514"/>
              <a:gd name="T27" fmla="*/ 55163 h 56515"/>
              <a:gd name="T28" fmla="*/ 7280 w 56514"/>
              <a:gd name="T29" fmla="*/ 45801 h 56515"/>
              <a:gd name="T30" fmla="*/ 4968 w 56514"/>
              <a:gd name="T31" fmla="*/ 34351 h 56515"/>
              <a:gd name="T32" fmla="*/ 7280 w 56514"/>
              <a:gd name="T33" fmla="*/ 22893 h 56515"/>
              <a:gd name="T34" fmla="*/ 13588 w 56514"/>
              <a:gd name="T35" fmla="*/ 13513 h 56515"/>
              <a:gd name="T36" fmla="*/ 22951 w 56514"/>
              <a:gd name="T37" fmla="*/ 7178 h 56515"/>
              <a:gd name="T38" fmla="*/ 34425 w 56514"/>
              <a:gd name="T39" fmla="*/ 4853 h 56515"/>
              <a:gd name="T40" fmla="*/ 50988 w 56514"/>
              <a:gd name="T41" fmla="*/ 4853 h 56515"/>
              <a:gd name="T42" fmla="*/ 47791 w 56514"/>
              <a:gd name="T43" fmla="*/ 2699 h 56515"/>
              <a:gd name="T44" fmla="*/ 34425 w 56514"/>
              <a:gd name="T45" fmla="*/ 0 h 56515"/>
              <a:gd name="T46" fmla="*/ 50988 w 56514"/>
              <a:gd name="T47" fmla="*/ 4853 h 56515"/>
              <a:gd name="T48" fmla="*/ 34425 w 56514"/>
              <a:gd name="T49" fmla="*/ 4853 h 56515"/>
              <a:gd name="T50" fmla="*/ 45903 w 56514"/>
              <a:gd name="T51" fmla="*/ 7178 h 56515"/>
              <a:gd name="T52" fmla="*/ 55264 w 56514"/>
              <a:gd name="T53" fmla="*/ 13513 h 56515"/>
              <a:gd name="T54" fmla="*/ 61573 w 56514"/>
              <a:gd name="T55" fmla="*/ 22893 h 56515"/>
              <a:gd name="T56" fmla="*/ 63884 w 56514"/>
              <a:gd name="T57" fmla="*/ 34351 h 56515"/>
              <a:gd name="T58" fmla="*/ 61573 w 56514"/>
              <a:gd name="T59" fmla="*/ 45801 h 56515"/>
              <a:gd name="T60" fmla="*/ 55264 w 56514"/>
              <a:gd name="T61" fmla="*/ 55163 h 56515"/>
              <a:gd name="T62" fmla="*/ 45903 w 56514"/>
              <a:gd name="T63" fmla="*/ 61482 h 56515"/>
              <a:gd name="T64" fmla="*/ 34425 w 56514"/>
              <a:gd name="T65" fmla="*/ 63799 h 56515"/>
              <a:gd name="T66" fmla="*/ 51132 w 56514"/>
              <a:gd name="T67" fmla="*/ 63799 h 56515"/>
              <a:gd name="T68" fmla="*/ 58716 w 56514"/>
              <a:gd name="T69" fmla="*/ 58676 h 56515"/>
              <a:gd name="T70" fmla="*/ 66095 w 56514"/>
              <a:gd name="T71" fmla="*/ 47736 h 56515"/>
              <a:gd name="T72" fmla="*/ 68801 w 56514"/>
              <a:gd name="T73" fmla="*/ 34351 h 56515"/>
              <a:gd name="T74" fmla="*/ 66095 w 56514"/>
              <a:gd name="T75" fmla="*/ 20979 h 56515"/>
              <a:gd name="T76" fmla="*/ 58716 w 56514"/>
              <a:gd name="T77" fmla="*/ 10061 h 56515"/>
              <a:gd name="T78" fmla="*/ 50988 w 56514"/>
              <a:gd name="T79" fmla="*/ 4853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9462" name="object 7">
            <a:extLst>
              <a:ext uri="{FF2B5EF4-FFF2-40B4-BE49-F238E27FC236}">
                <a16:creationId xmlns:a16="http://schemas.microsoft.com/office/drawing/2014/main" id="{C908E9CC-1369-4745-B5A4-557101F2833C}"/>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44CB5D85-F5B7-4EAE-95E8-B250CC6B6C00}"/>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9464" name="Title 10">
            <a:extLst>
              <a:ext uri="{FF2B5EF4-FFF2-40B4-BE49-F238E27FC236}">
                <a16:creationId xmlns:a16="http://schemas.microsoft.com/office/drawing/2014/main" id="{56DC534E-586A-4194-B9CC-643433889607}"/>
              </a:ext>
            </a:extLst>
          </p:cNvPr>
          <p:cNvSpPr>
            <a:spLocks noGrp="1"/>
          </p:cNvSpPr>
          <p:nvPr>
            <p:ph type="title"/>
          </p:nvPr>
        </p:nvSpPr>
        <p:spPr>
          <a:xfrm>
            <a:off x="9429135" y="247403"/>
            <a:ext cx="2410103" cy="305445"/>
          </a:xfrm>
        </p:spPr>
        <p:txBody>
          <a:bodyPr>
            <a:noAutofit/>
          </a:bodyPr>
          <a:lstStyle/>
          <a:p>
            <a:pPr algn="r" eaLnBrk="1" hangingPunct="1"/>
            <a:r>
              <a:rPr lang="en-US" altLang="en-US" sz="1800" dirty="0">
                <a:latin typeface="Playfair Display" charset="0"/>
                <a:ea typeface="ＭＳ Ｐゴシック" panose="020B0600070205080204" pitchFamily="34" charset="-128"/>
              </a:rPr>
              <a:t>Go, change the world</a:t>
            </a:r>
          </a:p>
        </p:txBody>
      </p:sp>
      <p:sp>
        <p:nvSpPr>
          <p:cNvPr id="19465" name="TextBox 3">
            <a:extLst>
              <a:ext uri="{FF2B5EF4-FFF2-40B4-BE49-F238E27FC236}">
                <a16:creationId xmlns:a16="http://schemas.microsoft.com/office/drawing/2014/main" id="{ACDFFB46-1B2E-480C-8587-3DBE7C3134C4}"/>
              </a:ext>
            </a:extLst>
          </p:cNvPr>
          <p:cNvSpPr txBox="1">
            <a:spLocks noChangeArrowheads="1"/>
          </p:cNvSpPr>
          <p:nvPr/>
        </p:nvSpPr>
        <p:spPr bwMode="auto">
          <a:xfrm>
            <a:off x="3554574" y="265694"/>
            <a:ext cx="4574567" cy="46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r>
              <a:rPr lang="en-US" altLang="en-US" sz="2426">
                <a:latin typeface="Times New Roman" panose="02020603050405020304" pitchFamily="18" charset="0"/>
                <a:cs typeface="Times New Roman" panose="02020603050405020304" pitchFamily="18" charset="0"/>
              </a:rPr>
              <a:t>OBJECTIVES</a:t>
            </a:r>
            <a:endParaRPr lang="en-IN" altLang="en-US" sz="1092">
              <a:latin typeface="Times New Roman" panose="02020603050405020304" pitchFamily="18" charset="0"/>
              <a:cs typeface="Times New Roman" panose="02020603050405020304" pitchFamily="18" charset="0"/>
            </a:endParaRPr>
          </a:p>
        </p:txBody>
      </p:sp>
      <p:sp>
        <p:nvSpPr>
          <p:cNvPr id="12" name="Footer Placeholder 3">
            <a:extLst>
              <a:ext uri="{FF2B5EF4-FFF2-40B4-BE49-F238E27FC236}">
                <a16:creationId xmlns:a16="http://schemas.microsoft.com/office/drawing/2014/main" id="{53C2A373-B225-4463-8FD9-B8E25AF2C8C0}"/>
              </a:ext>
            </a:extLst>
          </p:cNvPr>
          <p:cNvSpPr txBox="1">
            <a:spLocks/>
          </p:cNvSpPr>
          <p:nvPr/>
        </p:nvSpPr>
        <p:spPr>
          <a:xfrm>
            <a:off x="9655276" y="6447759"/>
            <a:ext cx="253672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a:solidFill>
                  <a:srgbClr val="FF0000"/>
                </a:solidFill>
                <a:latin typeface="Times New Roman" panose="02020603050405020304" pitchFamily="18" charset="0"/>
                <a:cs typeface="Times New Roman" panose="02020603050405020304" pitchFamily="18" charset="0"/>
              </a:rPr>
              <a:t>2</a:t>
            </a:r>
            <a:r>
              <a:rPr lang="en-IN" b="1" i="1" dirty="0">
                <a:solidFill>
                  <a:srgbClr val="FF0000"/>
                </a:solidFill>
                <a:latin typeface="Times New Roman" panose="02020603050405020304" pitchFamily="18" charset="0"/>
                <a:cs typeface="Times New Roman" panose="02020603050405020304" pitchFamily="18" charset="0"/>
              </a:rPr>
              <a:t>020-2021</a:t>
            </a:r>
          </a:p>
        </p:txBody>
      </p:sp>
      <p:sp>
        <p:nvSpPr>
          <p:cNvPr id="13" name="Footer Placeholder 3">
            <a:extLst>
              <a:ext uri="{FF2B5EF4-FFF2-40B4-BE49-F238E27FC236}">
                <a16:creationId xmlns:a16="http://schemas.microsoft.com/office/drawing/2014/main" id="{A3790728-0408-4C6D-8708-BB0571FC9F55}"/>
              </a:ext>
            </a:extLst>
          </p:cNvPr>
          <p:cNvSpPr txBox="1">
            <a:spLocks/>
          </p:cNvSpPr>
          <p:nvPr/>
        </p:nvSpPr>
        <p:spPr>
          <a:xfrm>
            <a:off x="152400" y="6331974"/>
            <a:ext cx="2536723" cy="59177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i="1" dirty="0">
                <a:solidFill>
                  <a:srgbClr val="FF0000"/>
                </a:solidFill>
                <a:latin typeface="Times New Roman" panose="02020603050405020304" pitchFamily="18" charset="0"/>
                <a:cs typeface="Times New Roman" panose="02020603050405020304" pitchFamily="18" charset="0"/>
              </a:rPr>
              <a:t>Dept. of CSE, RVCE</a:t>
            </a:r>
          </a:p>
        </p:txBody>
      </p:sp>
      <p:sp>
        <p:nvSpPr>
          <p:cNvPr id="14" name="TextBox 13">
            <a:extLst>
              <a:ext uri="{FF2B5EF4-FFF2-40B4-BE49-F238E27FC236}">
                <a16:creationId xmlns:a16="http://schemas.microsoft.com/office/drawing/2014/main" id="{9A95A3CA-CE3C-4B16-A4FF-62409AD86890}"/>
              </a:ext>
            </a:extLst>
          </p:cNvPr>
          <p:cNvSpPr txBox="1"/>
          <p:nvPr/>
        </p:nvSpPr>
        <p:spPr>
          <a:xfrm>
            <a:off x="825909" y="1336175"/>
            <a:ext cx="10864645" cy="3490636"/>
          </a:xfrm>
          <a:prstGeom prst="rect">
            <a:avLst/>
          </a:prstGeom>
          <a:noFill/>
        </p:spPr>
        <p:txBody>
          <a:bodyPr wrap="square">
            <a:spAutoFit/>
          </a:bodyPr>
          <a:lstStyle/>
          <a:p>
            <a:pPr marL="50800" rtl="0" fontAlgn="base">
              <a:lnSpc>
                <a:spcPct val="150000"/>
              </a:lnSpc>
              <a:spcBef>
                <a:spcPts val="0"/>
              </a:spcBef>
              <a:spcAft>
                <a:spcPts val="0"/>
              </a:spcAft>
              <a:buFont typeface="Arial" panose="020B0604020202020204" pitchFamily="34" charset="0"/>
              <a:buChar char="•"/>
            </a:pPr>
            <a:r>
              <a:rPr lang="en-US" sz="2600" b="0" i="0" u="none" strike="noStrike" dirty="0">
                <a:solidFill>
                  <a:srgbClr val="000000"/>
                </a:solidFill>
                <a:effectLst/>
                <a:latin typeface="Times New Roman" panose="02020603050405020304" pitchFamily="18" charset="0"/>
              </a:rPr>
              <a:t>Detection of vehicles in an image containing many objects.</a:t>
            </a:r>
            <a:endParaRPr lang="en-US" sz="2600" b="0" i="0" u="none" strike="noStrike" dirty="0">
              <a:solidFill>
                <a:srgbClr val="000000"/>
              </a:solidFill>
              <a:effectLst/>
              <a:latin typeface="Noto Sans Symbols"/>
            </a:endParaRPr>
          </a:p>
          <a:p>
            <a:pPr marL="50800" rtl="0" fontAlgn="base">
              <a:lnSpc>
                <a:spcPct val="150000"/>
              </a:lnSpc>
              <a:spcBef>
                <a:spcPts val="880"/>
              </a:spcBef>
              <a:spcAft>
                <a:spcPts val="0"/>
              </a:spcAft>
              <a:buFont typeface="Arial" panose="020B0604020202020204" pitchFamily="34" charset="0"/>
              <a:buChar char="•"/>
            </a:pPr>
            <a:r>
              <a:rPr lang="en-US" sz="2600" b="0" i="0" u="none" strike="noStrike" dirty="0">
                <a:solidFill>
                  <a:srgbClr val="000000"/>
                </a:solidFill>
                <a:effectLst/>
                <a:latin typeface="Times New Roman" panose="02020603050405020304" pitchFamily="18" charset="0"/>
              </a:rPr>
              <a:t>Automatically detect one-way entry by surveillance camera.</a:t>
            </a:r>
            <a:endParaRPr lang="en-US" sz="2600" b="0" i="0" u="none" strike="noStrike" dirty="0">
              <a:solidFill>
                <a:srgbClr val="000000"/>
              </a:solidFill>
              <a:effectLst/>
              <a:latin typeface="Noto Sans Symbols"/>
            </a:endParaRPr>
          </a:p>
          <a:p>
            <a:pPr marL="50800" rtl="0" fontAlgn="base">
              <a:lnSpc>
                <a:spcPct val="150000"/>
              </a:lnSpc>
              <a:spcBef>
                <a:spcPts val="880"/>
              </a:spcBef>
              <a:spcAft>
                <a:spcPts val="0"/>
              </a:spcAft>
              <a:buFont typeface="Arial" panose="020B0604020202020204" pitchFamily="34" charset="0"/>
              <a:buChar char="•"/>
            </a:pPr>
            <a:r>
              <a:rPr lang="en-US" sz="2600" b="0" i="0" u="none" strike="noStrike" dirty="0">
                <a:solidFill>
                  <a:srgbClr val="000000"/>
                </a:solidFill>
                <a:effectLst/>
                <a:latin typeface="Times New Roman" panose="02020603050405020304" pitchFamily="18" charset="0"/>
              </a:rPr>
              <a:t>Automatically detect signal jumping by surveillance camera.</a:t>
            </a:r>
            <a:endParaRPr lang="en-US" sz="2600" b="0" i="0" u="none" strike="noStrike" dirty="0">
              <a:solidFill>
                <a:srgbClr val="000000"/>
              </a:solidFill>
              <a:effectLst/>
              <a:latin typeface="Noto Sans Symbols"/>
            </a:endParaRPr>
          </a:p>
          <a:p>
            <a:pPr marL="50800" rtl="0" fontAlgn="base">
              <a:lnSpc>
                <a:spcPct val="150000"/>
              </a:lnSpc>
              <a:spcBef>
                <a:spcPts val="880"/>
              </a:spcBef>
              <a:spcAft>
                <a:spcPts val="0"/>
              </a:spcAft>
              <a:buFont typeface="Arial" panose="020B0604020202020204" pitchFamily="34" charset="0"/>
              <a:buChar char="•"/>
            </a:pPr>
            <a:r>
              <a:rPr lang="en-US" sz="2600" b="0" i="0" u="none" strike="noStrike" dirty="0">
                <a:solidFill>
                  <a:srgbClr val="000000"/>
                </a:solidFill>
                <a:effectLst/>
                <a:latin typeface="Times New Roman" panose="02020603050405020304" pitchFamily="18" charset="0"/>
              </a:rPr>
              <a:t>Automatically detect no parking by surveillance camera.</a:t>
            </a:r>
            <a:endParaRPr lang="en-US" sz="2600" b="0" i="0" u="none" strike="noStrike" dirty="0">
              <a:solidFill>
                <a:srgbClr val="000000"/>
              </a:solidFill>
              <a:effectLst/>
              <a:latin typeface="Noto Sans Symbols"/>
            </a:endParaRPr>
          </a:p>
          <a:p>
            <a:pPr marL="50800" rtl="0" fontAlgn="base">
              <a:lnSpc>
                <a:spcPct val="150000"/>
              </a:lnSpc>
              <a:spcBef>
                <a:spcPts val="880"/>
              </a:spcBef>
              <a:spcAft>
                <a:spcPts val="0"/>
              </a:spcAft>
              <a:buFont typeface="Arial" panose="020B0604020202020204" pitchFamily="34" charset="0"/>
              <a:buChar char="•"/>
            </a:pPr>
            <a:r>
              <a:rPr lang="en-US" sz="2600" b="0" i="0" u="none" strike="noStrike" dirty="0">
                <a:solidFill>
                  <a:srgbClr val="000000"/>
                </a:solidFill>
                <a:effectLst/>
                <a:latin typeface="Times New Roman" panose="02020603050405020304" pitchFamily="18" charset="0"/>
              </a:rPr>
              <a:t>Automatically detect not wearing helmet in 2 wheelers by surveillance camera.</a:t>
            </a:r>
            <a:endParaRPr lang="en-US" sz="2600" b="0" i="0" u="none" strike="noStrike" dirty="0">
              <a:solidFill>
                <a:srgbClr val="000000"/>
              </a:solidFill>
              <a:effectLst/>
              <a:latin typeface="Noto Sans Symbol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96A8A-6AE7-4F2C-B987-26E635266ED7}"/>
              </a:ext>
            </a:extLst>
          </p:cNvPr>
          <p:cNvSpPr/>
          <p:nvPr/>
        </p:nvSpPr>
        <p:spPr>
          <a:xfrm>
            <a:off x="5407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4">
            <a:extLst>
              <a:ext uri="{FF2B5EF4-FFF2-40B4-BE49-F238E27FC236}">
                <a16:creationId xmlns:a16="http://schemas.microsoft.com/office/drawing/2014/main" id="{C6BB55BC-D0C6-4F44-A29F-BE35ECD5B5C9}"/>
              </a:ext>
            </a:extLst>
          </p:cNvPr>
          <p:cNvSpPr>
            <a:spLocks/>
          </p:cNvSpPr>
          <p:nvPr/>
        </p:nvSpPr>
        <p:spPr bwMode="auto">
          <a:xfrm>
            <a:off x="611718" y="722959"/>
            <a:ext cx="11235221" cy="0"/>
          </a:xfrm>
          <a:custGeom>
            <a:avLst/>
            <a:gdLst>
              <a:gd name="T0" fmla="*/ 0 w 18527395"/>
              <a:gd name="T1" fmla="*/ 18532562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6" name="object 5">
            <a:extLst>
              <a:ext uri="{FF2B5EF4-FFF2-40B4-BE49-F238E27FC236}">
                <a16:creationId xmlns:a16="http://schemas.microsoft.com/office/drawing/2014/main" id="{CD6088D8-9D60-47D5-A94C-A2DF97E223B8}"/>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7" name="object 6">
            <a:extLst>
              <a:ext uri="{FF2B5EF4-FFF2-40B4-BE49-F238E27FC236}">
                <a16:creationId xmlns:a16="http://schemas.microsoft.com/office/drawing/2014/main" id="{8DFE6D3D-FFA1-4EC6-9663-29E2F231A3EF}"/>
              </a:ext>
            </a:extLst>
          </p:cNvPr>
          <p:cNvSpPr>
            <a:spLocks/>
          </p:cNvSpPr>
          <p:nvPr/>
        </p:nvSpPr>
        <p:spPr bwMode="auto">
          <a:xfrm>
            <a:off x="1809269" y="432235"/>
            <a:ext cx="34656" cy="34656"/>
          </a:xfrm>
          <a:custGeom>
            <a:avLst/>
            <a:gdLst>
              <a:gd name="T0" fmla="*/ 34425 w 56514"/>
              <a:gd name="T1" fmla="*/ 0 h 56515"/>
              <a:gd name="T2" fmla="*/ 21040 w 56514"/>
              <a:gd name="T3" fmla="*/ 2699 h 56515"/>
              <a:gd name="T4" fmla="*/ 10094 w 56514"/>
              <a:gd name="T5" fmla="*/ 10061 h 56515"/>
              <a:gd name="T6" fmla="*/ 2709 w 56514"/>
              <a:gd name="T7" fmla="*/ 20979 h 56515"/>
              <a:gd name="T8" fmla="*/ 0 w 56514"/>
              <a:gd name="T9" fmla="*/ 34351 h 56515"/>
              <a:gd name="T10" fmla="*/ 2709 w 56514"/>
              <a:gd name="T11" fmla="*/ 47736 h 56515"/>
              <a:gd name="T12" fmla="*/ 10094 w 56514"/>
              <a:gd name="T13" fmla="*/ 58676 h 56515"/>
              <a:gd name="T14" fmla="*/ 21040 w 56514"/>
              <a:gd name="T15" fmla="*/ 66059 h 56515"/>
              <a:gd name="T16" fmla="*/ 34425 w 56514"/>
              <a:gd name="T17" fmla="*/ 68769 h 56515"/>
              <a:gd name="T18" fmla="*/ 47791 w 56514"/>
              <a:gd name="T19" fmla="*/ 66059 h 56515"/>
              <a:gd name="T20" fmla="*/ 51132 w 56514"/>
              <a:gd name="T21" fmla="*/ 63799 h 56515"/>
              <a:gd name="T22" fmla="*/ 34425 w 56514"/>
              <a:gd name="T23" fmla="*/ 63799 h 56515"/>
              <a:gd name="T24" fmla="*/ 22951 w 56514"/>
              <a:gd name="T25" fmla="*/ 61482 h 56515"/>
              <a:gd name="T26" fmla="*/ 13588 w 56514"/>
              <a:gd name="T27" fmla="*/ 55163 h 56515"/>
              <a:gd name="T28" fmla="*/ 7280 w 56514"/>
              <a:gd name="T29" fmla="*/ 45801 h 56515"/>
              <a:gd name="T30" fmla="*/ 4968 w 56514"/>
              <a:gd name="T31" fmla="*/ 34351 h 56515"/>
              <a:gd name="T32" fmla="*/ 7280 w 56514"/>
              <a:gd name="T33" fmla="*/ 22893 h 56515"/>
              <a:gd name="T34" fmla="*/ 13588 w 56514"/>
              <a:gd name="T35" fmla="*/ 13513 h 56515"/>
              <a:gd name="T36" fmla="*/ 22951 w 56514"/>
              <a:gd name="T37" fmla="*/ 7178 h 56515"/>
              <a:gd name="T38" fmla="*/ 34425 w 56514"/>
              <a:gd name="T39" fmla="*/ 4853 h 56515"/>
              <a:gd name="T40" fmla="*/ 50988 w 56514"/>
              <a:gd name="T41" fmla="*/ 4853 h 56515"/>
              <a:gd name="T42" fmla="*/ 47791 w 56514"/>
              <a:gd name="T43" fmla="*/ 2699 h 56515"/>
              <a:gd name="T44" fmla="*/ 34425 w 56514"/>
              <a:gd name="T45" fmla="*/ 0 h 56515"/>
              <a:gd name="T46" fmla="*/ 50988 w 56514"/>
              <a:gd name="T47" fmla="*/ 4853 h 56515"/>
              <a:gd name="T48" fmla="*/ 34425 w 56514"/>
              <a:gd name="T49" fmla="*/ 4853 h 56515"/>
              <a:gd name="T50" fmla="*/ 45903 w 56514"/>
              <a:gd name="T51" fmla="*/ 7178 h 56515"/>
              <a:gd name="T52" fmla="*/ 55264 w 56514"/>
              <a:gd name="T53" fmla="*/ 13513 h 56515"/>
              <a:gd name="T54" fmla="*/ 61573 w 56514"/>
              <a:gd name="T55" fmla="*/ 22893 h 56515"/>
              <a:gd name="T56" fmla="*/ 63884 w 56514"/>
              <a:gd name="T57" fmla="*/ 34351 h 56515"/>
              <a:gd name="T58" fmla="*/ 61573 w 56514"/>
              <a:gd name="T59" fmla="*/ 45801 h 56515"/>
              <a:gd name="T60" fmla="*/ 55264 w 56514"/>
              <a:gd name="T61" fmla="*/ 55163 h 56515"/>
              <a:gd name="T62" fmla="*/ 45903 w 56514"/>
              <a:gd name="T63" fmla="*/ 61482 h 56515"/>
              <a:gd name="T64" fmla="*/ 34425 w 56514"/>
              <a:gd name="T65" fmla="*/ 63799 h 56515"/>
              <a:gd name="T66" fmla="*/ 51132 w 56514"/>
              <a:gd name="T67" fmla="*/ 63799 h 56515"/>
              <a:gd name="T68" fmla="*/ 58716 w 56514"/>
              <a:gd name="T69" fmla="*/ 58676 h 56515"/>
              <a:gd name="T70" fmla="*/ 66095 w 56514"/>
              <a:gd name="T71" fmla="*/ 47736 h 56515"/>
              <a:gd name="T72" fmla="*/ 68801 w 56514"/>
              <a:gd name="T73" fmla="*/ 34351 h 56515"/>
              <a:gd name="T74" fmla="*/ 66095 w 56514"/>
              <a:gd name="T75" fmla="*/ 20979 h 56515"/>
              <a:gd name="T76" fmla="*/ 58716 w 56514"/>
              <a:gd name="T77" fmla="*/ 10061 h 56515"/>
              <a:gd name="T78" fmla="*/ 50988 w 56514"/>
              <a:gd name="T79" fmla="*/ 4853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8" name="object 7">
            <a:extLst>
              <a:ext uri="{FF2B5EF4-FFF2-40B4-BE49-F238E27FC236}">
                <a16:creationId xmlns:a16="http://schemas.microsoft.com/office/drawing/2014/main" id="{0EC93C98-601A-43CC-A5DA-5B0A7FFC4765}"/>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70057A0C-00DE-4429-A9D0-02920A55F3D4}"/>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8201" name="TextBox 3">
            <a:extLst>
              <a:ext uri="{FF2B5EF4-FFF2-40B4-BE49-F238E27FC236}">
                <a16:creationId xmlns:a16="http://schemas.microsoft.com/office/drawing/2014/main" id="{2A71F226-A105-460A-B645-D3AED471DC18}"/>
              </a:ext>
            </a:extLst>
          </p:cNvPr>
          <p:cNvSpPr txBox="1">
            <a:spLocks noChangeArrowheads="1"/>
          </p:cNvSpPr>
          <p:nvPr/>
        </p:nvSpPr>
        <p:spPr bwMode="auto">
          <a:xfrm>
            <a:off x="3554574" y="265694"/>
            <a:ext cx="4574567" cy="46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r>
              <a:rPr lang="en-US" altLang="en-US" sz="2426">
                <a:latin typeface="Times New Roman" panose="02020603050405020304" pitchFamily="18" charset="0"/>
                <a:cs typeface="Times New Roman" panose="02020603050405020304" pitchFamily="18" charset="0"/>
              </a:rPr>
              <a:t>INTRODUCTION</a:t>
            </a:r>
            <a:endParaRPr lang="en-IN" altLang="en-US" sz="1092">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907DAD03-38CE-4AA4-A425-254AD9A395F4}"/>
              </a:ext>
            </a:extLst>
          </p:cNvPr>
          <p:cNvSpPr txBox="1">
            <a:spLocks/>
          </p:cNvSpPr>
          <p:nvPr/>
        </p:nvSpPr>
        <p:spPr bwMode="auto">
          <a:xfrm>
            <a:off x="504863" y="970363"/>
            <a:ext cx="11342077" cy="4352025"/>
          </a:xfrm>
          <a:prstGeom prst="rect">
            <a:avLst/>
          </a:prstGeom>
          <a:noFill/>
          <a:ln>
            <a:noFill/>
          </a:ln>
        </p:spPr>
        <p:txBody>
          <a:bodyPr lIns="0" tIns="0" rIns="0" bIns="0">
            <a:sp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charset="0"/>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charset="0"/>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charset="0"/>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charset="0"/>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charset="0"/>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554492">
              <a:defRPr/>
            </a:pPr>
            <a:r>
              <a:rPr lang="en-US" sz="2668" kern="0" dirty="0">
                <a:latin typeface="Times New Roman" panose="02020603050405020304" pitchFamily="18" charset="0"/>
                <a:cs typeface="Times New Roman" panose="02020603050405020304" pitchFamily="18" charset="0"/>
              </a:rPr>
              <a:t>In order to ensure safety measures on roads of India, the identification of traffic rule violators is highly desirable but challenging job due to numerous difficulties such as occlusion, illumination, etc. In this project we propose an end to end framework for detection of violations.</a:t>
            </a:r>
          </a:p>
          <a:p>
            <a:pPr marL="0" indent="0" algn="just" defTabSz="554492">
              <a:buNone/>
              <a:defRPr/>
            </a:pPr>
            <a:endParaRPr lang="en-US" sz="2668" kern="0" dirty="0">
              <a:latin typeface="Times New Roman" panose="02020603050405020304" pitchFamily="18" charset="0"/>
              <a:cs typeface="Times New Roman" panose="02020603050405020304" pitchFamily="18" charset="0"/>
            </a:endParaRPr>
          </a:p>
          <a:p>
            <a:pPr algn="just" defTabSz="554492">
              <a:defRPr/>
            </a:pPr>
            <a:r>
              <a:rPr lang="en-US" sz="2668" kern="0" dirty="0">
                <a:latin typeface="Times New Roman" panose="02020603050405020304" pitchFamily="18" charset="0"/>
                <a:cs typeface="Times New Roman" panose="02020603050405020304" pitchFamily="18" charset="0"/>
              </a:rPr>
              <a:t>The creation of automatic detection systems for traffic rules violations like signal jumping, Parking in No parking area, wrong way entry and riding two-wheeler without helmet is necessary to improve safety on the roads of the country.</a:t>
            </a:r>
          </a:p>
          <a:p>
            <a:pPr marL="0" indent="0" algn="just" defTabSz="554492">
              <a:buNone/>
              <a:defRPr/>
            </a:pPr>
            <a:endParaRPr lang="en-US" sz="2668" kern="0" dirty="0">
              <a:latin typeface="Times New Roman" panose="02020603050405020304" pitchFamily="18" charset="0"/>
              <a:cs typeface="Times New Roman" panose="02020603050405020304" pitchFamily="18" charset="0"/>
            </a:endParaRPr>
          </a:p>
        </p:txBody>
      </p:sp>
      <p:sp>
        <p:nvSpPr>
          <p:cNvPr id="13" name="Footer Placeholder 3">
            <a:extLst>
              <a:ext uri="{FF2B5EF4-FFF2-40B4-BE49-F238E27FC236}">
                <a16:creationId xmlns:a16="http://schemas.microsoft.com/office/drawing/2014/main" id="{82BA5A66-C17A-4F04-A808-0C7942D8EC28}"/>
              </a:ext>
            </a:extLst>
          </p:cNvPr>
          <p:cNvSpPr txBox="1">
            <a:spLocks/>
          </p:cNvSpPr>
          <p:nvPr/>
        </p:nvSpPr>
        <p:spPr>
          <a:xfrm>
            <a:off x="9601199" y="143439"/>
            <a:ext cx="253672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a:solidFill>
                  <a:srgbClr val="002060"/>
                </a:solidFill>
                <a:latin typeface="Times New Roman" panose="02020603050405020304" pitchFamily="18" charset="0"/>
                <a:cs typeface="Times New Roman" panose="02020603050405020304" pitchFamily="18" charset="0"/>
              </a:rPr>
              <a:t>G</a:t>
            </a:r>
            <a:r>
              <a:rPr lang="en-IN" b="1" i="1" dirty="0">
                <a:solidFill>
                  <a:srgbClr val="002060"/>
                </a:solidFill>
                <a:latin typeface="Times New Roman" panose="02020603050405020304" pitchFamily="18" charset="0"/>
                <a:cs typeface="Times New Roman" panose="02020603050405020304" pitchFamily="18" charset="0"/>
              </a:rPr>
              <a:t>o, Change the World..!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0B9BE-3223-45D5-BC8D-28374C359FEB}"/>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2291" name="object 4">
            <a:extLst>
              <a:ext uri="{FF2B5EF4-FFF2-40B4-BE49-F238E27FC236}">
                <a16:creationId xmlns:a16="http://schemas.microsoft.com/office/drawing/2014/main" id="{B30369A7-6445-4FFD-BC15-BAC01359BE7F}"/>
              </a:ext>
            </a:extLst>
          </p:cNvPr>
          <p:cNvSpPr>
            <a:spLocks/>
          </p:cNvSpPr>
          <p:nvPr/>
        </p:nvSpPr>
        <p:spPr bwMode="auto">
          <a:xfrm>
            <a:off x="611718" y="722959"/>
            <a:ext cx="11235221" cy="0"/>
          </a:xfrm>
          <a:custGeom>
            <a:avLst/>
            <a:gdLst>
              <a:gd name="T0" fmla="*/ 0 w 18527395"/>
              <a:gd name="T1" fmla="*/ 18532562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2292" name="object 5">
            <a:extLst>
              <a:ext uri="{FF2B5EF4-FFF2-40B4-BE49-F238E27FC236}">
                <a16:creationId xmlns:a16="http://schemas.microsoft.com/office/drawing/2014/main" id="{7F2AFD1B-1F03-49C1-A2C8-8119B4A61FC0}"/>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2293" name="object 6">
            <a:extLst>
              <a:ext uri="{FF2B5EF4-FFF2-40B4-BE49-F238E27FC236}">
                <a16:creationId xmlns:a16="http://schemas.microsoft.com/office/drawing/2014/main" id="{4D40F0E2-FACA-45ED-B6E2-444BFEFBB4E5}"/>
              </a:ext>
            </a:extLst>
          </p:cNvPr>
          <p:cNvSpPr>
            <a:spLocks/>
          </p:cNvSpPr>
          <p:nvPr/>
        </p:nvSpPr>
        <p:spPr bwMode="auto">
          <a:xfrm>
            <a:off x="1809269" y="432235"/>
            <a:ext cx="34656" cy="34656"/>
          </a:xfrm>
          <a:custGeom>
            <a:avLst/>
            <a:gdLst>
              <a:gd name="T0" fmla="*/ 34425 w 56514"/>
              <a:gd name="T1" fmla="*/ 0 h 56515"/>
              <a:gd name="T2" fmla="*/ 21040 w 56514"/>
              <a:gd name="T3" fmla="*/ 2699 h 56515"/>
              <a:gd name="T4" fmla="*/ 10094 w 56514"/>
              <a:gd name="T5" fmla="*/ 10061 h 56515"/>
              <a:gd name="T6" fmla="*/ 2709 w 56514"/>
              <a:gd name="T7" fmla="*/ 20979 h 56515"/>
              <a:gd name="T8" fmla="*/ 0 w 56514"/>
              <a:gd name="T9" fmla="*/ 34351 h 56515"/>
              <a:gd name="T10" fmla="*/ 2709 w 56514"/>
              <a:gd name="T11" fmla="*/ 47736 h 56515"/>
              <a:gd name="T12" fmla="*/ 10094 w 56514"/>
              <a:gd name="T13" fmla="*/ 58676 h 56515"/>
              <a:gd name="T14" fmla="*/ 21040 w 56514"/>
              <a:gd name="T15" fmla="*/ 66059 h 56515"/>
              <a:gd name="T16" fmla="*/ 34425 w 56514"/>
              <a:gd name="T17" fmla="*/ 68769 h 56515"/>
              <a:gd name="T18" fmla="*/ 47791 w 56514"/>
              <a:gd name="T19" fmla="*/ 66059 h 56515"/>
              <a:gd name="T20" fmla="*/ 51132 w 56514"/>
              <a:gd name="T21" fmla="*/ 63799 h 56515"/>
              <a:gd name="T22" fmla="*/ 34425 w 56514"/>
              <a:gd name="T23" fmla="*/ 63799 h 56515"/>
              <a:gd name="T24" fmla="*/ 22951 w 56514"/>
              <a:gd name="T25" fmla="*/ 61482 h 56515"/>
              <a:gd name="T26" fmla="*/ 13588 w 56514"/>
              <a:gd name="T27" fmla="*/ 55163 h 56515"/>
              <a:gd name="T28" fmla="*/ 7280 w 56514"/>
              <a:gd name="T29" fmla="*/ 45801 h 56515"/>
              <a:gd name="T30" fmla="*/ 4968 w 56514"/>
              <a:gd name="T31" fmla="*/ 34351 h 56515"/>
              <a:gd name="T32" fmla="*/ 7280 w 56514"/>
              <a:gd name="T33" fmla="*/ 22893 h 56515"/>
              <a:gd name="T34" fmla="*/ 13588 w 56514"/>
              <a:gd name="T35" fmla="*/ 13513 h 56515"/>
              <a:gd name="T36" fmla="*/ 22951 w 56514"/>
              <a:gd name="T37" fmla="*/ 7178 h 56515"/>
              <a:gd name="T38" fmla="*/ 34425 w 56514"/>
              <a:gd name="T39" fmla="*/ 4853 h 56515"/>
              <a:gd name="T40" fmla="*/ 50988 w 56514"/>
              <a:gd name="T41" fmla="*/ 4853 h 56515"/>
              <a:gd name="T42" fmla="*/ 47791 w 56514"/>
              <a:gd name="T43" fmla="*/ 2699 h 56515"/>
              <a:gd name="T44" fmla="*/ 34425 w 56514"/>
              <a:gd name="T45" fmla="*/ 0 h 56515"/>
              <a:gd name="T46" fmla="*/ 50988 w 56514"/>
              <a:gd name="T47" fmla="*/ 4853 h 56515"/>
              <a:gd name="T48" fmla="*/ 34425 w 56514"/>
              <a:gd name="T49" fmla="*/ 4853 h 56515"/>
              <a:gd name="T50" fmla="*/ 45903 w 56514"/>
              <a:gd name="T51" fmla="*/ 7178 h 56515"/>
              <a:gd name="T52" fmla="*/ 55264 w 56514"/>
              <a:gd name="T53" fmla="*/ 13513 h 56515"/>
              <a:gd name="T54" fmla="*/ 61573 w 56514"/>
              <a:gd name="T55" fmla="*/ 22893 h 56515"/>
              <a:gd name="T56" fmla="*/ 63884 w 56514"/>
              <a:gd name="T57" fmla="*/ 34351 h 56515"/>
              <a:gd name="T58" fmla="*/ 61573 w 56514"/>
              <a:gd name="T59" fmla="*/ 45801 h 56515"/>
              <a:gd name="T60" fmla="*/ 55264 w 56514"/>
              <a:gd name="T61" fmla="*/ 55163 h 56515"/>
              <a:gd name="T62" fmla="*/ 45903 w 56514"/>
              <a:gd name="T63" fmla="*/ 61482 h 56515"/>
              <a:gd name="T64" fmla="*/ 34425 w 56514"/>
              <a:gd name="T65" fmla="*/ 63799 h 56515"/>
              <a:gd name="T66" fmla="*/ 51132 w 56514"/>
              <a:gd name="T67" fmla="*/ 63799 h 56515"/>
              <a:gd name="T68" fmla="*/ 58716 w 56514"/>
              <a:gd name="T69" fmla="*/ 58676 h 56515"/>
              <a:gd name="T70" fmla="*/ 66095 w 56514"/>
              <a:gd name="T71" fmla="*/ 47736 h 56515"/>
              <a:gd name="T72" fmla="*/ 68801 w 56514"/>
              <a:gd name="T73" fmla="*/ 34351 h 56515"/>
              <a:gd name="T74" fmla="*/ 66095 w 56514"/>
              <a:gd name="T75" fmla="*/ 20979 h 56515"/>
              <a:gd name="T76" fmla="*/ 58716 w 56514"/>
              <a:gd name="T77" fmla="*/ 10061 h 56515"/>
              <a:gd name="T78" fmla="*/ 50988 w 56514"/>
              <a:gd name="T79" fmla="*/ 4853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2294" name="object 7">
            <a:extLst>
              <a:ext uri="{FF2B5EF4-FFF2-40B4-BE49-F238E27FC236}">
                <a16:creationId xmlns:a16="http://schemas.microsoft.com/office/drawing/2014/main" id="{E09CE7E7-13C8-45D3-BAEA-41F783E08F57}"/>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00A97485-4031-463D-BC32-AF7DBAD8EE5C}"/>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296" name="Title 10">
            <a:extLst>
              <a:ext uri="{FF2B5EF4-FFF2-40B4-BE49-F238E27FC236}">
                <a16:creationId xmlns:a16="http://schemas.microsoft.com/office/drawing/2014/main" id="{76D0B1F3-6977-4D6B-ACD6-F03EBBBD41EA}"/>
              </a:ext>
            </a:extLst>
          </p:cNvPr>
          <p:cNvSpPr>
            <a:spLocks noGrp="1"/>
          </p:cNvSpPr>
          <p:nvPr>
            <p:ph type="title"/>
          </p:nvPr>
        </p:nvSpPr>
        <p:spPr>
          <a:xfrm>
            <a:off x="9607789" y="247404"/>
            <a:ext cx="2231449" cy="280134"/>
          </a:xfrm>
        </p:spPr>
        <p:txBody>
          <a:bodyPr>
            <a:noAutofit/>
          </a:bodyPr>
          <a:lstStyle/>
          <a:p>
            <a:pPr algn="r" eaLnBrk="1" hangingPunct="1"/>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Go, change the world</a:t>
            </a:r>
          </a:p>
        </p:txBody>
      </p:sp>
      <p:sp>
        <p:nvSpPr>
          <p:cNvPr id="12297" name="TextBox 3">
            <a:extLst>
              <a:ext uri="{FF2B5EF4-FFF2-40B4-BE49-F238E27FC236}">
                <a16:creationId xmlns:a16="http://schemas.microsoft.com/office/drawing/2014/main" id="{DADD83EE-C44B-497F-8C29-2C172DD6C289}"/>
              </a:ext>
            </a:extLst>
          </p:cNvPr>
          <p:cNvSpPr txBox="1">
            <a:spLocks noChangeArrowheads="1"/>
          </p:cNvSpPr>
          <p:nvPr/>
        </p:nvSpPr>
        <p:spPr bwMode="auto">
          <a:xfrm>
            <a:off x="3554574" y="265694"/>
            <a:ext cx="4574567" cy="46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r>
              <a:rPr lang="en-US" altLang="en-US" sz="2426">
                <a:latin typeface="Times New Roman" panose="02020603050405020304" pitchFamily="18" charset="0"/>
                <a:cs typeface="Times New Roman" panose="02020603050405020304" pitchFamily="18" charset="0"/>
              </a:rPr>
              <a:t>Literature survey</a:t>
            </a:r>
            <a:endParaRPr lang="en-IN" altLang="en-US" sz="1092">
              <a:latin typeface="Times New Roman" panose="02020603050405020304" pitchFamily="18" charset="0"/>
              <a:cs typeface="Times New Roman" panose="02020603050405020304" pitchFamily="18" charset="0"/>
            </a:endParaRPr>
          </a:p>
        </p:txBody>
      </p:sp>
      <p:graphicFrame>
        <p:nvGraphicFramePr>
          <p:cNvPr id="11" name="Content Placeholder 6">
            <a:extLst>
              <a:ext uri="{FF2B5EF4-FFF2-40B4-BE49-F238E27FC236}">
                <a16:creationId xmlns:a16="http://schemas.microsoft.com/office/drawing/2014/main" id="{BEBC19E9-2420-4B09-8FFF-B8452AB123D5}"/>
              </a:ext>
            </a:extLst>
          </p:cNvPr>
          <p:cNvGraphicFramePr>
            <a:graphicFrameLocks/>
          </p:cNvGraphicFramePr>
          <p:nvPr/>
        </p:nvGraphicFramePr>
        <p:xfrm>
          <a:off x="366239" y="960736"/>
          <a:ext cx="11472998" cy="5649860"/>
        </p:xfrm>
        <a:graphic>
          <a:graphicData uri="http://schemas.openxmlformats.org/drawingml/2006/table">
            <a:tbl>
              <a:tblPr firstRow="1" bandRow="1">
                <a:tableStyleId>{5C22544A-7EE6-4342-B048-85BDC9FD1C3A}</a:tableStyleId>
              </a:tblPr>
              <a:tblGrid>
                <a:gridCol w="1693893">
                  <a:extLst>
                    <a:ext uri="{9D8B030D-6E8A-4147-A177-3AD203B41FA5}">
                      <a16:colId xmlns:a16="http://schemas.microsoft.com/office/drawing/2014/main" val="20000"/>
                    </a:ext>
                  </a:extLst>
                </a:gridCol>
                <a:gridCol w="2257422">
                  <a:extLst>
                    <a:ext uri="{9D8B030D-6E8A-4147-A177-3AD203B41FA5}">
                      <a16:colId xmlns:a16="http://schemas.microsoft.com/office/drawing/2014/main" val="20001"/>
                    </a:ext>
                  </a:extLst>
                </a:gridCol>
                <a:gridCol w="1827849">
                  <a:extLst>
                    <a:ext uri="{9D8B030D-6E8A-4147-A177-3AD203B41FA5}">
                      <a16:colId xmlns:a16="http://schemas.microsoft.com/office/drawing/2014/main" val="20002"/>
                    </a:ext>
                  </a:extLst>
                </a:gridCol>
                <a:gridCol w="1869502">
                  <a:extLst>
                    <a:ext uri="{9D8B030D-6E8A-4147-A177-3AD203B41FA5}">
                      <a16:colId xmlns:a16="http://schemas.microsoft.com/office/drawing/2014/main" val="20003"/>
                    </a:ext>
                  </a:extLst>
                </a:gridCol>
                <a:gridCol w="1912166">
                  <a:extLst>
                    <a:ext uri="{9D8B030D-6E8A-4147-A177-3AD203B41FA5}">
                      <a16:colId xmlns:a16="http://schemas.microsoft.com/office/drawing/2014/main" val="20004"/>
                    </a:ext>
                  </a:extLst>
                </a:gridCol>
                <a:gridCol w="1912166">
                  <a:extLst>
                    <a:ext uri="{9D8B030D-6E8A-4147-A177-3AD203B41FA5}">
                      <a16:colId xmlns:a16="http://schemas.microsoft.com/office/drawing/2014/main" val="20005"/>
                    </a:ext>
                  </a:extLst>
                </a:gridCol>
              </a:tblGrid>
              <a:tr h="1181741">
                <a:tc>
                  <a:txBody>
                    <a:bodyPr/>
                    <a:lstStyle/>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Year,</a:t>
                      </a:r>
                      <a:r>
                        <a:rPr lang="en-US" sz="1300" baseline="0" dirty="0">
                          <a:solidFill>
                            <a:schemeClr val="tx1"/>
                          </a:solidFill>
                          <a:latin typeface="Times New Roman" panose="02020603050405020304" pitchFamily="18" charset="0"/>
                          <a:ea typeface="Calibri" panose="020F0502020204030204"/>
                          <a:cs typeface="Times New Roman" panose="02020603050405020304"/>
                        </a:rPr>
                        <a:t> Name  of the Journal/Conference </a:t>
                      </a:r>
                      <a:endParaRPr lang="en-US" sz="1300" dirty="0">
                        <a:solidFill>
                          <a:schemeClr val="tx1"/>
                        </a:solidFill>
                        <a:latin typeface="Times New Roman" panose="02020603050405020304" pitchFamily="18" charset="0"/>
                        <a:ea typeface="Calibri" panose="020F0502020204030204"/>
                        <a:cs typeface="Times New Roman" panose="02020603050405020304"/>
                      </a:endParaRP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Title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Authors of the paper</a:t>
                      </a: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342900" marR="0" lvl="0" indent="-342900" algn="ctr">
                        <a:lnSpc>
                          <a:spcPct val="115000"/>
                        </a:lnSpc>
                        <a:spcBef>
                          <a:spcPts val="0"/>
                        </a:spcBef>
                        <a:spcAft>
                          <a:spcPts val="0"/>
                        </a:spcAft>
                        <a:buFont typeface="Wingdings" panose="05000000000000000000"/>
                        <a:buNone/>
                      </a:pPr>
                      <a:r>
                        <a:rPr lang="en-US" sz="1300" dirty="0">
                          <a:solidFill>
                            <a:schemeClr val="tx1"/>
                          </a:solidFill>
                          <a:latin typeface="Times New Roman" panose="02020603050405020304" pitchFamily="18" charset="0"/>
                          <a:ea typeface="Calibri" panose="020F0502020204030204"/>
                          <a:cs typeface="Times New Roman" panose="02020603050405020304"/>
                        </a:rPr>
                        <a:t>Model/Sub</a:t>
                      </a:r>
                      <a:r>
                        <a:rPr lang="en-US" sz="1300" baseline="0" dirty="0">
                          <a:solidFill>
                            <a:schemeClr val="tx1"/>
                          </a:solidFill>
                          <a:latin typeface="Times New Roman" panose="02020603050405020304" pitchFamily="18" charset="0"/>
                          <a:ea typeface="Calibri" panose="020F0502020204030204"/>
                          <a:cs typeface="Times New Roman" panose="02020603050405020304"/>
                        </a:rPr>
                        <a:t> Model used</a:t>
                      </a:r>
                      <a:endParaRPr lang="en-US" sz="1300" dirty="0">
                        <a:solidFill>
                          <a:schemeClr val="tx1"/>
                        </a:solidFill>
                        <a:latin typeface="Times New Roman" panose="02020603050405020304" pitchFamily="18" charset="0"/>
                        <a:ea typeface="Calibri" panose="020F0502020204030204"/>
                        <a:cs typeface="Times New Roman" panose="02020603050405020304"/>
                      </a:endParaRP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342900" marR="0" lvl="0" indent="-342900" algn="ctr">
                        <a:lnSpc>
                          <a:spcPct val="115000"/>
                        </a:lnSpc>
                        <a:spcBef>
                          <a:spcPts val="0"/>
                        </a:spcBef>
                        <a:spcAft>
                          <a:spcPts val="0"/>
                        </a:spcAft>
                        <a:buFont typeface="Wingdings" panose="05000000000000000000"/>
                        <a:buNone/>
                      </a:pPr>
                      <a:r>
                        <a:rPr lang="en-US" sz="1300" dirty="0">
                          <a:solidFill>
                            <a:schemeClr val="tx1"/>
                          </a:solidFill>
                          <a:latin typeface="Times New Roman" panose="02020603050405020304" pitchFamily="18" charset="0"/>
                          <a:ea typeface="Calibri" panose="020F0502020204030204"/>
                          <a:cs typeface="Times New Roman" panose="02020603050405020304"/>
                        </a:rPr>
                        <a:t>Challenges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Limitations</a:t>
                      </a:r>
                      <a:r>
                        <a:rPr lang="en-US" sz="1300" baseline="0" dirty="0">
                          <a:solidFill>
                            <a:schemeClr val="tx1"/>
                          </a:solidFill>
                          <a:latin typeface="Times New Roman" panose="02020603050405020304" pitchFamily="18" charset="0"/>
                          <a:ea typeface="Calibri" panose="020F0502020204030204"/>
                          <a:cs typeface="Times New Roman" panose="02020603050405020304"/>
                        </a:rPr>
                        <a:t> of the paper</a:t>
                      </a:r>
                      <a:endParaRPr lang="en-US" sz="1300" dirty="0">
                        <a:solidFill>
                          <a:schemeClr val="tx1"/>
                        </a:solidFill>
                        <a:latin typeface="Times New Roman" panose="02020603050405020304" pitchFamily="18" charset="0"/>
                        <a:ea typeface="Calibri" panose="020F0502020204030204"/>
                        <a:cs typeface="Times New Roman" panose="02020603050405020304"/>
                      </a:endParaRPr>
                    </a:p>
                  </a:txBody>
                  <a:tcPr marL="42417" marR="42417" marT="0" marB="0">
                    <a:solidFill>
                      <a:srgbClr val="00B0F0"/>
                    </a:solidFill>
                  </a:tcPr>
                </a:tc>
                <a:extLst>
                  <a:ext uri="{0D108BD9-81ED-4DB2-BD59-A6C34878D82A}">
                    <a16:rowId xmlns:a16="http://schemas.microsoft.com/office/drawing/2014/main" val="10000"/>
                  </a:ext>
                </a:extLst>
              </a:tr>
              <a:tr h="196930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300" b="0" dirty="0">
                          <a:latin typeface="Times New Roman" panose="02020603050405020304" pitchFamily="18" charset="0"/>
                          <a:cs typeface="Times New Roman" panose="02020603050405020304" pitchFamily="18" charset="0"/>
                        </a:rPr>
                        <a:t>2018, </a:t>
                      </a:r>
                      <a:r>
                        <a:rPr lang="en-US"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International Journal for Innovative Research in Science &amp; Technology</a:t>
                      </a:r>
                      <a:endParaRPr lang="en-US" sz="1300" b="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Real Time Automatic Helmet Detection of Bike</a:t>
                      </a:r>
                    </a:p>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Riders</a:t>
                      </a:r>
                      <a:endParaRPr lang="en-US" sz="1300" b="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1) </a:t>
                      </a:r>
                      <a:r>
                        <a:rPr lang="en-IN" sz="13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Kavyashree</a:t>
                      </a:r>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3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Devadiga</a:t>
                      </a:r>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p>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2) Pratik </a:t>
                      </a:r>
                      <a:r>
                        <a:rPr lang="en-IN" sz="13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Khanapurkar</a:t>
                      </a:r>
                      <a:endPar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3) Shreya Joshi</a:t>
                      </a:r>
                    </a:p>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4)</a:t>
                      </a:r>
                      <a:r>
                        <a:rPr lang="en-IN" sz="13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Shubhankar</a:t>
                      </a:r>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Deshpande</a:t>
                      </a:r>
                    </a:p>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5)Yash </a:t>
                      </a:r>
                      <a:r>
                        <a:rPr lang="en-IN" sz="13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Gujarathi</a:t>
                      </a:r>
                      <a:endPar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endParaRPr lang="en-US" sz="1300" b="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3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MobileNet</a:t>
                      </a:r>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CNN</a:t>
                      </a:r>
                      <a:endParaRPr lang="en-US" sz="1300" b="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1)To determine the regions of interest</a:t>
                      </a:r>
                    </a:p>
                    <a:p>
                      <a:r>
                        <a:rPr lang="en-US"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2) logically combining the COCO model and the developed model</a:t>
                      </a:r>
                      <a:endParaRPr lang="en-US" sz="1300" b="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b="0" dirty="0">
                          <a:latin typeface="Times New Roman" panose="02020603050405020304" pitchFamily="18" charset="0"/>
                          <a:cs typeface="Times New Roman" panose="02020603050405020304" pitchFamily="18" charset="0"/>
                        </a:rPr>
                        <a:t>Not works in night.</a:t>
                      </a:r>
                    </a:p>
                  </a:txBody>
                  <a:tcPr marL="56557" marR="56557" marT="27725" marB="27725">
                    <a:solidFill>
                      <a:schemeClr val="accent5">
                        <a:lumMod val="40000"/>
                        <a:lumOff val="60000"/>
                      </a:schemeClr>
                    </a:solidFill>
                  </a:tcPr>
                </a:tc>
                <a:extLst>
                  <a:ext uri="{0D108BD9-81ED-4DB2-BD59-A6C34878D82A}">
                    <a16:rowId xmlns:a16="http://schemas.microsoft.com/office/drawing/2014/main" val="10001"/>
                  </a:ext>
                </a:extLst>
              </a:tr>
              <a:tr h="2498814">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300" dirty="0">
                          <a:latin typeface="Times New Roman" panose="02020603050405020304" pitchFamily="18" charset="0"/>
                          <a:cs typeface="Times New Roman" panose="02020603050405020304" pitchFamily="18" charset="0"/>
                        </a:rPr>
                        <a:t>2018 14th Symposium on Neural Networks and Applications (NEUREL)</a:t>
                      </a:r>
                    </a:p>
                  </a:txBody>
                  <a:tcPr marL="56557" marR="56557" marT="27725" marB="27725">
                    <a:solidFill>
                      <a:schemeClr val="accent5">
                        <a:lumMod val="40000"/>
                        <a:lumOff val="60000"/>
                      </a:schemeClr>
                    </a:solidFill>
                  </a:tcPr>
                </a:tc>
                <a:tc>
                  <a:txBody>
                    <a:bodyPr/>
                    <a:lstStyle/>
                    <a:p>
                      <a:r>
                        <a:rPr lang="en-US" sz="1300" kern="1200" dirty="0">
                          <a:solidFill>
                            <a:schemeClr val="dk1"/>
                          </a:solidFill>
                          <a:effectLst/>
                          <a:latin typeface="Times New Roman" panose="02020603050405020304" pitchFamily="18" charset="0"/>
                          <a:ea typeface="+mn-ea"/>
                          <a:cs typeface="Times New Roman" panose="02020603050405020304" pitchFamily="18" charset="0"/>
                        </a:rPr>
                        <a:t>Detection of Traffic Violations of Road Users Based on Convolutional Neural Networks</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300" kern="1200" dirty="0" err="1">
                          <a:solidFill>
                            <a:schemeClr val="dk1"/>
                          </a:solidFill>
                          <a:effectLst/>
                          <a:latin typeface="Times New Roman" panose="02020603050405020304" pitchFamily="18" charset="0"/>
                          <a:ea typeface="+mn-ea"/>
                          <a:cs typeface="Times New Roman" panose="02020603050405020304" pitchFamily="18" charset="0"/>
                        </a:rPr>
                        <a:t>JakubˇSpaˇnhel</a:t>
                      </a:r>
                      <a:r>
                        <a:rPr lang="en-IN" sz="1300" kern="1200" dirty="0">
                          <a:solidFill>
                            <a:schemeClr val="dk1"/>
                          </a:solidFill>
                          <a:effectLst/>
                          <a:latin typeface="Times New Roman" panose="02020603050405020304" pitchFamily="18" charset="0"/>
                          <a:ea typeface="+mn-ea"/>
                          <a:cs typeface="Times New Roman" panose="02020603050405020304" pitchFamily="18" charset="0"/>
                        </a:rPr>
                        <a:t>, Jakub </a:t>
                      </a:r>
                      <a:r>
                        <a:rPr lang="en-IN" sz="1300" kern="1200" dirty="0" err="1">
                          <a:solidFill>
                            <a:schemeClr val="dk1"/>
                          </a:solidFill>
                          <a:effectLst/>
                          <a:latin typeface="Times New Roman" panose="02020603050405020304" pitchFamily="18" charset="0"/>
                          <a:ea typeface="+mn-ea"/>
                          <a:cs typeface="Times New Roman" panose="02020603050405020304" pitchFamily="18" charset="0"/>
                        </a:rPr>
                        <a:t>Sochor</a:t>
                      </a:r>
                      <a:r>
                        <a:rPr lang="en-IN" sz="13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300" kern="1200" dirty="0" err="1">
                          <a:solidFill>
                            <a:schemeClr val="dk1"/>
                          </a:solidFill>
                          <a:effectLst/>
                          <a:latin typeface="Times New Roman" panose="02020603050405020304" pitchFamily="18" charset="0"/>
                          <a:ea typeface="+mn-ea"/>
                          <a:cs typeface="Times New Roman" panose="02020603050405020304" pitchFamily="18" charset="0"/>
                        </a:rPr>
                        <a:t>Aleksej</a:t>
                      </a:r>
                      <a:r>
                        <a:rPr lang="en-IN" sz="1300" kern="1200" dirty="0">
                          <a:solidFill>
                            <a:schemeClr val="dk1"/>
                          </a:solidFill>
                          <a:effectLst/>
                          <a:latin typeface="Times New Roman" panose="02020603050405020304" pitchFamily="18" charset="0"/>
                          <a:ea typeface="+mn-ea"/>
                          <a:cs typeface="Times New Roman" panose="02020603050405020304" pitchFamily="18" charset="0"/>
                        </a:rPr>
                        <a:t> Makarov</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kern="1200" dirty="0">
                          <a:solidFill>
                            <a:schemeClr val="dk1"/>
                          </a:solidFill>
                          <a:effectLst/>
                          <a:latin typeface="Times New Roman" panose="02020603050405020304" pitchFamily="18" charset="0"/>
                          <a:ea typeface="+mn-ea"/>
                          <a:cs typeface="Times New Roman" panose="02020603050405020304" pitchFamily="18" charset="0"/>
                        </a:rPr>
                        <a:t>Single Shot Detector (SSD),Faster R-CNN, and Region-based Fully Convolutional Network (R-FCN)</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dirty="0">
                          <a:latin typeface="Times New Roman" panose="02020603050405020304" pitchFamily="18" charset="0"/>
                          <a:cs typeface="Times New Roman" panose="02020603050405020304" pitchFamily="18" charset="0"/>
                        </a:rPr>
                        <a:t>This paper detects both pedestrians and the vehicles using all the three models.</a:t>
                      </a:r>
                    </a:p>
                  </a:txBody>
                  <a:tcPr marL="56557" marR="56557" marT="27725" marB="27725">
                    <a:solidFill>
                      <a:schemeClr val="accent5">
                        <a:lumMod val="40000"/>
                        <a:lumOff val="60000"/>
                      </a:schemeClr>
                    </a:solidFill>
                  </a:tcPr>
                </a:tc>
                <a:tc>
                  <a:txBody>
                    <a:bodyPr/>
                    <a:lstStyle/>
                    <a:p>
                      <a:r>
                        <a:rPr lang="en-US" sz="1300" dirty="0">
                          <a:latin typeface="Times New Roman" panose="02020603050405020304" pitchFamily="18" charset="0"/>
                          <a:cs typeface="Times New Roman" panose="02020603050405020304" pitchFamily="18" charset="0"/>
                        </a:rPr>
                        <a:t>Violation are not detected.</a:t>
                      </a:r>
                    </a:p>
                  </a:txBody>
                  <a:tcPr marL="56557" marR="56557" marT="27725" marB="27725">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811B3B-01A3-4C4B-8171-19415E625931}"/>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9219" name="object 4">
            <a:extLst>
              <a:ext uri="{FF2B5EF4-FFF2-40B4-BE49-F238E27FC236}">
                <a16:creationId xmlns:a16="http://schemas.microsoft.com/office/drawing/2014/main" id="{779F078B-7D54-4974-AB12-0BBBEC8F757E}"/>
              </a:ext>
            </a:extLst>
          </p:cNvPr>
          <p:cNvSpPr>
            <a:spLocks/>
          </p:cNvSpPr>
          <p:nvPr/>
        </p:nvSpPr>
        <p:spPr bwMode="auto">
          <a:xfrm>
            <a:off x="611718" y="722959"/>
            <a:ext cx="11235221" cy="0"/>
          </a:xfrm>
          <a:custGeom>
            <a:avLst/>
            <a:gdLst>
              <a:gd name="T0" fmla="*/ 0 w 18527395"/>
              <a:gd name="T1" fmla="*/ 18532562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9220" name="object 5">
            <a:extLst>
              <a:ext uri="{FF2B5EF4-FFF2-40B4-BE49-F238E27FC236}">
                <a16:creationId xmlns:a16="http://schemas.microsoft.com/office/drawing/2014/main" id="{1D5251DE-B3CE-4F7F-8C17-F336A2E98A28}"/>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9221" name="object 6">
            <a:extLst>
              <a:ext uri="{FF2B5EF4-FFF2-40B4-BE49-F238E27FC236}">
                <a16:creationId xmlns:a16="http://schemas.microsoft.com/office/drawing/2014/main" id="{38515F2A-F867-49A8-A54A-FF0CC1273724}"/>
              </a:ext>
            </a:extLst>
          </p:cNvPr>
          <p:cNvSpPr>
            <a:spLocks/>
          </p:cNvSpPr>
          <p:nvPr/>
        </p:nvSpPr>
        <p:spPr bwMode="auto">
          <a:xfrm>
            <a:off x="1809269" y="432235"/>
            <a:ext cx="34656" cy="34656"/>
          </a:xfrm>
          <a:custGeom>
            <a:avLst/>
            <a:gdLst>
              <a:gd name="T0" fmla="*/ 34425 w 56514"/>
              <a:gd name="T1" fmla="*/ 0 h 56515"/>
              <a:gd name="T2" fmla="*/ 21040 w 56514"/>
              <a:gd name="T3" fmla="*/ 2699 h 56515"/>
              <a:gd name="T4" fmla="*/ 10094 w 56514"/>
              <a:gd name="T5" fmla="*/ 10061 h 56515"/>
              <a:gd name="T6" fmla="*/ 2709 w 56514"/>
              <a:gd name="T7" fmla="*/ 20979 h 56515"/>
              <a:gd name="T8" fmla="*/ 0 w 56514"/>
              <a:gd name="T9" fmla="*/ 34351 h 56515"/>
              <a:gd name="T10" fmla="*/ 2709 w 56514"/>
              <a:gd name="T11" fmla="*/ 47736 h 56515"/>
              <a:gd name="T12" fmla="*/ 10094 w 56514"/>
              <a:gd name="T13" fmla="*/ 58676 h 56515"/>
              <a:gd name="T14" fmla="*/ 21040 w 56514"/>
              <a:gd name="T15" fmla="*/ 66059 h 56515"/>
              <a:gd name="T16" fmla="*/ 34425 w 56514"/>
              <a:gd name="T17" fmla="*/ 68769 h 56515"/>
              <a:gd name="T18" fmla="*/ 47791 w 56514"/>
              <a:gd name="T19" fmla="*/ 66059 h 56515"/>
              <a:gd name="T20" fmla="*/ 51132 w 56514"/>
              <a:gd name="T21" fmla="*/ 63799 h 56515"/>
              <a:gd name="T22" fmla="*/ 34425 w 56514"/>
              <a:gd name="T23" fmla="*/ 63799 h 56515"/>
              <a:gd name="T24" fmla="*/ 22951 w 56514"/>
              <a:gd name="T25" fmla="*/ 61482 h 56515"/>
              <a:gd name="T26" fmla="*/ 13588 w 56514"/>
              <a:gd name="T27" fmla="*/ 55163 h 56515"/>
              <a:gd name="T28" fmla="*/ 7280 w 56514"/>
              <a:gd name="T29" fmla="*/ 45801 h 56515"/>
              <a:gd name="T30" fmla="*/ 4968 w 56514"/>
              <a:gd name="T31" fmla="*/ 34351 h 56515"/>
              <a:gd name="T32" fmla="*/ 7280 w 56514"/>
              <a:gd name="T33" fmla="*/ 22893 h 56515"/>
              <a:gd name="T34" fmla="*/ 13588 w 56514"/>
              <a:gd name="T35" fmla="*/ 13513 h 56515"/>
              <a:gd name="T36" fmla="*/ 22951 w 56514"/>
              <a:gd name="T37" fmla="*/ 7178 h 56515"/>
              <a:gd name="T38" fmla="*/ 34425 w 56514"/>
              <a:gd name="T39" fmla="*/ 4853 h 56515"/>
              <a:gd name="T40" fmla="*/ 50988 w 56514"/>
              <a:gd name="T41" fmla="*/ 4853 h 56515"/>
              <a:gd name="T42" fmla="*/ 47791 w 56514"/>
              <a:gd name="T43" fmla="*/ 2699 h 56515"/>
              <a:gd name="T44" fmla="*/ 34425 w 56514"/>
              <a:gd name="T45" fmla="*/ 0 h 56515"/>
              <a:gd name="T46" fmla="*/ 50988 w 56514"/>
              <a:gd name="T47" fmla="*/ 4853 h 56515"/>
              <a:gd name="T48" fmla="*/ 34425 w 56514"/>
              <a:gd name="T49" fmla="*/ 4853 h 56515"/>
              <a:gd name="T50" fmla="*/ 45903 w 56514"/>
              <a:gd name="T51" fmla="*/ 7178 h 56515"/>
              <a:gd name="T52" fmla="*/ 55264 w 56514"/>
              <a:gd name="T53" fmla="*/ 13513 h 56515"/>
              <a:gd name="T54" fmla="*/ 61573 w 56514"/>
              <a:gd name="T55" fmla="*/ 22893 h 56515"/>
              <a:gd name="T56" fmla="*/ 63884 w 56514"/>
              <a:gd name="T57" fmla="*/ 34351 h 56515"/>
              <a:gd name="T58" fmla="*/ 61573 w 56514"/>
              <a:gd name="T59" fmla="*/ 45801 h 56515"/>
              <a:gd name="T60" fmla="*/ 55264 w 56514"/>
              <a:gd name="T61" fmla="*/ 55163 h 56515"/>
              <a:gd name="T62" fmla="*/ 45903 w 56514"/>
              <a:gd name="T63" fmla="*/ 61482 h 56515"/>
              <a:gd name="T64" fmla="*/ 34425 w 56514"/>
              <a:gd name="T65" fmla="*/ 63799 h 56515"/>
              <a:gd name="T66" fmla="*/ 51132 w 56514"/>
              <a:gd name="T67" fmla="*/ 63799 h 56515"/>
              <a:gd name="T68" fmla="*/ 58716 w 56514"/>
              <a:gd name="T69" fmla="*/ 58676 h 56515"/>
              <a:gd name="T70" fmla="*/ 66095 w 56514"/>
              <a:gd name="T71" fmla="*/ 47736 h 56515"/>
              <a:gd name="T72" fmla="*/ 68801 w 56514"/>
              <a:gd name="T73" fmla="*/ 34351 h 56515"/>
              <a:gd name="T74" fmla="*/ 66095 w 56514"/>
              <a:gd name="T75" fmla="*/ 20979 h 56515"/>
              <a:gd name="T76" fmla="*/ 58716 w 56514"/>
              <a:gd name="T77" fmla="*/ 10061 h 56515"/>
              <a:gd name="T78" fmla="*/ 50988 w 56514"/>
              <a:gd name="T79" fmla="*/ 4853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9222" name="object 7">
            <a:extLst>
              <a:ext uri="{FF2B5EF4-FFF2-40B4-BE49-F238E27FC236}">
                <a16:creationId xmlns:a16="http://schemas.microsoft.com/office/drawing/2014/main" id="{D783FA38-F15D-4A4A-8F14-4FB1F2A82439}"/>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DF499608-C382-4900-85BA-05C91B3C8FA9}"/>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4" name="Title 10">
            <a:extLst>
              <a:ext uri="{FF2B5EF4-FFF2-40B4-BE49-F238E27FC236}">
                <a16:creationId xmlns:a16="http://schemas.microsoft.com/office/drawing/2014/main" id="{7F2BB1FC-20CF-400D-AFB7-D7717F7345CC}"/>
              </a:ext>
            </a:extLst>
          </p:cNvPr>
          <p:cNvSpPr>
            <a:spLocks noGrp="1"/>
          </p:cNvSpPr>
          <p:nvPr>
            <p:ph type="title"/>
          </p:nvPr>
        </p:nvSpPr>
        <p:spPr>
          <a:xfrm>
            <a:off x="9607789" y="247404"/>
            <a:ext cx="2231449" cy="280134"/>
          </a:xfrm>
        </p:spPr>
        <p:txBody>
          <a:bodyPr>
            <a:noAutofit/>
          </a:bodyPr>
          <a:lstStyle/>
          <a:p>
            <a:pPr algn="r" eaLnBrk="1" hangingPunct="1"/>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Go, change the world</a:t>
            </a:r>
          </a:p>
        </p:txBody>
      </p:sp>
      <p:sp>
        <p:nvSpPr>
          <p:cNvPr id="9225" name="TextBox 3">
            <a:extLst>
              <a:ext uri="{FF2B5EF4-FFF2-40B4-BE49-F238E27FC236}">
                <a16:creationId xmlns:a16="http://schemas.microsoft.com/office/drawing/2014/main" id="{2DAEA17E-17B2-4D3B-9780-B73C978C4515}"/>
              </a:ext>
            </a:extLst>
          </p:cNvPr>
          <p:cNvSpPr txBox="1">
            <a:spLocks noChangeArrowheads="1"/>
          </p:cNvSpPr>
          <p:nvPr/>
        </p:nvSpPr>
        <p:spPr bwMode="auto">
          <a:xfrm>
            <a:off x="3554574" y="265694"/>
            <a:ext cx="4574567" cy="46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r>
              <a:rPr lang="en-US" altLang="en-US" sz="2426">
                <a:latin typeface="Times New Roman" panose="02020603050405020304" pitchFamily="18" charset="0"/>
                <a:cs typeface="Times New Roman" panose="02020603050405020304" pitchFamily="18" charset="0"/>
              </a:rPr>
              <a:t>Literature survey</a:t>
            </a:r>
            <a:endParaRPr lang="en-IN" altLang="en-US" sz="1092">
              <a:latin typeface="Times New Roman" panose="02020603050405020304" pitchFamily="18" charset="0"/>
              <a:cs typeface="Times New Roman" panose="02020603050405020304" pitchFamily="18" charset="0"/>
            </a:endParaRPr>
          </a:p>
        </p:txBody>
      </p:sp>
      <p:graphicFrame>
        <p:nvGraphicFramePr>
          <p:cNvPr id="11" name="Content Placeholder 6">
            <a:extLst>
              <a:ext uri="{FF2B5EF4-FFF2-40B4-BE49-F238E27FC236}">
                <a16:creationId xmlns:a16="http://schemas.microsoft.com/office/drawing/2014/main" id="{31BBDF56-FDBA-4F8A-A8D3-B3629C2360AE}"/>
              </a:ext>
            </a:extLst>
          </p:cNvPr>
          <p:cNvGraphicFramePr>
            <a:graphicFrameLocks/>
          </p:cNvGraphicFramePr>
          <p:nvPr/>
        </p:nvGraphicFramePr>
        <p:xfrm>
          <a:off x="518340" y="890462"/>
          <a:ext cx="11328600" cy="5527603"/>
        </p:xfrm>
        <a:graphic>
          <a:graphicData uri="http://schemas.openxmlformats.org/drawingml/2006/table">
            <a:tbl>
              <a:tblPr firstRow="1" bandRow="1">
                <a:tableStyleId>{5C22544A-7EE6-4342-B048-85BDC9FD1C3A}</a:tableStyleId>
              </a:tblPr>
              <a:tblGrid>
                <a:gridCol w="1888100">
                  <a:extLst>
                    <a:ext uri="{9D8B030D-6E8A-4147-A177-3AD203B41FA5}">
                      <a16:colId xmlns:a16="http://schemas.microsoft.com/office/drawing/2014/main" val="20000"/>
                    </a:ext>
                  </a:extLst>
                </a:gridCol>
                <a:gridCol w="1888100">
                  <a:extLst>
                    <a:ext uri="{9D8B030D-6E8A-4147-A177-3AD203B41FA5}">
                      <a16:colId xmlns:a16="http://schemas.microsoft.com/office/drawing/2014/main" val="20001"/>
                    </a:ext>
                  </a:extLst>
                </a:gridCol>
                <a:gridCol w="1888100">
                  <a:extLst>
                    <a:ext uri="{9D8B030D-6E8A-4147-A177-3AD203B41FA5}">
                      <a16:colId xmlns:a16="http://schemas.microsoft.com/office/drawing/2014/main" val="20002"/>
                    </a:ext>
                  </a:extLst>
                </a:gridCol>
                <a:gridCol w="1888100">
                  <a:extLst>
                    <a:ext uri="{9D8B030D-6E8A-4147-A177-3AD203B41FA5}">
                      <a16:colId xmlns:a16="http://schemas.microsoft.com/office/drawing/2014/main" val="20003"/>
                    </a:ext>
                  </a:extLst>
                </a:gridCol>
                <a:gridCol w="1888100">
                  <a:extLst>
                    <a:ext uri="{9D8B030D-6E8A-4147-A177-3AD203B41FA5}">
                      <a16:colId xmlns:a16="http://schemas.microsoft.com/office/drawing/2014/main" val="20004"/>
                    </a:ext>
                  </a:extLst>
                </a:gridCol>
                <a:gridCol w="1888100">
                  <a:extLst>
                    <a:ext uri="{9D8B030D-6E8A-4147-A177-3AD203B41FA5}">
                      <a16:colId xmlns:a16="http://schemas.microsoft.com/office/drawing/2014/main" val="20005"/>
                    </a:ext>
                  </a:extLst>
                </a:gridCol>
              </a:tblGrid>
              <a:tr h="1038959">
                <a:tc>
                  <a:txBody>
                    <a:bodyPr/>
                    <a:lstStyle/>
                    <a:p>
                      <a:pPr marL="0" marR="0" algn="ctr">
                        <a:lnSpc>
                          <a:spcPct val="115000"/>
                        </a:lnSpc>
                        <a:spcBef>
                          <a:spcPts val="0"/>
                        </a:spcBef>
                        <a:spcAft>
                          <a:spcPts val="0"/>
                        </a:spcAft>
                      </a:pPr>
                      <a:r>
                        <a:rPr lang="en-US" sz="1200" dirty="0">
                          <a:solidFill>
                            <a:schemeClr val="tx1"/>
                          </a:solidFill>
                          <a:latin typeface="Times New Roman" panose="02020603050405020304" pitchFamily="18" charset="0"/>
                          <a:ea typeface="Calibri" panose="020F0502020204030204"/>
                          <a:cs typeface="Times New Roman" panose="02020603050405020304" pitchFamily="18" charset="0"/>
                        </a:rPr>
                        <a:t>Year,</a:t>
                      </a:r>
                      <a:r>
                        <a:rPr lang="en-US" sz="1200" baseline="0" dirty="0">
                          <a:solidFill>
                            <a:schemeClr val="tx1"/>
                          </a:solidFill>
                          <a:latin typeface="Times New Roman" panose="02020603050405020304" pitchFamily="18" charset="0"/>
                          <a:ea typeface="Calibri" panose="020F0502020204030204"/>
                          <a:cs typeface="Times New Roman" panose="02020603050405020304" pitchFamily="18" charset="0"/>
                        </a:rPr>
                        <a:t> Name  of the Journal/Conference </a:t>
                      </a:r>
                      <a:endParaRPr lang="en-US" sz="120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42417" marR="42417" marT="0" marB="0">
                    <a:solidFill>
                      <a:srgbClr val="00B0F0"/>
                    </a:solidFill>
                  </a:tcPr>
                </a:tc>
                <a:tc>
                  <a:txBody>
                    <a:bodyPr/>
                    <a:lstStyle/>
                    <a:p>
                      <a:pPr marL="0" marR="0" algn="ctr">
                        <a:lnSpc>
                          <a:spcPct val="115000"/>
                        </a:lnSpc>
                        <a:spcBef>
                          <a:spcPts val="0"/>
                        </a:spcBef>
                        <a:spcAft>
                          <a:spcPts val="0"/>
                        </a:spcAft>
                      </a:pPr>
                      <a:endParaRPr lang="en-US" sz="12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dirty="0">
                          <a:solidFill>
                            <a:schemeClr val="tx1"/>
                          </a:solidFill>
                          <a:latin typeface="Times New Roman" panose="02020603050405020304" pitchFamily="18" charset="0"/>
                          <a:ea typeface="Calibri" panose="020F0502020204030204"/>
                          <a:cs typeface="Times New Roman" panose="02020603050405020304" pitchFamily="18" charset="0"/>
                        </a:rPr>
                        <a:t>Title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2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dirty="0">
                          <a:solidFill>
                            <a:schemeClr val="tx1"/>
                          </a:solidFill>
                          <a:latin typeface="Times New Roman" panose="02020603050405020304" pitchFamily="18" charset="0"/>
                          <a:ea typeface="Calibri" panose="020F0502020204030204"/>
                          <a:cs typeface="Times New Roman" panose="02020603050405020304" pitchFamily="18" charset="0"/>
                        </a:rPr>
                        <a:t>Authors of the paper</a:t>
                      </a: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2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342900" marR="0" lvl="0" indent="-342900" algn="ctr">
                        <a:lnSpc>
                          <a:spcPct val="115000"/>
                        </a:lnSpc>
                        <a:spcBef>
                          <a:spcPts val="0"/>
                        </a:spcBef>
                        <a:spcAft>
                          <a:spcPts val="0"/>
                        </a:spcAft>
                        <a:buFont typeface="Wingdings" panose="05000000000000000000"/>
                        <a:buNone/>
                      </a:pPr>
                      <a:r>
                        <a:rPr lang="en-US" sz="1200" dirty="0">
                          <a:solidFill>
                            <a:schemeClr val="tx1"/>
                          </a:solidFill>
                          <a:latin typeface="Times New Roman" panose="02020603050405020304" pitchFamily="18" charset="0"/>
                          <a:ea typeface="Calibri" panose="020F0502020204030204"/>
                          <a:cs typeface="Times New Roman" panose="02020603050405020304" pitchFamily="18" charset="0"/>
                        </a:rPr>
                        <a:t>Model/Sub</a:t>
                      </a:r>
                      <a:r>
                        <a:rPr lang="en-US" sz="1200" baseline="0" dirty="0">
                          <a:solidFill>
                            <a:schemeClr val="tx1"/>
                          </a:solidFill>
                          <a:latin typeface="Times New Roman" panose="02020603050405020304" pitchFamily="18" charset="0"/>
                          <a:ea typeface="Calibri" panose="020F0502020204030204"/>
                          <a:cs typeface="Times New Roman" panose="02020603050405020304" pitchFamily="18" charset="0"/>
                        </a:rPr>
                        <a:t> Model used</a:t>
                      </a:r>
                      <a:endParaRPr lang="en-US" sz="120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2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342900" marR="0" lvl="0" indent="-342900" algn="ctr">
                        <a:lnSpc>
                          <a:spcPct val="115000"/>
                        </a:lnSpc>
                        <a:spcBef>
                          <a:spcPts val="0"/>
                        </a:spcBef>
                        <a:spcAft>
                          <a:spcPts val="0"/>
                        </a:spcAft>
                        <a:buFont typeface="Wingdings" panose="05000000000000000000"/>
                        <a:buNone/>
                      </a:pPr>
                      <a:r>
                        <a:rPr lang="en-US" sz="1200" dirty="0">
                          <a:solidFill>
                            <a:schemeClr val="tx1"/>
                          </a:solidFill>
                          <a:latin typeface="Times New Roman" panose="02020603050405020304" pitchFamily="18" charset="0"/>
                          <a:ea typeface="Calibri" panose="020F0502020204030204"/>
                          <a:cs typeface="Times New Roman" panose="02020603050405020304" pitchFamily="18" charset="0"/>
                        </a:rPr>
                        <a:t>Challenges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2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dirty="0">
                          <a:solidFill>
                            <a:schemeClr val="tx1"/>
                          </a:solidFill>
                          <a:latin typeface="Times New Roman" panose="02020603050405020304" pitchFamily="18" charset="0"/>
                          <a:ea typeface="Calibri" panose="020F0502020204030204"/>
                          <a:cs typeface="Times New Roman" panose="02020603050405020304" pitchFamily="18" charset="0"/>
                        </a:rPr>
                        <a:t>Limitations</a:t>
                      </a:r>
                      <a:r>
                        <a:rPr lang="en-US" sz="1200" baseline="0" dirty="0">
                          <a:solidFill>
                            <a:schemeClr val="tx1"/>
                          </a:solidFill>
                          <a:latin typeface="Times New Roman" panose="02020603050405020304" pitchFamily="18" charset="0"/>
                          <a:ea typeface="Calibri" panose="020F0502020204030204"/>
                          <a:cs typeface="Times New Roman" panose="02020603050405020304" pitchFamily="18" charset="0"/>
                        </a:rPr>
                        <a:t> of the paper</a:t>
                      </a:r>
                      <a:endParaRPr lang="en-US" sz="120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42417" marR="42417" marT="0" marB="0">
                    <a:solidFill>
                      <a:srgbClr val="00B0F0"/>
                    </a:solidFill>
                  </a:tcPr>
                </a:tc>
                <a:extLst>
                  <a:ext uri="{0D108BD9-81ED-4DB2-BD59-A6C34878D82A}">
                    <a16:rowId xmlns:a16="http://schemas.microsoft.com/office/drawing/2014/main" val="10000"/>
                  </a:ext>
                </a:extLst>
              </a:tr>
              <a:tr h="239857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u="none" dirty="0">
                          <a:latin typeface="Times New Roman" panose="02020603050405020304" pitchFamily="18" charset="0"/>
                          <a:cs typeface="Times New Roman" panose="02020603050405020304" pitchFamily="18" charset="0"/>
                        </a:rPr>
                        <a:t>2020, </a:t>
                      </a:r>
                      <a:r>
                        <a:rPr lang="en-US" sz="1200" b="0" i="0" u="none" kern="1200" dirty="0">
                          <a:solidFill>
                            <a:schemeClr val="dk1"/>
                          </a:solidFill>
                          <a:effectLst/>
                          <a:latin typeface="Times New Roman" panose="02020603050405020304" pitchFamily="18" charset="0"/>
                          <a:ea typeface="+mn-ea"/>
                          <a:cs typeface="Times New Roman" panose="02020603050405020304" pitchFamily="18" charset="0"/>
                        </a:rPr>
                        <a:t>Fifth International Conference on Communication and Electronics Systems</a:t>
                      </a:r>
                      <a:endParaRPr lang="en-US" sz="1200" b="0" i="0" u="none"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200" b="0" i="0" u="none" kern="1200" dirty="0">
                          <a:solidFill>
                            <a:schemeClr val="dk1"/>
                          </a:solidFill>
                          <a:effectLst/>
                          <a:latin typeface="Times New Roman" panose="02020603050405020304" pitchFamily="18" charset="0"/>
                          <a:ea typeface="+mn-ea"/>
                          <a:cs typeface="Times New Roman" panose="02020603050405020304" pitchFamily="18" charset="0"/>
                        </a:rPr>
                        <a:t>Traffic Signal Violation Detection using Artificial </a:t>
                      </a:r>
                      <a:endParaRPr lang="en-US" sz="1200" b="0" i="0" u="none" dirty="0">
                        <a:latin typeface="Times New Roman" panose="02020603050405020304" pitchFamily="18" charset="0"/>
                        <a:cs typeface="Times New Roman" panose="02020603050405020304" pitchFamily="18" charset="0"/>
                      </a:endParaRPr>
                    </a:p>
                    <a:p>
                      <a:r>
                        <a:rPr lang="en-US" sz="1200" b="0" i="0" u="none" kern="1200" dirty="0">
                          <a:solidFill>
                            <a:schemeClr val="dk1"/>
                          </a:solidFill>
                          <a:effectLst/>
                          <a:latin typeface="Times New Roman" panose="02020603050405020304" pitchFamily="18" charset="0"/>
                          <a:ea typeface="+mn-ea"/>
                          <a:cs typeface="Times New Roman" panose="02020603050405020304" pitchFamily="18" charset="0"/>
                        </a:rPr>
                        <a:t>Intelligence and Deep Learning </a:t>
                      </a:r>
                      <a:endParaRPr lang="en-US" sz="1200" b="0" i="0" u="none"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200" b="0" i="0" u="none" kern="1200" dirty="0">
                          <a:solidFill>
                            <a:schemeClr val="dk1"/>
                          </a:solidFill>
                          <a:effectLst/>
                          <a:latin typeface="Times New Roman" panose="02020603050405020304" pitchFamily="18" charset="0"/>
                          <a:ea typeface="+mn-ea"/>
                          <a:cs typeface="Times New Roman" panose="02020603050405020304" pitchFamily="18" charset="0"/>
                        </a:rPr>
                        <a:t>Ruben J Franklin, Mohana </a:t>
                      </a:r>
                      <a:endParaRPr lang="en-US" sz="1200" b="0" i="0" u="none"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200" b="0" i="0" u="none" kern="1200" dirty="0">
                          <a:solidFill>
                            <a:schemeClr val="dk1"/>
                          </a:solidFill>
                          <a:effectLst/>
                          <a:latin typeface="Times New Roman" panose="02020603050405020304" pitchFamily="18" charset="0"/>
                          <a:ea typeface="+mn-ea"/>
                          <a:cs typeface="Times New Roman" panose="02020603050405020304" pitchFamily="18" charset="0"/>
                        </a:rPr>
                        <a:t> MobileNetV3 </a:t>
                      </a:r>
                      <a:endParaRPr lang="en-US" sz="1200" b="0" i="0" u="none"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200" b="0" i="0" u="none" kern="1200" dirty="0">
                          <a:solidFill>
                            <a:schemeClr val="dk1"/>
                          </a:solidFill>
                          <a:effectLst/>
                          <a:latin typeface="Times New Roman" panose="02020603050405020304" pitchFamily="18" charset="0"/>
                          <a:ea typeface="+mn-ea"/>
                          <a:cs typeface="Times New Roman" panose="02020603050405020304" pitchFamily="18" charset="0"/>
                        </a:rPr>
                        <a:t>Continuous learning and Training </a:t>
                      </a:r>
                    </a:p>
                    <a:p>
                      <a:endParaRPr lang="en-IN" sz="1200" b="0" i="0" u="none"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200" b="0" i="0" u="none" kern="1200" dirty="0">
                          <a:solidFill>
                            <a:schemeClr val="dk1"/>
                          </a:solidFill>
                          <a:effectLst/>
                          <a:latin typeface="Times New Roman" panose="02020603050405020304" pitchFamily="18" charset="0"/>
                          <a:ea typeface="+mn-ea"/>
                          <a:cs typeface="Times New Roman" panose="02020603050405020304" pitchFamily="18" charset="0"/>
                        </a:rPr>
                        <a:t>Lack of Data</a:t>
                      </a:r>
                      <a:endParaRPr lang="en-US" sz="1200" b="0" i="0" u="none"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200" b="0" i="0" u="none" dirty="0">
                          <a:latin typeface="Times New Roman" panose="02020603050405020304" pitchFamily="18" charset="0"/>
                          <a:cs typeface="Times New Roman" panose="02020603050405020304" pitchFamily="18" charset="0"/>
                        </a:rPr>
                        <a:t>Limited to signal jumping and speed violation.</a:t>
                      </a:r>
                    </a:p>
                    <a:p>
                      <a:endParaRPr lang="en-US" sz="1200" b="0" i="0" u="none" dirty="0">
                        <a:latin typeface="Times New Roman" panose="02020603050405020304" pitchFamily="18" charset="0"/>
                        <a:cs typeface="Times New Roman" panose="02020603050405020304" pitchFamily="18" charset="0"/>
                      </a:endParaRPr>
                    </a:p>
                    <a:p>
                      <a:r>
                        <a:rPr lang="en-US" sz="1200" b="0" i="0" u="none" kern="1200" dirty="0">
                          <a:solidFill>
                            <a:schemeClr val="dk1"/>
                          </a:solidFill>
                          <a:effectLst/>
                          <a:latin typeface="Times New Roman" panose="02020603050405020304" pitchFamily="18" charset="0"/>
                          <a:ea typeface="+mn-ea"/>
                          <a:cs typeface="Times New Roman" panose="02020603050405020304" pitchFamily="18" charset="0"/>
                        </a:rPr>
                        <a:t>Further enhancements are required to </a:t>
                      </a:r>
                      <a:endParaRPr lang="en-US" sz="1200" b="0" i="0" u="none" dirty="0">
                        <a:latin typeface="Times New Roman" panose="02020603050405020304" pitchFamily="18" charset="0"/>
                        <a:cs typeface="Times New Roman" panose="02020603050405020304" pitchFamily="18" charset="0"/>
                      </a:endParaRPr>
                    </a:p>
                    <a:p>
                      <a:r>
                        <a:rPr lang="en-US" sz="1200" b="0" i="0" u="none" kern="1200" dirty="0">
                          <a:solidFill>
                            <a:schemeClr val="dk1"/>
                          </a:solidFill>
                          <a:effectLst/>
                          <a:latin typeface="Times New Roman" panose="02020603050405020304" pitchFamily="18" charset="0"/>
                          <a:ea typeface="+mn-ea"/>
                          <a:cs typeface="Times New Roman" panose="02020603050405020304" pitchFamily="18" charset="0"/>
                        </a:rPr>
                        <a:t>reduce computational time at high traffic volume roads. </a:t>
                      </a:r>
                      <a:endParaRPr lang="en-US" sz="1200" b="0" i="0" u="none"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extLst>
                  <a:ext uri="{0D108BD9-81ED-4DB2-BD59-A6C34878D82A}">
                    <a16:rowId xmlns:a16="http://schemas.microsoft.com/office/drawing/2014/main" val="10001"/>
                  </a:ext>
                </a:extLst>
              </a:tr>
              <a:tr h="209006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2020, </a:t>
                      </a:r>
                      <a:r>
                        <a:rPr lang="en-US" sz="1200" b="0" kern="1200" dirty="0">
                          <a:solidFill>
                            <a:schemeClr val="dk1"/>
                          </a:solidFill>
                          <a:effectLst/>
                          <a:latin typeface="Times New Roman" panose="02020603050405020304" pitchFamily="18" charset="0"/>
                          <a:ea typeface="+mn-ea"/>
                          <a:cs typeface="Times New Roman" panose="02020603050405020304" pitchFamily="18" charset="0"/>
                        </a:rPr>
                        <a:t>International Journal of Engineering Research &amp; Technology </a:t>
                      </a:r>
                      <a:endParaRPr lang="en-US" sz="1200" b="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200" b="0" kern="1200" dirty="0">
                          <a:solidFill>
                            <a:schemeClr val="dk1"/>
                          </a:solidFill>
                          <a:effectLst/>
                          <a:latin typeface="Times New Roman" panose="02020603050405020304" pitchFamily="18" charset="0"/>
                          <a:ea typeface="+mn-ea"/>
                          <a:cs typeface="Times New Roman" panose="02020603050405020304" pitchFamily="18" charset="0"/>
                        </a:rPr>
                        <a:t>Real Time Road Surveillance and Vehicle </a:t>
                      </a:r>
                      <a:endParaRPr lang="en-US" sz="1200" b="0" dirty="0">
                        <a:latin typeface="Times New Roman" panose="02020603050405020304" pitchFamily="18" charset="0"/>
                        <a:cs typeface="Times New Roman" panose="02020603050405020304" pitchFamily="18" charset="0"/>
                      </a:endParaRPr>
                    </a:p>
                    <a:p>
                      <a:r>
                        <a:rPr lang="en-US" sz="1200" b="0" kern="1200" dirty="0">
                          <a:solidFill>
                            <a:schemeClr val="dk1"/>
                          </a:solidFill>
                          <a:effectLst/>
                          <a:latin typeface="Times New Roman" panose="02020603050405020304" pitchFamily="18" charset="0"/>
                          <a:ea typeface="+mn-ea"/>
                          <a:cs typeface="Times New Roman" panose="02020603050405020304" pitchFamily="18" charset="0"/>
                        </a:rPr>
                        <a:t>Detection using Deep Learning</a:t>
                      </a:r>
                      <a:endParaRPr lang="en-US" sz="1200" b="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200" b="0" kern="1200" dirty="0">
                          <a:solidFill>
                            <a:schemeClr val="dk1"/>
                          </a:solidFill>
                          <a:effectLst/>
                          <a:latin typeface="Times New Roman" panose="02020603050405020304" pitchFamily="18" charset="0"/>
                          <a:ea typeface="+mn-ea"/>
                          <a:cs typeface="Times New Roman" panose="02020603050405020304" pitchFamily="18" charset="0"/>
                        </a:rPr>
                        <a:t>Arun Mathew, </a:t>
                      </a:r>
                      <a:r>
                        <a:rPr lang="en-IN" sz="1200" b="0" kern="1200" dirty="0" err="1">
                          <a:solidFill>
                            <a:schemeClr val="dk1"/>
                          </a:solidFill>
                          <a:effectLst/>
                          <a:latin typeface="Times New Roman" panose="02020603050405020304" pitchFamily="18" charset="0"/>
                          <a:ea typeface="+mn-ea"/>
                          <a:cs typeface="Times New Roman" panose="02020603050405020304" pitchFamily="18" charset="0"/>
                        </a:rPr>
                        <a:t>Athul</a:t>
                      </a:r>
                      <a:r>
                        <a:rPr lang="en-IN" sz="1200" b="0" kern="1200" dirty="0">
                          <a:solidFill>
                            <a:schemeClr val="dk1"/>
                          </a:solidFill>
                          <a:effectLst/>
                          <a:latin typeface="Times New Roman" panose="02020603050405020304" pitchFamily="18" charset="0"/>
                          <a:ea typeface="+mn-ea"/>
                          <a:cs typeface="Times New Roman" panose="02020603050405020304" pitchFamily="18" charset="0"/>
                        </a:rPr>
                        <a:t> Raj A , S </a:t>
                      </a:r>
                      <a:r>
                        <a:rPr lang="en-IN" sz="1200" b="0" kern="1200" dirty="0" err="1">
                          <a:solidFill>
                            <a:schemeClr val="dk1"/>
                          </a:solidFill>
                          <a:effectLst/>
                          <a:latin typeface="Times New Roman" panose="02020603050405020304" pitchFamily="18" charset="0"/>
                          <a:ea typeface="+mn-ea"/>
                          <a:cs typeface="Times New Roman" panose="02020603050405020304" pitchFamily="18" charset="0"/>
                        </a:rPr>
                        <a:t>Devakanth</a:t>
                      </a:r>
                      <a:r>
                        <a:rPr lang="en-IN" sz="1200" b="0" kern="1200" dirty="0">
                          <a:solidFill>
                            <a:schemeClr val="dk1"/>
                          </a:solidFill>
                          <a:effectLst/>
                          <a:latin typeface="Times New Roman" panose="02020603050405020304" pitchFamily="18" charset="0"/>
                          <a:ea typeface="+mn-ea"/>
                          <a:cs typeface="Times New Roman" panose="02020603050405020304" pitchFamily="18" charset="0"/>
                        </a:rPr>
                        <a:t> , </a:t>
                      </a:r>
                      <a:r>
                        <a:rPr lang="en-IN" sz="1200" b="0" kern="1200" dirty="0" err="1">
                          <a:solidFill>
                            <a:schemeClr val="dk1"/>
                          </a:solidFill>
                          <a:effectLst/>
                          <a:latin typeface="Times New Roman" panose="02020603050405020304" pitchFamily="18" charset="0"/>
                          <a:ea typeface="+mn-ea"/>
                          <a:cs typeface="Times New Roman" panose="02020603050405020304" pitchFamily="18" charset="0"/>
                        </a:rPr>
                        <a:t>Vyshnav</a:t>
                      </a:r>
                      <a:r>
                        <a:rPr lang="en-IN" sz="1200" b="0" kern="1200" dirty="0">
                          <a:solidFill>
                            <a:schemeClr val="dk1"/>
                          </a:solidFill>
                          <a:effectLst/>
                          <a:latin typeface="Times New Roman" panose="02020603050405020304" pitchFamily="18" charset="0"/>
                          <a:ea typeface="+mn-ea"/>
                          <a:cs typeface="Times New Roman" panose="02020603050405020304" pitchFamily="18" charset="0"/>
                        </a:rPr>
                        <a:t> B L , </a:t>
                      </a:r>
                      <a:r>
                        <a:rPr lang="en-IN" sz="1200" b="0" kern="1200" dirty="0" err="1">
                          <a:solidFill>
                            <a:schemeClr val="dk1"/>
                          </a:solidFill>
                          <a:effectLst/>
                          <a:latin typeface="Times New Roman" panose="02020603050405020304" pitchFamily="18" charset="0"/>
                          <a:ea typeface="+mn-ea"/>
                          <a:cs typeface="Times New Roman" panose="02020603050405020304" pitchFamily="18" charset="0"/>
                        </a:rPr>
                        <a:t>Ancy</a:t>
                      </a:r>
                      <a:r>
                        <a:rPr lang="en-IN" sz="1200" b="0" kern="1200" dirty="0">
                          <a:solidFill>
                            <a:schemeClr val="dk1"/>
                          </a:solidFill>
                          <a:effectLst/>
                          <a:latin typeface="Times New Roman" panose="02020603050405020304" pitchFamily="18" charset="0"/>
                          <a:ea typeface="+mn-ea"/>
                          <a:cs typeface="Times New Roman" panose="02020603050405020304" pitchFamily="18" charset="0"/>
                        </a:rPr>
                        <a:t> S. </a:t>
                      </a:r>
                      <a:r>
                        <a:rPr lang="en-IN" sz="1200" b="0" kern="1200" dirty="0" err="1">
                          <a:solidFill>
                            <a:schemeClr val="dk1"/>
                          </a:solidFill>
                          <a:effectLst/>
                          <a:latin typeface="Times New Roman" panose="02020603050405020304" pitchFamily="18" charset="0"/>
                          <a:ea typeface="+mn-ea"/>
                          <a:cs typeface="Times New Roman" panose="02020603050405020304" pitchFamily="18" charset="0"/>
                        </a:rPr>
                        <a:t>Anselam</a:t>
                      </a:r>
                      <a:endParaRPr lang="en-US" sz="1200" b="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200" b="0" kern="1200" dirty="0">
                          <a:solidFill>
                            <a:schemeClr val="dk1"/>
                          </a:solidFill>
                          <a:effectLst/>
                          <a:latin typeface="Times New Roman" panose="02020603050405020304" pitchFamily="18" charset="0"/>
                          <a:ea typeface="+mn-ea"/>
                          <a:cs typeface="Times New Roman" panose="02020603050405020304" pitchFamily="18" charset="0"/>
                        </a:rPr>
                        <a:t>MobileNetv3</a:t>
                      </a:r>
                      <a:endParaRPr lang="en-US" sz="1200" b="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200" b="0" dirty="0">
                          <a:latin typeface="Times New Roman" panose="02020603050405020304" pitchFamily="18" charset="0"/>
                          <a:cs typeface="Times New Roman" panose="02020603050405020304" pitchFamily="18" charset="0"/>
                        </a:rPr>
                        <a:t>Lack of CCTV data</a:t>
                      </a:r>
                    </a:p>
                    <a:p>
                      <a:endParaRPr lang="en-US" sz="1200" b="0" dirty="0">
                        <a:latin typeface="Times New Roman" panose="02020603050405020304" pitchFamily="18" charset="0"/>
                        <a:cs typeface="Times New Roman" panose="02020603050405020304" pitchFamily="18" charset="0"/>
                      </a:endParaRPr>
                    </a:p>
                    <a:p>
                      <a:r>
                        <a:rPr lang="en-US" sz="1200" b="0" dirty="0">
                          <a:latin typeface="Times New Roman" panose="02020603050405020304" pitchFamily="18" charset="0"/>
                          <a:cs typeface="Times New Roman" panose="02020603050405020304" pitchFamily="18" charset="0"/>
                        </a:rPr>
                        <a:t>Number plate detection</a:t>
                      </a:r>
                    </a:p>
                  </a:txBody>
                  <a:tcPr marL="56557" marR="56557" marT="27725" marB="27725">
                    <a:solidFill>
                      <a:schemeClr val="accent5">
                        <a:lumMod val="40000"/>
                        <a:lumOff val="60000"/>
                      </a:schemeClr>
                    </a:solidFill>
                  </a:tcPr>
                </a:tc>
                <a:tc>
                  <a:txBody>
                    <a:bodyPr/>
                    <a:lstStyle/>
                    <a:p>
                      <a:r>
                        <a:rPr lang="en-US" sz="1200" b="0" dirty="0">
                          <a:latin typeface="Times New Roman" panose="02020603050405020304" pitchFamily="18" charset="0"/>
                          <a:cs typeface="Times New Roman" panose="02020603050405020304" pitchFamily="18" charset="0"/>
                        </a:rPr>
                        <a:t>Usage of mobile camera footage data</a:t>
                      </a:r>
                    </a:p>
                    <a:p>
                      <a:endParaRPr lang="en-US" sz="1200" b="0" dirty="0">
                        <a:latin typeface="Times New Roman" panose="02020603050405020304" pitchFamily="18" charset="0"/>
                        <a:cs typeface="Times New Roman" panose="02020603050405020304" pitchFamily="18" charset="0"/>
                      </a:endParaRPr>
                    </a:p>
                    <a:p>
                      <a:r>
                        <a:rPr lang="en-US" sz="1200" b="0" dirty="0">
                          <a:latin typeface="Times New Roman" panose="02020603050405020304" pitchFamily="18" charset="0"/>
                          <a:cs typeface="Times New Roman" panose="02020603050405020304" pitchFamily="18" charset="0"/>
                        </a:rPr>
                        <a:t> </a:t>
                      </a:r>
                    </a:p>
                  </a:txBody>
                  <a:tcPr marL="56557" marR="56557" marT="27725" marB="27725">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472C38A-BA3C-41C7-A801-8541FD486DA0}"/>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0243" name="object 4">
            <a:extLst>
              <a:ext uri="{FF2B5EF4-FFF2-40B4-BE49-F238E27FC236}">
                <a16:creationId xmlns:a16="http://schemas.microsoft.com/office/drawing/2014/main" id="{17E9627C-7F02-4A6C-99DD-149E8E2A997A}"/>
              </a:ext>
            </a:extLst>
          </p:cNvPr>
          <p:cNvSpPr>
            <a:spLocks/>
          </p:cNvSpPr>
          <p:nvPr/>
        </p:nvSpPr>
        <p:spPr bwMode="auto">
          <a:xfrm>
            <a:off x="611718" y="722959"/>
            <a:ext cx="11235221" cy="0"/>
          </a:xfrm>
          <a:custGeom>
            <a:avLst/>
            <a:gdLst>
              <a:gd name="T0" fmla="*/ 0 w 18527395"/>
              <a:gd name="T1" fmla="*/ 18532562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0244" name="object 5">
            <a:extLst>
              <a:ext uri="{FF2B5EF4-FFF2-40B4-BE49-F238E27FC236}">
                <a16:creationId xmlns:a16="http://schemas.microsoft.com/office/drawing/2014/main" id="{C00460F7-76BE-46B6-BAD3-681B485568A8}"/>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0245" name="object 6">
            <a:extLst>
              <a:ext uri="{FF2B5EF4-FFF2-40B4-BE49-F238E27FC236}">
                <a16:creationId xmlns:a16="http://schemas.microsoft.com/office/drawing/2014/main" id="{B6201451-D253-46BF-A4A4-5E25E2857146}"/>
              </a:ext>
            </a:extLst>
          </p:cNvPr>
          <p:cNvSpPr>
            <a:spLocks/>
          </p:cNvSpPr>
          <p:nvPr/>
        </p:nvSpPr>
        <p:spPr bwMode="auto">
          <a:xfrm>
            <a:off x="1809269" y="432235"/>
            <a:ext cx="34656" cy="34656"/>
          </a:xfrm>
          <a:custGeom>
            <a:avLst/>
            <a:gdLst>
              <a:gd name="T0" fmla="*/ 34425 w 56514"/>
              <a:gd name="T1" fmla="*/ 0 h 56515"/>
              <a:gd name="T2" fmla="*/ 21040 w 56514"/>
              <a:gd name="T3" fmla="*/ 2699 h 56515"/>
              <a:gd name="T4" fmla="*/ 10094 w 56514"/>
              <a:gd name="T5" fmla="*/ 10061 h 56515"/>
              <a:gd name="T6" fmla="*/ 2709 w 56514"/>
              <a:gd name="T7" fmla="*/ 20979 h 56515"/>
              <a:gd name="T8" fmla="*/ 0 w 56514"/>
              <a:gd name="T9" fmla="*/ 34351 h 56515"/>
              <a:gd name="T10" fmla="*/ 2709 w 56514"/>
              <a:gd name="T11" fmla="*/ 47736 h 56515"/>
              <a:gd name="T12" fmla="*/ 10094 w 56514"/>
              <a:gd name="T13" fmla="*/ 58676 h 56515"/>
              <a:gd name="T14" fmla="*/ 21040 w 56514"/>
              <a:gd name="T15" fmla="*/ 66059 h 56515"/>
              <a:gd name="T16" fmla="*/ 34425 w 56514"/>
              <a:gd name="T17" fmla="*/ 68769 h 56515"/>
              <a:gd name="T18" fmla="*/ 47791 w 56514"/>
              <a:gd name="T19" fmla="*/ 66059 h 56515"/>
              <a:gd name="T20" fmla="*/ 51132 w 56514"/>
              <a:gd name="T21" fmla="*/ 63799 h 56515"/>
              <a:gd name="T22" fmla="*/ 34425 w 56514"/>
              <a:gd name="T23" fmla="*/ 63799 h 56515"/>
              <a:gd name="T24" fmla="*/ 22951 w 56514"/>
              <a:gd name="T25" fmla="*/ 61482 h 56515"/>
              <a:gd name="T26" fmla="*/ 13588 w 56514"/>
              <a:gd name="T27" fmla="*/ 55163 h 56515"/>
              <a:gd name="T28" fmla="*/ 7280 w 56514"/>
              <a:gd name="T29" fmla="*/ 45801 h 56515"/>
              <a:gd name="T30" fmla="*/ 4968 w 56514"/>
              <a:gd name="T31" fmla="*/ 34351 h 56515"/>
              <a:gd name="T32" fmla="*/ 7280 w 56514"/>
              <a:gd name="T33" fmla="*/ 22893 h 56515"/>
              <a:gd name="T34" fmla="*/ 13588 w 56514"/>
              <a:gd name="T35" fmla="*/ 13513 h 56515"/>
              <a:gd name="T36" fmla="*/ 22951 w 56514"/>
              <a:gd name="T37" fmla="*/ 7178 h 56515"/>
              <a:gd name="T38" fmla="*/ 34425 w 56514"/>
              <a:gd name="T39" fmla="*/ 4853 h 56515"/>
              <a:gd name="T40" fmla="*/ 50988 w 56514"/>
              <a:gd name="T41" fmla="*/ 4853 h 56515"/>
              <a:gd name="T42" fmla="*/ 47791 w 56514"/>
              <a:gd name="T43" fmla="*/ 2699 h 56515"/>
              <a:gd name="T44" fmla="*/ 34425 w 56514"/>
              <a:gd name="T45" fmla="*/ 0 h 56515"/>
              <a:gd name="T46" fmla="*/ 50988 w 56514"/>
              <a:gd name="T47" fmla="*/ 4853 h 56515"/>
              <a:gd name="T48" fmla="*/ 34425 w 56514"/>
              <a:gd name="T49" fmla="*/ 4853 h 56515"/>
              <a:gd name="T50" fmla="*/ 45903 w 56514"/>
              <a:gd name="T51" fmla="*/ 7178 h 56515"/>
              <a:gd name="T52" fmla="*/ 55264 w 56514"/>
              <a:gd name="T53" fmla="*/ 13513 h 56515"/>
              <a:gd name="T54" fmla="*/ 61573 w 56514"/>
              <a:gd name="T55" fmla="*/ 22893 h 56515"/>
              <a:gd name="T56" fmla="*/ 63884 w 56514"/>
              <a:gd name="T57" fmla="*/ 34351 h 56515"/>
              <a:gd name="T58" fmla="*/ 61573 w 56514"/>
              <a:gd name="T59" fmla="*/ 45801 h 56515"/>
              <a:gd name="T60" fmla="*/ 55264 w 56514"/>
              <a:gd name="T61" fmla="*/ 55163 h 56515"/>
              <a:gd name="T62" fmla="*/ 45903 w 56514"/>
              <a:gd name="T63" fmla="*/ 61482 h 56515"/>
              <a:gd name="T64" fmla="*/ 34425 w 56514"/>
              <a:gd name="T65" fmla="*/ 63799 h 56515"/>
              <a:gd name="T66" fmla="*/ 51132 w 56514"/>
              <a:gd name="T67" fmla="*/ 63799 h 56515"/>
              <a:gd name="T68" fmla="*/ 58716 w 56514"/>
              <a:gd name="T69" fmla="*/ 58676 h 56515"/>
              <a:gd name="T70" fmla="*/ 66095 w 56514"/>
              <a:gd name="T71" fmla="*/ 47736 h 56515"/>
              <a:gd name="T72" fmla="*/ 68801 w 56514"/>
              <a:gd name="T73" fmla="*/ 34351 h 56515"/>
              <a:gd name="T74" fmla="*/ 66095 w 56514"/>
              <a:gd name="T75" fmla="*/ 20979 h 56515"/>
              <a:gd name="T76" fmla="*/ 58716 w 56514"/>
              <a:gd name="T77" fmla="*/ 10061 h 56515"/>
              <a:gd name="T78" fmla="*/ 50988 w 56514"/>
              <a:gd name="T79" fmla="*/ 4853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0246" name="object 7">
            <a:extLst>
              <a:ext uri="{FF2B5EF4-FFF2-40B4-BE49-F238E27FC236}">
                <a16:creationId xmlns:a16="http://schemas.microsoft.com/office/drawing/2014/main" id="{FC37727F-21D9-4BE3-8ED8-4EC645E385C0}"/>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A8E858B5-BAA9-4747-BD1F-7355892ADE83}"/>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0248" name="Title 10">
            <a:extLst>
              <a:ext uri="{FF2B5EF4-FFF2-40B4-BE49-F238E27FC236}">
                <a16:creationId xmlns:a16="http://schemas.microsoft.com/office/drawing/2014/main" id="{5252F891-4076-41F1-B8A1-6D429FFD41E5}"/>
              </a:ext>
            </a:extLst>
          </p:cNvPr>
          <p:cNvSpPr>
            <a:spLocks noGrp="1"/>
          </p:cNvSpPr>
          <p:nvPr>
            <p:ph type="title"/>
          </p:nvPr>
        </p:nvSpPr>
        <p:spPr>
          <a:xfrm>
            <a:off x="9607789" y="247404"/>
            <a:ext cx="2231449" cy="280134"/>
          </a:xfrm>
        </p:spPr>
        <p:txBody>
          <a:bodyPr>
            <a:noAutofit/>
          </a:bodyPr>
          <a:lstStyle/>
          <a:p>
            <a:pPr algn="r" eaLnBrk="1" hangingPunct="1"/>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Go, change the world</a:t>
            </a:r>
          </a:p>
        </p:txBody>
      </p:sp>
      <p:sp>
        <p:nvSpPr>
          <p:cNvPr id="10249" name="TextBox 3">
            <a:extLst>
              <a:ext uri="{FF2B5EF4-FFF2-40B4-BE49-F238E27FC236}">
                <a16:creationId xmlns:a16="http://schemas.microsoft.com/office/drawing/2014/main" id="{4246D525-5BA0-47EA-B106-AE2A8A66BE42}"/>
              </a:ext>
            </a:extLst>
          </p:cNvPr>
          <p:cNvSpPr txBox="1">
            <a:spLocks noChangeArrowheads="1"/>
          </p:cNvSpPr>
          <p:nvPr/>
        </p:nvSpPr>
        <p:spPr bwMode="auto">
          <a:xfrm>
            <a:off x="3554574" y="265694"/>
            <a:ext cx="4574567" cy="46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r>
              <a:rPr lang="en-US" altLang="en-US" sz="2426">
                <a:latin typeface="Times New Roman" panose="02020603050405020304" pitchFamily="18" charset="0"/>
                <a:cs typeface="Times New Roman" panose="02020603050405020304" pitchFamily="18" charset="0"/>
              </a:rPr>
              <a:t>Literature survey</a:t>
            </a:r>
            <a:endParaRPr lang="en-IN" altLang="en-US" sz="1092">
              <a:latin typeface="Times New Roman" panose="02020603050405020304" pitchFamily="18" charset="0"/>
              <a:cs typeface="Times New Roman" panose="02020603050405020304" pitchFamily="18" charset="0"/>
            </a:endParaRPr>
          </a:p>
        </p:txBody>
      </p:sp>
      <p:graphicFrame>
        <p:nvGraphicFramePr>
          <p:cNvPr id="11" name="Content Placeholder 6">
            <a:extLst>
              <a:ext uri="{FF2B5EF4-FFF2-40B4-BE49-F238E27FC236}">
                <a16:creationId xmlns:a16="http://schemas.microsoft.com/office/drawing/2014/main" id="{B7990B21-88D9-4538-A8A4-0CD795911E29}"/>
              </a:ext>
            </a:extLst>
          </p:cNvPr>
          <p:cNvGraphicFramePr>
            <a:graphicFrameLocks/>
          </p:cNvGraphicFramePr>
          <p:nvPr>
            <p:extLst>
              <p:ext uri="{D42A27DB-BD31-4B8C-83A1-F6EECF244321}">
                <p14:modId xmlns:p14="http://schemas.microsoft.com/office/powerpoint/2010/main" val="1582156908"/>
              </p:ext>
            </p:extLst>
          </p:nvPr>
        </p:nvGraphicFramePr>
        <p:xfrm>
          <a:off x="504863" y="918380"/>
          <a:ext cx="11334376" cy="5537754"/>
        </p:xfrm>
        <a:graphic>
          <a:graphicData uri="http://schemas.openxmlformats.org/drawingml/2006/table">
            <a:tbl>
              <a:tblPr firstRow="1" bandRow="1">
                <a:tableStyleId>{5C22544A-7EE6-4342-B048-85BDC9FD1C3A}</a:tableStyleId>
              </a:tblPr>
              <a:tblGrid>
                <a:gridCol w="1771863">
                  <a:extLst>
                    <a:ext uri="{9D8B030D-6E8A-4147-A177-3AD203B41FA5}">
                      <a16:colId xmlns:a16="http://schemas.microsoft.com/office/drawing/2014/main" val="20000"/>
                    </a:ext>
                  </a:extLst>
                </a:gridCol>
                <a:gridCol w="2165611">
                  <a:extLst>
                    <a:ext uri="{9D8B030D-6E8A-4147-A177-3AD203B41FA5}">
                      <a16:colId xmlns:a16="http://schemas.microsoft.com/office/drawing/2014/main" val="20001"/>
                    </a:ext>
                  </a:extLst>
                </a:gridCol>
                <a:gridCol w="1673427">
                  <a:extLst>
                    <a:ext uri="{9D8B030D-6E8A-4147-A177-3AD203B41FA5}">
                      <a16:colId xmlns:a16="http://schemas.microsoft.com/office/drawing/2014/main" val="20002"/>
                    </a:ext>
                  </a:extLst>
                </a:gridCol>
                <a:gridCol w="1771863">
                  <a:extLst>
                    <a:ext uri="{9D8B030D-6E8A-4147-A177-3AD203B41FA5}">
                      <a16:colId xmlns:a16="http://schemas.microsoft.com/office/drawing/2014/main" val="20003"/>
                    </a:ext>
                  </a:extLst>
                </a:gridCol>
                <a:gridCol w="2460922">
                  <a:extLst>
                    <a:ext uri="{9D8B030D-6E8A-4147-A177-3AD203B41FA5}">
                      <a16:colId xmlns:a16="http://schemas.microsoft.com/office/drawing/2014/main" val="20004"/>
                    </a:ext>
                  </a:extLst>
                </a:gridCol>
                <a:gridCol w="1490690">
                  <a:extLst>
                    <a:ext uri="{9D8B030D-6E8A-4147-A177-3AD203B41FA5}">
                      <a16:colId xmlns:a16="http://schemas.microsoft.com/office/drawing/2014/main" val="20005"/>
                    </a:ext>
                  </a:extLst>
                </a:gridCol>
              </a:tblGrid>
              <a:tr h="886716">
                <a:tc>
                  <a:txBody>
                    <a:bodyPr/>
                    <a:lstStyle/>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Year,</a:t>
                      </a:r>
                      <a:r>
                        <a:rPr lang="en-US" sz="1300" baseline="0" dirty="0">
                          <a:solidFill>
                            <a:schemeClr val="tx1"/>
                          </a:solidFill>
                          <a:latin typeface="Times New Roman" panose="02020603050405020304" pitchFamily="18" charset="0"/>
                          <a:ea typeface="Calibri" panose="020F0502020204030204"/>
                          <a:cs typeface="Times New Roman" panose="02020603050405020304" pitchFamily="18" charset="0"/>
                        </a:rPr>
                        <a:t> Name  of the Journal/Conference </a:t>
                      </a: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Title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Authors of the paper</a:t>
                      </a: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342900" marR="0" lvl="0" indent="-342900" algn="ctr">
                        <a:lnSpc>
                          <a:spcPct val="115000"/>
                        </a:lnSpc>
                        <a:spcBef>
                          <a:spcPts val="0"/>
                        </a:spcBef>
                        <a:spcAft>
                          <a:spcPts val="0"/>
                        </a:spcAft>
                        <a:buFont typeface="Wingdings" panose="05000000000000000000"/>
                        <a:buNone/>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Model/Sub</a:t>
                      </a:r>
                      <a:r>
                        <a:rPr lang="en-US" sz="1300" baseline="0" dirty="0">
                          <a:solidFill>
                            <a:schemeClr val="tx1"/>
                          </a:solidFill>
                          <a:latin typeface="Times New Roman" panose="02020603050405020304" pitchFamily="18" charset="0"/>
                          <a:ea typeface="Calibri" panose="020F0502020204030204"/>
                          <a:cs typeface="Times New Roman" panose="02020603050405020304" pitchFamily="18" charset="0"/>
                        </a:rPr>
                        <a:t> Model used</a:t>
                      </a: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342900" marR="0" lvl="0" indent="-342900" algn="ctr">
                        <a:lnSpc>
                          <a:spcPct val="115000"/>
                        </a:lnSpc>
                        <a:spcBef>
                          <a:spcPts val="0"/>
                        </a:spcBef>
                        <a:spcAft>
                          <a:spcPts val="0"/>
                        </a:spcAft>
                        <a:buFont typeface="Wingdings" panose="05000000000000000000"/>
                        <a:buNone/>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Challenges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Limitations</a:t>
                      </a:r>
                      <a:r>
                        <a:rPr lang="en-US" sz="1300" baseline="0" dirty="0">
                          <a:solidFill>
                            <a:schemeClr val="tx1"/>
                          </a:solidFill>
                          <a:latin typeface="Times New Roman" panose="02020603050405020304" pitchFamily="18" charset="0"/>
                          <a:ea typeface="Calibri" panose="020F0502020204030204"/>
                          <a:cs typeface="Times New Roman" panose="02020603050405020304" pitchFamily="18" charset="0"/>
                        </a:rPr>
                        <a:t> of the paper</a:t>
                      </a: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42417" marR="42417" marT="0" marB="0">
                    <a:solidFill>
                      <a:srgbClr val="00B0F0"/>
                    </a:solidFill>
                  </a:tcPr>
                </a:tc>
                <a:extLst>
                  <a:ext uri="{0D108BD9-81ED-4DB2-BD59-A6C34878D82A}">
                    <a16:rowId xmlns:a16="http://schemas.microsoft.com/office/drawing/2014/main" val="10000"/>
                  </a:ext>
                </a:extLst>
              </a:tr>
              <a:tr h="161629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300" b="0" dirty="0">
                          <a:latin typeface="Times New Roman" panose="02020603050405020304" pitchFamily="18" charset="0"/>
                          <a:cs typeface="Times New Roman" panose="02020603050405020304" pitchFamily="18" charset="0"/>
                        </a:rPr>
                        <a:t>2020, International Journal of Engineering &amp; Technology</a:t>
                      </a:r>
                    </a:p>
                  </a:txBody>
                  <a:tcPr marL="56557" marR="56557" marT="27726" marB="27726">
                    <a:solidFill>
                      <a:schemeClr val="accent5">
                        <a:lumMod val="40000"/>
                        <a:lumOff val="60000"/>
                      </a:schemeClr>
                    </a:solidFill>
                  </a:tcPr>
                </a:tc>
                <a:tc>
                  <a:txBody>
                    <a:bodyPr/>
                    <a:lstStyle/>
                    <a:p>
                      <a:r>
                        <a:rPr lang="en-US" sz="1300" b="0" dirty="0">
                          <a:latin typeface="Times New Roman" panose="02020603050405020304" pitchFamily="18" charset="0"/>
                          <a:cs typeface="Times New Roman" panose="02020603050405020304" pitchFamily="18" charset="0"/>
                        </a:rPr>
                        <a:t>Deep learning-based car seatbelt classifier resilient to weather conditions</a:t>
                      </a:r>
                    </a:p>
                  </a:txBody>
                  <a:tcPr marL="56557" marR="56557" marT="27726" marB="27726">
                    <a:solidFill>
                      <a:schemeClr val="accent5">
                        <a:lumMod val="40000"/>
                        <a:lumOff val="60000"/>
                      </a:schemeClr>
                    </a:solidFill>
                  </a:tcPr>
                </a:tc>
                <a:tc>
                  <a:txBody>
                    <a:bodyPr/>
                    <a:lstStyle/>
                    <a:p>
                      <a:r>
                        <a:rPr lang="en-IN" sz="1300" b="0" dirty="0">
                          <a:latin typeface="Times New Roman" panose="02020603050405020304" pitchFamily="18" charset="0"/>
                          <a:cs typeface="Times New Roman" panose="02020603050405020304" pitchFamily="18" charset="0"/>
                        </a:rPr>
                        <a:t>Osama </a:t>
                      </a:r>
                      <a:r>
                        <a:rPr lang="en-IN" sz="1300" b="0" dirty="0" err="1">
                          <a:latin typeface="Times New Roman" panose="02020603050405020304" pitchFamily="18" charset="0"/>
                          <a:cs typeface="Times New Roman" panose="02020603050405020304" pitchFamily="18" charset="0"/>
                        </a:rPr>
                        <a:t>Hosam</a:t>
                      </a:r>
                      <a:endParaRPr lang="en-US" sz="1300" b="0" dirty="0">
                        <a:latin typeface="Times New Roman" panose="02020603050405020304" pitchFamily="18" charset="0"/>
                        <a:cs typeface="Times New Roman" panose="02020603050405020304" pitchFamily="18" charset="0"/>
                      </a:endParaRPr>
                    </a:p>
                  </a:txBody>
                  <a:tcPr marL="56557" marR="56557" marT="27726" marB="27726">
                    <a:solidFill>
                      <a:schemeClr val="accent5">
                        <a:lumMod val="40000"/>
                        <a:lumOff val="60000"/>
                      </a:schemeClr>
                    </a:solidFill>
                  </a:tcPr>
                </a:tc>
                <a:tc>
                  <a:txBody>
                    <a:bodyPr/>
                    <a:lstStyle/>
                    <a:p>
                      <a:r>
                        <a:rPr lang="en-IN" sz="1300" b="0" dirty="0">
                          <a:latin typeface="Times New Roman" panose="02020603050405020304" pitchFamily="18" charset="0"/>
                          <a:cs typeface="Times New Roman" panose="02020603050405020304" pitchFamily="18" charset="0"/>
                        </a:rPr>
                        <a:t> CNN classifier, , </a:t>
                      </a:r>
                      <a:r>
                        <a:rPr lang="en-IN" sz="1300" b="0" dirty="0" err="1">
                          <a:latin typeface="Times New Roman" panose="02020603050405020304" pitchFamily="18" charset="0"/>
                          <a:cs typeface="Times New Roman" panose="02020603050405020304" pitchFamily="18" charset="0"/>
                        </a:rPr>
                        <a:t>AlexNet</a:t>
                      </a:r>
                      <a:endParaRPr lang="en-US" sz="1300" b="0" dirty="0">
                        <a:latin typeface="Times New Roman" panose="02020603050405020304" pitchFamily="18" charset="0"/>
                        <a:cs typeface="Times New Roman" panose="02020603050405020304" pitchFamily="18" charset="0"/>
                      </a:endParaRPr>
                    </a:p>
                  </a:txBody>
                  <a:tcPr marL="56557" marR="56557" marT="27726" marB="27726">
                    <a:solidFill>
                      <a:schemeClr val="accent5">
                        <a:lumMod val="40000"/>
                        <a:lumOff val="60000"/>
                      </a:schemeClr>
                    </a:solidFill>
                  </a:tcPr>
                </a:tc>
                <a:tc>
                  <a:txBody>
                    <a:bodyPr/>
                    <a:lstStyle/>
                    <a:p>
                      <a:r>
                        <a:rPr lang="en-US" sz="1300" b="0" dirty="0">
                          <a:latin typeface="Times New Roman" panose="02020603050405020304" pitchFamily="18" charset="0"/>
                          <a:cs typeface="Times New Roman" panose="02020603050405020304" pitchFamily="18" charset="0"/>
                        </a:rPr>
                        <a:t>Training the model with images from more than one weather condition</a:t>
                      </a:r>
                    </a:p>
                  </a:txBody>
                  <a:tcPr marL="56557" marR="56557" marT="27726" marB="27726">
                    <a:solidFill>
                      <a:schemeClr val="accent5">
                        <a:lumMod val="40000"/>
                        <a:lumOff val="60000"/>
                      </a:schemeClr>
                    </a:solidFill>
                  </a:tcPr>
                </a:tc>
                <a:tc>
                  <a:txBody>
                    <a:bodyPr/>
                    <a:lstStyle/>
                    <a:p>
                      <a:endParaRPr lang="en-US" sz="1300" b="0" dirty="0">
                        <a:latin typeface="Times New Roman" panose="02020603050405020304" pitchFamily="18" charset="0"/>
                        <a:cs typeface="Times New Roman" panose="02020603050405020304" pitchFamily="18" charset="0"/>
                      </a:endParaRPr>
                    </a:p>
                  </a:txBody>
                  <a:tcPr marL="56557" marR="56557" marT="27726" marB="27726">
                    <a:solidFill>
                      <a:schemeClr val="accent5">
                        <a:lumMod val="40000"/>
                        <a:lumOff val="60000"/>
                      </a:schemeClr>
                    </a:solidFill>
                  </a:tcPr>
                </a:tc>
                <a:extLst>
                  <a:ext uri="{0D108BD9-81ED-4DB2-BD59-A6C34878D82A}">
                    <a16:rowId xmlns:a16="http://schemas.microsoft.com/office/drawing/2014/main" val="10001"/>
                  </a:ext>
                </a:extLst>
              </a:tr>
              <a:tr h="303474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300" b="0" i="0" u="none" dirty="0">
                          <a:latin typeface="Times New Roman" panose="02020603050405020304" pitchFamily="18" charset="0"/>
                          <a:cs typeface="Times New Roman" panose="02020603050405020304" pitchFamily="18" charset="0"/>
                        </a:rPr>
                        <a:t>2019, Intelligent computing and control systems</a:t>
                      </a:r>
                    </a:p>
                  </a:txBody>
                  <a:tcPr marL="56557" marR="56557" marT="27726" marB="27726">
                    <a:solidFill>
                      <a:schemeClr val="accent5">
                        <a:lumMod val="40000"/>
                        <a:lumOff val="60000"/>
                      </a:schemeClr>
                    </a:solidFill>
                  </a:tcPr>
                </a:tc>
                <a:tc>
                  <a:txBody>
                    <a:bodyPr/>
                    <a:lstStyle/>
                    <a:p>
                      <a:r>
                        <a:rPr lang="en-US" sz="1300" b="0" i="0" u="none" kern="1200" dirty="0">
                          <a:solidFill>
                            <a:schemeClr val="dk1"/>
                          </a:solidFill>
                          <a:effectLst/>
                          <a:latin typeface="Times New Roman" panose="02020603050405020304" pitchFamily="18" charset="0"/>
                          <a:ea typeface="+mn-ea"/>
                          <a:cs typeface="Times New Roman" panose="02020603050405020304" pitchFamily="18" charset="0"/>
                        </a:rPr>
                        <a:t>Deep learning based Detection of One Way Traffic </a:t>
                      </a:r>
                      <a:endParaRPr lang="en-US" sz="1300" b="0" i="0" u="none" dirty="0">
                        <a:latin typeface="Times New Roman" panose="02020603050405020304" pitchFamily="18" charset="0"/>
                        <a:cs typeface="Times New Roman" panose="02020603050405020304" pitchFamily="18" charset="0"/>
                      </a:endParaRPr>
                    </a:p>
                    <a:p>
                      <a:r>
                        <a:rPr lang="en-US" sz="1300" b="0" i="0" u="none" kern="1200" dirty="0">
                          <a:solidFill>
                            <a:schemeClr val="dk1"/>
                          </a:solidFill>
                          <a:effectLst/>
                          <a:latin typeface="Times New Roman" panose="02020603050405020304" pitchFamily="18" charset="0"/>
                          <a:ea typeface="+mn-ea"/>
                          <a:cs typeface="Times New Roman" panose="02020603050405020304" pitchFamily="18" charset="0"/>
                        </a:rPr>
                        <a:t>Rule Violation of Three Wheeler Vehicles</a:t>
                      </a:r>
                      <a:endParaRPr lang="en-US" sz="1300" b="0" i="0" u="none" dirty="0">
                        <a:latin typeface="Times New Roman" panose="02020603050405020304" pitchFamily="18" charset="0"/>
                        <a:cs typeface="Times New Roman" panose="02020603050405020304" pitchFamily="18" charset="0"/>
                      </a:endParaRPr>
                    </a:p>
                  </a:txBody>
                  <a:tcPr marL="56557" marR="56557" marT="27726" marB="27726">
                    <a:solidFill>
                      <a:schemeClr val="accent5">
                        <a:lumMod val="40000"/>
                        <a:lumOff val="60000"/>
                      </a:schemeClr>
                    </a:solidFill>
                  </a:tcPr>
                </a:tc>
                <a:tc>
                  <a:txBody>
                    <a:bodyPr/>
                    <a:lstStyle/>
                    <a:p>
                      <a:r>
                        <a:rPr lang="en-IN" sz="1300" b="0" i="0" u="none" kern="1200" dirty="0">
                          <a:solidFill>
                            <a:schemeClr val="dk1"/>
                          </a:solidFill>
                          <a:effectLst/>
                          <a:latin typeface="Times New Roman" panose="02020603050405020304" pitchFamily="18" charset="0"/>
                          <a:ea typeface="+mn-ea"/>
                          <a:cs typeface="Times New Roman" panose="02020603050405020304" pitchFamily="18" charset="0"/>
                        </a:rPr>
                        <a:t>Helen Rose </a:t>
                      </a:r>
                      <a:r>
                        <a:rPr lang="en-IN" sz="1300" b="0" i="0" u="none" kern="1200" dirty="0" err="1">
                          <a:solidFill>
                            <a:schemeClr val="dk1"/>
                          </a:solidFill>
                          <a:effectLst/>
                          <a:latin typeface="Times New Roman" panose="02020603050405020304" pitchFamily="18" charset="0"/>
                          <a:ea typeface="+mn-ea"/>
                          <a:cs typeface="Times New Roman" panose="02020603050405020304" pitchFamily="18" charset="0"/>
                        </a:rPr>
                        <a:t>Mampilayil</a:t>
                      </a:r>
                      <a:r>
                        <a:rPr lang="en-IN" sz="13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IN" sz="1300" b="0" i="0" u="none" kern="1200" dirty="0" err="1">
                          <a:solidFill>
                            <a:schemeClr val="dk1"/>
                          </a:solidFill>
                          <a:effectLst/>
                          <a:latin typeface="Times New Roman" panose="02020603050405020304" pitchFamily="18" charset="0"/>
                          <a:ea typeface="+mn-ea"/>
                          <a:cs typeface="Times New Roman" panose="02020603050405020304" pitchFamily="18" charset="0"/>
                        </a:rPr>
                        <a:t>Rahamathullah</a:t>
                      </a:r>
                      <a:r>
                        <a:rPr lang="en-IN" sz="1300" b="0" i="0" u="none" kern="1200" dirty="0">
                          <a:solidFill>
                            <a:schemeClr val="dk1"/>
                          </a:solidFill>
                          <a:effectLst/>
                          <a:latin typeface="Times New Roman" panose="02020603050405020304" pitchFamily="18" charset="0"/>
                          <a:ea typeface="+mn-ea"/>
                          <a:cs typeface="Times New Roman" panose="02020603050405020304" pitchFamily="18" charset="0"/>
                        </a:rPr>
                        <a:t> K</a:t>
                      </a:r>
                      <a:endParaRPr lang="en-US" sz="1300" b="0" i="0" u="none" dirty="0">
                        <a:latin typeface="Times New Roman" panose="02020603050405020304" pitchFamily="18" charset="0"/>
                        <a:cs typeface="Times New Roman" panose="02020603050405020304" pitchFamily="18" charset="0"/>
                      </a:endParaRPr>
                    </a:p>
                  </a:txBody>
                  <a:tcPr marL="56557" marR="56557" marT="27726" marB="27726">
                    <a:solidFill>
                      <a:schemeClr val="accent5">
                        <a:lumMod val="40000"/>
                        <a:lumOff val="60000"/>
                      </a:schemeClr>
                    </a:solidFill>
                  </a:tcPr>
                </a:tc>
                <a:tc>
                  <a:txBody>
                    <a:bodyPr/>
                    <a:lstStyle/>
                    <a:p>
                      <a:r>
                        <a:rPr lang="en-IN" sz="1300" b="0" i="0" u="none" kern="1200" dirty="0">
                          <a:solidFill>
                            <a:schemeClr val="dk1"/>
                          </a:solidFill>
                          <a:effectLst/>
                          <a:latin typeface="Times New Roman" panose="02020603050405020304" pitchFamily="18" charset="0"/>
                          <a:ea typeface="+mn-ea"/>
                          <a:cs typeface="Times New Roman" panose="02020603050405020304" pitchFamily="18" charset="0"/>
                        </a:rPr>
                        <a:t>frozen inference graph model</a:t>
                      </a:r>
                      <a:endParaRPr lang="en-US" sz="1300" b="0" i="0" u="none" dirty="0">
                        <a:latin typeface="Times New Roman" panose="02020603050405020304" pitchFamily="18" charset="0"/>
                        <a:cs typeface="Times New Roman" panose="02020603050405020304" pitchFamily="18" charset="0"/>
                      </a:endParaRPr>
                    </a:p>
                  </a:txBody>
                  <a:tcPr marL="56557" marR="56557" marT="27726" marB="27726">
                    <a:solidFill>
                      <a:schemeClr val="accent5">
                        <a:lumMod val="40000"/>
                        <a:lumOff val="60000"/>
                      </a:schemeClr>
                    </a:solidFill>
                  </a:tcPr>
                </a:tc>
                <a:tc>
                  <a:txBody>
                    <a:bodyPr/>
                    <a:lstStyle/>
                    <a:p>
                      <a:r>
                        <a:rPr lang="en-US" sz="1300" b="0" i="0" u="none" kern="1200" dirty="0">
                          <a:solidFill>
                            <a:schemeClr val="dk1"/>
                          </a:solidFill>
                          <a:effectLst/>
                          <a:latin typeface="Times New Roman" panose="02020603050405020304" pitchFamily="18" charset="0"/>
                          <a:ea typeface="+mn-ea"/>
                          <a:cs typeface="Times New Roman" panose="02020603050405020304" pitchFamily="18" charset="0"/>
                        </a:rPr>
                        <a:t>The centroid of each vehicle is calculated and as the vehicle </a:t>
                      </a:r>
                      <a:endParaRPr lang="en-US" sz="1300" b="0" i="0" u="none" dirty="0">
                        <a:latin typeface="Times New Roman" panose="02020603050405020304" pitchFamily="18" charset="0"/>
                        <a:cs typeface="Times New Roman" panose="02020603050405020304" pitchFamily="18" charset="0"/>
                      </a:endParaRPr>
                    </a:p>
                    <a:p>
                      <a:r>
                        <a:rPr lang="en-US" sz="1300" b="0" i="0" u="none" kern="1200" dirty="0">
                          <a:solidFill>
                            <a:schemeClr val="dk1"/>
                          </a:solidFill>
                          <a:effectLst/>
                          <a:latin typeface="Times New Roman" panose="02020603050405020304" pitchFamily="18" charset="0"/>
                          <a:ea typeface="+mn-ea"/>
                          <a:cs typeface="Times New Roman" panose="02020603050405020304" pitchFamily="18" charset="0"/>
                        </a:rPr>
                        <a:t>move the centroid points are stored for the calculation of the </a:t>
                      </a:r>
                      <a:endParaRPr lang="en-US" sz="1300" b="0" i="0" u="none" dirty="0">
                        <a:latin typeface="Times New Roman" panose="02020603050405020304" pitchFamily="18" charset="0"/>
                        <a:cs typeface="Times New Roman" panose="02020603050405020304" pitchFamily="18" charset="0"/>
                      </a:endParaRPr>
                    </a:p>
                    <a:p>
                      <a:r>
                        <a:rPr lang="en-US" sz="1300" b="0" i="0" u="none" kern="1200" dirty="0">
                          <a:solidFill>
                            <a:schemeClr val="dk1"/>
                          </a:solidFill>
                          <a:effectLst/>
                          <a:latin typeface="Times New Roman" panose="02020603050405020304" pitchFamily="18" charset="0"/>
                          <a:ea typeface="+mn-ea"/>
                          <a:cs typeface="Times New Roman" panose="02020603050405020304" pitchFamily="18" charset="0"/>
                        </a:rPr>
                        <a:t>direction. </a:t>
                      </a:r>
                      <a:endParaRPr lang="en-US" sz="1300" b="0" i="0" u="none" dirty="0">
                        <a:latin typeface="Times New Roman" panose="02020603050405020304" pitchFamily="18" charset="0"/>
                        <a:cs typeface="Times New Roman" panose="02020603050405020304" pitchFamily="18" charset="0"/>
                      </a:endParaRPr>
                    </a:p>
                  </a:txBody>
                  <a:tcPr marL="56557" marR="56557" marT="27726" marB="27726">
                    <a:solidFill>
                      <a:schemeClr val="accent5">
                        <a:lumMod val="40000"/>
                        <a:lumOff val="60000"/>
                      </a:schemeClr>
                    </a:solidFill>
                  </a:tcPr>
                </a:tc>
                <a:tc>
                  <a:txBody>
                    <a:bodyPr/>
                    <a:lstStyle/>
                    <a:p>
                      <a:r>
                        <a:rPr lang="en-US" sz="1300" b="0" i="0" u="none" dirty="0">
                          <a:latin typeface="Times New Roman" panose="02020603050405020304" pitchFamily="18" charset="0"/>
                          <a:cs typeface="Times New Roman" panose="02020603050405020304" pitchFamily="18" charset="0"/>
                        </a:rPr>
                        <a:t>Limited to three wheelers detection in one way violation.</a:t>
                      </a:r>
                    </a:p>
                    <a:p>
                      <a:r>
                        <a:rPr lang="en-US" sz="1300" b="0" i="0" u="none" kern="1200" dirty="0">
                          <a:solidFill>
                            <a:schemeClr val="dk1"/>
                          </a:solidFill>
                          <a:effectLst/>
                          <a:latin typeface="Times New Roman" panose="02020603050405020304" pitchFamily="18" charset="0"/>
                          <a:ea typeface="+mn-ea"/>
                          <a:cs typeface="Times New Roman" panose="02020603050405020304" pitchFamily="18" charset="0"/>
                        </a:rPr>
                        <a:t>It is assumed </a:t>
                      </a:r>
                      <a:endParaRPr lang="en-US" sz="1300" b="0" i="0" u="none" dirty="0">
                        <a:latin typeface="Times New Roman" panose="02020603050405020304" pitchFamily="18" charset="0"/>
                        <a:cs typeface="Times New Roman" panose="02020603050405020304" pitchFamily="18" charset="0"/>
                      </a:endParaRPr>
                    </a:p>
                    <a:p>
                      <a:r>
                        <a:rPr lang="en-US" sz="1300" b="0" i="0" u="none" kern="1200" dirty="0">
                          <a:solidFill>
                            <a:schemeClr val="dk1"/>
                          </a:solidFill>
                          <a:effectLst/>
                          <a:latin typeface="Times New Roman" panose="02020603050405020304" pitchFamily="18" charset="0"/>
                          <a:ea typeface="+mn-ea"/>
                          <a:cs typeface="Times New Roman" panose="02020603050405020304" pitchFamily="18" charset="0"/>
                        </a:rPr>
                        <a:t>that the camera used for the recording is a high definition </a:t>
                      </a:r>
                      <a:endParaRPr lang="en-US" sz="1300" b="0" i="0" u="none" dirty="0">
                        <a:latin typeface="Times New Roman" panose="02020603050405020304" pitchFamily="18" charset="0"/>
                        <a:cs typeface="Times New Roman" panose="02020603050405020304" pitchFamily="18" charset="0"/>
                      </a:endParaRPr>
                    </a:p>
                    <a:p>
                      <a:r>
                        <a:rPr lang="en-US" sz="1300" b="0" i="0" u="none" kern="1200" dirty="0">
                          <a:solidFill>
                            <a:schemeClr val="dk1"/>
                          </a:solidFill>
                          <a:effectLst/>
                          <a:latin typeface="Times New Roman" panose="02020603050405020304" pitchFamily="18" charset="0"/>
                          <a:ea typeface="+mn-ea"/>
                          <a:cs typeface="Times New Roman" panose="02020603050405020304" pitchFamily="18" charset="0"/>
                        </a:rPr>
                        <a:t>camera.</a:t>
                      </a:r>
                      <a:endParaRPr lang="en-US" sz="1300" b="0" i="0" u="none" dirty="0">
                        <a:latin typeface="Times New Roman" panose="02020603050405020304" pitchFamily="18" charset="0"/>
                        <a:cs typeface="Times New Roman" panose="02020603050405020304" pitchFamily="18" charset="0"/>
                      </a:endParaRPr>
                    </a:p>
                  </a:txBody>
                  <a:tcPr marL="56557" marR="56557" marT="27726" marB="27726">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B1DDBD-898B-477D-BF96-ACB0912CFA4B}"/>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1267" name="object 4">
            <a:extLst>
              <a:ext uri="{FF2B5EF4-FFF2-40B4-BE49-F238E27FC236}">
                <a16:creationId xmlns:a16="http://schemas.microsoft.com/office/drawing/2014/main" id="{BA04FE44-8E40-41A8-9E47-5BC24381119A}"/>
              </a:ext>
            </a:extLst>
          </p:cNvPr>
          <p:cNvSpPr>
            <a:spLocks/>
          </p:cNvSpPr>
          <p:nvPr/>
        </p:nvSpPr>
        <p:spPr bwMode="auto">
          <a:xfrm>
            <a:off x="611718" y="722959"/>
            <a:ext cx="11235221" cy="0"/>
          </a:xfrm>
          <a:custGeom>
            <a:avLst/>
            <a:gdLst>
              <a:gd name="T0" fmla="*/ 0 w 18527395"/>
              <a:gd name="T1" fmla="*/ 18532562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1268" name="object 5">
            <a:extLst>
              <a:ext uri="{FF2B5EF4-FFF2-40B4-BE49-F238E27FC236}">
                <a16:creationId xmlns:a16="http://schemas.microsoft.com/office/drawing/2014/main" id="{C3042AAF-101A-4A1A-A345-40870DA933B1}"/>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1269" name="object 6">
            <a:extLst>
              <a:ext uri="{FF2B5EF4-FFF2-40B4-BE49-F238E27FC236}">
                <a16:creationId xmlns:a16="http://schemas.microsoft.com/office/drawing/2014/main" id="{688C2998-B7E2-440E-9900-60B4E66D3CEE}"/>
              </a:ext>
            </a:extLst>
          </p:cNvPr>
          <p:cNvSpPr>
            <a:spLocks/>
          </p:cNvSpPr>
          <p:nvPr/>
        </p:nvSpPr>
        <p:spPr bwMode="auto">
          <a:xfrm>
            <a:off x="1809269" y="432235"/>
            <a:ext cx="34656" cy="34656"/>
          </a:xfrm>
          <a:custGeom>
            <a:avLst/>
            <a:gdLst>
              <a:gd name="T0" fmla="*/ 34425 w 56514"/>
              <a:gd name="T1" fmla="*/ 0 h 56515"/>
              <a:gd name="T2" fmla="*/ 21040 w 56514"/>
              <a:gd name="T3" fmla="*/ 2699 h 56515"/>
              <a:gd name="T4" fmla="*/ 10094 w 56514"/>
              <a:gd name="T5" fmla="*/ 10061 h 56515"/>
              <a:gd name="T6" fmla="*/ 2709 w 56514"/>
              <a:gd name="T7" fmla="*/ 20979 h 56515"/>
              <a:gd name="T8" fmla="*/ 0 w 56514"/>
              <a:gd name="T9" fmla="*/ 34351 h 56515"/>
              <a:gd name="T10" fmla="*/ 2709 w 56514"/>
              <a:gd name="T11" fmla="*/ 47736 h 56515"/>
              <a:gd name="T12" fmla="*/ 10094 w 56514"/>
              <a:gd name="T13" fmla="*/ 58676 h 56515"/>
              <a:gd name="T14" fmla="*/ 21040 w 56514"/>
              <a:gd name="T15" fmla="*/ 66059 h 56515"/>
              <a:gd name="T16" fmla="*/ 34425 w 56514"/>
              <a:gd name="T17" fmla="*/ 68769 h 56515"/>
              <a:gd name="T18" fmla="*/ 47791 w 56514"/>
              <a:gd name="T19" fmla="*/ 66059 h 56515"/>
              <a:gd name="T20" fmla="*/ 51132 w 56514"/>
              <a:gd name="T21" fmla="*/ 63799 h 56515"/>
              <a:gd name="T22" fmla="*/ 34425 w 56514"/>
              <a:gd name="T23" fmla="*/ 63799 h 56515"/>
              <a:gd name="T24" fmla="*/ 22951 w 56514"/>
              <a:gd name="T25" fmla="*/ 61482 h 56515"/>
              <a:gd name="T26" fmla="*/ 13588 w 56514"/>
              <a:gd name="T27" fmla="*/ 55163 h 56515"/>
              <a:gd name="T28" fmla="*/ 7280 w 56514"/>
              <a:gd name="T29" fmla="*/ 45801 h 56515"/>
              <a:gd name="T30" fmla="*/ 4968 w 56514"/>
              <a:gd name="T31" fmla="*/ 34351 h 56515"/>
              <a:gd name="T32" fmla="*/ 7280 w 56514"/>
              <a:gd name="T33" fmla="*/ 22893 h 56515"/>
              <a:gd name="T34" fmla="*/ 13588 w 56514"/>
              <a:gd name="T35" fmla="*/ 13513 h 56515"/>
              <a:gd name="T36" fmla="*/ 22951 w 56514"/>
              <a:gd name="T37" fmla="*/ 7178 h 56515"/>
              <a:gd name="T38" fmla="*/ 34425 w 56514"/>
              <a:gd name="T39" fmla="*/ 4853 h 56515"/>
              <a:gd name="T40" fmla="*/ 50988 w 56514"/>
              <a:gd name="T41" fmla="*/ 4853 h 56515"/>
              <a:gd name="T42" fmla="*/ 47791 w 56514"/>
              <a:gd name="T43" fmla="*/ 2699 h 56515"/>
              <a:gd name="T44" fmla="*/ 34425 w 56514"/>
              <a:gd name="T45" fmla="*/ 0 h 56515"/>
              <a:gd name="T46" fmla="*/ 50988 w 56514"/>
              <a:gd name="T47" fmla="*/ 4853 h 56515"/>
              <a:gd name="T48" fmla="*/ 34425 w 56514"/>
              <a:gd name="T49" fmla="*/ 4853 h 56515"/>
              <a:gd name="T50" fmla="*/ 45903 w 56514"/>
              <a:gd name="T51" fmla="*/ 7178 h 56515"/>
              <a:gd name="T52" fmla="*/ 55264 w 56514"/>
              <a:gd name="T53" fmla="*/ 13513 h 56515"/>
              <a:gd name="T54" fmla="*/ 61573 w 56514"/>
              <a:gd name="T55" fmla="*/ 22893 h 56515"/>
              <a:gd name="T56" fmla="*/ 63884 w 56514"/>
              <a:gd name="T57" fmla="*/ 34351 h 56515"/>
              <a:gd name="T58" fmla="*/ 61573 w 56514"/>
              <a:gd name="T59" fmla="*/ 45801 h 56515"/>
              <a:gd name="T60" fmla="*/ 55264 w 56514"/>
              <a:gd name="T61" fmla="*/ 55163 h 56515"/>
              <a:gd name="T62" fmla="*/ 45903 w 56514"/>
              <a:gd name="T63" fmla="*/ 61482 h 56515"/>
              <a:gd name="T64" fmla="*/ 34425 w 56514"/>
              <a:gd name="T65" fmla="*/ 63799 h 56515"/>
              <a:gd name="T66" fmla="*/ 51132 w 56514"/>
              <a:gd name="T67" fmla="*/ 63799 h 56515"/>
              <a:gd name="T68" fmla="*/ 58716 w 56514"/>
              <a:gd name="T69" fmla="*/ 58676 h 56515"/>
              <a:gd name="T70" fmla="*/ 66095 w 56514"/>
              <a:gd name="T71" fmla="*/ 47736 h 56515"/>
              <a:gd name="T72" fmla="*/ 68801 w 56514"/>
              <a:gd name="T73" fmla="*/ 34351 h 56515"/>
              <a:gd name="T74" fmla="*/ 66095 w 56514"/>
              <a:gd name="T75" fmla="*/ 20979 h 56515"/>
              <a:gd name="T76" fmla="*/ 58716 w 56514"/>
              <a:gd name="T77" fmla="*/ 10061 h 56515"/>
              <a:gd name="T78" fmla="*/ 50988 w 56514"/>
              <a:gd name="T79" fmla="*/ 4853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1270" name="object 7">
            <a:extLst>
              <a:ext uri="{FF2B5EF4-FFF2-40B4-BE49-F238E27FC236}">
                <a16:creationId xmlns:a16="http://schemas.microsoft.com/office/drawing/2014/main" id="{FCEFB5CA-A90C-456B-9218-958A20CDD1DA}"/>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1EF6B50B-2CBB-4D93-96F6-BD2D576F902D}"/>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1272" name="Title 10">
            <a:extLst>
              <a:ext uri="{FF2B5EF4-FFF2-40B4-BE49-F238E27FC236}">
                <a16:creationId xmlns:a16="http://schemas.microsoft.com/office/drawing/2014/main" id="{02E66E25-1D9A-4964-B242-8D2A915A044A}"/>
              </a:ext>
            </a:extLst>
          </p:cNvPr>
          <p:cNvSpPr>
            <a:spLocks noGrp="1"/>
          </p:cNvSpPr>
          <p:nvPr>
            <p:ph type="title"/>
          </p:nvPr>
        </p:nvSpPr>
        <p:spPr>
          <a:xfrm>
            <a:off x="9607789" y="247404"/>
            <a:ext cx="2231449" cy="280134"/>
          </a:xfrm>
        </p:spPr>
        <p:txBody>
          <a:bodyPr>
            <a:noAutofit/>
          </a:bodyPr>
          <a:lstStyle/>
          <a:p>
            <a:pPr algn="r" eaLnBrk="1" hangingPunct="1"/>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Go, change the world</a:t>
            </a:r>
          </a:p>
        </p:txBody>
      </p:sp>
      <p:sp>
        <p:nvSpPr>
          <p:cNvPr id="11273" name="TextBox 3">
            <a:extLst>
              <a:ext uri="{FF2B5EF4-FFF2-40B4-BE49-F238E27FC236}">
                <a16:creationId xmlns:a16="http://schemas.microsoft.com/office/drawing/2014/main" id="{E37D0C6B-1C1F-4503-847A-9FC47B2F7A9F}"/>
              </a:ext>
            </a:extLst>
          </p:cNvPr>
          <p:cNvSpPr txBox="1">
            <a:spLocks noChangeArrowheads="1"/>
          </p:cNvSpPr>
          <p:nvPr/>
        </p:nvSpPr>
        <p:spPr bwMode="auto">
          <a:xfrm>
            <a:off x="3554574" y="265694"/>
            <a:ext cx="4574567" cy="46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r>
              <a:rPr lang="en-US" altLang="en-US" sz="2426">
                <a:latin typeface="Times New Roman" panose="02020603050405020304" pitchFamily="18" charset="0"/>
                <a:cs typeface="Times New Roman" panose="02020603050405020304" pitchFamily="18" charset="0"/>
              </a:rPr>
              <a:t>Literature survey</a:t>
            </a:r>
            <a:endParaRPr lang="en-IN" altLang="en-US" sz="1092">
              <a:latin typeface="Times New Roman" panose="02020603050405020304" pitchFamily="18" charset="0"/>
              <a:cs typeface="Times New Roman" panose="02020603050405020304" pitchFamily="18" charset="0"/>
            </a:endParaRPr>
          </a:p>
        </p:txBody>
      </p:sp>
      <p:graphicFrame>
        <p:nvGraphicFramePr>
          <p:cNvPr id="11" name="Content Placeholder 6">
            <a:extLst>
              <a:ext uri="{FF2B5EF4-FFF2-40B4-BE49-F238E27FC236}">
                <a16:creationId xmlns:a16="http://schemas.microsoft.com/office/drawing/2014/main" id="{B2A06D9A-BCBA-43D4-BDAA-796097FE1D1C}"/>
              </a:ext>
            </a:extLst>
          </p:cNvPr>
          <p:cNvGraphicFramePr>
            <a:graphicFrameLocks/>
          </p:cNvGraphicFramePr>
          <p:nvPr/>
        </p:nvGraphicFramePr>
        <p:xfrm>
          <a:off x="458655" y="960736"/>
          <a:ext cx="11380585" cy="5465030"/>
        </p:xfrm>
        <a:graphic>
          <a:graphicData uri="http://schemas.openxmlformats.org/drawingml/2006/table">
            <a:tbl>
              <a:tblPr firstRow="1" bandRow="1">
                <a:tableStyleId>{5C22544A-7EE6-4342-B048-85BDC9FD1C3A}</a:tableStyleId>
              </a:tblPr>
              <a:tblGrid>
                <a:gridCol w="1779087">
                  <a:extLst>
                    <a:ext uri="{9D8B030D-6E8A-4147-A177-3AD203B41FA5}">
                      <a16:colId xmlns:a16="http://schemas.microsoft.com/office/drawing/2014/main" val="20000"/>
                    </a:ext>
                  </a:extLst>
                </a:gridCol>
                <a:gridCol w="2174440">
                  <a:extLst>
                    <a:ext uri="{9D8B030D-6E8A-4147-A177-3AD203B41FA5}">
                      <a16:colId xmlns:a16="http://schemas.microsoft.com/office/drawing/2014/main" val="20001"/>
                    </a:ext>
                  </a:extLst>
                </a:gridCol>
                <a:gridCol w="1680249">
                  <a:extLst>
                    <a:ext uri="{9D8B030D-6E8A-4147-A177-3AD203B41FA5}">
                      <a16:colId xmlns:a16="http://schemas.microsoft.com/office/drawing/2014/main" val="20002"/>
                    </a:ext>
                  </a:extLst>
                </a:gridCol>
                <a:gridCol w="1779087">
                  <a:extLst>
                    <a:ext uri="{9D8B030D-6E8A-4147-A177-3AD203B41FA5}">
                      <a16:colId xmlns:a16="http://schemas.microsoft.com/office/drawing/2014/main" val="20003"/>
                    </a:ext>
                  </a:extLst>
                </a:gridCol>
                <a:gridCol w="2470954">
                  <a:extLst>
                    <a:ext uri="{9D8B030D-6E8A-4147-A177-3AD203B41FA5}">
                      <a16:colId xmlns:a16="http://schemas.microsoft.com/office/drawing/2014/main" val="20004"/>
                    </a:ext>
                  </a:extLst>
                </a:gridCol>
                <a:gridCol w="1496768">
                  <a:extLst>
                    <a:ext uri="{9D8B030D-6E8A-4147-A177-3AD203B41FA5}">
                      <a16:colId xmlns:a16="http://schemas.microsoft.com/office/drawing/2014/main" val="20005"/>
                    </a:ext>
                  </a:extLst>
                </a:gridCol>
              </a:tblGrid>
              <a:tr h="976392">
                <a:tc>
                  <a:txBody>
                    <a:bodyPr/>
                    <a:lstStyle/>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Year,</a:t>
                      </a:r>
                      <a:r>
                        <a:rPr lang="en-US" sz="1300" baseline="0" dirty="0">
                          <a:solidFill>
                            <a:schemeClr val="tx1"/>
                          </a:solidFill>
                          <a:latin typeface="Times New Roman" panose="02020603050405020304" pitchFamily="18" charset="0"/>
                          <a:ea typeface="Calibri" panose="020F0502020204030204"/>
                          <a:cs typeface="Times New Roman" panose="02020603050405020304" pitchFamily="18" charset="0"/>
                        </a:rPr>
                        <a:t> Name  of the Journal/Conference </a:t>
                      </a: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Title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Authors of the paper</a:t>
                      </a: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342900" marR="0" lvl="0" indent="-342900" algn="ctr">
                        <a:lnSpc>
                          <a:spcPct val="115000"/>
                        </a:lnSpc>
                        <a:spcBef>
                          <a:spcPts val="0"/>
                        </a:spcBef>
                        <a:spcAft>
                          <a:spcPts val="0"/>
                        </a:spcAft>
                        <a:buFont typeface="Wingdings" panose="05000000000000000000"/>
                        <a:buNone/>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Model/Sub</a:t>
                      </a:r>
                      <a:r>
                        <a:rPr lang="en-US" sz="1300" baseline="0" dirty="0">
                          <a:solidFill>
                            <a:schemeClr val="tx1"/>
                          </a:solidFill>
                          <a:latin typeface="Times New Roman" panose="02020603050405020304" pitchFamily="18" charset="0"/>
                          <a:ea typeface="Calibri" panose="020F0502020204030204"/>
                          <a:cs typeface="Times New Roman" panose="02020603050405020304" pitchFamily="18" charset="0"/>
                        </a:rPr>
                        <a:t> Model used</a:t>
                      </a: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342900" marR="0" lvl="0" indent="-342900" algn="ctr">
                        <a:lnSpc>
                          <a:spcPct val="115000"/>
                        </a:lnSpc>
                        <a:spcBef>
                          <a:spcPts val="0"/>
                        </a:spcBef>
                        <a:spcAft>
                          <a:spcPts val="0"/>
                        </a:spcAft>
                        <a:buFont typeface="Wingdings" panose="05000000000000000000"/>
                        <a:buNone/>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Challenges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pitchFamily="18" charset="0"/>
                        </a:rPr>
                        <a:t>Limitations</a:t>
                      </a:r>
                      <a:r>
                        <a:rPr lang="en-US" sz="1300" baseline="0" dirty="0">
                          <a:solidFill>
                            <a:schemeClr val="tx1"/>
                          </a:solidFill>
                          <a:latin typeface="Times New Roman" panose="02020603050405020304" pitchFamily="18" charset="0"/>
                          <a:ea typeface="Calibri" panose="020F0502020204030204"/>
                          <a:cs typeface="Times New Roman" panose="02020603050405020304" pitchFamily="18" charset="0"/>
                        </a:rPr>
                        <a:t> of the paper</a:t>
                      </a:r>
                      <a:endParaRPr lang="en-US" sz="130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42417" marR="42417" marT="0" marB="0">
                    <a:solidFill>
                      <a:srgbClr val="00B0F0"/>
                    </a:solidFill>
                  </a:tcPr>
                </a:tc>
                <a:extLst>
                  <a:ext uri="{0D108BD9-81ED-4DB2-BD59-A6C34878D82A}">
                    <a16:rowId xmlns:a16="http://schemas.microsoft.com/office/drawing/2014/main" val="10000"/>
                  </a:ext>
                </a:extLst>
              </a:tr>
              <a:tr h="194930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nn-NO" sz="1300" dirty="0">
                          <a:latin typeface="Times New Roman" panose="02020603050405020304" pitchFamily="18" charset="0"/>
                          <a:cs typeface="Times New Roman" panose="02020603050405020304" pitchFamily="18" charset="0"/>
                        </a:rPr>
                        <a:t>2018, international conference on computer Engineering, network and intelligent multimedia</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kern="1200" dirty="0">
                          <a:solidFill>
                            <a:schemeClr val="dk1"/>
                          </a:solidFill>
                          <a:effectLst/>
                          <a:latin typeface="Times New Roman" panose="02020603050405020304" pitchFamily="18" charset="0"/>
                          <a:ea typeface="+mn-ea"/>
                          <a:cs typeface="Times New Roman" panose="02020603050405020304" pitchFamily="18" charset="0"/>
                        </a:rPr>
                        <a:t>Speed Monitoring for Multiple Vehicle Using Closed Circuit Television (CCTV) Camera</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300" kern="1200" dirty="0">
                          <a:solidFill>
                            <a:schemeClr val="dk1"/>
                          </a:solidFill>
                          <a:effectLst/>
                          <a:latin typeface="Times New Roman" panose="02020603050405020304" pitchFamily="18" charset="0"/>
                          <a:ea typeface="+mn-ea"/>
                          <a:cs typeface="Times New Roman" panose="02020603050405020304" pitchFamily="18" charset="0"/>
                        </a:rPr>
                        <a:t>A. Kurniawan, A. </a:t>
                      </a:r>
                      <a:r>
                        <a:rPr lang="en-IN" sz="1300" kern="1200" dirty="0" err="1">
                          <a:solidFill>
                            <a:schemeClr val="dk1"/>
                          </a:solidFill>
                          <a:effectLst/>
                          <a:latin typeface="Times New Roman" panose="02020603050405020304" pitchFamily="18" charset="0"/>
                          <a:ea typeface="+mn-ea"/>
                          <a:cs typeface="Times New Roman" panose="02020603050405020304" pitchFamily="18" charset="0"/>
                        </a:rPr>
                        <a:t>Ramadlan</a:t>
                      </a:r>
                      <a:r>
                        <a:rPr lang="en-IN" sz="1300" kern="1200" dirty="0">
                          <a:solidFill>
                            <a:schemeClr val="dk1"/>
                          </a:solidFill>
                          <a:effectLst/>
                          <a:latin typeface="Times New Roman" panose="02020603050405020304" pitchFamily="18" charset="0"/>
                          <a:ea typeface="+mn-ea"/>
                          <a:cs typeface="Times New Roman" panose="02020603050405020304" pitchFamily="18" charset="0"/>
                        </a:rPr>
                        <a:t>, E. M. </a:t>
                      </a:r>
                      <a:r>
                        <a:rPr lang="en-IN" sz="1300" kern="1200" dirty="0" err="1">
                          <a:solidFill>
                            <a:schemeClr val="dk1"/>
                          </a:solidFill>
                          <a:effectLst/>
                          <a:latin typeface="Times New Roman" panose="02020603050405020304" pitchFamily="18" charset="0"/>
                          <a:ea typeface="+mn-ea"/>
                          <a:cs typeface="Times New Roman" panose="02020603050405020304" pitchFamily="18" charset="0"/>
                        </a:rPr>
                        <a:t>Yuniarno</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kern="1200" dirty="0">
                          <a:solidFill>
                            <a:schemeClr val="dk1"/>
                          </a:solidFill>
                          <a:effectLst/>
                          <a:latin typeface="Times New Roman" panose="02020603050405020304" pitchFamily="18" charset="0"/>
                          <a:ea typeface="+mn-ea"/>
                          <a:cs typeface="Times New Roman" panose="02020603050405020304" pitchFamily="18" charset="0"/>
                        </a:rPr>
                        <a:t>Matching-based is an algorithm to find the greatest similarity from several points based on the greatest similarity value of the point sought.</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dirty="0">
                          <a:latin typeface="Times New Roman" panose="02020603050405020304" pitchFamily="18" charset="0"/>
                          <a:cs typeface="Times New Roman" panose="02020603050405020304" pitchFamily="18" charset="0"/>
                        </a:rPr>
                        <a:t>Dataset creation and adapting to changing weather are the main challenges</a:t>
                      </a:r>
                    </a:p>
                  </a:txBody>
                  <a:tcPr marL="56557" marR="56557" marT="27725" marB="27725">
                    <a:solidFill>
                      <a:schemeClr val="accent5">
                        <a:lumMod val="40000"/>
                        <a:lumOff val="60000"/>
                      </a:schemeClr>
                    </a:solidFill>
                  </a:tcPr>
                </a:tc>
                <a:tc>
                  <a:txBody>
                    <a:bodyPr/>
                    <a:lstStyle/>
                    <a:p>
                      <a:r>
                        <a:rPr lang="en-US" sz="1300" dirty="0">
                          <a:latin typeface="Times New Roman" panose="02020603050405020304" pitchFamily="18" charset="0"/>
                          <a:cs typeface="Times New Roman" panose="02020603050405020304" pitchFamily="18" charset="0"/>
                        </a:rPr>
                        <a:t>The dataset created had no shadows since they had made it at the time 1:pm to 3 pm. </a:t>
                      </a:r>
                    </a:p>
                  </a:txBody>
                  <a:tcPr marL="56557" marR="56557" marT="27725" marB="27725">
                    <a:solidFill>
                      <a:schemeClr val="accent5">
                        <a:lumMod val="40000"/>
                        <a:lumOff val="60000"/>
                      </a:schemeClr>
                    </a:solidFill>
                  </a:tcPr>
                </a:tc>
                <a:extLst>
                  <a:ext uri="{0D108BD9-81ED-4DB2-BD59-A6C34878D82A}">
                    <a16:rowId xmlns:a16="http://schemas.microsoft.com/office/drawing/2014/main" val="10001"/>
                  </a:ext>
                </a:extLst>
              </a:tr>
              <a:tr h="253933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300" dirty="0">
                          <a:latin typeface="Times New Roman" panose="02020603050405020304" pitchFamily="18" charset="0"/>
                          <a:cs typeface="Times New Roman" panose="02020603050405020304" pitchFamily="18" charset="0"/>
                        </a:rPr>
                        <a:t>2018, IEEE</a:t>
                      </a:r>
                    </a:p>
                  </a:txBody>
                  <a:tcPr marL="56557" marR="56557" marT="27725" marB="27725">
                    <a:solidFill>
                      <a:schemeClr val="accent5">
                        <a:lumMod val="40000"/>
                        <a:lumOff val="60000"/>
                      </a:schemeClr>
                    </a:solidFill>
                  </a:tcPr>
                </a:tc>
                <a:tc>
                  <a:txBody>
                    <a:bodyPr/>
                    <a:lstStyle/>
                    <a:p>
                      <a:r>
                        <a:rPr lang="en-US" sz="1300" kern="1200" dirty="0">
                          <a:solidFill>
                            <a:schemeClr val="dk1"/>
                          </a:solidFill>
                          <a:effectLst/>
                          <a:latin typeface="Times New Roman" panose="02020603050405020304" pitchFamily="18" charset="0"/>
                          <a:ea typeface="+mn-ea"/>
                          <a:cs typeface="Times New Roman" panose="02020603050405020304" pitchFamily="18" charset="0"/>
                        </a:rPr>
                        <a:t>Real-Time Traffic Rules Infringing Determination </a:t>
                      </a:r>
                      <a:endParaRPr lang="en-US" sz="1300" dirty="0">
                        <a:latin typeface="Times New Roman" panose="02020603050405020304" pitchFamily="18" charset="0"/>
                        <a:cs typeface="Times New Roman" panose="02020603050405020304" pitchFamily="18" charset="0"/>
                      </a:endParaRPr>
                    </a:p>
                    <a:p>
                      <a:r>
                        <a:rPr lang="en-US" sz="1300" kern="1200" dirty="0">
                          <a:solidFill>
                            <a:schemeClr val="dk1"/>
                          </a:solidFill>
                          <a:effectLst/>
                          <a:latin typeface="Times New Roman" panose="02020603050405020304" pitchFamily="18" charset="0"/>
                          <a:ea typeface="+mn-ea"/>
                          <a:cs typeface="Times New Roman" panose="02020603050405020304" pitchFamily="18" charset="0"/>
                        </a:rPr>
                        <a:t>Over the Video Stream: Wrong Way and Clearway </a:t>
                      </a:r>
                      <a:endParaRPr lang="en-US" sz="1300" dirty="0">
                        <a:latin typeface="Times New Roman" panose="02020603050405020304" pitchFamily="18" charset="0"/>
                        <a:cs typeface="Times New Roman" panose="02020603050405020304" pitchFamily="18" charset="0"/>
                      </a:endParaRPr>
                    </a:p>
                    <a:p>
                      <a:r>
                        <a:rPr lang="en-US" sz="1300" kern="1200" dirty="0">
                          <a:solidFill>
                            <a:schemeClr val="dk1"/>
                          </a:solidFill>
                          <a:effectLst/>
                          <a:latin typeface="Times New Roman" panose="02020603050405020304" pitchFamily="18" charset="0"/>
                          <a:ea typeface="+mn-ea"/>
                          <a:cs typeface="Times New Roman" panose="02020603050405020304" pitchFamily="18" charset="0"/>
                        </a:rPr>
                        <a:t>Violation Detection </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300" kern="1200" dirty="0">
                          <a:solidFill>
                            <a:schemeClr val="dk1"/>
                          </a:solidFill>
                          <a:effectLst/>
                          <a:latin typeface="Times New Roman" panose="02020603050405020304" pitchFamily="18" charset="0"/>
                          <a:ea typeface="+mn-ea"/>
                          <a:cs typeface="Times New Roman" panose="02020603050405020304" pitchFamily="18" charset="0"/>
                        </a:rPr>
                        <a:t>Ali </a:t>
                      </a:r>
                      <a:r>
                        <a:rPr lang="en-IN" sz="1300" kern="1200" dirty="0" err="1">
                          <a:solidFill>
                            <a:schemeClr val="dk1"/>
                          </a:solidFill>
                          <a:effectLst/>
                          <a:latin typeface="Times New Roman" panose="02020603050405020304" pitchFamily="18" charset="0"/>
                          <a:ea typeface="+mn-ea"/>
                          <a:cs typeface="Times New Roman" panose="02020603050405020304" pitchFamily="18" charset="0"/>
                        </a:rPr>
                        <a:t>Şentaş</a:t>
                      </a:r>
                      <a:r>
                        <a:rPr lang="en-IN" sz="1300" kern="1200" dirty="0">
                          <a:solidFill>
                            <a:schemeClr val="dk1"/>
                          </a:solidFill>
                          <a:effectLst/>
                          <a:latin typeface="Times New Roman" panose="02020603050405020304" pitchFamily="18" charset="0"/>
                          <a:ea typeface="+mn-ea"/>
                          <a:cs typeface="Times New Roman" panose="02020603050405020304" pitchFamily="18" charset="0"/>
                        </a:rPr>
                        <a:t>, Seda Kul , Ahmet </a:t>
                      </a:r>
                      <a:r>
                        <a:rPr lang="en-IN" sz="1300" kern="1200" dirty="0" err="1">
                          <a:solidFill>
                            <a:schemeClr val="dk1"/>
                          </a:solidFill>
                          <a:effectLst/>
                          <a:latin typeface="Times New Roman" panose="02020603050405020304" pitchFamily="18" charset="0"/>
                          <a:ea typeface="+mn-ea"/>
                          <a:cs typeface="Times New Roman" panose="02020603050405020304" pitchFamily="18" charset="0"/>
                        </a:rPr>
                        <a:t>Sayar</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300" kern="1200" dirty="0">
                          <a:solidFill>
                            <a:schemeClr val="dk1"/>
                          </a:solidFill>
                          <a:effectLst/>
                          <a:latin typeface="Times New Roman" panose="02020603050405020304" pitchFamily="18" charset="0"/>
                          <a:ea typeface="+mn-ea"/>
                          <a:cs typeface="Times New Roman" panose="02020603050405020304" pitchFamily="18" charset="0"/>
                        </a:rPr>
                        <a:t>Gaussians </a:t>
                      </a:r>
                      <a:r>
                        <a:rPr lang="en-IN" sz="1300" kern="1200" dirty="0" err="1">
                          <a:solidFill>
                            <a:schemeClr val="dk1"/>
                          </a:solidFill>
                          <a:effectLst/>
                          <a:latin typeface="Times New Roman" panose="02020603050405020304" pitchFamily="18" charset="0"/>
                          <a:ea typeface="+mn-ea"/>
                          <a:cs typeface="Times New Roman" panose="02020603050405020304" pitchFamily="18" charset="0"/>
                        </a:rPr>
                        <a:t>ve</a:t>
                      </a:r>
                      <a:r>
                        <a:rPr lang="en-IN" sz="1300" kern="1200" dirty="0">
                          <a:solidFill>
                            <a:schemeClr val="dk1"/>
                          </a:solidFill>
                          <a:effectLst/>
                          <a:latin typeface="Times New Roman" panose="02020603050405020304" pitchFamily="18" charset="0"/>
                          <a:ea typeface="+mn-ea"/>
                          <a:cs typeface="Times New Roman" panose="02020603050405020304" pitchFamily="18" charset="0"/>
                        </a:rPr>
                        <a:t> modelled, </a:t>
                      </a:r>
                      <a:r>
                        <a:rPr lang="en-IN" sz="1300" kern="1200" dirty="0" err="1">
                          <a:solidFill>
                            <a:schemeClr val="dk1"/>
                          </a:solidFill>
                          <a:effectLst/>
                          <a:latin typeface="Times New Roman" panose="02020603050405020304" pitchFamily="18" charset="0"/>
                          <a:ea typeface="+mn-ea"/>
                          <a:cs typeface="Times New Roman" panose="02020603050405020304" pitchFamily="18" charset="0"/>
                        </a:rPr>
                        <a:t>meadianFlow</a:t>
                      </a:r>
                      <a:r>
                        <a:rPr lang="en-IN" sz="1300" kern="1200" dirty="0">
                          <a:solidFill>
                            <a:schemeClr val="dk1"/>
                          </a:solidFill>
                          <a:effectLst/>
                          <a:latin typeface="Times New Roman" panose="02020603050405020304" pitchFamily="18" charset="0"/>
                          <a:ea typeface="+mn-ea"/>
                          <a:cs typeface="Times New Roman" panose="02020603050405020304" pitchFamily="18" charset="0"/>
                        </a:rPr>
                        <a:t> algorithm</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kern="1200" dirty="0">
                          <a:solidFill>
                            <a:schemeClr val="dk1"/>
                          </a:solidFill>
                          <a:effectLst/>
                          <a:latin typeface="Times New Roman" panose="02020603050405020304" pitchFamily="18" charset="0"/>
                          <a:ea typeface="+mn-ea"/>
                          <a:cs typeface="Times New Roman" panose="02020603050405020304" pitchFamily="18" charset="0"/>
                        </a:rPr>
                        <a:t>it is planned </a:t>
                      </a:r>
                      <a:endParaRPr lang="en-US" sz="1300" dirty="0">
                        <a:latin typeface="Times New Roman" panose="02020603050405020304" pitchFamily="18" charset="0"/>
                        <a:cs typeface="Times New Roman" panose="02020603050405020304" pitchFamily="18" charset="0"/>
                      </a:endParaRPr>
                    </a:p>
                    <a:p>
                      <a:r>
                        <a:rPr lang="en-US" sz="1300" kern="1200" dirty="0">
                          <a:solidFill>
                            <a:schemeClr val="dk1"/>
                          </a:solidFill>
                          <a:effectLst/>
                          <a:latin typeface="Times New Roman" panose="02020603050405020304" pitchFamily="18" charset="0"/>
                          <a:ea typeface="+mn-ea"/>
                          <a:cs typeface="Times New Roman" panose="02020603050405020304" pitchFamily="18" charset="0"/>
                        </a:rPr>
                        <a:t>to develop a publish/subscribe distributed system model in </a:t>
                      </a:r>
                      <a:endParaRPr lang="en-US" sz="1300" dirty="0">
                        <a:latin typeface="Times New Roman" panose="02020603050405020304" pitchFamily="18" charset="0"/>
                        <a:cs typeface="Times New Roman" panose="02020603050405020304" pitchFamily="18" charset="0"/>
                      </a:endParaRPr>
                    </a:p>
                    <a:p>
                      <a:r>
                        <a:rPr lang="en-US" sz="1300" kern="1200" dirty="0">
                          <a:solidFill>
                            <a:schemeClr val="dk1"/>
                          </a:solidFill>
                          <a:effectLst/>
                          <a:latin typeface="Times New Roman" panose="02020603050405020304" pitchFamily="18" charset="0"/>
                          <a:ea typeface="+mn-ea"/>
                          <a:cs typeface="Times New Roman" panose="02020603050405020304" pitchFamily="18" charset="0"/>
                        </a:rPr>
                        <a:t>which users can track infringements only in the type that they </a:t>
                      </a:r>
                      <a:endParaRPr lang="en-US" sz="1300" dirty="0">
                        <a:latin typeface="Times New Roman" panose="02020603050405020304" pitchFamily="18" charset="0"/>
                        <a:cs typeface="Times New Roman" panose="02020603050405020304" pitchFamily="18" charset="0"/>
                      </a:endParaRPr>
                    </a:p>
                    <a:p>
                      <a:r>
                        <a:rPr lang="en-US" sz="1300" kern="1200" dirty="0">
                          <a:solidFill>
                            <a:schemeClr val="dk1"/>
                          </a:solidFill>
                          <a:effectLst/>
                          <a:latin typeface="Times New Roman" panose="02020603050405020304" pitchFamily="18" charset="0"/>
                          <a:ea typeface="+mn-ea"/>
                          <a:cs typeface="Times New Roman" panose="02020603050405020304" pitchFamily="18" charset="0"/>
                        </a:rPr>
                        <a:t>only want. </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dirty="0">
                          <a:latin typeface="Times New Roman" panose="02020603050405020304" pitchFamily="18" charset="0"/>
                          <a:cs typeface="Times New Roman" panose="02020603050405020304" pitchFamily="18" charset="0"/>
                        </a:rPr>
                        <a:t>Only one way violation and speed violation is detected</a:t>
                      </a:r>
                    </a:p>
                  </a:txBody>
                  <a:tcPr marL="56557" marR="56557" marT="27725" marB="27725">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4505EB-4666-4608-A77E-BB80BEB87617}"/>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3315" name="object 4">
            <a:extLst>
              <a:ext uri="{FF2B5EF4-FFF2-40B4-BE49-F238E27FC236}">
                <a16:creationId xmlns:a16="http://schemas.microsoft.com/office/drawing/2014/main" id="{60C6CEA4-E89A-4669-AC54-395D782FF626}"/>
              </a:ext>
            </a:extLst>
          </p:cNvPr>
          <p:cNvSpPr>
            <a:spLocks/>
          </p:cNvSpPr>
          <p:nvPr/>
        </p:nvSpPr>
        <p:spPr bwMode="auto">
          <a:xfrm>
            <a:off x="611718" y="722959"/>
            <a:ext cx="11235221" cy="0"/>
          </a:xfrm>
          <a:custGeom>
            <a:avLst/>
            <a:gdLst>
              <a:gd name="T0" fmla="*/ 0 w 18527395"/>
              <a:gd name="T1" fmla="*/ 18532562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3316" name="object 5">
            <a:extLst>
              <a:ext uri="{FF2B5EF4-FFF2-40B4-BE49-F238E27FC236}">
                <a16:creationId xmlns:a16="http://schemas.microsoft.com/office/drawing/2014/main" id="{BCE07420-1047-492B-A2CB-D8ABA73B58ED}"/>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3317" name="object 6">
            <a:extLst>
              <a:ext uri="{FF2B5EF4-FFF2-40B4-BE49-F238E27FC236}">
                <a16:creationId xmlns:a16="http://schemas.microsoft.com/office/drawing/2014/main" id="{17EDE048-344F-4B6D-8C4C-5BB10B8B38D3}"/>
              </a:ext>
            </a:extLst>
          </p:cNvPr>
          <p:cNvSpPr>
            <a:spLocks/>
          </p:cNvSpPr>
          <p:nvPr/>
        </p:nvSpPr>
        <p:spPr bwMode="auto">
          <a:xfrm>
            <a:off x="1809269" y="432235"/>
            <a:ext cx="34656" cy="34656"/>
          </a:xfrm>
          <a:custGeom>
            <a:avLst/>
            <a:gdLst>
              <a:gd name="T0" fmla="*/ 34425 w 56514"/>
              <a:gd name="T1" fmla="*/ 0 h 56515"/>
              <a:gd name="T2" fmla="*/ 21040 w 56514"/>
              <a:gd name="T3" fmla="*/ 2699 h 56515"/>
              <a:gd name="T4" fmla="*/ 10094 w 56514"/>
              <a:gd name="T5" fmla="*/ 10061 h 56515"/>
              <a:gd name="T6" fmla="*/ 2709 w 56514"/>
              <a:gd name="T7" fmla="*/ 20979 h 56515"/>
              <a:gd name="T8" fmla="*/ 0 w 56514"/>
              <a:gd name="T9" fmla="*/ 34351 h 56515"/>
              <a:gd name="T10" fmla="*/ 2709 w 56514"/>
              <a:gd name="T11" fmla="*/ 47736 h 56515"/>
              <a:gd name="T12" fmla="*/ 10094 w 56514"/>
              <a:gd name="T13" fmla="*/ 58676 h 56515"/>
              <a:gd name="T14" fmla="*/ 21040 w 56514"/>
              <a:gd name="T15" fmla="*/ 66059 h 56515"/>
              <a:gd name="T16" fmla="*/ 34425 w 56514"/>
              <a:gd name="T17" fmla="*/ 68769 h 56515"/>
              <a:gd name="T18" fmla="*/ 47791 w 56514"/>
              <a:gd name="T19" fmla="*/ 66059 h 56515"/>
              <a:gd name="T20" fmla="*/ 51132 w 56514"/>
              <a:gd name="T21" fmla="*/ 63799 h 56515"/>
              <a:gd name="T22" fmla="*/ 34425 w 56514"/>
              <a:gd name="T23" fmla="*/ 63799 h 56515"/>
              <a:gd name="T24" fmla="*/ 22951 w 56514"/>
              <a:gd name="T25" fmla="*/ 61482 h 56515"/>
              <a:gd name="T26" fmla="*/ 13588 w 56514"/>
              <a:gd name="T27" fmla="*/ 55163 h 56515"/>
              <a:gd name="T28" fmla="*/ 7280 w 56514"/>
              <a:gd name="T29" fmla="*/ 45801 h 56515"/>
              <a:gd name="T30" fmla="*/ 4968 w 56514"/>
              <a:gd name="T31" fmla="*/ 34351 h 56515"/>
              <a:gd name="T32" fmla="*/ 7280 w 56514"/>
              <a:gd name="T33" fmla="*/ 22893 h 56515"/>
              <a:gd name="T34" fmla="*/ 13588 w 56514"/>
              <a:gd name="T35" fmla="*/ 13513 h 56515"/>
              <a:gd name="T36" fmla="*/ 22951 w 56514"/>
              <a:gd name="T37" fmla="*/ 7178 h 56515"/>
              <a:gd name="T38" fmla="*/ 34425 w 56514"/>
              <a:gd name="T39" fmla="*/ 4853 h 56515"/>
              <a:gd name="T40" fmla="*/ 50988 w 56514"/>
              <a:gd name="T41" fmla="*/ 4853 h 56515"/>
              <a:gd name="T42" fmla="*/ 47791 w 56514"/>
              <a:gd name="T43" fmla="*/ 2699 h 56515"/>
              <a:gd name="T44" fmla="*/ 34425 w 56514"/>
              <a:gd name="T45" fmla="*/ 0 h 56515"/>
              <a:gd name="T46" fmla="*/ 50988 w 56514"/>
              <a:gd name="T47" fmla="*/ 4853 h 56515"/>
              <a:gd name="T48" fmla="*/ 34425 w 56514"/>
              <a:gd name="T49" fmla="*/ 4853 h 56515"/>
              <a:gd name="T50" fmla="*/ 45903 w 56514"/>
              <a:gd name="T51" fmla="*/ 7178 h 56515"/>
              <a:gd name="T52" fmla="*/ 55264 w 56514"/>
              <a:gd name="T53" fmla="*/ 13513 h 56515"/>
              <a:gd name="T54" fmla="*/ 61573 w 56514"/>
              <a:gd name="T55" fmla="*/ 22893 h 56515"/>
              <a:gd name="T56" fmla="*/ 63884 w 56514"/>
              <a:gd name="T57" fmla="*/ 34351 h 56515"/>
              <a:gd name="T58" fmla="*/ 61573 w 56514"/>
              <a:gd name="T59" fmla="*/ 45801 h 56515"/>
              <a:gd name="T60" fmla="*/ 55264 w 56514"/>
              <a:gd name="T61" fmla="*/ 55163 h 56515"/>
              <a:gd name="T62" fmla="*/ 45903 w 56514"/>
              <a:gd name="T63" fmla="*/ 61482 h 56515"/>
              <a:gd name="T64" fmla="*/ 34425 w 56514"/>
              <a:gd name="T65" fmla="*/ 63799 h 56515"/>
              <a:gd name="T66" fmla="*/ 51132 w 56514"/>
              <a:gd name="T67" fmla="*/ 63799 h 56515"/>
              <a:gd name="T68" fmla="*/ 58716 w 56514"/>
              <a:gd name="T69" fmla="*/ 58676 h 56515"/>
              <a:gd name="T70" fmla="*/ 66095 w 56514"/>
              <a:gd name="T71" fmla="*/ 47736 h 56515"/>
              <a:gd name="T72" fmla="*/ 68801 w 56514"/>
              <a:gd name="T73" fmla="*/ 34351 h 56515"/>
              <a:gd name="T74" fmla="*/ 66095 w 56514"/>
              <a:gd name="T75" fmla="*/ 20979 h 56515"/>
              <a:gd name="T76" fmla="*/ 58716 w 56514"/>
              <a:gd name="T77" fmla="*/ 10061 h 56515"/>
              <a:gd name="T78" fmla="*/ 50988 w 56514"/>
              <a:gd name="T79" fmla="*/ 4853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3318" name="object 7">
            <a:extLst>
              <a:ext uri="{FF2B5EF4-FFF2-40B4-BE49-F238E27FC236}">
                <a16:creationId xmlns:a16="http://schemas.microsoft.com/office/drawing/2014/main" id="{C132622A-7FDD-456E-9D12-F195AC58BFC3}"/>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C7313B35-6B9F-4116-8C7D-21576127874A}"/>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3320" name="Title 10">
            <a:extLst>
              <a:ext uri="{FF2B5EF4-FFF2-40B4-BE49-F238E27FC236}">
                <a16:creationId xmlns:a16="http://schemas.microsoft.com/office/drawing/2014/main" id="{8292968B-BFCB-4272-8A44-9C8B03D08E79}"/>
              </a:ext>
            </a:extLst>
          </p:cNvPr>
          <p:cNvSpPr>
            <a:spLocks noGrp="1"/>
          </p:cNvSpPr>
          <p:nvPr>
            <p:ph type="title"/>
          </p:nvPr>
        </p:nvSpPr>
        <p:spPr>
          <a:xfrm>
            <a:off x="9607789" y="247404"/>
            <a:ext cx="2231449" cy="280134"/>
          </a:xfrm>
        </p:spPr>
        <p:txBody>
          <a:bodyPr>
            <a:noAutofit/>
          </a:bodyPr>
          <a:lstStyle/>
          <a:p>
            <a:pPr algn="r" eaLnBrk="1" hangingPunct="1"/>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Go, change the world</a:t>
            </a:r>
          </a:p>
        </p:txBody>
      </p:sp>
      <p:sp>
        <p:nvSpPr>
          <p:cNvPr id="13321" name="TextBox 3">
            <a:extLst>
              <a:ext uri="{FF2B5EF4-FFF2-40B4-BE49-F238E27FC236}">
                <a16:creationId xmlns:a16="http://schemas.microsoft.com/office/drawing/2014/main" id="{82254410-2B10-4293-8F45-03DD63225015}"/>
              </a:ext>
            </a:extLst>
          </p:cNvPr>
          <p:cNvSpPr txBox="1">
            <a:spLocks noChangeArrowheads="1"/>
          </p:cNvSpPr>
          <p:nvPr/>
        </p:nvSpPr>
        <p:spPr bwMode="auto">
          <a:xfrm>
            <a:off x="3554574" y="265694"/>
            <a:ext cx="4574567" cy="46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r>
              <a:rPr lang="en-US" altLang="en-US" sz="2426">
                <a:latin typeface="Times New Roman" panose="02020603050405020304" pitchFamily="18" charset="0"/>
                <a:cs typeface="Times New Roman" panose="02020603050405020304" pitchFamily="18" charset="0"/>
              </a:rPr>
              <a:t>Literature survey</a:t>
            </a:r>
            <a:endParaRPr lang="en-IN" altLang="en-US" sz="1092">
              <a:latin typeface="Times New Roman" panose="02020603050405020304" pitchFamily="18" charset="0"/>
              <a:cs typeface="Times New Roman" panose="02020603050405020304" pitchFamily="18" charset="0"/>
            </a:endParaRPr>
          </a:p>
        </p:txBody>
      </p:sp>
      <p:graphicFrame>
        <p:nvGraphicFramePr>
          <p:cNvPr id="11" name="Content Placeholder 6">
            <a:extLst>
              <a:ext uri="{FF2B5EF4-FFF2-40B4-BE49-F238E27FC236}">
                <a16:creationId xmlns:a16="http://schemas.microsoft.com/office/drawing/2014/main" id="{A11769F5-F903-4255-854A-BFD65C2F7EBC}"/>
              </a:ext>
            </a:extLst>
          </p:cNvPr>
          <p:cNvGraphicFramePr>
            <a:graphicFrameLocks/>
          </p:cNvGraphicFramePr>
          <p:nvPr/>
        </p:nvGraphicFramePr>
        <p:xfrm>
          <a:off x="366239" y="960736"/>
          <a:ext cx="11472997" cy="5457328"/>
        </p:xfrm>
        <a:graphic>
          <a:graphicData uri="http://schemas.openxmlformats.org/drawingml/2006/table">
            <a:tbl>
              <a:tblPr firstRow="1" bandRow="1">
                <a:tableStyleId>{5C22544A-7EE6-4342-B048-85BDC9FD1C3A}</a:tableStyleId>
              </a:tblPr>
              <a:tblGrid>
                <a:gridCol w="1912166">
                  <a:extLst>
                    <a:ext uri="{9D8B030D-6E8A-4147-A177-3AD203B41FA5}">
                      <a16:colId xmlns:a16="http://schemas.microsoft.com/office/drawing/2014/main" val="20000"/>
                    </a:ext>
                  </a:extLst>
                </a:gridCol>
                <a:gridCol w="1912166">
                  <a:extLst>
                    <a:ext uri="{9D8B030D-6E8A-4147-A177-3AD203B41FA5}">
                      <a16:colId xmlns:a16="http://schemas.microsoft.com/office/drawing/2014/main" val="20001"/>
                    </a:ext>
                  </a:extLst>
                </a:gridCol>
                <a:gridCol w="1912166">
                  <a:extLst>
                    <a:ext uri="{9D8B030D-6E8A-4147-A177-3AD203B41FA5}">
                      <a16:colId xmlns:a16="http://schemas.microsoft.com/office/drawing/2014/main" val="20002"/>
                    </a:ext>
                  </a:extLst>
                </a:gridCol>
                <a:gridCol w="1911447">
                  <a:extLst>
                    <a:ext uri="{9D8B030D-6E8A-4147-A177-3AD203B41FA5}">
                      <a16:colId xmlns:a16="http://schemas.microsoft.com/office/drawing/2014/main" val="20003"/>
                    </a:ext>
                  </a:extLst>
                </a:gridCol>
                <a:gridCol w="1912886">
                  <a:extLst>
                    <a:ext uri="{9D8B030D-6E8A-4147-A177-3AD203B41FA5}">
                      <a16:colId xmlns:a16="http://schemas.microsoft.com/office/drawing/2014/main" val="20004"/>
                    </a:ext>
                  </a:extLst>
                </a:gridCol>
                <a:gridCol w="1912166">
                  <a:extLst>
                    <a:ext uri="{9D8B030D-6E8A-4147-A177-3AD203B41FA5}">
                      <a16:colId xmlns:a16="http://schemas.microsoft.com/office/drawing/2014/main" val="20005"/>
                    </a:ext>
                  </a:extLst>
                </a:gridCol>
              </a:tblGrid>
              <a:tr h="1340040">
                <a:tc>
                  <a:txBody>
                    <a:bodyPr/>
                    <a:lstStyle/>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Year,</a:t>
                      </a:r>
                      <a:r>
                        <a:rPr lang="en-US" sz="1300" baseline="0" dirty="0">
                          <a:solidFill>
                            <a:schemeClr val="tx1"/>
                          </a:solidFill>
                          <a:latin typeface="Times New Roman" panose="02020603050405020304" pitchFamily="18" charset="0"/>
                          <a:ea typeface="Calibri" panose="020F0502020204030204"/>
                          <a:cs typeface="Times New Roman" panose="02020603050405020304"/>
                        </a:rPr>
                        <a:t> Name  of the Journal/Conference </a:t>
                      </a:r>
                      <a:endParaRPr lang="en-US" sz="1300" dirty="0">
                        <a:solidFill>
                          <a:schemeClr val="tx1"/>
                        </a:solidFill>
                        <a:latin typeface="Times New Roman" panose="02020603050405020304" pitchFamily="18" charset="0"/>
                        <a:ea typeface="Calibri" panose="020F0502020204030204"/>
                        <a:cs typeface="Times New Roman" panose="02020603050405020304"/>
                      </a:endParaRP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Title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Authors of the paper</a:t>
                      </a: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342900" marR="0" lvl="0" indent="-342900" algn="ctr">
                        <a:lnSpc>
                          <a:spcPct val="115000"/>
                        </a:lnSpc>
                        <a:spcBef>
                          <a:spcPts val="0"/>
                        </a:spcBef>
                        <a:spcAft>
                          <a:spcPts val="0"/>
                        </a:spcAft>
                        <a:buFont typeface="Wingdings" panose="05000000000000000000"/>
                        <a:buNone/>
                      </a:pPr>
                      <a:r>
                        <a:rPr lang="en-US" sz="1300" dirty="0">
                          <a:solidFill>
                            <a:schemeClr val="tx1"/>
                          </a:solidFill>
                          <a:latin typeface="Times New Roman" panose="02020603050405020304" pitchFamily="18" charset="0"/>
                          <a:ea typeface="Calibri" panose="020F0502020204030204"/>
                          <a:cs typeface="Times New Roman" panose="02020603050405020304"/>
                        </a:rPr>
                        <a:t>Model/Sub</a:t>
                      </a:r>
                      <a:r>
                        <a:rPr lang="en-US" sz="1300" baseline="0" dirty="0">
                          <a:solidFill>
                            <a:schemeClr val="tx1"/>
                          </a:solidFill>
                          <a:latin typeface="Times New Roman" panose="02020603050405020304" pitchFamily="18" charset="0"/>
                          <a:ea typeface="Calibri" panose="020F0502020204030204"/>
                          <a:cs typeface="Times New Roman" panose="02020603050405020304"/>
                        </a:rPr>
                        <a:t> Model used</a:t>
                      </a:r>
                      <a:endParaRPr lang="en-US" sz="1300" dirty="0">
                        <a:solidFill>
                          <a:schemeClr val="tx1"/>
                        </a:solidFill>
                        <a:latin typeface="Times New Roman" panose="02020603050405020304" pitchFamily="18" charset="0"/>
                        <a:ea typeface="Calibri" panose="020F0502020204030204"/>
                        <a:cs typeface="Times New Roman" panose="02020603050405020304"/>
                      </a:endParaRP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342900" marR="0" lvl="0" indent="-342900" algn="ctr">
                        <a:lnSpc>
                          <a:spcPct val="115000"/>
                        </a:lnSpc>
                        <a:spcBef>
                          <a:spcPts val="0"/>
                        </a:spcBef>
                        <a:spcAft>
                          <a:spcPts val="0"/>
                        </a:spcAft>
                        <a:buFont typeface="Wingdings" panose="05000000000000000000"/>
                        <a:buNone/>
                      </a:pPr>
                      <a:r>
                        <a:rPr lang="en-US" sz="1300" dirty="0">
                          <a:solidFill>
                            <a:schemeClr val="tx1"/>
                          </a:solidFill>
                          <a:latin typeface="Times New Roman" panose="02020603050405020304" pitchFamily="18" charset="0"/>
                          <a:ea typeface="Calibri" panose="020F0502020204030204"/>
                          <a:cs typeface="Times New Roman" panose="02020603050405020304"/>
                        </a:rPr>
                        <a:t>Challenges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Limitations</a:t>
                      </a:r>
                      <a:r>
                        <a:rPr lang="en-US" sz="1300" baseline="0" dirty="0">
                          <a:solidFill>
                            <a:schemeClr val="tx1"/>
                          </a:solidFill>
                          <a:latin typeface="Times New Roman" panose="02020603050405020304" pitchFamily="18" charset="0"/>
                          <a:ea typeface="Calibri" panose="020F0502020204030204"/>
                          <a:cs typeface="Times New Roman" panose="02020603050405020304"/>
                        </a:rPr>
                        <a:t> of the paper</a:t>
                      </a:r>
                      <a:endParaRPr lang="en-US" sz="1300" dirty="0">
                        <a:solidFill>
                          <a:schemeClr val="tx1"/>
                        </a:solidFill>
                        <a:latin typeface="Times New Roman" panose="02020603050405020304" pitchFamily="18" charset="0"/>
                        <a:ea typeface="Calibri" panose="020F0502020204030204"/>
                        <a:cs typeface="Times New Roman" panose="02020603050405020304"/>
                      </a:endParaRPr>
                    </a:p>
                  </a:txBody>
                  <a:tcPr marL="42417" marR="42417" marT="0" marB="0">
                    <a:solidFill>
                      <a:srgbClr val="00B0F0"/>
                    </a:solidFill>
                  </a:tcPr>
                </a:tc>
                <a:extLst>
                  <a:ext uri="{0D108BD9-81ED-4DB2-BD59-A6C34878D82A}">
                    <a16:rowId xmlns:a16="http://schemas.microsoft.com/office/drawing/2014/main" val="10000"/>
                  </a:ext>
                </a:extLst>
              </a:tr>
              <a:tr h="225470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300" kern="1200" dirty="0">
                          <a:solidFill>
                            <a:schemeClr val="dk1"/>
                          </a:solidFill>
                          <a:effectLst/>
                          <a:latin typeface="Times New Roman" panose="02020603050405020304" pitchFamily="18" charset="0"/>
                          <a:ea typeface="+mn-ea"/>
                          <a:cs typeface="Times New Roman" panose="02020603050405020304" pitchFamily="18" charset="0"/>
                        </a:rPr>
                        <a:t>2017, IEEE SYSTEMS JOURNAL</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kern="1200" dirty="0" err="1">
                          <a:solidFill>
                            <a:schemeClr val="dk1"/>
                          </a:solidFill>
                          <a:effectLst/>
                          <a:latin typeface="Times New Roman" panose="02020603050405020304" pitchFamily="18" charset="0"/>
                          <a:ea typeface="+mn-ea"/>
                          <a:cs typeface="Times New Roman" panose="02020603050405020304" pitchFamily="18" charset="0"/>
                        </a:rPr>
                        <a:t>iTV</a:t>
                      </a:r>
                      <a:r>
                        <a:rPr lang="en-US" sz="1300" kern="1200" dirty="0">
                          <a:solidFill>
                            <a:schemeClr val="dk1"/>
                          </a:solidFill>
                          <a:effectLst/>
                          <a:latin typeface="Times New Roman" panose="02020603050405020304" pitchFamily="18" charset="0"/>
                          <a:ea typeface="+mn-ea"/>
                          <a:cs typeface="Times New Roman" panose="02020603050405020304" pitchFamily="18" charset="0"/>
                        </a:rPr>
                        <a:t>: Inferring Traffic Violation-Prone Locations With Vehicle Trajectories and Road Environment Data</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300" kern="1200" dirty="0" err="1">
                          <a:solidFill>
                            <a:schemeClr val="dk1"/>
                          </a:solidFill>
                          <a:effectLst/>
                          <a:latin typeface="Times New Roman" panose="02020603050405020304" pitchFamily="18" charset="0"/>
                          <a:ea typeface="+mn-ea"/>
                          <a:cs typeface="Times New Roman" panose="02020603050405020304" pitchFamily="18" charset="0"/>
                        </a:rPr>
                        <a:t>Zhihan</a:t>
                      </a:r>
                      <a:r>
                        <a:rPr lang="en-IN" sz="1300" kern="1200" dirty="0">
                          <a:solidFill>
                            <a:schemeClr val="dk1"/>
                          </a:solidFill>
                          <a:effectLst/>
                          <a:latin typeface="Times New Roman" panose="02020603050405020304" pitchFamily="18" charset="0"/>
                          <a:ea typeface="+mn-ea"/>
                          <a:cs typeface="Times New Roman" panose="02020603050405020304" pitchFamily="18" charset="0"/>
                        </a:rPr>
                        <a:t> Jiang, </a:t>
                      </a:r>
                      <a:r>
                        <a:rPr lang="en-IN" sz="1300" kern="1200" dirty="0" err="1">
                          <a:solidFill>
                            <a:schemeClr val="dk1"/>
                          </a:solidFill>
                          <a:effectLst/>
                          <a:latin typeface="Times New Roman" panose="02020603050405020304" pitchFamily="18" charset="0"/>
                          <a:ea typeface="+mn-ea"/>
                          <a:cs typeface="Times New Roman" panose="02020603050405020304" pitchFamily="18" charset="0"/>
                        </a:rPr>
                        <a:t>Longbiao</a:t>
                      </a:r>
                      <a:r>
                        <a:rPr lang="en-IN" sz="1300" kern="1200" dirty="0">
                          <a:solidFill>
                            <a:schemeClr val="dk1"/>
                          </a:solidFill>
                          <a:effectLst/>
                          <a:latin typeface="Times New Roman" panose="02020603050405020304" pitchFamily="18" charset="0"/>
                          <a:ea typeface="+mn-ea"/>
                          <a:cs typeface="Times New Roman" panose="02020603050405020304" pitchFamily="18" charset="0"/>
                        </a:rPr>
                        <a:t> Chen, Member, IEEE, </a:t>
                      </a:r>
                      <a:r>
                        <a:rPr lang="en-IN" sz="1300" kern="1200" dirty="0" err="1">
                          <a:solidFill>
                            <a:schemeClr val="dk1"/>
                          </a:solidFill>
                          <a:effectLst/>
                          <a:latin typeface="Times New Roman" panose="02020603050405020304" pitchFamily="18" charset="0"/>
                          <a:ea typeface="+mn-ea"/>
                          <a:cs typeface="Times New Roman" panose="02020603050405020304" pitchFamily="18" charset="0"/>
                        </a:rPr>
                        <a:t>Binbin</a:t>
                      </a:r>
                      <a:r>
                        <a:rPr lang="en-IN" sz="1300" kern="1200" dirty="0">
                          <a:solidFill>
                            <a:schemeClr val="dk1"/>
                          </a:solidFill>
                          <a:effectLst/>
                          <a:latin typeface="Times New Roman" panose="02020603050405020304" pitchFamily="18" charset="0"/>
                          <a:ea typeface="+mn-ea"/>
                          <a:cs typeface="Times New Roman" panose="02020603050405020304" pitchFamily="18" charset="0"/>
                        </a:rPr>
                        <a:t> Zhou, </a:t>
                      </a:r>
                      <a:r>
                        <a:rPr lang="en-IN" sz="1300" kern="1200" dirty="0" err="1">
                          <a:solidFill>
                            <a:schemeClr val="dk1"/>
                          </a:solidFill>
                          <a:effectLst/>
                          <a:latin typeface="Times New Roman" panose="02020603050405020304" pitchFamily="18" charset="0"/>
                          <a:ea typeface="+mn-ea"/>
                          <a:cs typeface="Times New Roman" panose="02020603050405020304" pitchFamily="18" charset="0"/>
                        </a:rPr>
                        <a:t>Jinchun</a:t>
                      </a:r>
                      <a:r>
                        <a:rPr lang="en-IN" sz="1300" kern="1200" dirty="0">
                          <a:solidFill>
                            <a:schemeClr val="dk1"/>
                          </a:solidFill>
                          <a:effectLst/>
                          <a:latin typeface="Times New Roman" panose="02020603050405020304" pitchFamily="18" charset="0"/>
                          <a:ea typeface="+mn-ea"/>
                          <a:cs typeface="Times New Roman" panose="02020603050405020304" pitchFamily="18" charset="0"/>
                        </a:rPr>
                        <a:t> Huang, Tianqi </a:t>
                      </a:r>
                      <a:r>
                        <a:rPr lang="en-IN" sz="1300" kern="1200" dirty="0" err="1">
                          <a:solidFill>
                            <a:schemeClr val="dk1"/>
                          </a:solidFill>
                          <a:effectLst/>
                          <a:latin typeface="Times New Roman" panose="02020603050405020304" pitchFamily="18" charset="0"/>
                          <a:ea typeface="+mn-ea"/>
                          <a:cs typeface="Times New Roman" panose="02020603050405020304" pitchFamily="18" charset="0"/>
                        </a:rPr>
                        <a:t>Xie,Xiaoliang</a:t>
                      </a:r>
                      <a:r>
                        <a:rPr lang="en-IN" sz="1300" kern="1200" dirty="0">
                          <a:solidFill>
                            <a:schemeClr val="dk1"/>
                          </a:solidFill>
                          <a:effectLst/>
                          <a:latin typeface="Times New Roman" panose="02020603050405020304" pitchFamily="18" charset="0"/>
                          <a:ea typeface="+mn-ea"/>
                          <a:cs typeface="Times New Roman" panose="02020603050405020304" pitchFamily="18" charset="0"/>
                        </a:rPr>
                        <a:t> Fan, Member, IEEE, and Cheng Wang</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IN" sz="1300" kern="1200" dirty="0">
                          <a:solidFill>
                            <a:schemeClr val="dk1"/>
                          </a:solidFill>
                          <a:effectLst/>
                          <a:latin typeface="Times New Roman" panose="02020603050405020304" pitchFamily="18" charset="0"/>
                          <a:ea typeface="+mn-ea"/>
                          <a:cs typeface="Times New Roman" panose="02020603050405020304" pitchFamily="18" charset="0"/>
                        </a:rPr>
                        <a:t>MobileNetv3</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tc>
                  <a:txBody>
                    <a:bodyPr/>
                    <a:lstStyle/>
                    <a:p>
                      <a:r>
                        <a:rPr lang="en-US" sz="1300" dirty="0">
                          <a:latin typeface="Times New Roman" panose="02020603050405020304" pitchFamily="18" charset="0"/>
                          <a:cs typeface="Times New Roman" panose="02020603050405020304" pitchFamily="18" charset="0"/>
                        </a:rPr>
                        <a:t>Detection of high traffic, illegal turnings are the  challenges in this paper</a:t>
                      </a:r>
                    </a:p>
                  </a:txBody>
                  <a:tcPr marL="56557" marR="56557" marT="27725" marB="27725">
                    <a:solidFill>
                      <a:schemeClr val="accent5">
                        <a:lumMod val="40000"/>
                        <a:lumOff val="60000"/>
                      </a:schemeClr>
                    </a:solidFill>
                  </a:tcPr>
                </a:tc>
                <a:tc>
                  <a:txBody>
                    <a:bodyPr/>
                    <a:lstStyle/>
                    <a:p>
                      <a:r>
                        <a:rPr lang="en-US" sz="1300" kern="1200" dirty="0">
                          <a:solidFill>
                            <a:schemeClr val="dk1"/>
                          </a:solidFill>
                          <a:effectLst/>
                          <a:latin typeface="Times New Roman" panose="02020603050405020304" pitchFamily="18" charset="0"/>
                          <a:ea typeface="+mn-ea"/>
                          <a:cs typeface="Times New Roman" panose="02020603050405020304" pitchFamily="18" charset="0"/>
                        </a:rPr>
                        <a:t>The complicated environment and the large traffic volume make it volumes, to explore more in-depth relationships between traffic violation-prone locations and the urban environment.</a:t>
                      </a:r>
                      <a:endParaRPr lang="en-US" sz="1300" dirty="0">
                        <a:latin typeface="Times New Roman" panose="02020603050405020304" pitchFamily="18" charset="0"/>
                        <a:cs typeface="Times New Roman" panose="02020603050405020304" pitchFamily="18" charset="0"/>
                      </a:endParaRPr>
                    </a:p>
                  </a:txBody>
                  <a:tcPr marL="56557" marR="56557" marT="27725" marB="27725">
                    <a:solidFill>
                      <a:schemeClr val="accent5">
                        <a:lumMod val="40000"/>
                        <a:lumOff val="60000"/>
                      </a:schemeClr>
                    </a:solidFill>
                  </a:tcPr>
                </a:tc>
                <a:extLst>
                  <a:ext uri="{0D108BD9-81ED-4DB2-BD59-A6C34878D82A}">
                    <a16:rowId xmlns:a16="http://schemas.microsoft.com/office/drawing/2014/main" val="10001"/>
                  </a:ext>
                </a:extLst>
              </a:tr>
              <a:tr h="18625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300" dirty="0">
                          <a:latin typeface="Times New Roman" panose="02020603050405020304" pitchFamily="18" charset="0"/>
                          <a:cs typeface="Times New Roman" panose="02020603050405020304" pitchFamily="18" charset="0"/>
                        </a:rPr>
                        <a:t>Autonomous Robots</a:t>
                      </a:r>
                    </a:p>
                  </a:txBody>
                  <a:tcPr marL="56557" marR="56557" marT="27725" marB="27725">
                    <a:solidFill>
                      <a:schemeClr val="accent5">
                        <a:lumMod val="40000"/>
                        <a:lumOff val="60000"/>
                      </a:schemeClr>
                    </a:solidFill>
                  </a:tcPr>
                </a:tc>
                <a:tc>
                  <a:txBody>
                    <a:bodyPr/>
                    <a:lstStyle/>
                    <a:p>
                      <a:r>
                        <a:rPr lang="en-US" sz="1300" dirty="0">
                          <a:latin typeface="Times New Roman" panose="02020603050405020304" pitchFamily="18" charset="0"/>
                          <a:cs typeface="Times New Roman" panose="02020603050405020304" pitchFamily="18" charset="0"/>
                        </a:rPr>
                        <a:t>Road surface detection and differentiation considering surface damages</a:t>
                      </a:r>
                    </a:p>
                  </a:txBody>
                  <a:tcPr marL="56557" marR="56557" marT="27725" marB="27725">
                    <a:solidFill>
                      <a:schemeClr val="accent5">
                        <a:lumMod val="40000"/>
                        <a:lumOff val="60000"/>
                      </a:schemeClr>
                    </a:solidFill>
                  </a:tcPr>
                </a:tc>
                <a:tc>
                  <a:txBody>
                    <a:bodyPr/>
                    <a:lstStyle/>
                    <a:p>
                      <a:r>
                        <a:rPr lang="en-IN" altLang="en-US" sz="1300" dirty="0">
                          <a:latin typeface="Times New Roman" panose="02020603050405020304" pitchFamily="18" charset="0"/>
                          <a:cs typeface="Times New Roman" panose="02020603050405020304" pitchFamily="18" charset="0"/>
                        </a:rPr>
                        <a:t>Thiago Rateke</a:t>
                      </a:r>
                    </a:p>
                    <a:p>
                      <a:r>
                        <a:rPr lang="en-IN" altLang="en-US" sz="1300" dirty="0">
                          <a:latin typeface="Times New Roman" panose="02020603050405020304" pitchFamily="18" charset="0"/>
                          <a:cs typeface="Times New Roman" panose="02020603050405020304" pitchFamily="18" charset="0"/>
                        </a:rPr>
                        <a:t>Aldo von Wanhenheim</a:t>
                      </a:r>
                    </a:p>
                  </a:txBody>
                  <a:tcPr marL="56557" marR="56557" marT="27725" marB="27725">
                    <a:solidFill>
                      <a:schemeClr val="accent5">
                        <a:lumMod val="40000"/>
                        <a:lumOff val="60000"/>
                      </a:schemeClr>
                    </a:solidFill>
                  </a:tcPr>
                </a:tc>
                <a:tc>
                  <a:txBody>
                    <a:bodyPr/>
                    <a:lstStyle/>
                    <a:p>
                      <a:r>
                        <a:rPr lang="en-IN" altLang="en-US" sz="1300" dirty="0">
                          <a:latin typeface="Times New Roman" panose="02020603050405020304" pitchFamily="18" charset="0"/>
                          <a:cs typeface="Times New Roman" panose="02020603050405020304" pitchFamily="18" charset="0"/>
                        </a:rPr>
                        <a:t>Unet Architecture with ResNet34</a:t>
                      </a:r>
                    </a:p>
                    <a:p>
                      <a:r>
                        <a:rPr lang="en-IN" altLang="en-US" sz="1300" dirty="0">
                          <a:latin typeface="Times New Roman" panose="02020603050405020304" pitchFamily="18" charset="0"/>
                          <a:cs typeface="Times New Roman" panose="02020603050405020304" pitchFamily="18" charset="0"/>
                        </a:rPr>
                        <a:t>Uses Transfer learning</a:t>
                      </a:r>
                    </a:p>
                  </a:txBody>
                  <a:tcPr marL="56557" marR="56557" marT="27725" marB="27725">
                    <a:solidFill>
                      <a:schemeClr val="accent5">
                        <a:lumMod val="40000"/>
                        <a:lumOff val="60000"/>
                      </a:schemeClr>
                    </a:solidFill>
                  </a:tcPr>
                </a:tc>
                <a:tc>
                  <a:txBody>
                    <a:bodyPr/>
                    <a:lstStyle/>
                    <a:p>
                      <a:r>
                        <a:rPr lang="en-IN" altLang="en-US" sz="1300" dirty="0">
                          <a:latin typeface="Times New Roman" panose="02020603050405020304" pitchFamily="18" charset="0"/>
                          <a:cs typeface="Times New Roman" panose="02020603050405020304" pitchFamily="18" charset="0"/>
                        </a:rPr>
                        <a:t>Proposed methodology for road/lane detection. Detects non-uniformity in roads.</a:t>
                      </a:r>
                    </a:p>
                    <a:p>
                      <a:r>
                        <a:rPr lang="en-IN" altLang="en-US" sz="1300" dirty="0">
                          <a:latin typeface="Times New Roman" panose="02020603050405020304" pitchFamily="18" charset="0"/>
                          <a:cs typeface="Times New Roman" panose="02020603050405020304" pitchFamily="18" charset="0"/>
                        </a:rPr>
                        <a:t>Can help in reducting roi for our vehicle detection task</a:t>
                      </a:r>
                    </a:p>
                  </a:txBody>
                  <a:tcPr marL="56557" marR="56557" marT="27725" marB="27725">
                    <a:solidFill>
                      <a:schemeClr val="accent5">
                        <a:lumMod val="40000"/>
                        <a:lumOff val="60000"/>
                      </a:schemeClr>
                    </a:solidFill>
                  </a:tcPr>
                </a:tc>
                <a:tc>
                  <a:txBody>
                    <a:bodyPr/>
                    <a:lstStyle/>
                    <a:p>
                      <a:r>
                        <a:rPr lang="en-IN" altLang="en-US" sz="1300" dirty="0">
                          <a:latin typeface="Times New Roman" panose="02020603050405020304" pitchFamily="18" charset="0"/>
                          <a:cs typeface="Times New Roman" panose="02020603050405020304" pitchFamily="18" charset="0"/>
                        </a:rPr>
                        <a:t>Detection not robust, can observe few misclassifications.</a:t>
                      </a:r>
                    </a:p>
                    <a:p>
                      <a:r>
                        <a:rPr lang="en-IN" altLang="en-US" sz="1300" dirty="0">
                          <a:latin typeface="Times New Roman" panose="02020603050405020304" pitchFamily="18" charset="0"/>
                          <a:cs typeface="Times New Roman" panose="02020603050405020304" pitchFamily="18" charset="0"/>
                        </a:rPr>
                        <a:t>Lane not very clear but can still be useful.</a:t>
                      </a:r>
                    </a:p>
                  </a:txBody>
                  <a:tcPr marL="56557" marR="56557" marT="27725" marB="27725">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A4FCFA-C8FB-4975-89CE-E670B2333492}"/>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4339" name="object 4">
            <a:extLst>
              <a:ext uri="{FF2B5EF4-FFF2-40B4-BE49-F238E27FC236}">
                <a16:creationId xmlns:a16="http://schemas.microsoft.com/office/drawing/2014/main" id="{4099AD56-CC6F-449C-B207-2E9B2E55BC4B}"/>
              </a:ext>
            </a:extLst>
          </p:cNvPr>
          <p:cNvSpPr>
            <a:spLocks/>
          </p:cNvSpPr>
          <p:nvPr/>
        </p:nvSpPr>
        <p:spPr bwMode="auto">
          <a:xfrm>
            <a:off x="611718" y="722959"/>
            <a:ext cx="11235221" cy="0"/>
          </a:xfrm>
          <a:custGeom>
            <a:avLst/>
            <a:gdLst>
              <a:gd name="T0" fmla="*/ 0 w 18527395"/>
              <a:gd name="T1" fmla="*/ 18532562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4340" name="object 5">
            <a:extLst>
              <a:ext uri="{FF2B5EF4-FFF2-40B4-BE49-F238E27FC236}">
                <a16:creationId xmlns:a16="http://schemas.microsoft.com/office/drawing/2014/main" id="{5944BF04-15E0-487B-96E0-A23A887766DB}"/>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4341" name="object 6">
            <a:extLst>
              <a:ext uri="{FF2B5EF4-FFF2-40B4-BE49-F238E27FC236}">
                <a16:creationId xmlns:a16="http://schemas.microsoft.com/office/drawing/2014/main" id="{E2EA5381-0DB3-42A7-8914-C797555BF29C}"/>
              </a:ext>
            </a:extLst>
          </p:cNvPr>
          <p:cNvSpPr>
            <a:spLocks/>
          </p:cNvSpPr>
          <p:nvPr/>
        </p:nvSpPr>
        <p:spPr bwMode="auto">
          <a:xfrm>
            <a:off x="1809269" y="432235"/>
            <a:ext cx="34656" cy="34656"/>
          </a:xfrm>
          <a:custGeom>
            <a:avLst/>
            <a:gdLst>
              <a:gd name="T0" fmla="*/ 34425 w 56514"/>
              <a:gd name="T1" fmla="*/ 0 h 56515"/>
              <a:gd name="T2" fmla="*/ 21040 w 56514"/>
              <a:gd name="T3" fmla="*/ 2699 h 56515"/>
              <a:gd name="T4" fmla="*/ 10094 w 56514"/>
              <a:gd name="T5" fmla="*/ 10061 h 56515"/>
              <a:gd name="T6" fmla="*/ 2709 w 56514"/>
              <a:gd name="T7" fmla="*/ 20979 h 56515"/>
              <a:gd name="T8" fmla="*/ 0 w 56514"/>
              <a:gd name="T9" fmla="*/ 34351 h 56515"/>
              <a:gd name="T10" fmla="*/ 2709 w 56514"/>
              <a:gd name="T11" fmla="*/ 47736 h 56515"/>
              <a:gd name="T12" fmla="*/ 10094 w 56514"/>
              <a:gd name="T13" fmla="*/ 58676 h 56515"/>
              <a:gd name="T14" fmla="*/ 21040 w 56514"/>
              <a:gd name="T15" fmla="*/ 66059 h 56515"/>
              <a:gd name="T16" fmla="*/ 34425 w 56514"/>
              <a:gd name="T17" fmla="*/ 68769 h 56515"/>
              <a:gd name="T18" fmla="*/ 47791 w 56514"/>
              <a:gd name="T19" fmla="*/ 66059 h 56515"/>
              <a:gd name="T20" fmla="*/ 51132 w 56514"/>
              <a:gd name="T21" fmla="*/ 63799 h 56515"/>
              <a:gd name="T22" fmla="*/ 34425 w 56514"/>
              <a:gd name="T23" fmla="*/ 63799 h 56515"/>
              <a:gd name="T24" fmla="*/ 22951 w 56514"/>
              <a:gd name="T25" fmla="*/ 61482 h 56515"/>
              <a:gd name="T26" fmla="*/ 13588 w 56514"/>
              <a:gd name="T27" fmla="*/ 55163 h 56515"/>
              <a:gd name="T28" fmla="*/ 7280 w 56514"/>
              <a:gd name="T29" fmla="*/ 45801 h 56515"/>
              <a:gd name="T30" fmla="*/ 4968 w 56514"/>
              <a:gd name="T31" fmla="*/ 34351 h 56515"/>
              <a:gd name="T32" fmla="*/ 7280 w 56514"/>
              <a:gd name="T33" fmla="*/ 22893 h 56515"/>
              <a:gd name="T34" fmla="*/ 13588 w 56514"/>
              <a:gd name="T35" fmla="*/ 13513 h 56515"/>
              <a:gd name="T36" fmla="*/ 22951 w 56514"/>
              <a:gd name="T37" fmla="*/ 7178 h 56515"/>
              <a:gd name="T38" fmla="*/ 34425 w 56514"/>
              <a:gd name="T39" fmla="*/ 4853 h 56515"/>
              <a:gd name="T40" fmla="*/ 50988 w 56514"/>
              <a:gd name="T41" fmla="*/ 4853 h 56515"/>
              <a:gd name="T42" fmla="*/ 47791 w 56514"/>
              <a:gd name="T43" fmla="*/ 2699 h 56515"/>
              <a:gd name="T44" fmla="*/ 34425 w 56514"/>
              <a:gd name="T45" fmla="*/ 0 h 56515"/>
              <a:gd name="T46" fmla="*/ 50988 w 56514"/>
              <a:gd name="T47" fmla="*/ 4853 h 56515"/>
              <a:gd name="T48" fmla="*/ 34425 w 56514"/>
              <a:gd name="T49" fmla="*/ 4853 h 56515"/>
              <a:gd name="T50" fmla="*/ 45903 w 56514"/>
              <a:gd name="T51" fmla="*/ 7178 h 56515"/>
              <a:gd name="T52" fmla="*/ 55264 w 56514"/>
              <a:gd name="T53" fmla="*/ 13513 h 56515"/>
              <a:gd name="T54" fmla="*/ 61573 w 56514"/>
              <a:gd name="T55" fmla="*/ 22893 h 56515"/>
              <a:gd name="T56" fmla="*/ 63884 w 56514"/>
              <a:gd name="T57" fmla="*/ 34351 h 56515"/>
              <a:gd name="T58" fmla="*/ 61573 w 56514"/>
              <a:gd name="T59" fmla="*/ 45801 h 56515"/>
              <a:gd name="T60" fmla="*/ 55264 w 56514"/>
              <a:gd name="T61" fmla="*/ 55163 h 56515"/>
              <a:gd name="T62" fmla="*/ 45903 w 56514"/>
              <a:gd name="T63" fmla="*/ 61482 h 56515"/>
              <a:gd name="T64" fmla="*/ 34425 w 56514"/>
              <a:gd name="T65" fmla="*/ 63799 h 56515"/>
              <a:gd name="T66" fmla="*/ 51132 w 56514"/>
              <a:gd name="T67" fmla="*/ 63799 h 56515"/>
              <a:gd name="T68" fmla="*/ 58716 w 56514"/>
              <a:gd name="T69" fmla="*/ 58676 h 56515"/>
              <a:gd name="T70" fmla="*/ 66095 w 56514"/>
              <a:gd name="T71" fmla="*/ 47736 h 56515"/>
              <a:gd name="T72" fmla="*/ 68801 w 56514"/>
              <a:gd name="T73" fmla="*/ 34351 h 56515"/>
              <a:gd name="T74" fmla="*/ 66095 w 56514"/>
              <a:gd name="T75" fmla="*/ 20979 h 56515"/>
              <a:gd name="T76" fmla="*/ 58716 w 56514"/>
              <a:gd name="T77" fmla="*/ 10061 h 56515"/>
              <a:gd name="T78" fmla="*/ 50988 w 56514"/>
              <a:gd name="T79" fmla="*/ 4853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4342" name="object 7">
            <a:extLst>
              <a:ext uri="{FF2B5EF4-FFF2-40B4-BE49-F238E27FC236}">
                <a16:creationId xmlns:a16="http://schemas.microsoft.com/office/drawing/2014/main" id="{B57F7DEC-6F31-46FF-BF28-43528E097B20}"/>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5383C33C-DE74-40AC-8AD8-CCD3C777A6F0}"/>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4344" name="Title 10">
            <a:extLst>
              <a:ext uri="{FF2B5EF4-FFF2-40B4-BE49-F238E27FC236}">
                <a16:creationId xmlns:a16="http://schemas.microsoft.com/office/drawing/2014/main" id="{DF5E1723-C6BD-436D-8BBC-6341B54CF0AE}"/>
              </a:ext>
            </a:extLst>
          </p:cNvPr>
          <p:cNvSpPr>
            <a:spLocks noGrp="1"/>
          </p:cNvSpPr>
          <p:nvPr>
            <p:ph type="title"/>
          </p:nvPr>
        </p:nvSpPr>
        <p:spPr>
          <a:xfrm>
            <a:off x="9607789" y="247404"/>
            <a:ext cx="2231449" cy="280134"/>
          </a:xfrm>
        </p:spPr>
        <p:txBody>
          <a:bodyPr>
            <a:noAutofit/>
          </a:bodyPr>
          <a:lstStyle/>
          <a:p>
            <a:pPr algn="r" eaLnBrk="1" hangingPunct="1"/>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Go, change the world</a:t>
            </a:r>
          </a:p>
        </p:txBody>
      </p:sp>
      <p:sp>
        <p:nvSpPr>
          <p:cNvPr id="14345" name="TextBox 3">
            <a:extLst>
              <a:ext uri="{FF2B5EF4-FFF2-40B4-BE49-F238E27FC236}">
                <a16:creationId xmlns:a16="http://schemas.microsoft.com/office/drawing/2014/main" id="{E598CDAB-6648-488F-B06C-CBD799B50DF3}"/>
              </a:ext>
            </a:extLst>
          </p:cNvPr>
          <p:cNvSpPr txBox="1">
            <a:spLocks noChangeArrowheads="1"/>
          </p:cNvSpPr>
          <p:nvPr/>
        </p:nvSpPr>
        <p:spPr bwMode="auto">
          <a:xfrm>
            <a:off x="3554574" y="265694"/>
            <a:ext cx="4574567" cy="46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r>
              <a:rPr lang="en-US" altLang="en-US" sz="2426">
                <a:latin typeface="Times New Roman" panose="02020603050405020304" pitchFamily="18" charset="0"/>
                <a:cs typeface="Times New Roman" panose="02020603050405020304" pitchFamily="18" charset="0"/>
              </a:rPr>
              <a:t>Literature survey</a:t>
            </a:r>
            <a:endParaRPr lang="en-IN" altLang="en-US" sz="1092">
              <a:latin typeface="Times New Roman" panose="02020603050405020304" pitchFamily="18" charset="0"/>
              <a:cs typeface="Times New Roman" panose="02020603050405020304" pitchFamily="18" charset="0"/>
            </a:endParaRPr>
          </a:p>
        </p:txBody>
      </p:sp>
      <p:graphicFrame>
        <p:nvGraphicFramePr>
          <p:cNvPr id="11" name="Content Placeholder 6">
            <a:extLst>
              <a:ext uri="{FF2B5EF4-FFF2-40B4-BE49-F238E27FC236}">
                <a16:creationId xmlns:a16="http://schemas.microsoft.com/office/drawing/2014/main" id="{DAFB6F06-4870-468A-AF88-5E3482D34CBA}"/>
              </a:ext>
            </a:extLst>
          </p:cNvPr>
          <p:cNvGraphicFramePr>
            <a:graphicFrameLocks/>
          </p:cNvGraphicFramePr>
          <p:nvPr/>
        </p:nvGraphicFramePr>
        <p:xfrm>
          <a:off x="458655" y="945334"/>
          <a:ext cx="11380584" cy="5646972"/>
        </p:xfrm>
        <a:graphic>
          <a:graphicData uri="http://schemas.openxmlformats.org/drawingml/2006/table">
            <a:tbl>
              <a:tblPr firstRow="1" bandRow="1">
                <a:tableStyleId>{5C22544A-7EE6-4342-B048-85BDC9FD1C3A}</a:tableStyleId>
              </a:tblPr>
              <a:tblGrid>
                <a:gridCol w="1896764">
                  <a:extLst>
                    <a:ext uri="{9D8B030D-6E8A-4147-A177-3AD203B41FA5}">
                      <a16:colId xmlns:a16="http://schemas.microsoft.com/office/drawing/2014/main" val="20000"/>
                    </a:ext>
                  </a:extLst>
                </a:gridCol>
                <a:gridCol w="1896764">
                  <a:extLst>
                    <a:ext uri="{9D8B030D-6E8A-4147-A177-3AD203B41FA5}">
                      <a16:colId xmlns:a16="http://schemas.microsoft.com/office/drawing/2014/main" val="20001"/>
                    </a:ext>
                  </a:extLst>
                </a:gridCol>
                <a:gridCol w="1896764">
                  <a:extLst>
                    <a:ext uri="{9D8B030D-6E8A-4147-A177-3AD203B41FA5}">
                      <a16:colId xmlns:a16="http://schemas.microsoft.com/office/drawing/2014/main" val="20002"/>
                    </a:ext>
                  </a:extLst>
                </a:gridCol>
                <a:gridCol w="1896764">
                  <a:extLst>
                    <a:ext uri="{9D8B030D-6E8A-4147-A177-3AD203B41FA5}">
                      <a16:colId xmlns:a16="http://schemas.microsoft.com/office/drawing/2014/main" val="20003"/>
                    </a:ext>
                  </a:extLst>
                </a:gridCol>
                <a:gridCol w="1896764">
                  <a:extLst>
                    <a:ext uri="{9D8B030D-6E8A-4147-A177-3AD203B41FA5}">
                      <a16:colId xmlns:a16="http://schemas.microsoft.com/office/drawing/2014/main" val="20004"/>
                    </a:ext>
                  </a:extLst>
                </a:gridCol>
                <a:gridCol w="1896764">
                  <a:extLst>
                    <a:ext uri="{9D8B030D-6E8A-4147-A177-3AD203B41FA5}">
                      <a16:colId xmlns:a16="http://schemas.microsoft.com/office/drawing/2014/main" val="20005"/>
                    </a:ext>
                  </a:extLst>
                </a:gridCol>
              </a:tblGrid>
              <a:tr h="1073002">
                <a:tc>
                  <a:txBody>
                    <a:bodyPr/>
                    <a:lstStyle/>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Year,</a:t>
                      </a:r>
                      <a:r>
                        <a:rPr lang="en-US" sz="1300" baseline="0" dirty="0">
                          <a:solidFill>
                            <a:schemeClr val="tx1"/>
                          </a:solidFill>
                          <a:latin typeface="Times New Roman" panose="02020603050405020304" pitchFamily="18" charset="0"/>
                          <a:ea typeface="Calibri" panose="020F0502020204030204"/>
                          <a:cs typeface="Times New Roman" panose="02020603050405020304"/>
                        </a:rPr>
                        <a:t> Name  of the Journal/Conference </a:t>
                      </a:r>
                      <a:endParaRPr lang="en-US" sz="1300" dirty="0">
                        <a:solidFill>
                          <a:schemeClr val="tx1"/>
                        </a:solidFill>
                        <a:latin typeface="Times New Roman" panose="02020603050405020304" pitchFamily="18" charset="0"/>
                        <a:ea typeface="Calibri" panose="020F0502020204030204"/>
                        <a:cs typeface="Times New Roman" panose="02020603050405020304"/>
                      </a:endParaRP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Title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Authors of the paper</a:t>
                      </a: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342900" marR="0" lvl="0" indent="-342900" algn="ctr">
                        <a:lnSpc>
                          <a:spcPct val="115000"/>
                        </a:lnSpc>
                        <a:spcBef>
                          <a:spcPts val="0"/>
                        </a:spcBef>
                        <a:spcAft>
                          <a:spcPts val="0"/>
                        </a:spcAft>
                        <a:buFont typeface="Wingdings" panose="05000000000000000000"/>
                        <a:buNone/>
                      </a:pPr>
                      <a:r>
                        <a:rPr lang="en-US" sz="1300" dirty="0">
                          <a:solidFill>
                            <a:schemeClr val="tx1"/>
                          </a:solidFill>
                          <a:latin typeface="Times New Roman" panose="02020603050405020304" pitchFamily="18" charset="0"/>
                          <a:ea typeface="Calibri" panose="020F0502020204030204"/>
                          <a:cs typeface="Times New Roman" panose="02020603050405020304"/>
                        </a:rPr>
                        <a:t>Model/Sub</a:t>
                      </a:r>
                      <a:r>
                        <a:rPr lang="en-US" sz="1300" baseline="0" dirty="0">
                          <a:solidFill>
                            <a:schemeClr val="tx1"/>
                          </a:solidFill>
                          <a:latin typeface="Times New Roman" panose="02020603050405020304" pitchFamily="18" charset="0"/>
                          <a:ea typeface="Calibri" panose="020F0502020204030204"/>
                          <a:cs typeface="Times New Roman" panose="02020603050405020304"/>
                        </a:rPr>
                        <a:t> Model used</a:t>
                      </a:r>
                      <a:endParaRPr lang="en-US" sz="1300" dirty="0">
                        <a:solidFill>
                          <a:schemeClr val="tx1"/>
                        </a:solidFill>
                        <a:latin typeface="Times New Roman" panose="02020603050405020304" pitchFamily="18" charset="0"/>
                        <a:ea typeface="Calibri" panose="020F0502020204030204"/>
                        <a:cs typeface="Times New Roman" panose="02020603050405020304"/>
                      </a:endParaRP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342900" marR="0" lvl="0" indent="-342900" algn="ctr">
                        <a:lnSpc>
                          <a:spcPct val="115000"/>
                        </a:lnSpc>
                        <a:spcBef>
                          <a:spcPts val="0"/>
                        </a:spcBef>
                        <a:spcAft>
                          <a:spcPts val="0"/>
                        </a:spcAft>
                        <a:buFont typeface="Wingdings" panose="05000000000000000000"/>
                        <a:buNone/>
                      </a:pPr>
                      <a:r>
                        <a:rPr lang="en-US" sz="1300" dirty="0">
                          <a:solidFill>
                            <a:schemeClr val="tx1"/>
                          </a:solidFill>
                          <a:latin typeface="Times New Roman" panose="02020603050405020304" pitchFamily="18" charset="0"/>
                          <a:ea typeface="Calibri" panose="020F0502020204030204"/>
                          <a:cs typeface="Times New Roman" panose="02020603050405020304"/>
                        </a:rPr>
                        <a:t>Challenges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Limitations</a:t>
                      </a:r>
                      <a:r>
                        <a:rPr lang="en-US" sz="1300" baseline="0" dirty="0">
                          <a:solidFill>
                            <a:schemeClr val="tx1"/>
                          </a:solidFill>
                          <a:latin typeface="Times New Roman" panose="02020603050405020304" pitchFamily="18" charset="0"/>
                          <a:ea typeface="Calibri" panose="020F0502020204030204"/>
                          <a:cs typeface="Times New Roman" panose="02020603050405020304"/>
                        </a:rPr>
                        <a:t> of the paper</a:t>
                      </a:r>
                      <a:endParaRPr lang="en-US" sz="1300" dirty="0">
                        <a:solidFill>
                          <a:schemeClr val="tx1"/>
                        </a:solidFill>
                        <a:latin typeface="Times New Roman" panose="02020603050405020304" pitchFamily="18" charset="0"/>
                        <a:ea typeface="Calibri" panose="020F0502020204030204"/>
                        <a:cs typeface="Times New Roman" panose="02020603050405020304"/>
                      </a:endParaRPr>
                    </a:p>
                  </a:txBody>
                  <a:tcPr marL="42417" marR="42417" marT="0" marB="0">
                    <a:solidFill>
                      <a:srgbClr val="00B0F0"/>
                    </a:solidFill>
                  </a:tcPr>
                </a:tc>
                <a:extLst>
                  <a:ext uri="{0D108BD9-81ED-4DB2-BD59-A6C34878D82A}">
                    <a16:rowId xmlns:a16="http://schemas.microsoft.com/office/drawing/2014/main" val="10000"/>
                  </a:ext>
                </a:extLst>
              </a:tr>
              <a:tr h="192106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300" kern="1200" dirty="0">
                          <a:solidFill>
                            <a:schemeClr val="dk1"/>
                          </a:solidFill>
                          <a:effectLst/>
                          <a:latin typeface="Times New Roman" panose="02020603050405020304" pitchFamily="18" charset="0"/>
                          <a:ea typeface="+mn-ea"/>
                          <a:cs typeface="Times New Roman" panose="02020603050405020304" pitchFamily="18" charset="0"/>
                        </a:rPr>
                        <a:t>Proceedings of CCIS2016</a:t>
                      </a:r>
                      <a:endParaRPr lang="en-US" sz="1300" dirty="0">
                        <a:latin typeface="Times New Roman" panose="02020603050405020304" pitchFamily="18" charset="0"/>
                        <a:cs typeface="Times New Roman" panose="02020603050405020304" pitchFamily="18" charset="0"/>
                      </a:endParaRPr>
                    </a:p>
                  </a:txBody>
                  <a:tcPr marL="56557" marR="56557" marT="27723" marB="27723">
                    <a:solidFill>
                      <a:schemeClr val="accent5">
                        <a:lumMod val="40000"/>
                        <a:lumOff val="60000"/>
                      </a:schemeClr>
                    </a:solidFill>
                  </a:tcPr>
                </a:tc>
                <a:tc>
                  <a:txBody>
                    <a:bodyPr/>
                    <a:lstStyle/>
                    <a:p>
                      <a:r>
                        <a:rPr lang="en-US" sz="1300" dirty="0">
                          <a:latin typeface="Times New Roman" panose="02020603050405020304" pitchFamily="18" charset="0"/>
                          <a:cs typeface="Times New Roman" panose="02020603050405020304" pitchFamily="18" charset="0"/>
                        </a:rPr>
                        <a:t>Violation vehicle automated snap and road congestion detection </a:t>
                      </a:r>
                    </a:p>
                  </a:txBody>
                  <a:tcPr marL="56557" marR="56557" marT="27723" marB="27723">
                    <a:solidFill>
                      <a:schemeClr val="accent5">
                        <a:lumMod val="40000"/>
                        <a:lumOff val="60000"/>
                      </a:schemeClr>
                    </a:solidFill>
                  </a:tcPr>
                </a:tc>
                <a:tc>
                  <a:txBody>
                    <a:bodyPr/>
                    <a:lstStyle/>
                    <a:p>
                      <a:r>
                        <a:rPr lang="en-US" sz="1300" dirty="0" err="1">
                          <a:latin typeface="Times New Roman" panose="02020603050405020304" pitchFamily="18" charset="0"/>
                          <a:cs typeface="Times New Roman" panose="02020603050405020304" pitchFamily="18" charset="0"/>
                        </a:rPr>
                        <a:t>Xiaopeng</a:t>
                      </a:r>
                      <a:r>
                        <a:rPr lang="en-US" sz="1300" dirty="0">
                          <a:latin typeface="Times New Roman" panose="02020603050405020304" pitchFamily="18" charset="0"/>
                          <a:cs typeface="Times New Roman" panose="02020603050405020304" pitchFamily="18" charset="0"/>
                        </a:rPr>
                        <a:t> Ji, </a:t>
                      </a:r>
                      <a:r>
                        <a:rPr lang="en-US" sz="1300" dirty="0" err="1">
                          <a:latin typeface="Times New Roman" panose="02020603050405020304" pitchFamily="18" charset="0"/>
                          <a:cs typeface="Times New Roman" panose="02020603050405020304" pitchFamily="18" charset="0"/>
                        </a:rPr>
                        <a:t>Zhiqiang</a:t>
                      </a:r>
                      <a:r>
                        <a:rPr lang="en-US" sz="1300" dirty="0">
                          <a:latin typeface="Times New Roman" panose="02020603050405020304" pitchFamily="18" charset="0"/>
                          <a:cs typeface="Times New Roman" panose="02020603050405020304" pitchFamily="18" charset="0"/>
                        </a:rPr>
                        <a:t> Wei, lei </a:t>
                      </a:r>
                      <a:r>
                        <a:rPr lang="en-US" sz="1300" dirty="0" err="1">
                          <a:latin typeface="Times New Roman" panose="02020603050405020304" pitchFamily="18" charset="0"/>
                          <a:cs typeface="Times New Roman" panose="02020603050405020304" pitchFamily="18" charset="0"/>
                        </a:rPr>
                        <a:t>huang</a:t>
                      </a:r>
                      <a:r>
                        <a:rPr lang="en-US" sz="1300" dirty="0">
                          <a:latin typeface="Times New Roman" panose="02020603050405020304" pitchFamily="18" charset="0"/>
                          <a:cs typeface="Times New Roman" panose="02020603050405020304" pitchFamily="18" charset="0"/>
                        </a:rPr>
                        <a:t>, Yun Gao.</a:t>
                      </a:r>
                    </a:p>
                  </a:txBody>
                  <a:tcPr marL="56557" marR="56557" marT="27723" marB="27723">
                    <a:solidFill>
                      <a:schemeClr val="accent5">
                        <a:lumMod val="40000"/>
                        <a:lumOff val="60000"/>
                      </a:schemeClr>
                    </a:solidFill>
                  </a:tcPr>
                </a:tc>
                <a:tc>
                  <a:txBody>
                    <a:bodyPr/>
                    <a:lstStyle/>
                    <a:p>
                      <a:r>
                        <a:rPr lang="en-US" sz="1300" dirty="0">
                          <a:latin typeface="Times New Roman" panose="02020603050405020304" pitchFamily="18" charset="0"/>
                          <a:cs typeface="Times New Roman" panose="02020603050405020304" pitchFamily="18" charset="0"/>
                        </a:rPr>
                        <a:t>Hough transforms</a:t>
                      </a:r>
                    </a:p>
                  </a:txBody>
                  <a:tcPr marL="56557" marR="56557" marT="27723" marB="27723">
                    <a:solidFill>
                      <a:schemeClr val="accent5">
                        <a:lumMod val="40000"/>
                        <a:lumOff val="60000"/>
                      </a:schemeClr>
                    </a:solidFill>
                  </a:tcPr>
                </a:tc>
                <a:tc>
                  <a:txBody>
                    <a:bodyPr/>
                    <a:lstStyle/>
                    <a:p>
                      <a:r>
                        <a:rPr lang="en-US" sz="1300" dirty="0">
                          <a:latin typeface="Times New Roman" panose="02020603050405020304" pitchFamily="18" charset="0"/>
                          <a:cs typeface="Times New Roman" panose="02020603050405020304" pitchFamily="18" charset="0"/>
                        </a:rPr>
                        <a:t>The paper uses bus camera to monitor the road congestion information and detect violation vehicles in order to achieve early warning and real-time monitoring.</a:t>
                      </a:r>
                    </a:p>
                  </a:txBody>
                  <a:tcPr marL="56557" marR="56557" marT="27723" marB="27723">
                    <a:solidFill>
                      <a:schemeClr val="accent5">
                        <a:lumMod val="40000"/>
                        <a:lumOff val="60000"/>
                      </a:schemeClr>
                    </a:solidFill>
                  </a:tcPr>
                </a:tc>
                <a:tc>
                  <a:txBody>
                    <a:bodyPr/>
                    <a:lstStyle/>
                    <a:p>
                      <a:r>
                        <a:rPr lang="en-US" sz="1300" dirty="0">
                          <a:latin typeface="Times New Roman" panose="02020603050405020304" pitchFamily="18" charset="0"/>
                          <a:cs typeface="Times New Roman" panose="02020603050405020304" pitchFamily="18" charset="0"/>
                        </a:rPr>
                        <a:t>The camera position is at a very low level and hence long range violation detection becomes impossible.</a:t>
                      </a:r>
                    </a:p>
                  </a:txBody>
                  <a:tcPr marL="56557" marR="56557" marT="27723" marB="27723">
                    <a:solidFill>
                      <a:schemeClr val="accent5">
                        <a:lumMod val="40000"/>
                        <a:lumOff val="60000"/>
                      </a:schemeClr>
                    </a:solidFill>
                  </a:tcPr>
                </a:tc>
                <a:extLst>
                  <a:ext uri="{0D108BD9-81ED-4DB2-BD59-A6C34878D82A}">
                    <a16:rowId xmlns:a16="http://schemas.microsoft.com/office/drawing/2014/main" val="10001"/>
                  </a:ext>
                </a:extLst>
              </a:tr>
              <a:tr h="265290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sz="1300" dirty="0">
                          <a:latin typeface="Times New Roman" panose="02020603050405020304" pitchFamily="18" charset="0"/>
                          <a:cs typeface="Times New Roman" panose="02020603050405020304" pitchFamily="18" charset="0"/>
                        </a:rPr>
                        <a:t>2016 IEEE Conference on Computer Vision and Pattern Recognition (CVPR)</a:t>
                      </a:r>
                    </a:p>
                  </a:txBody>
                  <a:tcPr marL="56557" marR="56557" marT="27723" marB="27723">
                    <a:solidFill>
                      <a:schemeClr val="accent5">
                        <a:lumMod val="40000"/>
                        <a:lumOff val="60000"/>
                      </a:schemeClr>
                    </a:solidFill>
                  </a:tcPr>
                </a:tc>
                <a:tc>
                  <a:txBody>
                    <a:bodyPr/>
                    <a:lstStyle/>
                    <a:p>
                      <a:pPr>
                        <a:buNone/>
                      </a:pPr>
                      <a:r>
                        <a:rPr lang="en-US" sz="1300" dirty="0">
                          <a:latin typeface="Times New Roman" panose="02020603050405020304" pitchFamily="18" charset="0"/>
                          <a:cs typeface="Times New Roman" panose="02020603050405020304" pitchFamily="18" charset="0"/>
                        </a:rPr>
                        <a:t>You Only Look Once:</a:t>
                      </a:r>
                    </a:p>
                    <a:p>
                      <a:pPr>
                        <a:buNone/>
                      </a:pPr>
                      <a:r>
                        <a:rPr lang="en-US" sz="1300" dirty="0">
                          <a:latin typeface="Times New Roman" panose="02020603050405020304" pitchFamily="18" charset="0"/>
                          <a:cs typeface="Times New Roman" panose="02020603050405020304" pitchFamily="18" charset="0"/>
                        </a:rPr>
                        <a:t>Unified, Real-Time Object Detection</a:t>
                      </a:r>
                    </a:p>
                  </a:txBody>
                  <a:tcPr marL="56557" marR="56557" marT="27723" marB="27723">
                    <a:solidFill>
                      <a:schemeClr val="accent5">
                        <a:lumMod val="40000"/>
                        <a:lumOff val="60000"/>
                      </a:schemeClr>
                    </a:solidFill>
                  </a:tcPr>
                </a:tc>
                <a:tc>
                  <a:txBody>
                    <a:bodyPr/>
                    <a:lstStyle/>
                    <a:p>
                      <a:pPr>
                        <a:buNone/>
                      </a:pPr>
                      <a:r>
                        <a:rPr lang="en-US" sz="1300" dirty="0">
                          <a:latin typeface="Times New Roman" panose="02020603050405020304" pitchFamily="18" charset="0"/>
                          <a:cs typeface="Times New Roman" panose="02020603050405020304" pitchFamily="18" charset="0"/>
                        </a:rPr>
                        <a:t>Joseph Redmon∗</a:t>
                      </a:r>
                    </a:p>
                    <a:p>
                      <a:pPr>
                        <a:buNone/>
                      </a:pPr>
                      <a:r>
                        <a:rPr lang="en-US" sz="1300" dirty="0">
                          <a:latin typeface="Times New Roman" panose="02020603050405020304" pitchFamily="18" charset="0"/>
                          <a:cs typeface="Times New Roman" panose="02020603050405020304" pitchFamily="18" charset="0"/>
                        </a:rPr>
                        <a:t>, Santosh Divval, Ross Girshick</a:t>
                      </a:r>
                    </a:p>
                    <a:p>
                      <a:pPr>
                        <a:buNone/>
                      </a:pPr>
                      <a:r>
                        <a:rPr lang="en-US" sz="1300" dirty="0">
                          <a:latin typeface="Times New Roman" panose="02020603050405020304" pitchFamily="18" charset="0"/>
                          <a:cs typeface="Times New Roman" panose="02020603050405020304" pitchFamily="18" charset="0"/>
                        </a:rPr>
                        <a:t>, Ali Farhad</a:t>
                      </a:r>
                      <a:r>
                        <a:rPr lang="en-IN" altLang="en-US" sz="1300" dirty="0">
                          <a:latin typeface="Times New Roman" panose="02020603050405020304" pitchFamily="18" charset="0"/>
                          <a:cs typeface="Times New Roman" panose="02020603050405020304" pitchFamily="18" charset="0"/>
                        </a:rPr>
                        <a:t>i</a:t>
                      </a:r>
                    </a:p>
                  </a:txBody>
                  <a:tcPr marL="56557" marR="56557" marT="27723" marB="27723">
                    <a:solidFill>
                      <a:schemeClr val="accent5">
                        <a:lumMod val="40000"/>
                        <a:lumOff val="60000"/>
                      </a:schemeClr>
                    </a:solidFill>
                  </a:tcPr>
                </a:tc>
                <a:tc>
                  <a:txBody>
                    <a:bodyPr/>
                    <a:lstStyle/>
                    <a:p>
                      <a:pPr>
                        <a:buNone/>
                      </a:pPr>
                      <a:r>
                        <a:rPr lang="en-IN" altLang="en-US" sz="1300" dirty="0" err="1">
                          <a:latin typeface="Times New Roman" panose="02020603050405020304" pitchFamily="18" charset="0"/>
                          <a:cs typeface="Times New Roman" panose="02020603050405020304" pitchFamily="18" charset="0"/>
                        </a:rPr>
                        <a:t>MobileNet</a:t>
                      </a:r>
                      <a:endParaRPr lang="en-IN" altLang="en-US" sz="1300" dirty="0">
                        <a:latin typeface="Times New Roman" panose="02020603050405020304" pitchFamily="18" charset="0"/>
                        <a:cs typeface="Times New Roman" panose="02020603050405020304" pitchFamily="18" charset="0"/>
                      </a:endParaRPr>
                    </a:p>
                  </a:txBody>
                  <a:tcPr marL="56557" marR="56557" marT="27723" marB="27723">
                    <a:solidFill>
                      <a:schemeClr val="accent5">
                        <a:lumMod val="40000"/>
                        <a:lumOff val="60000"/>
                      </a:schemeClr>
                    </a:solidFill>
                  </a:tcPr>
                </a:tc>
                <a:tc>
                  <a:txBody>
                    <a:bodyPr/>
                    <a:lstStyle/>
                    <a:p>
                      <a:pPr>
                        <a:buNone/>
                      </a:pPr>
                      <a:r>
                        <a:rPr lang="en-IN" altLang="en-US" sz="1300" dirty="0" err="1">
                          <a:latin typeface="Times New Roman" panose="02020603050405020304" pitchFamily="18" charset="0"/>
                          <a:cs typeface="Times New Roman" panose="02020603050405020304" pitchFamily="18" charset="0"/>
                        </a:rPr>
                        <a:t>MobileNet</a:t>
                      </a:r>
                      <a:r>
                        <a:rPr lang="en-IN" altLang="en-US" sz="1300" dirty="0">
                          <a:latin typeface="Times New Roman" panose="02020603050405020304" pitchFamily="18" charset="0"/>
                          <a:cs typeface="Times New Roman" panose="02020603050405020304" pitchFamily="18" charset="0"/>
                        </a:rPr>
                        <a:t> is extremely fast. Since they use frame detection as a regression problem they don’t need a complex pipeline. They simply run our neural network on a new image at test time to predict detections.</a:t>
                      </a:r>
                    </a:p>
                  </a:txBody>
                  <a:tcPr marL="56557" marR="56557" marT="27723" marB="27723">
                    <a:solidFill>
                      <a:schemeClr val="accent5">
                        <a:lumMod val="40000"/>
                        <a:lumOff val="60000"/>
                      </a:schemeClr>
                    </a:solidFill>
                  </a:tcPr>
                </a:tc>
                <a:tc>
                  <a:txBody>
                    <a:bodyPr/>
                    <a:lstStyle/>
                    <a:p>
                      <a:pPr>
                        <a:buNone/>
                      </a:pPr>
                      <a:r>
                        <a:rPr lang="en-IN" altLang="en-US" sz="1300" dirty="0">
                          <a:latin typeface="Times New Roman" panose="02020603050405020304" pitchFamily="18" charset="0"/>
                          <a:cs typeface="Times New Roman" panose="02020603050405020304" pitchFamily="18" charset="0"/>
                        </a:rPr>
                        <a:t>Training takes a lot of time.</a:t>
                      </a:r>
                    </a:p>
                    <a:p>
                      <a:pPr>
                        <a:buNone/>
                      </a:pPr>
                      <a:r>
                        <a:rPr lang="en-IN" altLang="en-US" sz="1300" dirty="0">
                          <a:latin typeface="Times New Roman" panose="02020603050405020304" pitchFamily="18" charset="0"/>
                          <a:cs typeface="Times New Roman" panose="02020603050405020304" pitchFamily="18" charset="0"/>
                        </a:rPr>
                        <a:t>Requires manually annotated data for training.</a:t>
                      </a:r>
                    </a:p>
                  </a:txBody>
                  <a:tcPr marL="56557" marR="56557" marT="27723" marB="27723">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9D61F9-0942-46FD-AA0D-C6C33D9B3775}"/>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5363" name="object 4">
            <a:extLst>
              <a:ext uri="{FF2B5EF4-FFF2-40B4-BE49-F238E27FC236}">
                <a16:creationId xmlns:a16="http://schemas.microsoft.com/office/drawing/2014/main" id="{4E610B74-8499-4BCD-8E5B-51472FCF79EE}"/>
              </a:ext>
            </a:extLst>
          </p:cNvPr>
          <p:cNvSpPr>
            <a:spLocks/>
          </p:cNvSpPr>
          <p:nvPr/>
        </p:nvSpPr>
        <p:spPr bwMode="auto">
          <a:xfrm>
            <a:off x="611718" y="722959"/>
            <a:ext cx="11235221" cy="0"/>
          </a:xfrm>
          <a:custGeom>
            <a:avLst/>
            <a:gdLst>
              <a:gd name="T0" fmla="*/ 0 w 18527395"/>
              <a:gd name="T1" fmla="*/ 18532562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5364" name="object 5">
            <a:extLst>
              <a:ext uri="{FF2B5EF4-FFF2-40B4-BE49-F238E27FC236}">
                <a16:creationId xmlns:a16="http://schemas.microsoft.com/office/drawing/2014/main" id="{2DAFDB02-A319-45D0-AB18-EAFA3B4CA62A}"/>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5365" name="object 6">
            <a:extLst>
              <a:ext uri="{FF2B5EF4-FFF2-40B4-BE49-F238E27FC236}">
                <a16:creationId xmlns:a16="http://schemas.microsoft.com/office/drawing/2014/main" id="{16531283-B5B0-4FEB-90F6-591B36C78C15}"/>
              </a:ext>
            </a:extLst>
          </p:cNvPr>
          <p:cNvSpPr>
            <a:spLocks/>
          </p:cNvSpPr>
          <p:nvPr/>
        </p:nvSpPr>
        <p:spPr bwMode="auto">
          <a:xfrm>
            <a:off x="1809269" y="432235"/>
            <a:ext cx="34656" cy="34656"/>
          </a:xfrm>
          <a:custGeom>
            <a:avLst/>
            <a:gdLst>
              <a:gd name="T0" fmla="*/ 34425 w 56514"/>
              <a:gd name="T1" fmla="*/ 0 h 56515"/>
              <a:gd name="T2" fmla="*/ 21040 w 56514"/>
              <a:gd name="T3" fmla="*/ 2699 h 56515"/>
              <a:gd name="T4" fmla="*/ 10094 w 56514"/>
              <a:gd name="T5" fmla="*/ 10061 h 56515"/>
              <a:gd name="T6" fmla="*/ 2709 w 56514"/>
              <a:gd name="T7" fmla="*/ 20979 h 56515"/>
              <a:gd name="T8" fmla="*/ 0 w 56514"/>
              <a:gd name="T9" fmla="*/ 34351 h 56515"/>
              <a:gd name="T10" fmla="*/ 2709 w 56514"/>
              <a:gd name="T11" fmla="*/ 47736 h 56515"/>
              <a:gd name="T12" fmla="*/ 10094 w 56514"/>
              <a:gd name="T13" fmla="*/ 58676 h 56515"/>
              <a:gd name="T14" fmla="*/ 21040 w 56514"/>
              <a:gd name="T15" fmla="*/ 66059 h 56515"/>
              <a:gd name="T16" fmla="*/ 34425 w 56514"/>
              <a:gd name="T17" fmla="*/ 68769 h 56515"/>
              <a:gd name="T18" fmla="*/ 47791 w 56514"/>
              <a:gd name="T19" fmla="*/ 66059 h 56515"/>
              <a:gd name="T20" fmla="*/ 51132 w 56514"/>
              <a:gd name="T21" fmla="*/ 63799 h 56515"/>
              <a:gd name="T22" fmla="*/ 34425 w 56514"/>
              <a:gd name="T23" fmla="*/ 63799 h 56515"/>
              <a:gd name="T24" fmla="*/ 22951 w 56514"/>
              <a:gd name="T25" fmla="*/ 61482 h 56515"/>
              <a:gd name="T26" fmla="*/ 13588 w 56514"/>
              <a:gd name="T27" fmla="*/ 55163 h 56515"/>
              <a:gd name="T28" fmla="*/ 7280 w 56514"/>
              <a:gd name="T29" fmla="*/ 45801 h 56515"/>
              <a:gd name="T30" fmla="*/ 4968 w 56514"/>
              <a:gd name="T31" fmla="*/ 34351 h 56515"/>
              <a:gd name="T32" fmla="*/ 7280 w 56514"/>
              <a:gd name="T33" fmla="*/ 22893 h 56515"/>
              <a:gd name="T34" fmla="*/ 13588 w 56514"/>
              <a:gd name="T35" fmla="*/ 13513 h 56515"/>
              <a:gd name="T36" fmla="*/ 22951 w 56514"/>
              <a:gd name="T37" fmla="*/ 7178 h 56515"/>
              <a:gd name="T38" fmla="*/ 34425 w 56514"/>
              <a:gd name="T39" fmla="*/ 4853 h 56515"/>
              <a:gd name="T40" fmla="*/ 50988 w 56514"/>
              <a:gd name="T41" fmla="*/ 4853 h 56515"/>
              <a:gd name="T42" fmla="*/ 47791 w 56514"/>
              <a:gd name="T43" fmla="*/ 2699 h 56515"/>
              <a:gd name="T44" fmla="*/ 34425 w 56514"/>
              <a:gd name="T45" fmla="*/ 0 h 56515"/>
              <a:gd name="T46" fmla="*/ 50988 w 56514"/>
              <a:gd name="T47" fmla="*/ 4853 h 56515"/>
              <a:gd name="T48" fmla="*/ 34425 w 56514"/>
              <a:gd name="T49" fmla="*/ 4853 h 56515"/>
              <a:gd name="T50" fmla="*/ 45903 w 56514"/>
              <a:gd name="T51" fmla="*/ 7178 h 56515"/>
              <a:gd name="T52" fmla="*/ 55264 w 56514"/>
              <a:gd name="T53" fmla="*/ 13513 h 56515"/>
              <a:gd name="T54" fmla="*/ 61573 w 56514"/>
              <a:gd name="T55" fmla="*/ 22893 h 56515"/>
              <a:gd name="T56" fmla="*/ 63884 w 56514"/>
              <a:gd name="T57" fmla="*/ 34351 h 56515"/>
              <a:gd name="T58" fmla="*/ 61573 w 56514"/>
              <a:gd name="T59" fmla="*/ 45801 h 56515"/>
              <a:gd name="T60" fmla="*/ 55264 w 56514"/>
              <a:gd name="T61" fmla="*/ 55163 h 56515"/>
              <a:gd name="T62" fmla="*/ 45903 w 56514"/>
              <a:gd name="T63" fmla="*/ 61482 h 56515"/>
              <a:gd name="T64" fmla="*/ 34425 w 56514"/>
              <a:gd name="T65" fmla="*/ 63799 h 56515"/>
              <a:gd name="T66" fmla="*/ 51132 w 56514"/>
              <a:gd name="T67" fmla="*/ 63799 h 56515"/>
              <a:gd name="T68" fmla="*/ 58716 w 56514"/>
              <a:gd name="T69" fmla="*/ 58676 h 56515"/>
              <a:gd name="T70" fmla="*/ 66095 w 56514"/>
              <a:gd name="T71" fmla="*/ 47736 h 56515"/>
              <a:gd name="T72" fmla="*/ 68801 w 56514"/>
              <a:gd name="T73" fmla="*/ 34351 h 56515"/>
              <a:gd name="T74" fmla="*/ 66095 w 56514"/>
              <a:gd name="T75" fmla="*/ 20979 h 56515"/>
              <a:gd name="T76" fmla="*/ 58716 w 56514"/>
              <a:gd name="T77" fmla="*/ 10061 h 56515"/>
              <a:gd name="T78" fmla="*/ 50988 w 56514"/>
              <a:gd name="T79" fmla="*/ 4853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5366" name="object 7">
            <a:extLst>
              <a:ext uri="{FF2B5EF4-FFF2-40B4-BE49-F238E27FC236}">
                <a16:creationId xmlns:a16="http://schemas.microsoft.com/office/drawing/2014/main" id="{981F70C7-26DE-4C07-B92F-F6D6B4E40D8C}"/>
              </a:ext>
            </a:extLst>
          </p:cNvPr>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a:extLst>
              <a:ext uri="{FF2B5EF4-FFF2-40B4-BE49-F238E27FC236}">
                <a16:creationId xmlns:a16="http://schemas.microsoft.com/office/drawing/2014/main" id="{266F52F5-0B5F-4AB3-99A1-67700287430E}"/>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5368" name="Title 10">
            <a:extLst>
              <a:ext uri="{FF2B5EF4-FFF2-40B4-BE49-F238E27FC236}">
                <a16:creationId xmlns:a16="http://schemas.microsoft.com/office/drawing/2014/main" id="{EA25162F-A470-452C-9C3A-5891AA912409}"/>
              </a:ext>
            </a:extLst>
          </p:cNvPr>
          <p:cNvSpPr>
            <a:spLocks noGrp="1"/>
          </p:cNvSpPr>
          <p:nvPr>
            <p:ph type="title"/>
          </p:nvPr>
        </p:nvSpPr>
        <p:spPr>
          <a:xfrm>
            <a:off x="9607789" y="247404"/>
            <a:ext cx="2231449" cy="280134"/>
          </a:xfrm>
        </p:spPr>
        <p:txBody>
          <a:bodyPr>
            <a:noAutofit/>
          </a:bodyPr>
          <a:lstStyle/>
          <a:p>
            <a:pPr algn="r" eaLnBrk="1" hangingPunct="1"/>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Go, change the world</a:t>
            </a:r>
          </a:p>
        </p:txBody>
      </p:sp>
      <p:sp>
        <p:nvSpPr>
          <p:cNvPr id="15369" name="TextBox 3">
            <a:extLst>
              <a:ext uri="{FF2B5EF4-FFF2-40B4-BE49-F238E27FC236}">
                <a16:creationId xmlns:a16="http://schemas.microsoft.com/office/drawing/2014/main" id="{94DC50E6-D903-4A8A-8424-A039333B353F}"/>
              </a:ext>
            </a:extLst>
          </p:cNvPr>
          <p:cNvSpPr txBox="1">
            <a:spLocks noChangeArrowheads="1"/>
          </p:cNvSpPr>
          <p:nvPr/>
        </p:nvSpPr>
        <p:spPr bwMode="auto">
          <a:xfrm>
            <a:off x="3554574" y="265694"/>
            <a:ext cx="4574567" cy="46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r>
              <a:rPr lang="en-US" altLang="en-US" sz="2426">
                <a:latin typeface="Times New Roman" panose="02020603050405020304" pitchFamily="18" charset="0"/>
                <a:cs typeface="Times New Roman" panose="02020603050405020304" pitchFamily="18" charset="0"/>
              </a:rPr>
              <a:t>Literature survey</a:t>
            </a:r>
            <a:endParaRPr lang="en-IN" altLang="en-US" sz="1092">
              <a:latin typeface="Times New Roman" panose="02020603050405020304" pitchFamily="18" charset="0"/>
              <a:cs typeface="Times New Roman" panose="02020603050405020304" pitchFamily="18" charset="0"/>
            </a:endParaRPr>
          </a:p>
        </p:txBody>
      </p:sp>
      <p:graphicFrame>
        <p:nvGraphicFramePr>
          <p:cNvPr id="11" name="Content Placeholder 6">
            <a:extLst>
              <a:ext uri="{FF2B5EF4-FFF2-40B4-BE49-F238E27FC236}">
                <a16:creationId xmlns:a16="http://schemas.microsoft.com/office/drawing/2014/main" id="{95475B72-EE42-4411-9F84-564F91CA34C8}"/>
              </a:ext>
            </a:extLst>
          </p:cNvPr>
          <p:cNvGraphicFramePr>
            <a:graphicFrameLocks/>
          </p:cNvGraphicFramePr>
          <p:nvPr/>
        </p:nvGraphicFramePr>
        <p:xfrm>
          <a:off x="327733" y="769167"/>
          <a:ext cx="11636651" cy="5650823"/>
        </p:xfrm>
        <a:graphic>
          <a:graphicData uri="http://schemas.openxmlformats.org/drawingml/2006/table">
            <a:tbl>
              <a:tblPr firstRow="1" bandRow="1">
                <a:tableStyleId>{5C22544A-7EE6-4342-B048-85BDC9FD1C3A}</a:tableStyleId>
              </a:tblPr>
              <a:tblGrid>
                <a:gridCol w="1939442">
                  <a:extLst>
                    <a:ext uri="{9D8B030D-6E8A-4147-A177-3AD203B41FA5}">
                      <a16:colId xmlns:a16="http://schemas.microsoft.com/office/drawing/2014/main" val="20000"/>
                    </a:ext>
                  </a:extLst>
                </a:gridCol>
                <a:gridCol w="1939442">
                  <a:extLst>
                    <a:ext uri="{9D8B030D-6E8A-4147-A177-3AD203B41FA5}">
                      <a16:colId xmlns:a16="http://schemas.microsoft.com/office/drawing/2014/main" val="20001"/>
                    </a:ext>
                  </a:extLst>
                </a:gridCol>
                <a:gridCol w="1939442">
                  <a:extLst>
                    <a:ext uri="{9D8B030D-6E8A-4147-A177-3AD203B41FA5}">
                      <a16:colId xmlns:a16="http://schemas.microsoft.com/office/drawing/2014/main" val="20002"/>
                    </a:ext>
                  </a:extLst>
                </a:gridCol>
                <a:gridCol w="1939442">
                  <a:extLst>
                    <a:ext uri="{9D8B030D-6E8A-4147-A177-3AD203B41FA5}">
                      <a16:colId xmlns:a16="http://schemas.microsoft.com/office/drawing/2014/main" val="20003"/>
                    </a:ext>
                  </a:extLst>
                </a:gridCol>
                <a:gridCol w="1698791">
                  <a:extLst>
                    <a:ext uri="{9D8B030D-6E8A-4147-A177-3AD203B41FA5}">
                      <a16:colId xmlns:a16="http://schemas.microsoft.com/office/drawing/2014/main" val="20004"/>
                    </a:ext>
                  </a:extLst>
                </a:gridCol>
                <a:gridCol w="2180092">
                  <a:extLst>
                    <a:ext uri="{9D8B030D-6E8A-4147-A177-3AD203B41FA5}">
                      <a16:colId xmlns:a16="http://schemas.microsoft.com/office/drawing/2014/main" val="20005"/>
                    </a:ext>
                  </a:extLst>
                </a:gridCol>
              </a:tblGrid>
              <a:tr h="1319732">
                <a:tc>
                  <a:txBody>
                    <a:bodyPr/>
                    <a:lstStyle/>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Year,</a:t>
                      </a:r>
                      <a:r>
                        <a:rPr lang="en-US" sz="1300" baseline="0" dirty="0">
                          <a:solidFill>
                            <a:schemeClr val="tx1"/>
                          </a:solidFill>
                          <a:latin typeface="Times New Roman" panose="02020603050405020304" pitchFamily="18" charset="0"/>
                          <a:ea typeface="Calibri" panose="020F0502020204030204"/>
                          <a:cs typeface="Times New Roman" panose="02020603050405020304"/>
                        </a:rPr>
                        <a:t> Name  of the Journal/Conference </a:t>
                      </a:r>
                      <a:endParaRPr lang="en-US" sz="1300" dirty="0">
                        <a:solidFill>
                          <a:schemeClr val="tx1"/>
                        </a:solidFill>
                        <a:latin typeface="Times New Roman" panose="02020603050405020304" pitchFamily="18" charset="0"/>
                        <a:ea typeface="Calibri" panose="020F0502020204030204"/>
                        <a:cs typeface="Times New Roman" panose="02020603050405020304"/>
                      </a:endParaRP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Title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Authors of the paper</a:t>
                      </a: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342900" marR="0" lvl="0" indent="-342900" algn="ctr">
                        <a:lnSpc>
                          <a:spcPct val="115000"/>
                        </a:lnSpc>
                        <a:spcBef>
                          <a:spcPts val="0"/>
                        </a:spcBef>
                        <a:spcAft>
                          <a:spcPts val="0"/>
                        </a:spcAft>
                        <a:buFont typeface="Wingdings" panose="05000000000000000000"/>
                        <a:buNone/>
                      </a:pPr>
                      <a:r>
                        <a:rPr lang="en-US" sz="1300" dirty="0">
                          <a:solidFill>
                            <a:schemeClr val="tx1"/>
                          </a:solidFill>
                          <a:latin typeface="Times New Roman" panose="02020603050405020304" pitchFamily="18" charset="0"/>
                          <a:ea typeface="Calibri" panose="020F0502020204030204"/>
                          <a:cs typeface="Times New Roman" panose="02020603050405020304"/>
                        </a:rPr>
                        <a:t>Model/Sub</a:t>
                      </a:r>
                      <a:r>
                        <a:rPr lang="en-US" sz="1300" baseline="0" dirty="0">
                          <a:solidFill>
                            <a:schemeClr val="tx1"/>
                          </a:solidFill>
                          <a:latin typeface="Times New Roman" panose="02020603050405020304" pitchFamily="18" charset="0"/>
                          <a:ea typeface="Calibri" panose="020F0502020204030204"/>
                          <a:cs typeface="Times New Roman" panose="02020603050405020304"/>
                        </a:rPr>
                        <a:t> Model used</a:t>
                      </a:r>
                      <a:endParaRPr lang="en-US" sz="1300" dirty="0">
                        <a:solidFill>
                          <a:schemeClr val="tx1"/>
                        </a:solidFill>
                        <a:latin typeface="Times New Roman" panose="02020603050405020304" pitchFamily="18" charset="0"/>
                        <a:ea typeface="Calibri" panose="020F0502020204030204"/>
                        <a:cs typeface="Times New Roman" panose="02020603050405020304"/>
                      </a:endParaRPr>
                    </a:p>
                  </a:txBody>
                  <a:tcPr marL="42417" marR="42417" marT="0" marB="0">
                    <a:solidFill>
                      <a:srgbClr val="00B0F0"/>
                    </a:solidFill>
                  </a:tcPr>
                </a:tc>
                <a:tc>
                  <a:txBody>
                    <a:bodyPr/>
                    <a:lstStyle/>
                    <a:p>
                      <a:pPr marL="342900" marR="0" lvl="0" indent="-342900" algn="ctr">
                        <a:lnSpc>
                          <a:spcPct val="115000"/>
                        </a:lnSpc>
                        <a:spcBef>
                          <a:spcPts val="0"/>
                        </a:spcBef>
                        <a:spcAft>
                          <a:spcPts val="0"/>
                        </a:spcAft>
                        <a:buFont typeface="Wingdings" panose="05000000000000000000"/>
                        <a:buNone/>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342900" marR="0" lvl="0" indent="-342900" algn="ctr">
                        <a:lnSpc>
                          <a:spcPct val="115000"/>
                        </a:lnSpc>
                        <a:spcBef>
                          <a:spcPts val="0"/>
                        </a:spcBef>
                        <a:spcAft>
                          <a:spcPts val="0"/>
                        </a:spcAft>
                        <a:buFont typeface="Wingdings" panose="05000000000000000000"/>
                        <a:buNone/>
                      </a:pPr>
                      <a:r>
                        <a:rPr lang="en-US" sz="1300" dirty="0">
                          <a:solidFill>
                            <a:schemeClr val="tx1"/>
                          </a:solidFill>
                          <a:latin typeface="Times New Roman" panose="02020603050405020304" pitchFamily="18" charset="0"/>
                          <a:ea typeface="Calibri" panose="020F0502020204030204"/>
                          <a:cs typeface="Times New Roman" panose="02020603050405020304"/>
                        </a:rPr>
                        <a:t>Challenges of the paper</a:t>
                      </a:r>
                    </a:p>
                  </a:txBody>
                  <a:tcPr marL="42417" marR="42417" marT="0" marB="0">
                    <a:solidFill>
                      <a:srgbClr val="00B0F0"/>
                    </a:solidFill>
                  </a:tcPr>
                </a:tc>
                <a:tc>
                  <a:txBody>
                    <a:bodyPr/>
                    <a:lstStyle/>
                    <a:p>
                      <a:pPr marL="0" marR="0" algn="ctr">
                        <a:lnSpc>
                          <a:spcPct val="115000"/>
                        </a:lnSpc>
                        <a:spcBef>
                          <a:spcPts val="0"/>
                        </a:spcBef>
                        <a:spcAft>
                          <a:spcPts val="0"/>
                        </a:spcAft>
                      </a:pPr>
                      <a:endParaRPr lang="en-US" sz="1300" dirty="0">
                        <a:solidFill>
                          <a:schemeClr val="tx1"/>
                        </a:solidFill>
                        <a:latin typeface="Times New Roman" panose="02020603050405020304" pitchFamily="18" charset="0"/>
                        <a:ea typeface="Calibri" panose="020F0502020204030204"/>
                        <a:cs typeface="Times New Roman" panose="02020603050405020304"/>
                      </a:endParaRPr>
                    </a:p>
                    <a:p>
                      <a:pPr marL="0" marR="0" algn="ctr">
                        <a:lnSpc>
                          <a:spcPct val="115000"/>
                        </a:lnSpc>
                        <a:spcBef>
                          <a:spcPts val="0"/>
                        </a:spcBef>
                        <a:spcAft>
                          <a:spcPts val="0"/>
                        </a:spcAft>
                      </a:pPr>
                      <a:r>
                        <a:rPr lang="en-US" sz="1300" dirty="0">
                          <a:solidFill>
                            <a:schemeClr val="tx1"/>
                          </a:solidFill>
                          <a:latin typeface="Times New Roman" panose="02020603050405020304" pitchFamily="18" charset="0"/>
                          <a:ea typeface="Calibri" panose="020F0502020204030204"/>
                          <a:cs typeface="Times New Roman" panose="02020603050405020304"/>
                        </a:rPr>
                        <a:t>Limitations</a:t>
                      </a:r>
                      <a:r>
                        <a:rPr lang="en-US" sz="1300" baseline="0" dirty="0">
                          <a:solidFill>
                            <a:schemeClr val="tx1"/>
                          </a:solidFill>
                          <a:latin typeface="Times New Roman" panose="02020603050405020304" pitchFamily="18" charset="0"/>
                          <a:ea typeface="Calibri" panose="020F0502020204030204"/>
                          <a:cs typeface="Times New Roman" panose="02020603050405020304"/>
                        </a:rPr>
                        <a:t> of the paper</a:t>
                      </a:r>
                      <a:endParaRPr lang="en-US" sz="1300" dirty="0">
                        <a:solidFill>
                          <a:schemeClr val="tx1"/>
                        </a:solidFill>
                        <a:latin typeface="Times New Roman" panose="02020603050405020304" pitchFamily="18" charset="0"/>
                        <a:ea typeface="Calibri" panose="020F0502020204030204"/>
                        <a:cs typeface="Times New Roman" panose="02020603050405020304"/>
                      </a:endParaRPr>
                    </a:p>
                  </a:txBody>
                  <a:tcPr marL="42417" marR="42417" marT="0" marB="0">
                    <a:solidFill>
                      <a:srgbClr val="00B0F0"/>
                    </a:solidFill>
                  </a:tcPr>
                </a:tc>
                <a:extLst>
                  <a:ext uri="{0D108BD9-81ED-4DB2-BD59-A6C34878D82A}">
                    <a16:rowId xmlns:a16="http://schemas.microsoft.com/office/drawing/2014/main" val="10000"/>
                  </a:ext>
                </a:extLst>
              </a:tr>
              <a:tr h="217198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nn-NO" sz="1300" dirty="0">
                          <a:latin typeface="Times New Roman" panose="02020603050405020304" pitchFamily="18" charset="0"/>
                          <a:cs typeface="Times New Roman" panose="02020603050405020304" pitchFamily="18" charset="0"/>
                        </a:rPr>
                        <a:t>2016, IEEE</a:t>
                      </a:r>
                      <a:endParaRPr lang="en-US" sz="1300" dirty="0">
                        <a:latin typeface="Times New Roman" panose="02020603050405020304" pitchFamily="18" charset="0"/>
                        <a:cs typeface="Times New Roman" panose="02020603050405020304" pitchFamily="18" charset="0"/>
                      </a:endParaRPr>
                    </a:p>
                  </a:txBody>
                  <a:tcPr marL="56556" marR="56556" marT="27728" marB="27728">
                    <a:solidFill>
                      <a:schemeClr val="accent5">
                        <a:lumMod val="40000"/>
                        <a:lumOff val="60000"/>
                      </a:schemeClr>
                    </a:solidFill>
                  </a:tcPr>
                </a:tc>
                <a:tc>
                  <a:txBody>
                    <a:bodyPr/>
                    <a:lstStyle/>
                    <a:p>
                      <a:r>
                        <a:rPr lang="en-US"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Automated Traffic Monitoring System Using</a:t>
                      </a:r>
                    </a:p>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Computer Vision</a:t>
                      </a:r>
                      <a:endParaRPr lang="en-US" sz="1300" b="0" dirty="0">
                        <a:latin typeface="Times New Roman" panose="02020603050405020304" pitchFamily="18" charset="0"/>
                        <a:cs typeface="Times New Roman" panose="02020603050405020304" pitchFamily="18" charset="0"/>
                      </a:endParaRPr>
                    </a:p>
                  </a:txBody>
                  <a:tcPr marL="56556" marR="56556" marT="27728" marB="27728">
                    <a:solidFill>
                      <a:schemeClr val="accent5">
                        <a:lumMod val="40000"/>
                        <a:lumOff val="60000"/>
                      </a:schemeClr>
                    </a:solidFill>
                  </a:tcPr>
                </a:tc>
                <a:tc>
                  <a:txBody>
                    <a:bodyPr/>
                    <a:lstStyle/>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Krishna, </a:t>
                      </a:r>
                    </a:p>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Madhav Poddar, </a:t>
                      </a:r>
                      <a:r>
                        <a:rPr lang="en-IN" sz="13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Giridhar</a:t>
                      </a:r>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M K</a:t>
                      </a:r>
                    </a:p>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Amit Suresh Prabhu</a:t>
                      </a:r>
                    </a:p>
                    <a:p>
                      <a:r>
                        <a:rPr lang="en-IN" sz="13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Umadevi</a:t>
                      </a:r>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V</a:t>
                      </a:r>
                      <a:endParaRPr lang="en-US" sz="1300" dirty="0">
                        <a:latin typeface="Times New Roman" panose="02020603050405020304" pitchFamily="18" charset="0"/>
                        <a:cs typeface="Times New Roman" panose="02020603050405020304" pitchFamily="18" charset="0"/>
                      </a:endParaRPr>
                    </a:p>
                  </a:txBody>
                  <a:tcPr marL="56556" marR="56556" marT="27728" marB="27728">
                    <a:solidFill>
                      <a:schemeClr val="accent5">
                        <a:lumMod val="40000"/>
                        <a:lumOff val="60000"/>
                      </a:schemeClr>
                    </a:solidFill>
                  </a:tcPr>
                </a:tc>
                <a:tc>
                  <a:txBody>
                    <a:bodyPr/>
                    <a:lstStyle/>
                    <a:p>
                      <a:r>
                        <a:rPr lang="en-US" sz="1300" kern="1200" dirty="0">
                          <a:solidFill>
                            <a:schemeClr val="dk1"/>
                          </a:solidFill>
                          <a:effectLst/>
                          <a:latin typeface="Times New Roman" panose="02020603050405020304" pitchFamily="18" charset="0"/>
                          <a:ea typeface="+mn-ea"/>
                          <a:cs typeface="Times New Roman" panose="02020603050405020304" pitchFamily="18" charset="0"/>
                        </a:rPr>
                        <a:t>MobileNetv3</a:t>
                      </a:r>
                      <a:endParaRPr lang="en-US" sz="1300" dirty="0">
                        <a:latin typeface="Times New Roman" panose="02020603050405020304" pitchFamily="18" charset="0"/>
                        <a:cs typeface="Times New Roman" panose="02020603050405020304" pitchFamily="18" charset="0"/>
                      </a:endParaRPr>
                    </a:p>
                  </a:txBody>
                  <a:tcPr marL="56556" marR="56556" marT="27728" marB="27728">
                    <a:solidFill>
                      <a:schemeClr val="accent5">
                        <a:lumMod val="40000"/>
                        <a:lumOff val="60000"/>
                      </a:schemeClr>
                    </a:solidFill>
                  </a:tcPr>
                </a:tc>
                <a:tc>
                  <a:txBody>
                    <a:bodyPr/>
                    <a:lstStyle/>
                    <a:p>
                      <a:r>
                        <a:rPr lang="en-US" sz="1300" dirty="0">
                          <a:latin typeface="Times New Roman" panose="02020603050405020304" pitchFamily="18" charset="0"/>
                          <a:cs typeface="Times New Roman" panose="02020603050405020304" pitchFamily="18" charset="0"/>
                        </a:rPr>
                        <a:t>Preprocessing</a:t>
                      </a:r>
                    </a:p>
                  </a:txBody>
                  <a:tcPr marL="56556" marR="56556" marT="27728" marB="27728">
                    <a:solidFill>
                      <a:schemeClr val="accent5">
                        <a:lumMod val="40000"/>
                        <a:lumOff val="60000"/>
                      </a:schemeClr>
                    </a:solidFill>
                  </a:tcPr>
                </a:tc>
                <a:tc>
                  <a:txBody>
                    <a:bodyPr/>
                    <a:lstStyle/>
                    <a:p>
                      <a:r>
                        <a:rPr lang="en-US" sz="1300" dirty="0">
                          <a:latin typeface="Times New Roman" panose="02020603050405020304" pitchFamily="18" charset="0"/>
                          <a:cs typeface="Times New Roman" panose="02020603050405020304" pitchFamily="18" charset="0"/>
                        </a:rPr>
                        <a:t>Detecting only one traffic violation.</a:t>
                      </a:r>
                    </a:p>
                    <a:p>
                      <a:r>
                        <a:rPr lang="en-US" sz="1300" dirty="0">
                          <a:latin typeface="Times New Roman" panose="02020603050405020304" pitchFamily="18" charset="0"/>
                          <a:cs typeface="Times New Roman" panose="02020603050405020304" pitchFamily="18" charset="0"/>
                        </a:rPr>
                        <a:t>i.e. speed limit violation</a:t>
                      </a:r>
                    </a:p>
                  </a:txBody>
                  <a:tcPr marL="56556" marR="56556" marT="27728" marB="27728">
                    <a:solidFill>
                      <a:schemeClr val="accent5">
                        <a:lumMod val="40000"/>
                        <a:lumOff val="60000"/>
                      </a:schemeClr>
                    </a:solidFill>
                  </a:tcPr>
                </a:tc>
                <a:extLst>
                  <a:ext uri="{0D108BD9-81ED-4DB2-BD59-A6C34878D82A}">
                    <a16:rowId xmlns:a16="http://schemas.microsoft.com/office/drawing/2014/main" val="10001"/>
                  </a:ext>
                </a:extLst>
              </a:tr>
              <a:tr h="215910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300" kern="1200" dirty="0">
                          <a:solidFill>
                            <a:schemeClr val="dk1"/>
                          </a:solidFill>
                          <a:effectLst/>
                          <a:latin typeface="Times New Roman" panose="02020603050405020304" pitchFamily="18" charset="0"/>
                          <a:ea typeface="+mn-ea"/>
                          <a:cs typeface="Times New Roman" panose="02020603050405020304" pitchFamily="18" charset="0"/>
                        </a:rPr>
                        <a:t>2015, </a:t>
                      </a:r>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International Conference on Control, Communication &amp; Computing India (ICCC)</a:t>
                      </a:r>
                      <a:endParaRPr lang="en-US" sz="1300" dirty="0">
                        <a:latin typeface="Times New Roman" panose="02020603050405020304" pitchFamily="18" charset="0"/>
                        <a:cs typeface="Times New Roman" panose="02020603050405020304" pitchFamily="18" charset="0"/>
                      </a:endParaRPr>
                    </a:p>
                  </a:txBody>
                  <a:tcPr marL="56556" marR="56556" marT="27728" marB="27728">
                    <a:solidFill>
                      <a:schemeClr val="accent5">
                        <a:lumMod val="40000"/>
                        <a:lumOff val="60000"/>
                      </a:schemeClr>
                    </a:solidFill>
                  </a:tcPr>
                </a:tc>
                <a:tc>
                  <a:txBody>
                    <a:bodyPr/>
                    <a:lstStyle/>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Traffic Video Surveillance: Vehicle Detection and</a:t>
                      </a:r>
                    </a:p>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Classification</a:t>
                      </a:r>
                      <a:endParaRPr lang="en-US" sz="1300" dirty="0">
                        <a:latin typeface="Times New Roman" panose="02020603050405020304" pitchFamily="18" charset="0"/>
                        <a:cs typeface="Times New Roman" panose="02020603050405020304" pitchFamily="18" charset="0"/>
                      </a:endParaRPr>
                    </a:p>
                  </a:txBody>
                  <a:tcPr marL="56556" marR="56556" marT="27728" marB="27728">
                    <a:solidFill>
                      <a:schemeClr val="accent5">
                        <a:lumMod val="40000"/>
                        <a:lumOff val="60000"/>
                      </a:schemeClr>
                    </a:solidFill>
                  </a:tcPr>
                </a:tc>
                <a:tc>
                  <a:txBody>
                    <a:bodyPr/>
                    <a:lstStyle/>
                    <a:p>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Saran K B</a:t>
                      </a:r>
                    </a:p>
                    <a:p>
                      <a:endPar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r>
                        <a:rPr lang="en-IN" sz="13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Sreelekha</a:t>
                      </a:r>
                      <a:r>
                        <a:rPr lang="en-IN"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G</a:t>
                      </a:r>
                    </a:p>
                    <a:p>
                      <a:endParaRPr lang="en-US" sz="1300" dirty="0">
                        <a:latin typeface="Times New Roman" panose="02020603050405020304" pitchFamily="18" charset="0"/>
                        <a:cs typeface="Times New Roman" panose="02020603050405020304" pitchFamily="18" charset="0"/>
                      </a:endParaRPr>
                    </a:p>
                  </a:txBody>
                  <a:tcPr marL="56556" marR="56556" marT="27728" marB="27728">
                    <a:solidFill>
                      <a:schemeClr val="accent5">
                        <a:lumMod val="40000"/>
                        <a:lumOff val="60000"/>
                      </a:schemeClr>
                    </a:solidFill>
                  </a:tcPr>
                </a:tc>
                <a:tc>
                  <a:txBody>
                    <a:bodyPr/>
                    <a:lstStyle/>
                    <a:p>
                      <a:r>
                        <a:rPr lang="en-IN" sz="1300" b="0" i="0" u="none" strike="noStrike" kern="1200" baseline="0" dirty="0">
                          <a:solidFill>
                            <a:schemeClr val="dk1"/>
                          </a:solidFill>
                          <a:latin typeface="+mn-lt"/>
                          <a:ea typeface="+mn-ea"/>
                          <a:cs typeface="+mn-cs"/>
                        </a:rPr>
                        <a:t>Gaussian mixture model</a:t>
                      </a:r>
                    </a:p>
                    <a:p>
                      <a:r>
                        <a:rPr lang="en-IN" sz="1300" b="0" i="0" u="none" strike="noStrike" kern="1200" baseline="0" dirty="0">
                          <a:solidFill>
                            <a:schemeClr val="dk1"/>
                          </a:solidFill>
                          <a:latin typeface="+mn-lt"/>
                          <a:ea typeface="+mn-ea"/>
                          <a:cs typeface="+mn-cs"/>
                        </a:rPr>
                        <a:t>(GMM)</a:t>
                      </a:r>
                      <a:endParaRPr lang="en-US" sz="1300" dirty="0">
                        <a:latin typeface="Times New Roman" panose="02020603050405020304" pitchFamily="18" charset="0"/>
                        <a:cs typeface="Times New Roman" panose="02020603050405020304" pitchFamily="18" charset="0"/>
                      </a:endParaRPr>
                    </a:p>
                  </a:txBody>
                  <a:tcPr marL="56556" marR="56556" marT="27728" marB="27728">
                    <a:solidFill>
                      <a:schemeClr val="accent5">
                        <a:lumMod val="40000"/>
                        <a:lumOff val="60000"/>
                      </a:schemeClr>
                    </a:solidFill>
                  </a:tcPr>
                </a:tc>
                <a:tc>
                  <a:txBody>
                    <a:bodyPr/>
                    <a:lstStyle/>
                    <a:p>
                      <a:r>
                        <a:rPr lang="en-US"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Visualization of HOG of a vehicle a</a:t>
                      </a:r>
                      <a:r>
                        <a:rPr lang="en-US" sz="1300" dirty="0">
                          <a:latin typeface="Times New Roman" panose="02020603050405020304" pitchFamily="18" charset="0"/>
                          <a:cs typeface="Times New Roman" panose="02020603050405020304" pitchFamily="18" charset="0"/>
                        </a:rPr>
                        <a:t>nd Shadow Detection</a:t>
                      </a:r>
                    </a:p>
                  </a:txBody>
                  <a:tcPr marL="56556" marR="56556" marT="27728" marB="27728">
                    <a:solidFill>
                      <a:schemeClr val="accent5">
                        <a:lumMod val="40000"/>
                        <a:lumOff val="60000"/>
                      </a:schemeClr>
                    </a:solidFill>
                  </a:tcPr>
                </a:tc>
                <a:tc>
                  <a:txBody>
                    <a:bodyPr/>
                    <a:lstStyle/>
                    <a:p>
                      <a:r>
                        <a:rPr lang="en-US" sz="1300" kern="1200" dirty="0">
                          <a:solidFill>
                            <a:schemeClr val="dk1"/>
                          </a:solidFill>
                          <a:effectLst/>
                          <a:latin typeface="Times New Roman" panose="02020603050405020304" pitchFamily="18" charset="0"/>
                          <a:ea typeface="+mn-ea"/>
                          <a:cs typeface="Times New Roman" panose="02020603050405020304" pitchFamily="18" charset="0"/>
                        </a:rPr>
                        <a:t>Just detecting vehicles and classifying.</a:t>
                      </a:r>
                      <a:endParaRPr lang="en-US" sz="1300" dirty="0">
                        <a:latin typeface="Times New Roman" panose="02020603050405020304" pitchFamily="18" charset="0"/>
                        <a:cs typeface="Times New Roman" panose="02020603050405020304" pitchFamily="18" charset="0"/>
                      </a:endParaRPr>
                    </a:p>
                  </a:txBody>
                  <a:tcPr marL="56556" marR="56556" marT="27728" marB="27728">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1827</Words>
  <Application>Microsoft Office PowerPoint</Application>
  <PresentationFormat>Widescreen</PresentationFormat>
  <Paragraphs>349</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Calibri</vt:lpstr>
      <vt:lpstr>Calibri Light</vt:lpstr>
      <vt:lpstr>Helvetica-Bold</vt:lpstr>
      <vt:lpstr>Noto Sans Symbols</vt:lpstr>
      <vt:lpstr>Playfair Display</vt:lpstr>
      <vt:lpstr>Times New Roman</vt:lpstr>
      <vt:lpstr>Wingdings</vt:lpstr>
      <vt:lpstr>Office Theme</vt:lpstr>
      <vt:lpstr>“Automatic Traffic Violation Detection System”</vt:lpstr>
      <vt:lpstr>PowerPoint Presentation</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chethan s</dc:creator>
  <cp:lastModifiedBy>chethan s</cp:lastModifiedBy>
  <cp:revision>32</cp:revision>
  <dcterms:created xsi:type="dcterms:W3CDTF">2021-06-10T07:08:44Z</dcterms:created>
  <dcterms:modified xsi:type="dcterms:W3CDTF">2021-12-12T10:13:33Z</dcterms:modified>
</cp:coreProperties>
</file>