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fair Display"/>
      <p:regular r:id="rId19"/>
      <p:bold r:id="rId20"/>
      <p:italic r:id="rId21"/>
      <p:boldItalic r:id="rId22"/>
    </p:embeddedFont>
    <p:embeddedFont>
      <p:font typeface="Helvetica Neue"/>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B3F00F-A9A6-4AD0-B7E1-6B3CB7B4E72A}">
  <a:tblStyle styleId="{85B3F00F-A9A6-4AD0-B7E1-6B3CB7B4E72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11" Type="http://schemas.openxmlformats.org/officeDocument/2006/relationships/slide" Target="slides/slide6.xml"/><Relationship Id="rId22" Type="http://schemas.openxmlformats.org/officeDocument/2006/relationships/font" Target="fonts/PlayfairDisplay-boldItalic.fntdata"/><Relationship Id="rId10" Type="http://schemas.openxmlformats.org/officeDocument/2006/relationships/slide" Target="slides/slide5.xml"/><Relationship Id="rId21" Type="http://schemas.openxmlformats.org/officeDocument/2006/relationships/font" Target="fonts/PlayfairDisplay-italic.fntdata"/><Relationship Id="rId13" Type="http://schemas.openxmlformats.org/officeDocument/2006/relationships/slide" Target="slides/slide8.xml"/><Relationship Id="rId24" Type="http://schemas.openxmlformats.org/officeDocument/2006/relationships/font" Target="fonts/HelveticaNeue-boldItalic.fntdata"/><Relationship Id="rId12" Type="http://schemas.openxmlformats.org/officeDocument/2006/relationships/slide" Target="slides/slide7.xml"/><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0" y="0"/>
            <a:ext cx="12191999" cy="6923753"/>
          </a:xfrm>
          <a:prstGeom prst="rect">
            <a:avLst/>
          </a:prstGeom>
          <a:solidFill>
            <a:schemeClr val="lt1"/>
          </a:solidFill>
          <a:ln cap="flat" cmpd="sng" w="571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3"/>
          <p:cNvSpPr txBox="1"/>
          <p:nvPr/>
        </p:nvSpPr>
        <p:spPr>
          <a:xfrm>
            <a:off x="9601199" y="143439"/>
            <a:ext cx="253672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200" u="none" cap="none" strike="noStrike">
                <a:solidFill>
                  <a:srgbClr val="002060"/>
                </a:solidFill>
                <a:latin typeface="Times New Roman"/>
                <a:ea typeface="Times New Roman"/>
                <a:cs typeface="Times New Roman"/>
                <a:sym typeface="Times New Roman"/>
              </a:rPr>
              <a:t>Go, Change the World..!</a:t>
            </a:r>
            <a:endParaRPr/>
          </a:p>
        </p:txBody>
      </p:sp>
      <p:pic>
        <p:nvPicPr>
          <p:cNvPr id="90" name="Google Shape;90;p13"/>
          <p:cNvPicPr preferRelativeResize="0"/>
          <p:nvPr/>
        </p:nvPicPr>
        <p:blipFill rotWithShape="1">
          <a:blip r:embed="rId3">
            <a:alphaModFix/>
          </a:blip>
          <a:srcRect b="0" l="0" r="0" t="0"/>
          <a:stretch/>
        </p:blipFill>
        <p:spPr>
          <a:xfrm>
            <a:off x="152400" y="45117"/>
            <a:ext cx="1135626" cy="859452"/>
          </a:xfrm>
          <a:prstGeom prst="rect">
            <a:avLst/>
          </a:prstGeom>
          <a:noFill/>
          <a:ln>
            <a:noFill/>
          </a:ln>
        </p:spPr>
      </p:pic>
      <p:sp>
        <p:nvSpPr>
          <p:cNvPr id="91" name="Google Shape;91;p13"/>
          <p:cNvSpPr txBox="1"/>
          <p:nvPr>
            <p:ph type="ctrTitle"/>
          </p:nvPr>
        </p:nvSpPr>
        <p:spPr>
          <a:xfrm>
            <a:off x="580102" y="2991511"/>
            <a:ext cx="10717161" cy="744748"/>
          </a:xfrm>
          <a:prstGeom prst="rect">
            <a:avLst/>
          </a:prstGeom>
          <a:noFill/>
          <a:ln>
            <a:noFill/>
          </a:ln>
        </p:spPr>
        <p:txBody>
          <a:bodyPr anchorCtr="0" anchor="b" bIns="45700" lIns="91425" spcFirstLastPara="1" rIns="91425" wrap="square" tIns="45700">
            <a:normAutofit/>
          </a:bodyPr>
          <a:lstStyle/>
          <a:p>
            <a:pPr indent="0" lvl="0" marL="0" rtl="0" algn="just">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“Automatic Traffic Violation Detection System”</a:t>
            </a:r>
            <a:endParaRPr b="1" i="1" sz="6600">
              <a:solidFill>
                <a:srgbClr val="FF0000"/>
              </a:solidFill>
              <a:latin typeface="Times New Roman"/>
              <a:ea typeface="Times New Roman"/>
              <a:cs typeface="Times New Roman"/>
              <a:sym typeface="Times New Roman"/>
            </a:endParaRPr>
          </a:p>
        </p:txBody>
      </p:sp>
      <p:sp>
        <p:nvSpPr>
          <p:cNvPr id="92" name="Google Shape;92;p13"/>
          <p:cNvSpPr txBox="1"/>
          <p:nvPr/>
        </p:nvSpPr>
        <p:spPr>
          <a:xfrm>
            <a:off x="2551471" y="279241"/>
            <a:ext cx="657522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00B050"/>
                </a:solidFill>
                <a:latin typeface="Algerian"/>
                <a:ea typeface="Algerian"/>
                <a:cs typeface="Algerian"/>
                <a:sym typeface="Algerian"/>
              </a:rPr>
              <a:t>Literature survey</a:t>
            </a:r>
            <a:endParaRPr b="0" i="0" sz="2800" u="none" cap="none" strike="noStrike">
              <a:solidFill>
                <a:srgbClr val="00B050"/>
              </a:solidFill>
              <a:latin typeface="Algerian"/>
              <a:ea typeface="Algerian"/>
              <a:cs typeface="Algerian"/>
              <a:sym typeface="Algerian"/>
            </a:endParaRPr>
          </a:p>
        </p:txBody>
      </p:sp>
      <p:cxnSp>
        <p:nvCxnSpPr>
          <p:cNvPr id="93" name="Google Shape;93;p13"/>
          <p:cNvCxnSpPr/>
          <p:nvPr/>
        </p:nvCxnSpPr>
        <p:spPr>
          <a:xfrm flipH="1" rot="10800000">
            <a:off x="1420761" y="727587"/>
            <a:ext cx="8775291" cy="74874"/>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203" name="Google Shape;203;p2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4" name="Google Shape;204;p22"/>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5" name="Google Shape;205;p22"/>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6" name="Google Shape;206;p22"/>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7" name="Google Shape;207;p22"/>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08" name="Google Shape;208;p22"/>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209" name="Google Shape;209;p22"/>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210" name="Google Shape;210;p22"/>
          <p:cNvGraphicFramePr/>
          <p:nvPr/>
        </p:nvGraphicFramePr>
        <p:xfrm>
          <a:off x="458655" y="960736"/>
          <a:ext cx="3000000" cy="3000000"/>
        </p:xfrm>
        <a:graphic>
          <a:graphicData uri="http://schemas.openxmlformats.org/drawingml/2006/table">
            <a:tbl>
              <a:tblPr bandRow="1" firstRow="1">
                <a:noFill/>
                <a:tableStyleId>{85B3F00F-A9A6-4AD0-B7E1-6B3CB7B4E72A}</a:tableStyleId>
              </a:tblPr>
              <a:tblGrid>
                <a:gridCol w="1680250"/>
                <a:gridCol w="2239250"/>
                <a:gridCol w="1813125"/>
                <a:gridCol w="1854450"/>
                <a:gridCol w="1896775"/>
                <a:gridCol w="1896775"/>
              </a:tblGrid>
              <a:tr h="1093600">
                <a:tc>
                  <a:txBody>
                    <a:bodyPr/>
                    <a:lstStyle/>
                    <a:p>
                      <a:pPr indent="0" lvl="0" marL="0" marR="0" rtl="0" algn="ctr">
                        <a:lnSpc>
                          <a:spcPct val="115000"/>
                        </a:lnSpc>
                        <a:spcBef>
                          <a:spcPts val="0"/>
                        </a:spcBef>
                        <a:spcAft>
                          <a:spcPts val="0"/>
                        </a:spcAft>
                        <a:buNone/>
                      </a:pPr>
                      <a:r>
                        <a:rPr b="0" lang="en-US" sz="1300">
                          <a:solidFill>
                            <a:schemeClr val="dk1"/>
                          </a:solidFill>
                          <a:latin typeface="Times New Roman"/>
                          <a:ea typeface="Times New Roman"/>
                          <a:cs typeface="Times New Roman"/>
                          <a:sym typeface="Times New Roman"/>
                        </a:rPr>
                        <a:t>Year,</a:t>
                      </a:r>
                      <a:r>
                        <a:rPr b="0" lang="en-US" sz="1300">
                          <a:solidFill>
                            <a:schemeClr val="dk1"/>
                          </a:solidFill>
                          <a:latin typeface="Times New Roman"/>
                          <a:ea typeface="Times New Roman"/>
                          <a:cs typeface="Times New Roman"/>
                          <a:sym typeface="Times New Roman"/>
                        </a:rPr>
                        <a:t> Name  of the Journal/Conference </a:t>
                      </a:r>
                      <a:endParaRPr b="0"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b="0"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0" lang="en-US" sz="13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b="0"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0" lang="en-US" sz="13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b="0"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b="0" lang="en-US" sz="1300">
                          <a:solidFill>
                            <a:schemeClr val="dk1"/>
                          </a:solidFill>
                          <a:latin typeface="Times New Roman"/>
                          <a:ea typeface="Times New Roman"/>
                          <a:cs typeface="Times New Roman"/>
                          <a:sym typeface="Times New Roman"/>
                        </a:rPr>
                        <a:t>Model/Sub</a:t>
                      </a:r>
                      <a:r>
                        <a:rPr b="0" lang="en-US" sz="1300">
                          <a:solidFill>
                            <a:schemeClr val="dk1"/>
                          </a:solidFill>
                          <a:latin typeface="Times New Roman"/>
                          <a:ea typeface="Times New Roman"/>
                          <a:cs typeface="Times New Roman"/>
                          <a:sym typeface="Times New Roman"/>
                        </a:rPr>
                        <a:t> Model used</a:t>
                      </a:r>
                      <a:endParaRPr b="0"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b="0"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b="0" lang="en-US" sz="13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b="0"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0" lang="en-US" sz="1300">
                          <a:solidFill>
                            <a:schemeClr val="dk1"/>
                          </a:solidFill>
                          <a:latin typeface="Times New Roman"/>
                          <a:ea typeface="Times New Roman"/>
                          <a:cs typeface="Times New Roman"/>
                          <a:sym typeface="Times New Roman"/>
                        </a:rPr>
                        <a:t>Limitations</a:t>
                      </a:r>
                      <a:r>
                        <a:rPr b="0" lang="en-US" sz="1300">
                          <a:solidFill>
                            <a:schemeClr val="dk1"/>
                          </a:solidFill>
                          <a:latin typeface="Times New Roman"/>
                          <a:ea typeface="Times New Roman"/>
                          <a:cs typeface="Times New Roman"/>
                          <a:sym typeface="Times New Roman"/>
                        </a:rPr>
                        <a:t> of the paper</a:t>
                      </a:r>
                      <a:endParaRPr b="0" sz="1300">
                        <a:solidFill>
                          <a:schemeClr val="dk1"/>
                        </a:solidFill>
                        <a:latin typeface="Times New Roman"/>
                        <a:ea typeface="Times New Roman"/>
                        <a:cs typeface="Times New Roman"/>
                        <a:sym typeface="Times New Roman"/>
                      </a:endParaRPr>
                    </a:p>
                  </a:txBody>
                  <a:tcPr marT="0" marB="0" marR="42425" marL="42425">
                    <a:solidFill>
                      <a:srgbClr val="00B0F0"/>
                    </a:solidFill>
                  </a:tcPr>
                </a:tc>
              </a:tr>
              <a:tr h="2243850">
                <a:tc>
                  <a:txBody>
                    <a:bodyPr/>
                    <a:lstStyle/>
                    <a:p>
                      <a:pPr indent="0" lvl="0" marL="0" marR="0" rtl="0" algn="l">
                        <a:lnSpc>
                          <a:spcPct val="100000"/>
                        </a:lnSpc>
                        <a:spcBef>
                          <a:spcPts val="0"/>
                        </a:spcBef>
                        <a:spcAft>
                          <a:spcPts val="0"/>
                        </a:spcAft>
                        <a:buClr>
                          <a:schemeClr val="dk1"/>
                        </a:buClr>
                        <a:buSzPts val="1300"/>
                        <a:buFont typeface="Times New Roman"/>
                        <a:buNone/>
                      </a:pPr>
                      <a:r>
                        <a:rPr b="0" lang="en-US" sz="1300">
                          <a:latin typeface="Times New Roman"/>
                          <a:ea typeface="Times New Roman"/>
                          <a:cs typeface="Times New Roman"/>
                          <a:sym typeface="Times New Roman"/>
                        </a:rPr>
                        <a:t>2015, 8th IEEE International Conference</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Machine Vision for Traffic Violation Detection System through Genetic Algorithm</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1) Aaron Christian P. Uy 2) Rhen Anjerome Bedruz</a:t>
                      </a:r>
                      <a:endParaRPr b="0" sz="1300">
                        <a:latin typeface="Times New Roman"/>
                        <a:ea typeface="Times New Roman"/>
                        <a:cs typeface="Times New Roman"/>
                        <a:sym typeface="Times New Roman"/>
                      </a:endParaRPr>
                    </a:p>
                    <a:p>
                      <a:pPr indent="0" lvl="0" marL="0" marR="0" rtl="0" algn="l">
                        <a:spcBef>
                          <a:spcPts val="0"/>
                        </a:spcBef>
                        <a:spcAft>
                          <a:spcPts val="0"/>
                        </a:spcAft>
                        <a:buNone/>
                      </a:pPr>
                      <a:r>
                        <a:rPr b="0" lang="en-US" sz="1300">
                          <a:latin typeface="Times New Roman"/>
                          <a:ea typeface="Times New Roman"/>
                          <a:cs typeface="Times New Roman"/>
                          <a:sym typeface="Times New Roman"/>
                        </a:rPr>
                        <a:t>3) Ana Riza Quiros</a:t>
                      </a:r>
                      <a:endParaRPr b="0" sz="1300">
                        <a:latin typeface="Times New Roman"/>
                        <a:ea typeface="Times New Roman"/>
                        <a:cs typeface="Times New Roman"/>
                        <a:sym typeface="Times New Roman"/>
                      </a:endParaRPr>
                    </a:p>
                    <a:p>
                      <a:pPr indent="0" lvl="0" marL="0" marR="0" rtl="0" algn="l">
                        <a:spcBef>
                          <a:spcPts val="0"/>
                        </a:spcBef>
                        <a:spcAft>
                          <a:spcPts val="0"/>
                        </a:spcAft>
                        <a:buNone/>
                      </a:pPr>
                      <a:r>
                        <a:rPr b="0" lang="en-US" sz="1300">
                          <a:latin typeface="Times New Roman"/>
                          <a:ea typeface="Times New Roman"/>
                          <a:cs typeface="Times New Roman"/>
                          <a:sym typeface="Times New Roman"/>
                        </a:rPr>
                        <a:t>4)Argel Bandala 5) Elmer P. Dadios</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genetic algorithm</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Every captured photo should first subtracted by the reference picture before processed in the genetic algorithm</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Time consuming</a:t>
                      </a:r>
                      <a:endParaRPr/>
                    </a:p>
                  </a:txBody>
                  <a:tcPr marT="27725" marB="27725" marR="56550" marL="56550">
                    <a:solidFill>
                      <a:srgbClr val="BBD6EE"/>
                    </a:solidFill>
                  </a:tcPr>
                </a:tc>
              </a:tr>
              <a:tr h="2312425">
                <a:tc>
                  <a:txBody>
                    <a:bodyPr/>
                    <a:lstStyle/>
                    <a:p>
                      <a:pPr indent="0" lvl="0" marL="0" marR="0" rtl="0" algn="l">
                        <a:lnSpc>
                          <a:spcPct val="100000"/>
                        </a:lnSpc>
                        <a:spcBef>
                          <a:spcPts val="0"/>
                        </a:spcBef>
                        <a:spcAft>
                          <a:spcPts val="0"/>
                        </a:spcAft>
                        <a:buClr>
                          <a:schemeClr val="dk1"/>
                        </a:buClr>
                        <a:buSzPts val="1300"/>
                        <a:buFont typeface="Times New Roman"/>
                        <a:buNone/>
                      </a:pPr>
                      <a:r>
                        <a:rPr b="0" lang="en-US" sz="1300">
                          <a:latin typeface="Times New Roman"/>
                          <a:ea typeface="Times New Roman"/>
                          <a:cs typeface="Times New Roman"/>
                          <a:sym typeface="Times New Roman"/>
                        </a:rPr>
                        <a:t>2014, SIBGRAPI Conference</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Helmet Detection on Motorcyclists Using Image Descriptors and Classifiers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1)Romuere Silva</a:t>
                      </a:r>
                      <a:endParaRPr/>
                    </a:p>
                    <a:p>
                      <a:pPr indent="0" lvl="0" marL="0" marR="0" rtl="0" algn="l">
                        <a:spcBef>
                          <a:spcPts val="0"/>
                        </a:spcBef>
                        <a:spcAft>
                          <a:spcPts val="0"/>
                        </a:spcAft>
                        <a:buNone/>
                      </a:pPr>
                      <a:r>
                        <a:rPr b="0" lang="en-US" sz="1300">
                          <a:latin typeface="Times New Roman"/>
                          <a:ea typeface="Times New Roman"/>
                          <a:cs typeface="Times New Roman"/>
                          <a:sym typeface="Times New Roman"/>
                        </a:rPr>
                        <a:t>2) Kelson Aires 3)  Rodrigo Veras</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K-Nearest Neighbors (KNN)</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strike="noStrike">
                          <a:solidFill>
                            <a:schemeClr val="dk1"/>
                          </a:solidFill>
                          <a:latin typeface="Times New Roman"/>
                          <a:ea typeface="Times New Roman"/>
                          <a:cs typeface="Times New Roman"/>
                          <a:sym typeface="Times New Roman"/>
                        </a:rPr>
                        <a:t>To determine the regions of interest and finding the shape of interest area</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The proposed system do not detect more than one helmet in an image. </a:t>
                      </a:r>
                      <a:endParaRPr/>
                    </a:p>
                  </a:txBody>
                  <a:tcPr marT="27725" marB="27725" marR="56550" marL="56550">
                    <a:solidFill>
                      <a:srgbClr val="BBD6EE"/>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216" name="Google Shape;216;p2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7" name="Google Shape;217;p23"/>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8" name="Google Shape;218;p23"/>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9" name="Google Shape;219;p23"/>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20" name="Google Shape;220;p23"/>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21" name="Google Shape;221;p23"/>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222" name="Google Shape;222;p23"/>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223" name="Google Shape;223;p23"/>
          <p:cNvGraphicFramePr/>
          <p:nvPr/>
        </p:nvGraphicFramePr>
        <p:xfrm>
          <a:off x="609793" y="1996560"/>
          <a:ext cx="3000000" cy="3000000"/>
        </p:xfrm>
        <a:graphic>
          <a:graphicData uri="http://schemas.openxmlformats.org/drawingml/2006/table">
            <a:tbl>
              <a:tblPr bandRow="1" firstRow="1">
                <a:noFill/>
                <a:tableStyleId>{85B3F00F-A9A6-4AD0-B7E1-6B3CB7B4E72A}</a:tableStyleId>
              </a:tblPr>
              <a:tblGrid>
                <a:gridCol w="1871575"/>
                <a:gridCol w="1776725"/>
                <a:gridCol w="1966425"/>
                <a:gridCol w="1871575"/>
                <a:gridCol w="1871575"/>
                <a:gridCol w="1871575"/>
              </a:tblGrid>
              <a:tr h="2079350">
                <a:tc>
                  <a:txBody>
                    <a:bodyPr/>
                    <a:lstStyle/>
                    <a:p>
                      <a:pPr indent="0" lvl="0" marL="0" marR="0" rtl="0" algn="l">
                        <a:lnSpc>
                          <a:spcPct val="100000"/>
                        </a:lnSpc>
                        <a:spcBef>
                          <a:spcPts val="0"/>
                        </a:spcBef>
                        <a:spcAft>
                          <a:spcPts val="0"/>
                        </a:spcAft>
                        <a:buClr>
                          <a:schemeClr val="dk1"/>
                        </a:buClr>
                        <a:buSzPts val="1300"/>
                        <a:buFont typeface="Times New Roman"/>
                        <a:buNone/>
                      </a:pPr>
                      <a:r>
                        <a:rPr b="0" lang="en-US" sz="1300">
                          <a:solidFill>
                            <a:schemeClr val="dk1"/>
                          </a:solidFill>
                          <a:latin typeface="Times New Roman"/>
                          <a:ea typeface="Times New Roman"/>
                          <a:cs typeface="Times New Roman"/>
                          <a:sym typeface="Times New Roman"/>
                        </a:rPr>
                        <a:t>2013, International Conference on Mechatronic Sciences, Electric Engineering and Computer</a:t>
                      </a:r>
                      <a:endParaRPr b="0" sz="1300">
                        <a:solidFill>
                          <a:schemeClr val="dk1"/>
                        </a:solidFill>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solidFill>
                            <a:schemeClr val="dk1"/>
                          </a:solidFill>
                          <a:latin typeface="Times New Roman"/>
                          <a:ea typeface="Times New Roman"/>
                          <a:cs typeface="Times New Roman"/>
                          <a:sym typeface="Times New Roman"/>
                        </a:rPr>
                        <a:t>A Video-based Traffic Violation Detection System</a:t>
                      </a:r>
                      <a:endParaRPr b="0" sz="1300">
                        <a:solidFill>
                          <a:schemeClr val="dk1"/>
                        </a:solidFill>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solidFill>
                            <a:schemeClr val="dk1"/>
                          </a:solidFill>
                          <a:latin typeface="Times New Roman"/>
                          <a:ea typeface="Times New Roman"/>
                          <a:cs typeface="Times New Roman"/>
                          <a:sym typeface="Times New Roman"/>
                        </a:rPr>
                        <a:t>Xiaoling Wang , Li-Min Meng , Biaobiao Zhang , Junjie Lu ,</a:t>
                      </a:r>
                      <a:endParaRPr/>
                    </a:p>
                    <a:p>
                      <a:pPr indent="0" lvl="0" marL="0" marR="0" rtl="0" algn="l">
                        <a:spcBef>
                          <a:spcPts val="0"/>
                        </a:spcBef>
                        <a:spcAft>
                          <a:spcPts val="0"/>
                        </a:spcAft>
                        <a:buNone/>
                      </a:pPr>
                      <a:r>
                        <a:rPr b="0" lang="en-US" sz="1300">
                          <a:solidFill>
                            <a:schemeClr val="dk1"/>
                          </a:solidFill>
                          <a:latin typeface="Times New Roman"/>
                          <a:ea typeface="Times New Roman"/>
                          <a:cs typeface="Times New Roman"/>
                          <a:sym typeface="Times New Roman"/>
                        </a:rPr>
                        <a:t>K.-L. Du</a:t>
                      </a:r>
                      <a:endParaRPr b="0" sz="1300">
                        <a:solidFill>
                          <a:schemeClr val="dk1"/>
                        </a:solidFill>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solidFill>
                            <a:schemeClr val="dk1"/>
                          </a:solidFill>
                          <a:latin typeface="Times New Roman"/>
                          <a:ea typeface="Times New Roman"/>
                          <a:cs typeface="Times New Roman"/>
                          <a:sym typeface="Times New Roman"/>
                        </a:rPr>
                        <a:t>CNN</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solidFill>
                            <a:schemeClr val="dk1"/>
                          </a:solidFill>
                          <a:latin typeface="Times New Roman"/>
                          <a:ea typeface="Times New Roman"/>
                          <a:cs typeface="Times New Roman"/>
                          <a:sym typeface="Times New Roman"/>
                        </a:rPr>
                        <a:t>Detecting vehicles which violate rules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solidFill>
                            <a:schemeClr val="dk1"/>
                          </a:solidFill>
                          <a:latin typeface="Times New Roman"/>
                          <a:ea typeface="Times New Roman"/>
                          <a:cs typeface="Times New Roman"/>
                          <a:sym typeface="Times New Roman"/>
                        </a:rPr>
                        <a:t>Not real time</a:t>
                      </a:r>
                      <a:endParaRPr/>
                    </a:p>
                  </a:txBody>
                  <a:tcPr marT="27725" marB="27725" marR="56550" marL="56550">
                    <a:solidFill>
                      <a:srgbClr val="BBD6EE"/>
                    </a:solidFill>
                  </a:tcPr>
                </a:tc>
              </a:tr>
            </a:tbl>
          </a:graphicData>
        </a:graphic>
      </p:graphicFrame>
      <p:graphicFrame>
        <p:nvGraphicFramePr>
          <p:cNvPr id="224" name="Google Shape;224;p23"/>
          <p:cNvGraphicFramePr/>
          <p:nvPr/>
        </p:nvGraphicFramePr>
        <p:xfrm>
          <a:off x="609793" y="941483"/>
          <a:ext cx="3000000" cy="3000000"/>
        </p:xfrm>
        <a:graphic>
          <a:graphicData uri="http://schemas.openxmlformats.org/drawingml/2006/table">
            <a:tbl>
              <a:tblPr bandRow="1" firstRow="1">
                <a:noFill/>
                <a:tableStyleId>{85B3F00F-A9A6-4AD0-B7E1-6B3CB7B4E72A}</a:tableStyleId>
              </a:tblPr>
              <a:tblGrid>
                <a:gridCol w="1871575"/>
                <a:gridCol w="1776725"/>
                <a:gridCol w="1966425"/>
                <a:gridCol w="1871575"/>
                <a:gridCol w="1871575"/>
                <a:gridCol w="1871575"/>
              </a:tblGrid>
              <a:tr h="1055075">
                <a:tc>
                  <a:txBody>
                    <a:bodyPr/>
                    <a:lstStyle/>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Year,</a:t>
                      </a:r>
                      <a:r>
                        <a:rPr lang="en-US" sz="1300">
                          <a:solidFill>
                            <a:schemeClr val="dk1"/>
                          </a:solidFill>
                          <a:latin typeface="Times New Roman"/>
                          <a:ea typeface="Times New Roman"/>
                          <a:cs typeface="Times New Roman"/>
                          <a:sym typeface="Times New Roman"/>
                        </a:rPr>
                        <a:t> Name  of the Journal/Conference </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Model/Sub</a:t>
                      </a:r>
                      <a:r>
                        <a:rPr lang="en-US" sz="1300">
                          <a:solidFill>
                            <a:schemeClr val="dk1"/>
                          </a:solidFill>
                          <a:latin typeface="Times New Roman"/>
                          <a:ea typeface="Times New Roman"/>
                          <a:cs typeface="Times New Roman"/>
                          <a:sym typeface="Times New Roman"/>
                        </a:rPr>
                        <a:t> Model used</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Limitations</a:t>
                      </a:r>
                      <a:r>
                        <a:rPr lang="en-US" sz="1300">
                          <a:solidFill>
                            <a:schemeClr val="dk1"/>
                          </a:solidFill>
                          <a:latin typeface="Times New Roman"/>
                          <a:ea typeface="Times New Roman"/>
                          <a:cs typeface="Times New Roman"/>
                          <a:sym typeface="Times New Roman"/>
                        </a:rPr>
                        <a:t> of the paper</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r>
            </a:tbl>
          </a:graphicData>
        </a:graphic>
      </p:graphicFrame>
      <p:graphicFrame>
        <p:nvGraphicFramePr>
          <p:cNvPr id="225" name="Google Shape;225;p23"/>
          <p:cNvGraphicFramePr/>
          <p:nvPr/>
        </p:nvGraphicFramePr>
        <p:xfrm>
          <a:off x="609793" y="4075908"/>
          <a:ext cx="3000000" cy="3000000"/>
        </p:xfrm>
        <a:graphic>
          <a:graphicData uri="http://schemas.openxmlformats.org/drawingml/2006/table">
            <a:tbl>
              <a:tblPr bandRow="1" firstRow="1">
                <a:noFill/>
                <a:tableStyleId>{85B3F00F-A9A6-4AD0-B7E1-6B3CB7B4E72A}</a:tableStyleId>
              </a:tblPr>
              <a:tblGrid>
                <a:gridCol w="1872525"/>
                <a:gridCol w="1765350"/>
                <a:gridCol w="1979700"/>
                <a:gridCol w="1872525"/>
                <a:gridCol w="1872525"/>
                <a:gridCol w="1872525"/>
              </a:tblGrid>
              <a:tr h="2534700">
                <a:tc>
                  <a:txBody>
                    <a:bodyPr/>
                    <a:lstStyle/>
                    <a:p>
                      <a:pPr indent="0" lvl="0" marL="0" marR="0" rtl="0" algn="l">
                        <a:lnSpc>
                          <a:spcPct val="100000"/>
                        </a:lnSpc>
                        <a:spcBef>
                          <a:spcPts val="0"/>
                        </a:spcBef>
                        <a:spcAft>
                          <a:spcPts val="0"/>
                        </a:spcAft>
                        <a:buClr>
                          <a:schemeClr val="dk1"/>
                        </a:buClr>
                        <a:buSzPts val="1300"/>
                        <a:buFont typeface="Times New Roman"/>
                        <a:buNone/>
                      </a:pPr>
                      <a:r>
                        <a:rPr b="0" lang="en-US" sz="1300">
                          <a:solidFill>
                            <a:schemeClr val="dk1"/>
                          </a:solidFill>
                          <a:latin typeface="Times New Roman"/>
                          <a:ea typeface="Times New Roman"/>
                          <a:cs typeface="Times New Roman"/>
                          <a:sym typeface="Times New Roman"/>
                        </a:rPr>
                        <a:t>2012, IEEE</a:t>
                      </a:r>
                      <a:endParaRPr b="0" sz="1300">
                        <a:solidFill>
                          <a:schemeClr val="dk1"/>
                        </a:solidFill>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A Violations stop detect system Based on</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Surveillance Camera</a:t>
                      </a:r>
                      <a:endParaRPr b="0" sz="1300">
                        <a:solidFill>
                          <a:schemeClr val="dk1"/>
                        </a:solidFill>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Yu Wang, Xiaoxian Su, Mian Yang,</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Li Xu,</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Chao Tang</a:t>
                      </a:r>
                      <a:endParaRPr b="0" sz="1300">
                        <a:solidFill>
                          <a:schemeClr val="dk1"/>
                        </a:solidFill>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Background Generation Algorithm Based on Gaussian</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Distributions</a:t>
                      </a:r>
                      <a:endParaRPr b="0" sz="1300">
                        <a:solidFill>
                          <a:schemeClr val="dk1"/>
                        </a:solidFill>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solidFill>
                            <a:schemeClr val="dk1"/>
                          </a:solidFill>
                          <a:latin typeface="Times New Roman"/>
                          <a:ea typeface="Times New Roman"/>
                          <a:cs typeface="Times New Roman"/>
                          <a:sym typeface="Times New Roman"/>
                        </a:rPr>
                        <a:t>License plate detection</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solidFill>
                            <a:schemeClr val="dk1"/>
                          </a:solidFill>
                          <a:latin typeface="Times New Roman"/>
                          <a:ea typeface="Times New Roman"/>
                          <a:cs typeface="Times New Roman"/>
                          <a:sym typeface="Times New Roman"/>
                        </a:rPr>
                        <a:t>Low accuracy</a:t>
                      </a:r>
                      <a:endParaRPr/>
                    </a:p>
                  </a:txBody>
                  <a:tcPr marT="27725" marB="27725" marR="56550" marL="56550">
                    <a:solidFill>
                      <a:srgbClr val="BBD6EE"/>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231" name="Google Shape;231;p2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2" name="Google Shape;232;p24"/>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3" name="Google Shape;233;p24"/>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4" name="Google Shape;234;p24"/>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5" name="Google Shape;235;p24"/>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36" name="Google Shape;236;p24"/>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237" name="Google Shape;237;p24"/>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238" name="Google Shape;238;p24"/>
          <p:cNvGraphicFramePr/>
          <p:nvPr/>
        </p:nvGraphicFramePr>
        <p:xfrm>
          <a:off x="609793" y="960736"/>
          <a:ext cx="3000000" cy="3000000"/>
        </p:xfrm>
        <a:graphic>
          <a:graphicData uri="http://schemas.openxmlformats.org/drawingml/2006/table">
            <a:tbl>
              <a:tblPr bandRow="1" firstRow="1">
                <a:noFill/>
                <a:tableStyleId>{85B3F00F-A9A6-4AD0-B7E1-6B3CB7B4E72A}</a:tableStyleId>
              </a:tblPr>
              <a:tblGrid>
                <a:gridCol w="1871575"/>
                <a:gridCol w="1871575"/>
                <a:gridCol w="1871575"/>
                <a:gridCol w="1871575"/>
                <a:gridCol w="1871575"/>
                <a:gridCol w="1871575"/>
              </a:tblGrid>
              <a:tr h="1278025">
                <a:tc>
                  <a:txBody>
                    <a:bodyPr/>
                    <a:lstStyle/>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Year,</a:t>
                      </a:r>
                      <a:r>
                        <a:rPr lang="en-US" sz="1300">
                          <a:solidFill>
                            <a:schemeClr val="dk1"/>
                          </a:solidFill>
                          <a:latin typeface="Times New Roman"/>
                          <a:ea typeface="Times New Roman"/>
                          <a:cs typeface="Times New Roman"/>
                          <a:sym typeface="Times New Roman"/>
                        </a:rPr>
                        <a:t> Name  of the Journal/Conference </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Model/Sub</a:t>
                      </a:r>
                      <a:r>
                        <a:rPr lang="en-US" sz="1300">
                          <a:solidFill>
                            <a:schemeClr val="dk1"/>
                          </a:solidFill>
                          <a:latin typeface="Times New Roman"/>
                          <a:ea typeface="Times New Roman"/>
                          <a:cs typeface="Times New Roman"/>
                          <a:sym typeface="Times New Roman"/>
                        </a:rPr>
                        <a:t> Model used</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Limitations</a:t>
                      </a:r>
                      <a:r>
                        <a:rPr lang="en-US" sz="1300">
                          <a:solidFill>
                            <a:schemeClr val="dk1"/>
                          </a:solidFill>
                          <a:latin typeface="Times New Roman"/>
                          <a:ea typeface="Times New Roman"/>
                          <a:cs typeface="Times New Roman"/>
                          <a:sym typeface="Times New Roman"/>
                        </a:rPr>
                        <a:t> of the paper</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r>
              <a:tr h="2143075">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solidFill>
                            <a:schemeClr val="dk1"/>
                          </a:solidFill>
                          <a:latin typeface="Times New Roman"/>
                          <a:ea typeface="Times New Roman"/>
                          <a:cs typeface="Times New Roman"/>
                          <a:sym typeface="Times New Roman"/>
                        </a:rPr>
                        <a:t>2012, IEEE</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A Violations stop detect system Based on</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Surveillance Camera</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Yu Wang, Xiaoxian Su, Mian Yang,</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Li Xu,</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Chao Tang</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Background Generation Algorithm Based on Gaussian</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Distributions</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License plate detection</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Low accuracy</a:t>
                      </a:r>
                      <a:endParaRPr/>
                    </a:p>
                  </a:txBody>
                  <a:tcPr marT="27725" marB="27725" marR="56550" marL="56550">
                    <a:solidFill>
                      <a:srgbClr val="BBD6EE"/>
                    </a:solidFill>
                  </a:tcPr>
                </a:tc>
              </a:tr>
              <a:tr h="2143075">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European Transport Research Review (ETRR) </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Vision-based vehicle detection and</a:t>
                      </a:r>
                      <a:endParaRPr/>
                    </a:p>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counting system using deep learning in</a:t>
                      </a:r>
                      <a:endParaRPr/>
                    </a:p>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highway scenes</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Huansheng Song, Haoxiang Liang* , Huaiyu Li, Zhe Dai and Xu Yun</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MobileNetv3, ORB algorithm for detecting vehicle trajectory</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Uses road segmentation to accelarate object detection by reducing roi. After road segmentation uses MobileNetV3 for car detection.</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Trained for single scenario ie will work only at the place where the model is trained ie where the CCTV camera is supposed to be deployed.</a:t>
                      </a:r>
                      <a:endParaRPr/>
                    </a:p>
                  </a:txBody>
                  <a:tcPr marT="27725" marB="27725" marR="56550" marL="56550">
                    <a:solidFill>
                      <a:srgbClr val="BBD6EE"/>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244" name="Google Shape;244;p2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5" name="Google Shape;245;p25"/>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6" name="Google Shape;246;p25"/>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7" name="Google Shape;247;p25"/>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8" name="Google Shape;248;p25"/>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49" name="Google Shape;249;p25"/>
          <p:cNvSpPr txBox="1"/>
          <p:nvPr>
            <p:ph type="title"/>
          </p:nvPr>
        </p:nvSpPr>
        <p:spPr>
          <a:xfrm>
            <a:off x="9429135" y="247403"/>
            <a:ext cx="2410103" cy="305445"/>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Playfair Display"/>
              <a:buNone/>
            </a:pPr>
            <a:r>
              <a:rPr lang="en-US" sz="1800">
                <a:latin typeface="Playfair Display"/>
                <a:ea typeface="Playfair Display"/>
                <a:cs typeface="Playfair Display"/>
                <a:sym typeface="Playfair Display"/>
              </a:rPr>
              <a:t>Go, change the world</a:t>
            </a:r>
            <a:endParaRPr/>
          </a:p>
        </p:txBody>
      </p:sp>
      <p:sp>
        <p:nvSpPr>
          <p:cNvPr id="250" name="Google Shape;250;p25"/>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OBJECTIVES</a:t>
            </a:r>
            <a:endParaRPr sz="1092">
              <a:solidFill>
                <a:schemeClr val="dk1"/>
              </a:solidFill>
              <a:latin typeface="Times New Roman"/>
              <a:ea typeface="Times New Roman"/>
              <a:cs typeface="Times New Roman"/>
              <a:sym typeface="Times New Roman"/>
            </a:endParaRPr>
          </a:p>
        </p:txBody>
      </p:sp>
      <p:sp>
        <p:nvSpPr>
          <p:cNvPr id="251" name="Google Shape;251;p25"/>
          <p:cNvSpPr txBox="1"/>
          <p:nvPr/>
        </p:nvSpPr>
        <p:spPr>
          <a:xfrm>
            <a:off x="9655276" y="6447759"/>
            <a:ext cx="253672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200">
                <a:solidFill>
                  <a:srgbClr val="FF0000"/>
                </a:solidFill>
                <a:latin typeface="Times New Roman"/>
                <a:ea typeface="Times New Roman"/>
                <a:cs typeface="Times New Roman"/>
                <a:sym typeface="Times New Roman"/>
              </a:rPr>
              <a:t>2020-2021</a:t>
            </a:r>
            <a:endParaRPr/>
          </a:p>
        </p:txBody>
      </p:sp>
      <p:sp>
        <p:nvSpPr>
          <p:cNvPr id="252" name="Google Shape;252;p25"/>
          <p:cNvSpPr txBox="1"/>
          <p:nvPr/>
        </p:nvSpPr>
        <p:spPr>
          <a:xfrm>
            <a:off x="152400" y="6331974"/>
            <a:ext cx="2536723" cy="59177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200">
                <a:solidFill>
                  <a:srgbClr val="FF0000"/>
                </a:solidFill>
                <a:latin typeface="Times New Roman"/>
                <a:ea typeface="Times New Roman"/>
                <a:cs typeface="Times New Roman"/>
                <a:sym typeface="Times New Roman"/>
              </a:rPr>
              <a:t>Dept. of CSE, RVCE</a:t>
            </a:r>
            <a:endParaRPr/>
          </a:p>
        </p:txBody>
      </p:sp>
      <p:sp>
        <p:nvSpPr>
          <p:cNvPr id="253" name="Google Shape;253;p25"/>
          <p:cNvSpPr txBox="1"/>
          <p:nvPr/>
        </p:nvSpPr>
        <p:spPr>
          <a:xfrm>
            <a:off x="825909" y="1336175"/>
            <a:ext cx="10864645" cy="3490636"/>
          </a:xfrm>
          <a:prstGeom prst="rect">
            <a:avLst/>
          </a:prstGeom>
          <a:noFill/>
          <a:ln>
            <a:noFill/>
          </a:ln>
        </p:spPr>
        <p:txBody>
          <a:bodyPr anchorCtr="0" anchor="t" bIns="45700" lIns="91425" spcFirstLastPara="1" rIns="91425" wrap="square" tIns="45700">
            <a:spAutoFit/>
          </a:bodyPr>
          <a:lstStyle/>
          <a:p>
            <a:pPr indent="-165100" lvl="0" marL="50800" marR="0" rtl="0" algn="l">
              <a:lnSpc>
                <a:spcPct val="150000"/>
              </a:lnSpc>
              <a:spcBef>
                <a:spcPts val="0"/>
              </a:spcBef>
              <a:spcAft>
                <a:spcPts val="0"/>
              </a:spcAft>
              <a:buClr>
                <a:srgbClr val="000000"/>
              </a:buClr>
              <a:buSzPts val="2600"/>
              <a:buFont typeface="Arial"/>
              <a:buChar char="•"/>
            </a:pPr>
            <a:r>
              <a:rPr b="0" i="0" lang="en-US" sz="2600" u="none" strike="noStrike">
                <a:solidFill>
                  <a:srgbClr val="000000"/>
                </a:solidFill>
                <a:latin typeface="Times New Roman"/>
                <a:ea typeface="Times New Roman"/>
                <a:cs typeface="Times New Roman"/>
                <a:sym typeface="Times New Roman"/>
              </a:rPr>
              <a:t>Detection of vehicles in an image containing many objects.</a:t>
            </a:r>
            <a:endParaRPr b="0" i="0" sz="2600" u="none" strike="noStrike">
              <a:solidFill>
                <a:srgbClr val="000000"/>
              </a:solidFill>
              <a:latin typeface="Noto Sans Symbols"/>
              <a:ea typeface="Noto Sans Symbols"/>
              <a:cs typeface="Noto Sans Symbols"/>
              <a:sym typeface="Noto Sans Symbols"/>
            </a:endParaRPr>
          </a:p>
          <a:p>
            <a:pPr indent="-165100" lvl="0" marL="50800" marR="0" rtl="0" algn="l">
              <a:lnSpc>
                <a:spcPct val="150000"/>
              </a:lnSpc>
              <a:spcBef>
                <a:spcPts val="880"/>
              </a:spcBef>
              <a:spcAft>
                <a:spcPts val="0"/>
              </a:spcAft>
              <a:buClr>
                <a:srgbClr val="000000"/>
              </a:buClr>
              <a:buSzPts val="2600"/>
              <a:buFont typeface="Arial"/>
              <a:buChar char="•"/>
            </a:pPr>
            <a:r>
              <a:rPr b="0" i="0" lang="en-US" sz="2600" u="none" strike="noStrike">
                <a:solidFill>
                  <a:srgbClr val="000000"/>
                </a:solidFill>
                <a:latin typeface="Times New Roman"/>
                <a:ea typeface="Times New Roman"/>
                <a:cs typeface="Times New Roman"/>
                <a:sym typeface="Times New Roman"/>
              </a:rPr>
              <a:t>Automatically detect one-way entry by surveillance camera.</a:t>
            </a:r>
            <a:endParaRPr b="0" i="0" sz="2600" u="none" strike="noStrike">
              <a:solidFill>
                <a:srgbClr val="000000"/>
              </a:solidFill>
              <a:latin typeface="Noto Sans Symbols"/>
              <a:ea typeface="Noto Sans Symbols"/>
              <a:cs typeface="Noto Sans Symbols"/>
              <a:sym typeface="Noto Sans Symbols"/>
            </a:endParaRPr>
          </a:p>
          <a:p>
            <a:pPr indent="-165100" lvl="0" marL="50800" marR="0" rtl="0" algn="l">
              <a:lnSpc>
                <a:spcPct val="150000"/>
              </a:lnSpc>
              <a:spcBef>
                <a:spcPts val="880"/>
              </a:spcBef>
              <a:spcAft>
                <a:spcPts val="0"/>
              </a:spcAft>
              <a:buClr>
                <a:srgbClr val="000000"/>
              </a:buClr>
              <a:buSzPts val="2600"/>
              <a:buFont typeface="Arial"/>
              <a:buChar char="•"/>
            </a:pPr>
            <a:r>
              <a:rPr b="0" i="0" lang="en-US" sz="2600" u="none" strike="noStrike">
                <a:solidFill>
                  <a:srgbClr val="000000"/>
                </a:solidFill>
                <a:latin typeface="Times New Roman"/>
                <a:ea typeface="Times New Roman"/>
                <a:cs typeface="Times New Roman"/>
                <a:sym typeface="Times New Roman"/>
              </a:rPr>
              <a:t>Automatically detect signal jumping by surveillance camera.</a:t>
            </a:r>
            <a:endParaRPr b="0" i="0" sz="2600" u="none" strike="noStrike">
              <a:solidFill>
                <a:srgbClr val="000000"/>
              </a:solidFill>
              <a:latin typeface="Noto Sans Symbols"/>
              <a:ea typeface="Noto Sans Symbols"/>
              <a:cs typeface="Noto Sans Symbols"/>
              <a:sym typeface="Noto Sans Symbols"/>
            </a:endParaRPr>
          </a:p>
          <a:p>
            <a:pPr indent="-165100" lvl="0" marL="50800" marR="0" rtl="0" algn="l">
              <a:lnSpc>
                <a:spcPct val="150000"/>
              </a:lnSpc>
              <a:spcBef>
                <a:spcPts val="880"/>
              </a:spcBef>
              <a:spcAft>
                <a:spcPts val="0"/>
              </a:spcAft>
              <a:buClr>
                <a:srgbClr val="000000"/>
              </a:buClr>
              <a:buSzPts val="2600"/>
              <a:buFont typeface="Arial"/>
              <a:buChar char="•"/>
            </a:pPr>
            <a:r>
              <a:rPr b="0" i="0" lang="en-US" sz="2600" u="none" strike="noStrike">
                <a:solidFill>
                  <a:srgbClr val="000000"/>
                </a:solidFill>
                <a:latin typeface="Times New Roman"/>
                <a:ea typeface="Times New Roman"/>
                <a:cs typeface="Times New Roman"/>
                <a:sym typeface="Times New Roman"/>
              </a:rPr>
              <a:t>Automatically detect no parking by surveillance camera.</a:t>
            </a:r>
            <a:endParaRPr b="0" i="0" sz="2600" u="none" strike="noStrike">
              <a:solidFill>
                <a:srgbClr val="000000"/>
              </a:solidFill>
              <a:latin typeface="Noto Sans Symbols"/>
              <a:ea typeface="Noto Sans Symbols"/>
              <a:cs typeface="Noto Sans Symbols"/>
              <a:sym typeface="Noto Sans Symbols"/>
            </a:endParaRPr>
          </a:p>
          <a:p>
            <a:pPr indent="-165100" lvl="0" marL="50800" marR="0" rtl="0" algn="l">
              <a:lnSpc>
                <a:spcPct val="150000"/>
              </a:lnSpc>
              <a:spcBef>
                <a:spcPts val="880"/>
              </a:spcBef>
              <a:spcAft>
                <a:spcPts val="0"/>
              </a:spcAft>
              <a:buClr>
                <a:srgbClr val="000000"/>
              </a:buClr>
              <a:buSzPts val="2600"/>
              <a:buFont typeface="Arial"/>
              <a:buChar char="•"/>
            </a:pPr>
            <a:r>
              <a:rPr b="0" i="0" lang="en-US" sz="2600" u="none" strike="noStrike">
                <a:solidFill>
                  <a:srgbClr val="000000"/>
                </a:solidFill>
                <a:latin typeface="Times New Roman"/>
                <a:ea typeface="Times New Roman"/>
                <a:cs typeface="Times New Roman"/>
                <a:sym typeface="Times New Roman"/>
              </a:rPr>
              <a:t>Automatically detect not wearing helmet in 2 wheelers by surveillance camera.</a:t>
            </a:r>
            <a:endParaRPr b="0" i="0" sz="2600" u="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p:nvPr/>
        </p:nvSpPr>
        <p:spPr>
          <a:xfrm>
            <a:off x="5407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92" u="none" cap="none" strike="noStrike">
              <a:solidFill>
                <a:srgbClr val="681748"/>
              </a:solidFill>
              <a:latin typeface="Calibri"/>
              <a:ea typeface="Calibri"/>
              <a:cs typeface="Calibri"/>
              <a:sym typeface="Calibri"/>
            </a:endParaRPr>
          </a:p>
        </p:txBody>
      </p:sp>
      <p:sp>
        <p:nvSpPr>
          <p:cNvPr id="99" name="Google Shape;99;p1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0" name="Google Shape;100;p14"/>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1092" u="none">
              <a:solidFill>
                <a:schemeClr val="dk1"/>
              </a:solidFill>
              <a:latin typeface="Calibri"/>
              <a:ea typeface="Calibri"/>
              <a:cs typeface="Calibri"/>
              <a:sym typeface="Calibri"/>
            </a:endParaRPr>
          </a:p>
        </p:txBody>
      </p:sp>
      <p:sp>
        <p:nvSpPr>
          <p:cNvPr id="101" name="Google Shape;101;p14"/>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2" name="Google Shape;102;p14"/>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3" name="Google Shape;103;p14"/>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04" name="Google Shape;104;p14"/>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2426" u="none">
                <a:solidFill>
                  <a:schemeClr val="dk1"/>
                </a:solidFill>
                <a:latin typeface="Times New Roman"/>
                <a:ea typeface="Times New Roman"/>
                <a:cs typeface="Times New Roman"/>
                <a:sym typeface="Times New Roman"/>
              </a:rPr>
              <a:t>INTRODUCTION</a:t>
            </a:r>
            <a:endParaRPr b="0" sz="1092" u="none">
              <a:solidFill>
                <a:schemeClr val="dk1"/>
              </a:solidFill>
              <a:latin typeface="Times New Roman"/>
              <a:ea typeface="Times New Roman"/>
              <a:cs typeface="Times New Roman"/>
              <a:sym typeface="Times New Roman"/>
            </a:endParaRPr>
          </a:p>
        </p:txBody>
      </p:sp>
      <p:sp>
        <p:nvSpPr>
          <p:cNvPr id="105" name="Google Shape;105;p14"/>
          <p:cNvSpPr txBox="1"/>
          <p:nvPr/>
        </p:nvSpPr>
        <p:spPr>
          <a:xfrm>
            <a:off x="504863" y="970363"/>
            <a:ext cx="11342077" cy="4352025"/>
          </a:xfrm>
          <a:prstGeom prst="rect">
            <a:avLst/>
          </a:prstGeom>
          <a:noFill/>
          <a:ln>
            <a:noFill/>
          </a:ln>
        </p:spPr>
        <p:txBody>
          <a:bodyPr anchorCtr="0" anchor="t" bIns="0" lIns="0" spcFirstLastPara="1" rIns="0" wrap="square" tIns="0">
            <a:spAutoFit/>
          </a:bodyPr>
          <a:lstStyle/>
          <a:p>
            <a:pPr indent="-342900" lvl="0" marL="342900" marR="0" rtl="0" algn="just">
              <a:spcBef>
                <a:spcPts val="0"/>
              </a:spcBef>
              <a:spcAft>
                <a:spcPts val="0"/>
              </a:spcAft>
              <a:buClr>
                <a:schemeClr val="dk1"/>
              </a:buClr>
              <a:buSzPts val="2668"/>
              <a:buFont typeface="Times New Roman"/>
              <a:buChar char="•"/>
            </a:pPr>
            <a:r>
              <a:rPr b="0" i="0" lang="en-US" sz="2668" u="none">
                <a:solidFill>
                  <a:schemeClr val="dk1"/>
                </a:solidFill>
                <a:latin typeface="Times New Roman"/>
                <a:ea typeface="Times New Roman"/>
                <a:cs typeface="Times New Roman"/>
                <a:sym typeface="Times New Roman"/>
              </a:rPr>
              <a:t>In order to ensure safety measures on roads of India, the identification of traffic rule violators is highly desirable but challenging job due to numerous difficulties such as occlusion, illumination, etc. In this project we propose an end to end framework for detection of violations.</a:t>
            </a:r>
            <a:endParaRPr/>
          </a:p>
          <a:p>
            <a:pPr indent="0" lvl="0" marL="0" marR="0" rtl="0" algn="just">
              <a:spcBef>
                <a:spcPts val="534"/>
              </a:spcBef>
              <a:spcAft>
                <a:spcPts val="0"/>
              </a:spcAft>
              <a:buClr>
                <a:schemeClr val="dk1"/>
              </a:buClr>
              <a:buSzPts val="2668"/>
              <a:buFont typeface="Calibri"/>
              <a:buNone/>
            </a:pPr>
            <a:r>
              <a:t/>
            </a:r>
            <a:endParaRPr b="0" i="0" sz="2668" u="none">
              <a:solidFill>
                <a:schemeClr val="dk1"/>
              </a:solidFill>
              <a:latin typeface="Times New Roman"/>
              <a:ea typeface="Times New Roman"/>
              <a:cs typeface="Times New Roman"/>
              <a:sym typeface="Times New Roman"/>
            </a:endParaRPr>
          </a:p>
          <a:p>
            <a:pPr indent="-342900" lvl="0" marL="342900" marR="0" rtl="0" algn="just">
              <a:spcBef>
                <a:spcPts val="534"/>
              </a:spcBef>
              <a:spcAft>
                <a:spcPts val="0"/>
              </a:spcAft>
              <a:buClr>
                <a:schemeClr val="dk1"/>
              </a:buClr>
              <a:buSzPts val="2668"/>
              <a:buFont typeface="Times New Roman"/>
              <a:buChar char="•"/>
            </a:pPr>
            <a:r>
              <a:rPr b="0" i="0" lang="en-US" sz="2668" u="none">
                <a:solidFill>
                  <a:schemeClr val="dk1"/>
                </a:solidFill>
                <a:latin typeface="Times New Roman"/>
                <a:ea typeface="Times New Roman"/>
                <a:cs typeface="Times New Roman"/>
                <a:sym typeface="Times New Roman"/>
              </a:rPr>
              <a:t>The creation of automatic detection systems for traffic rules violations like signal jumping, Parking in No parking area, wrong way entry and riding two-wheeler without helmet is necessary to improve safety on the roads of the country.</a:t>
            </a:r>
            <a:endParaRPr/>
          </a:p>
          <a:p>
            <a:pPr indent="0" lvl="0" marL="0" marR="0" rtl="0" algn="just">
              <a:spcBef>
                <a:spcPts val="534"/>
              </a:spcBef>
              <a:spcAft>
                <a:spcPts val="0"/>
              </a:spcAft>
              <a:buClr>
                <a:schemeClr val="dk1"/>
              </a:buClr>
              <a:buSzPts val="2668"/>
              <a:buFont typeface="Calibri"/>
              <a:buNone/>
            </a:pPr>
            <a:r>
              <a:t/>
            </a:r>
            <a:endParaRPr b="0" i="0" sz="2668" u="none">
              <a:solidFill>
                <a:schemeClr val="dk1"/>
              </a:solidFill>
              <a:latin typeface="Times New Roman"/>
              <a:ea typeface="Times New Roman"/>
              <a:cs typeface="Times New Roman"/>
              <a:sym typeface="Times New Roman"/>
            </a:endParaRPr>
          </a:p>
        </p:txBody>
      </p:sp>
      <p:sp>
        <p:nvSpPr>
          <p:cNvPr id="106" name="Google Shape;106;p14"/>
          <p:cNvSpPr txBox="1"/>
          <p:nvPr/>
        </p:nvSpPr>
        <p:spPr>
          <a:xfrm>
            <a:off x="9601199" y="143439"/>
            <a:ext cx="253672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200" u="none">
                <a:solidFill>
                  <a:srgbClr val="002060"/>
                </a:solidFill>
                <a:latin typeface="Times New Roman"/>
                <a:ea typeface="Times New Roman"/>
                <a:cs typeface="Times New Roman"/>
                <a:sym typeface="Times New Roman"/>
              </a:rPr>
              <a:t>Go, Change the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112" name="Google Shape;112;p1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3" name="Google Shape;113;p15"/>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4" name="Google Shape;114;p15"/>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5" name="Google Shape;115;p15"/>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6" name="Google Shape;116;p15"/>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17" name="Google Shape;117;p15"/>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118" name="Google Shape;118;p15"/>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119" name="Google Shape;119;p15"/>
          <p:cNvGraphicFramePr/>
          <p:nvPr/>
        </p:nvGraphicFramePr>
        <p:xfrm>
          <a:off x="366239" y="960736"/>
          <a:ext cx="3000000" cy="3000000"/>
        </p:xfrm>
        <a:graphic>
          <a:graphicData uri="http://schemas.openxmlformats.org/drawingml/2006/table">
            <a:tbl>
              <a:tblPr bandRow="1" firstRow="1">
                <a:noFill/>
                <a:tableStyleId>{85B3F00F-A9A6-4AD0-B7E1-6B3CB7B4E72A}</a:tableStyleId>
              </a:tblPr>
              <a:tblGrid>
                <a:gridCol w="1693900"/>
                <a:gridCol w="2257425"/>
                <a:gridCol w="1827850"/>
                <a:gridCol w="1869500"/>
                <a:gridCol w="1912175"/>
                <a:gridCol w="1912175"/>
              </a:tblGrid>
              <a:tr h="1181750">
                <a:tc>
                  <a:txBody>
                    <a:bodyPr/>
                    <a:lstStyle/>
                    <a:p>
                      <a:pPr indent="0" lvl="0" marL="0" marR="0" rtl="0" algn="ctr">
                        <a:lnSpc>
                          <a:spcPct val="115000"/>
                        </a:lnSpc>
                        <a:spcBef>
                          <a:spcPts val="0"/>
                        </a:spcBef>
                        <a:spcAft>
                          <a:spcPts val="0"/>
                        </a:spcAft>
                        <a:buNone/>
                      </a:pPr>
                      <a:r>
                        <a:rPr lang="en-US" sz="1300" u="none" cap="none" strike="noStrike">
                          <a:solidFill>
                            <a:schemeClr val="dk1"/>
                          </a:solidFill>
                          <a:latin typeface="Times New Roman"/>
                          <a:ea typeface="Times New Roman"/>
                          <a:cs typeface="Times New Roman"/>
                          <a:sym typeface="Times New Roman"/>
                        </a:rPr>
                        <a:t>Year, Name  of the Journal/Conference </a:t>
                      </a:r>
                      <a:endParaRPr sz="1300" u="none" cap="none" strike="noStrike">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u="none" cap="none" strike="noStrike">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u="none" cap="none" strike="noStrike">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u="none" cap="none" strike="noStrike">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u="none" cap="none" strike="noStrike">
                          <a:solidFill>
                            <a:schemeClr val="dk1"/>
                          </a:solidFill>
                          <a:latin typeface="Times New Roman"/>
                          <a:ea typeface="Times New Roman"/>
                          <a:cs typeface="Times New Roman"/>
                          <a:sym typeface="Times New Roman"/>
                        </a:rPr>
                        <a:t>Model/Sub Model used</a:t>
                      </a:r>
                      <a:endParaRPr sz="1300" u="none" cap="none" strike="noStrike">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u="none" cap="none" strike="noStrike">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u="none" cap="none" strike="noStrike">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u="none" cap="none" strike="noStrike">
                          <a:solidFill>
                            <a:schemeClr val="dk1"/>
                          </a:solidFill>
                          <a:latin typeface="Times New Roman"/>
                          <a:ea typeface="Times New Roman"/>
                          <a:cs typeface="Times New Roman"/>
                          <a:sym typeface="Times New Roman"/>
                        </a:rPr>
                        <a:t>Limitations of the paper</a:t>
                      </a:r>
                      <a:endParaRPr sz="1300" u="none" cap="none" strike="noStrike">
                        <a:solidFill>
                          <a:schemeClr val="dk1"/>
                        </a:solidFill>
                        <a:latin typeface="Times New Roman"/>
                        <a:ea typeface="Times New Roman"/>
                        <a:cs typeface="Times New Roman"/>
                        <a:sym typeface="Times New Roman"/>
                      </a:endParaRPr>
                    </a:p>
                  </a:txBody>
                  <a:tcPr marT="0" marB="0" marR="42425" marL="42425">
                    <a:solidFill>
                      <a:srgbClr val="00B0F0"/>
                    </a:solidFill>
                  </a:tcPr>
                </a:tc>
              </a:tr>
              <a:tr h="1969300">
                <a:tc>
                  <a:txBody>
                    <a:bodyPr/>
                    <a:lstStyle/>
                    <a:p>
                      <a:pPr indent="0" lvl="0" marL="0" marR="0" rtl="0" algn="l">
                        <a:lnSpc>
                          <a:spcPct val="100000"/>
                        </a:lnSpc>
                        <a:spcBef>
                          <a:spcPts val="0"/>
                        </a:spcBef>
                        <a:spcAft>
                          <a:spcPts val="0"/>
                        </a:spcAft>
                        <a:buClr>
                          <a:schemeClr val="dk1"/>
                        </a:buClr>
                        <a:buSzPts val="1300"/>
                        <a:buFont typeface="Times New Roman"/>
                        <a:buNone/>
                      </a:pPr>
                      <a:r>
                        <a:rPr b="0" lang="en-US" sz="1300" u="none" cap="none" strike="noStrike">
                          <a:latin typeface="Times New Roman"/>
                          <a:ea typeface="Times New Roman"/>
                          <a:cs typeface="Times New Roman"/>
                          <a:sym typeface="Times New Roman"/>
                        </a:rPr>
                        <a:t>2018, </a:t>
                      </a:r>
                      <a:r>
                        <a:rPr b="0" i="0" lang="en-US" sz="1300" u="none" cap="none" strike="noStrike">
                          <a:solidFill>
                            <a:schemeClr val="dk1"/>
                          </a:solidFill>
                          <a:latin typeface="Times New Roman"/>
                          <a:ea typeface="Times New Roman"/>
                          <a:cs typeface="Times New Roman"/>
                          <a:sym typeface="Times New Roman"/>
                        </a:rPr>
                        <a:t>International Journal for Innovative Research in Science &amp; Technology</a:t>
                      </a:r>
                      <a:endParaRPr b="0" sz="1300" u="none" cap="none" strike="noStrik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Real Time Automatic Helmet Detection of Bike</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Riders</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1) Kavyashree Devadiga </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2) Pratik Khanapurkar</a:t>
                      </a:r>
                      <a:endParaRPr b="0" i="0" sz="1300" u="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3) Shreya Joshi</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4)Shubhankar Deshpande</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5)Yash Gujarathi</a:t>
                      </a:r>
                      <a:endParaRPr b="0" i="0" sz="1300" u="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MobileNet, CNN</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1)To determine the regions of interest</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2) logically combining the COCO model and the developed model</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Not works in night.</a:t>
                      </a:r>
                      <a:endParaRPr/>
                    </a:p>
                  </a:txBody>
                  <a:tcPr marT="27725" marB="27725" marR="56550" marL="56550">
                    <a:solidFill>
                      <a:srgbClr val="BBD6EE"/>
                    </a:solidFill>
                  </a:tcPr>
                </a:tc>
              </a:tr>
              <a:tr h="2498825">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2018 14th Symposium on Neural Networks and Applications (NEUREL)</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Detection of Traffic Violations of Road Users Based on Convolutional Neural Networks</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JakubˇSpaˇnhel, Jakub Sochor, Aleksej Makarov</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Single Shot Detector (SSD),Faster R-CNN, and Region-based Fully Convolutional Network (R-FCN)</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This paper detects both pedestrians and the vehicles using all the three models.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Violation are not detected.</a:t>
                      </a:r>
                      <a:endParaRPr/>
                    </a:p>
                  </a:txBody>
                  <a:tcPr marT="27725" marB="27725" marR="56550" marL="56550">
                    <a:solidFill>
                      <a:srgbClr val="BBD6EE"/>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125" name="Google Shape;125;p1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6" name="Google Shape;126;p16"/>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7" name="Google Shape;127;p16"/>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8" name="Google Shape;128;p16"/>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9" name="Google Shape;129;p16"/>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30" name="Google Shape;130;p16"/>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131" name="Google Shape;131;p16"/>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132" name="Google Shape;132;p16"/>
          <p:cNvGraphicFramePr/>
          <p:nvPr/>
        </p:nvGraphicFramePr>
        <p:xfrm>
          <a:off x="518340" y="890462"/>
          <a:ext cx="3000000" cy="3000000"/>
        </p:xfrm>
        <a:graphic>
          <a:graphicData uri="http://schemas.openxmlformats.org/drawingml/2006/table">
            <a:tbl>
              <a:tblPr bandRow="1" firstRow="1">
                <a:noFill/>
                <a:tableStyleId>{85B3F00F-A9A6-4AD0-B7E1-6B3CB7B4E72A}</a:tableStyleId>
              </a:tblPr>
              <a:tblGrid>
                <a:gridCol w="1888100"/>
                <a:gridCol w="1888100"/>
                <a:gridCol w="1888100"/>
                <a:gridCol w="1888100"/>
                <a:gridCol w="1888100"/>
                <a:gridCol w="1888100"/>
              </a:tblGrid>
              <a:tr h="1038950">
                <a:tc>
                  <a:txBody>
                    <a:bodyPr/>
                    <a:lstStyle/>
                    <a:p>
                      <a:pPr indent="0" lvl="0" marL="0" marR="0" rtl="0" algn="ctr">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Year,</a:t>
                      </a:r>
                      <a:r>
                        <a:rPr lang="en-US" sz="1200">
                          <a:solidFill>
                            <a:schemeClr val="dk1"/>
                          </a:solidFill>
                          <a:latin typeface="Times New Roman"/>
                          <a:ea typeface="Times New Roman"/>
                          <a:cs typeface="Times New Roman"/>
                          <a:sym typeface="Times New Roman"/>
                        </a:rPr>
                        <a:t> Name  of the Journal/Conference </a:t>
                      </a:r>
                      <a:endParaRPr sz="12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200"/>
                        <a:buFont typeface="Noto Sans Symbols"/>
                        <a:buNone/>
                      </a:pPr>
                      <a:r>
                        <a:t/>
                      </a:r>
                      <a:endParaRPr sz="12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200"/>
                        <a:buFont typeface="Noto Sans Symbols"/>
                        <a:buNone/>
                      </a:pPr>
                      <a:r>
                        <a:rPr lang="en-US" sz="1200">
                          <a:solidFill>
                            <a:schemeClr val="dk1"/>
                          </a:solidFill>
                          <a:latin typeface="Times New Roman"/>
                          <a:ea typeface="Times New Roman"/>
                          <a:cs typeface="Times New Roman"/>
                          <a:sym typeface="Times New Roman"/>
                        </a:rPr>
                        <a:t>Model/Sub</a:t>
                      </a:r>
                      <a:r>
                        <a:rPr lang="en-US" sz="1200">
                          <a:solidFill>
                            <a:schemeClr val="dk1"/>
                          </a:solidFill>
                          <a:latin typeface="Times New Roman"/>
                          <a:ea typeface="Times New Roman"/>
                          <a:cs typeface="Times New Roman"/>
                          <a:sym typeface="Times New Roman"/>
                        </a:rPr>
                        <a:t> Model used</a:t>
                      </a:r>
                      <a:endParaRPr sz="12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200"/>
                        <a:buFont typeface="Noto Sans Symbols"/>
                        <a:buNone/>
                      </a:pPr>
                      <a:r>
                        <a:t/>
                      </a:r>
                      <a:endParaRPr sz="12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200"/>
                        <a:buFont typeface="Noto Sans Symbols"/>
                        <a:buNone/>
                      </a:pPr>
                      <a:r>
                        <a:rPr lang="en-US" sz="12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Limitations</a:t>
                      </a:r>
                      <a:r>
                        <a:rPr lang="en-US" sz="1200">
                          <a:solidFill>
                            <a:schemeClr val="dk1"/>
                          </a:solidFill>
                          <a:latin typeface="Times New Roman"/>
                          <a:ea typeface="Times New Roman"/>
                          <a:cs typeface="Times New Roman"/>
                          <a:sym typeface="Times New Roman"/>
                        </a:rPr>
                        <a:t> of the paper</a:t>
                      </a:r>
                      <a:endParaRPr sz="1200">
                        <a:solidFill>
                          <a:schemeClr val="dk1"/>
                        </a:solidFill>
                        <a:latin typeface="Times New Roman"/>
                        <a:ea typeface="Times New Roman"/>
                        <a:cs typeface="Times New Roman"/>
                        <a:sym typeface="Times New Roman"/>
                      </a:endParaRPr>
                    </a:p>
                  </a:txBody>
                  <a:tcPr marT="0" marB="0" marR="42425" marL="42425">
                    <a:solidFill>
                      <a:srgbClr val="00B0F0"/>
                    </a:solidFill>
                  </a:tcPr>
                </a:tc>
              </a:tr>
              <a:tr h="2398575">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latin typeface="Times New Roman"/>
                          <a:ea typeface="Times New Roman"/>
                          <a:cs typeface="Times New Roman"/>
                          <a:sym typeface="Times New Roman"/>
                        </a:rPr>
                        <a:t>2020, </a:t>
                      </a:r>
                      <a:r>
                        <a:rPr b="0" i="0" lang="en-US" sz="1200" u="none">
                          <a:solidFill>
                            <a:schemeClr val="dk1"/>
                          </a:solidFill>
                          <a:latin typeface="Times New Roman"/>
                          <a:ea typeface="Times New Roman"/>
                          <a:cs typeface="Times New Roman"/>
                          <a:sym typeface="Times New Roman"/>
                        </a:rPr>
                        <a:t>Fifth International Conference on Communication and Electronics Systems</a:t>
                      </a:r>
                      <a:endParaRPr b="0" i="0" sz="12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200" u="none">
                          <a:solidFill>
                            <a:schemeClr val="dk1"/>
                          </a:solidFill>
                          <a:latin typeface="Times New Roman"/>
                          <a:ea typeface="Times New Roman"/>
                          <a:cs typeface="Times New Roman"/>
                          <a:sym typeface="Times New Roman"/>
                        </a:rPr>
                        <a:t>Traffic Signal Violation Detection using Artificial </a:t>
                      </a:r>
                      <a:endParaRPr b="0" i="0" sz="1200" u="none">
                        <a:latin typeface="Times New Roman"/>
                        <a:ea typeface="Times New Roman"/>
                        <a:cs typeface="Times New Roman"/>
                        <a:sym typeface="Times New Roman"/>
                      </a:endParaRPr>
                    </a:p>
                    <a:p>
                      <a:pPr indent="0" lvl="0" marL="0" marR="0" rtl="0" algn="l">
                        <a:spcBef>
                          <a:spcPts val="0"/>
                        </a:spcBef>
                        <a:spcAft>
                          <a:spcPts val="0"/>
                        </a:spcAft>
                        <a:buNone/>
                      </a:pPr>
                      <a:r>
                        <a:rPr b="0" i="0" lang="en-US" sz="1200" u="none">
                          <a:solidFill>
                            <a:schemeClr val="dk1"/>
                          </a:solidFill>
                          <a:latin typeface="Times New Roman"/>
                          <a:ea typeface="Times New Roman"/>
                          <a:cs typeface="Times New Roman"/>
                          <a:sym typeface="Times New Roman"/>
                        </a:rPr>
                        <a:t>Intelligence and Deep Learning </a:t>
                      </a:r>
                      <a:endParaRPr b="0" i="0" sz="12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200" u="none">
                          <a:solidFill>
                            <a:schemeClr val="dk1"/>
                          </a:solidFill>
                          <a:latin typeface="Times New Roman"/>
                          <a:ea typeface="Times New Roman"/>
                          <a:cs typeface="Times New Roman"/>
                          <a:sym typeface="Times New Roman"/>
                        </a:rPr>
                        <a:t>Ruben J Franklin, Mohana </a:t>
                      </a:r>
                      <a:endParaRPr b="0" i="0" sz="12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200" u="none">
                          <a:solidFill>
                            <a:schemeClr val="dk1"/>
                          </a:solidFill>
                          <a:latin typeface="Times New Roman"/>
                          <a:ea typeface="Times New Roman"/>
                          <a:cs typeface="Times New Roman"/>
                          <a:sym typeface="Times New Roman"/>
                        </a:rPr>
                        <a:t> MobileNetV3 </a:t>
                      </a:r>
                      <a:endParaRPr b="0" i="0" sz="12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200" u="none">
                          <a:solidFill>
                            <a:schemeClr val="dk1"/>
                          </a:solidFill>
                          <a:latin typeface="Times New Roman"/>
                          <a:ea typeface="Times New Roman"/>
                          <a:cs typeface="Times New Roman"/>
                          <a:sym typeface="Times New Roman"/>
                        </a:rPr>
                        <a:t>Continuous learning and Training </a:t>
                      </a:r>
                      <a:endParaRPr/>
                    </a:p>
                    <a:p>
                      <a:pPr indent="0" lvl="0" marL="0" marR="0" rtl="0" algn="l">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200" u="none">
                          <a:solidFill>
                            <a:schemeClr val="dk1"/>
                          </a:solidFill>
                          <a:latin typeface="Times New Roman"/>
                          <a:ea typeface="Times New Roman"/>
                          <a:cs typeface="Times New Roman"/>
                          <a:sym typeface="Times New Roman"/>
                        </a:rPr>
                        <a:t>Lack of Data</a:t>
                      </a:r>
                      <a:endParaRPr b="0" i="0" sz="12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200" u="none">
                          <a:latin typeface="Times New Roman"/>
                          <a:ea typeface="Times New Roman"/>
                          <a:cs typeface="Times New Roman"/>
                          <a:sym typeface="Times New Roman"/>
                        </a:rPr>
                        <a:t>Limited to signal jumping and speed violation.</a:t>
                      </a:r>
                      <a:endParaRPr/>
                    </a:p>
                    <a:p>
                      <a:pPr indent="0" lvl="0" marL="0" marR="0" rtl="0" algn="l">
                        <a:spcBef>
                          <a:spcPts val="0"/>
                        </a:spcBef>
                        <a:spcAft>
                          <a:spcPts val="0"/>
                        </a:spcAft>
                        <a:buNone/>
                      </a:pPr>
                      <a:r>
                        <a:t/>
                      </a:r>
                      <a:endParaRPr b="0" i="0" sz="1200" u="none">
                        <a:latin typeface="Times New Roman"/>
                        <a:ea typeface="Times New Roman"/>
                        <a:cs typeface="Times New Roman"/>
                        <a:sym typeface="Times New Roman"/>
                      </a:endParaRPr>
                    </a:p>
                    <a:p>
                      <a:pPr indent="0" lvl="0" marL="0" marR="0" rtl="0" algn="l">
                        <a:spcBef>
                          <a:spcPts val="0"/>
                        </a:spcBef>
                        <a:spcAft>
                          <a:spcPts val="0"/>
                        </a:spcAft>
                        <a:buNone/>
                      </a:pPr>
                      <a:r>
                        <a:rPr b="0" i="0" lang="en-US" sz="1200" u="none">
                          <a:solidFill>
                            <a:schemeClr val="dk1"/>
                          </a:solidFill>
                          <a:latin typeface="Times New Roman"/>
                          <a:ea typeface="Times New Roman"/>
                          <a:cs typeface="Times New Roman"/>
                          <a:sym typeface="Times New Roman"/>
                        </a:rPr>
                        <a:t>Further enhancements are required to </a:t>
                      </a:r>
                      <a:endParaRPr b="0" i="0" sz="1200" u="none">
                        <a:latin typeface="Times New Roman"/>
                        <a:ea typeface="Times New Roman"/>
                        <a:cs typeface="Times New Roman"/>
                        <a:sym typeface="Times New Roman"/>
                      </a:endParaRPr>
                    </a:p>
                    <a:p>
                      <a:pPr indent="0" lvl="0" marL="0" marR="0" rtl="0" algn="l">
                        <a:spcBef>
                          <a:spcPts val="0"/>
                        </a:spcBef>
                        <a:spcAft>
                          <a:spcPts val="0"/>
                        </a:spcAft>
                        <a:buNone/>
                      </a:pPr>
                      <a:r>
                        <a:rPr b="0" i="0" lang="en-US" sz="1200" u="none">
                          <a:solidFill>
                            <a:schemeClr val="dk1"/>
                          </a:solidFill>
                          <a:latin typeface="Times New Roman"/>
                          <a:ea typeface="Times New Roman"/>
                          <a:cs typeface="Times New Roman"/>
                          <a:sym typeface="Times New Roman"/>
                        </a:rPr>
                        <a:t>reduce computational time at high traffic volume roads. </a:t>
                      </a:r>
                      <a:endParaRPr b="0" i="0" sz="1200" u="none">
                        <a:latin typeface="Times New Roman"/>
                        <a:ea typeface="Times New Roman"/>
                        <a:cs typeface="Times New Roman"/>
                        <a:sym typeface="Times New Roman"/>
                      </a:endParaRPr>
                    </a:p>
                  </a:txBody>
                  <a:tcPr marT="27725" marB="27725" marR="56550" marL="56550">
                    <a:solidFill>
                      <a:srgbClr val="BBD6EE"/>
                    </a:solidFill>
                  </a:tcPr>
                </a:tc>
              </a:tr>
              <a:tr h="2090075">
                <a:tc>
                  <a:txBody>
                    <a:bodyPr/>
                    <a:lstStyle/>
                    <a:p>
                      <a:pPr indent="0" lvl="0" marL="0" marR="0" rtl="0" algn="l">
                        <a:lnSpc>
                          <a:spcPct val="100000"/>
                        </a:lnSpc>
                        <a:spcBef>
                          <a:spcPts val="0"/>
                        </a:spcBef>
                        <a:spcAft>
                          <a:spcPts val="0"/>
                        </a:spcAft>
                        <a:buClr>
                          <a:schemeClr val="dk1"/>
                        </a:buClr>
                        <a:buSzPts val="1200"/>
                        <a:buFont typeface="Times New Roman"/>
                        <a:buNone/>
                      </a:pPr>
                      <a:r>
                        <a:rPr b="0" lang="en-US" sz="1200">
                          <a:latin typeface="Times New Roman"/>
                          <a:ea typeface="Times New Roman"/>
                          <a:cs typeface="Times New Roman"/>
                          <a:sym typeface="Times New Roman"/>
                        </a:rPr>
                        <a:t>2020, </a:t>
                      </a:r>
                      <a:r>
                        <a:rPr b="0" lang="en-US" sz="1200">
                          <a:solidFill>
                            <a:schemeClr val="dk1"/>
                          </a:solidFill>
                          <a:latin typeface="Times New Roman"/>
                          <a:ea typeface="Times New Roman"/>
                          <a:cs typeface="Times New Roman"/>
                          <a:sym typeface="Times New Roman"/>
                        </a:rPr>
                        <a:t>International Journal of Engineering Research &amp; Technology </a:t>
                      </a:r>
                      <a:endParaRPr b="0" sz="12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200">
                          <a:solidFill>
                            <a:schemeClr val="dk1"/>
                          </a:solidFill>
                          <a:latin typeface="Times New Roman"/>
                          <a:ea typeface="Times New Roman"/>
                          <a:cs typeface="Times New Roman"/>
                          <a:sym typeface="Times New Roman"/>
                        </a:rPr>
                        <a:t>Real Time Road Surveillance and Vehicle </a:t>
                      </a:r>
                      <a:endParaRPr b="0" sz="1200">
                        <a:latin typeface="Times New Roman"/>
                        <a:ea typeface="Times New Roman"/>
                        <a:cs typeface="Times New Roman"/>
                        <a:sym typeface="Times New Roman"/>
                      </a:endParaRPr>
                    </a:p>
                    <a:p>
                      <a:pPr indent="0" lvl="0" marL="0" marR="0" rtl="0" algn="l">
                        <a:spcBef>
                          <a:spcPts val="0"/>
                        </a:spcBef>
                        <a:spcAft>
                          <a:spcPts val="0"/>
                        </a:spcAft>
                        <a:buNone/>
                      </a:pPr>
                      <a:r>
                        <a:rPr b="0" lang="en-US" sz="1200">
                          <a:solidFill>
                            <a:schemeClr val="dk1"/>
                          </a:solidFill>
                          <a:latin typeface="Times New Roman"/>
                          <a:ea typeface="Times New Roman"/>
                          <a:cs typeface="Times New Roman"/>
                          <a:sym typeface="Times New Roman"/>
                        </a:rPr>
                        <a:t>Detection using Deep Learning</a:t>
                      </a:r>
                      <a:endParaRPr b="0" sz="12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200">
                          <a:solidFill>
                            <a:schemeClr val="dk1"/>
                          </a:solidFill>
                          <a:latin typeface="Times New Roman"/>
                          <a:ea typeface="Times New Roman"/>
                          <a:cs typeface="Times New Roman"/>
                          <a:sym typeface="Times New Roman"/>
                        </a:rPr>
                        <a:t>Arun Mathew, Athul Raj A , S Devakanth , Vyshnav B L , Ancy S. Anselam</a:t>
                      </a:r>
                      <a:endParaRPr b="0" sz="12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200">
                          <a:solidFill>
                            <a:schemeClr val="dk1"/>
                          </a:solidFill>
                          <a:latin typeface="Times New Roman"/>
                          <a:ea typeface="Times New Roman"/>
                          <a:cs typeface="Times New Roman"/>
                          <a:sym typeface="Times New Roman"/>
                        </a:rPr>
                        <a:t>MobileNetv3</a:t>
                      </a:r>
                      <a:endParaRPr b="0" sz="12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200">
                          <a:latin typeface="Times New Roman"/>
                          <a:ea typeface="Times New Roman"/>
                          <a:cs typeface="Times New Roman"/>
                          <a:sym typeface="Times New Roman"/>
                        </a:rPr>
                        <a:t>Lack of CCTV data</a:t>
                      </a:r>
                      <a:endParaRPr/>
                    </a:p>
                    <a:p>
                      <a:pPr indent="0" lvl="0" marL="0" marR="0" rtl="0" algn="l">
                        <a:spcBef>
                          <a:spcPts val="0"/>
                        </a:spcBef>
                        <a:spcAft>
                          <a:spcPts val="0"/>
                        </a:spcAft>
                        <a:buNone/>
                      </a:pPr>
                      <a:r>
                        <a:t/>
                      </a:r>
                      <a:endParaRPr b="0" sz="1200">
                        <a:latin typeface="Times New Roman"/>
                        <a:ea typeface="Times New Roman"/>
                        <a:cs typeface="Times New Roman"/>
                        <a:sym typeface="Times New Roman"/>
                      </a:endParaRPr>
                    </a:p>
                    <a:p>
                      <a:pPr indent="0" lvl="0" marL="0" marR="0" rtl="0" algn="l">
                        <a:spcBef>
                          <a:spcPts val="0"/>
                        </a:spcBef>
                        <a:spcAft>
                          <a:spcPts val="0"/>
                        </a:spcAft>
                        <a:buNone/>
                      </a:pPr>
                      <a:r>
                        <a:rPr b="0" lang="en-US" sz="1200">
                          <a:latin typeface="Times New Roman"/>
                          <a:ea typeface="Times New Roman"/>
                          <a:cs typeface="Times New Roman"/>
                          <a:sym typeface="Times New Roman"/>
                        </a:rPr>
                        <a:t>Number plate detection</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200">
                          <a:latin typeface="Times New Roman"/>
                          <a:ea typeface="Times New Roman"/>
                          <a:cs typeface="Times New Roman"/>
                          <a:sym typeface="Times New Roman"/>
                        </a:rPr>
                        <a:t>Usage of mobile camera footage data</a:t>
                      </a:r>
                      <a:endParaRPr/>
                    </a:p>
                    <a:p>
                      <a:pPr indent="0" lvl="0" marL="0" marR="0" rtl="0" algn="l">
                        <a:spcBef>
                          <a:spcPts val="0"/>
                        </a:spcBef>
                        <a:spcAft>
                          <a:spcPts val="0"/>
                        </a:spcAft>
                        <a:buNone/>
                      </a:pPr>
                      <a:r>
                        <a:t/>
                      </a:r>
                      <a:endParaRPr b="0" sz="1200">
                        <a:latin typeface="Times New Roman"/>
                        <a:ea typeface="Times New Roman"/>
                        <a:cs typeface="Times New Roman"/>
                        <a:sym typeface="Times New Roman"/>
                      </a:endParaRPr>
                    </a:p>
                    <a:p>
                      <a:pPr indent="0" lvl="0" marL="0" marR="0" rtl="0" algn="l">
                        <a:spcBef>
                          <a:spcPts val="0"/>
                        </a:spcBef>
                        <a:spcAft>
                          <a:spcPts val="0"/>
                        </a:spcAft>
                        <a:buNone/>
                      </a:pPr>
                      <a:r>
                        <a:rPr b="0" lang="en-US" sz="1200">
                          <a:latin typeface="Times New Roman"/>
                          <a:ea typeface="Times New Roman"/>
                          <a:cs typeface="Times New Roman"/>
                          <a:sym typeface="Times New Roman"/>
                        </a:rPr>
                        <a:t> </a:t>
                      </a:r>
                      <a:endParaRPr/>
                    </a:p>
                  </a:txBody>
                  <a:tcPr marT="27725" marB="27725" marR="56550" marL="56550">
                    <a:solidFill>
                      <a:srgbClr val="BBD6EE"/>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138" name="Google Shape;138;p1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9" name="Google Shape;139;p17"/>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0" name="Google Shape;140;p17"/>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1" name="Google Shape;141;p17"/>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2" name="Google Shape;142;p17"/>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43" name="Google Shape;143;p17"/>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144" name="Google Shape;144;p17"/>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145" name="Google Shape;145;p17"/>
          <p:cNvGraphicFramePr/>
          <p:nvPr/>
        </p:nvGraphicFramePr>
        <p:xfrm>
          <a:off x="504863" y="918380"/>
          <a:ext cx="3000000" cy="3000000"/>
        </p:xfrm>
        <a:graphic>
          <a:graphicData uri="http://schemas.openxmlformats.org/drawingml/2006/table">
            <a:tbl>
              <a:tblPr bandRow="1" firstRow="1">
                <a:noFill/>
                <a:tableStyleId>{85B3F00F-A9A6-4AD0-B7E1-6B3CB7B4E72A}</a:tableStyleId>
              </a:tblPr>
              <a:tblGrid>
                <a:gridCol w="1771875"/>
                <a:gridCol w="2165600"/>
                <a:gridCol w="1673425"/>
                <a:gridCol w="1771875"/>
                <a:gridCol w="2460925"/>
                <a:gridCol w="1490700"/>
              </a:tblGrid>
              <a:tr h="886725">
                <a:tc>
                  <a:txBody>
                    <a:bodyPr/>
                    <a:lstStyle/>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Year,</a:t>
                      </a:r>
                      <a:r>
                        <a:rPr lang="en-US" sz="1300">
                          <a:solidFill>
                            <a:schemeClr val="dk1"/>
                          </a:solidFill>
                          <a:latin typeface="Times New Roman"/>
                          <a:ea typeface="Times New Roman"/>
                          <a:cs typeface="Times New Roman"/>
                          <a:sym typeface="Times New Roman"/>
                        </a:rPr>
                        <a:t> Name  of the Journal/Conference </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Model/Sub</a:t>
                      </a:r>
                      <a:r>
                        <a:rPr lang="en-US" sz="1300">
                          <a:solidFill>
                            <a:schemeClr val="dk1"/>
                          </a:solidFill>
                          <a:latin typeface="Times New Roman"/>
                          <a:ea typeface="Times New Roman"/>
                          <a:cs typeface="Times New Roman"/>
                          <a:sym typeface="Times New Roman"/>
                        </a:rPr>
                        <a:t> Model used</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Limitations</a:t>
                      </a:r>
                      <a:r>
                        <a:rPr lang="en-US" sz="1300">
                          <a:solidFill>
                            <a:schemeClr val="dk1"/>
                          </a:solidFill>
                          <a:latin typeface="Times New Roman"/>
                          <a:ea typeface="Times New Roman"/>
                          <a:cs typeface="Times New Roman"/>
                          <a:sym typeface="Times New Roman"/>
                        </a:rPr>
                        <a:t> of the paper</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r>
              <a:tr h="1616300">
                <a:tc>
                  <a:txBody>
                    <a:bodyPr/>
                    <a:lstStyle/>
                    <a:p>
                      <a:pPr indent="0" lvl="0" marL="0" marR="0" rtl="0" algn="l">
                        <a:lnSpc>
                          <a:spcPct val="100000"/>
                        </a:lnSpc>
                        <a:spcBef>
                          <a:spcPts val="0"/>
                        </a:spcBef>
                        <a:spcAft>
                          <a:spcPts val="0"/>
                        </a:spcAft>
                        <a:buClr>
                          <a:schemeClr val="dk1"/>
                        </a:buClr>
                        <a:buSzPts val="1300"/>
                        <a:buFont typeface="Times New Roman"/>
                        <a:buNone/>
                      </a:pPr>
                      <a:r>
                        <a:rPr b="0" lang="en-US" sz="1300">
                          <a:latin typeface="Times New Roman"/>
                          <a:ea typeface="Times New Roman"/>
                          <a:cs typeface="Times New Roman"/>
                          <a:sym typeface="Times New Roman"/>
                        </a:rPr>
                        <a:t>2020, International Journal of Engineering &amp; Technology</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Deep learning-based car seatbelt classifier resilient to weather conditions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Osama Hosam</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 CNN classifier, , AlexNet</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lang="en-US" sz="1300">
                          <a:latin typeface="Times New Roman"/>
                          <a:ea typeface="Times New Roman"/>
                          <a:cs typeface="Times New Roman"/>
                          <a:sym typeface="Times New Roman"/>
                        </a:rPr>
                        <a:t>Training the model with images from more than one weather condition</a:t>
                      </a:r>
                      <a:endParaRPr/>
                    </a:p>
                  </a:txBody>
                  <a:tcPr marT="27725" marB="27725" marR="56550" marL="56550">
                    <a:solidFill>
                      <a:srgbClr val="BBD6EE"/>
                    </a:solidFill>
                  </a:tcPr>
                </a:tc>
                <a:tc>
                  <a:txBody>
                    <a:bodyPr/>
                    <a:lstStyle/>
                    <a:p>
                      <a:pPr indent="0" lvl="0" marL="0" marR="0" rtl="0" algn="l">
                        <a:spcBef>
                          <a:spcPts val="0"/>
                        </a:spcBef>
                        <a:spcAft>
                          <a:spcPts val="0"/>
                        </a:spcAft>
                        <a:buNone/>
                      </a:pPr>
                      <a:r>
                        <a:t/>
                      </a:r>
                      <a:endParaRPr b="0" sz="1300">
                        <a:latin typeface="Times New Roman"/>
                        <a:ea typeface="Times New Roman"/>
                        <a:cs typeface="Times New Roman"/>
                        <a:sym typeface="Times New Roman"/>
                      </a:endParaRPr>
                    </a:p>
                  </a:txBody>
                  <a:tcPr marT="27725" marB="27725" marR="56550" marL="56550">
                    <a:solidFill>
                      <a:srgbClr val="BBD6EE"/>
                    </a:solidFill>
                  </a:tcPr>
                </a:tc>
              </a:tr>
              <a:tr h="3034750">
                <a:tc>
                  <a:txBody>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a:latin typeface="Times New Roman"/>
                          <a:ea typeface="Times New Roman"/>
                          <a:cs typeface="Times New Roman"/>
                          <a:sym typeface="Times New Roman"/>
                        </a:rPr>
                        <a:t>2019, Intelligent computing and control systems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Deep learning based Detection of One Way Traffic </a:t>
                      </a:r>
                      <a:endParaRPr b="0" i="0" sz="1300" u="none">
                        <a:latin typeface="Times New Roman"/>
                        <a:ea typeface="Times New Roman"/>
                        <a:cs typeface="Times New Roman"/>
                        <a:sym typeface="Times New Roman"/>
                      </a:endParaRPr>
                    </a:p>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Rule Violation of Three Wheeler Vehicles</a:t>
                      </a:r>
                      <a:endParaRPr b="0" i="0" sz="13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Helen Rose Mampilayil, Rahamathullah K</a:t>
                      </a:r>
                      <a:endParaRPr b="0" i="0" sz="13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frozen inference graph model</a:t>
                      </a:r>
                      <a:endParaRPr b="0" i="0" sz="13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The centroid of each vehicle is calculated and as the vehicle </a:t>
                      </a:r>
                      <a:endParaRPr b="0" i="0" sz="1300" u="none">
                        <a:latin typeface="Times New Roman"/>
                        <a:ea typeface="Times New Roman"/>
                        <a:cs typeface="Times New Roman"/>
                        <a:sym typeface="Times New Roman"/>
                      </a:endParaRPr>
                    </a:p>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move the centroid points are stored for the calculation of the </a:t>
                      </a:r>
                      <a:endParaRPr b="0" i="0" sz="1300" u="none">
                        <a:latin typeface="Times New Roman"/>
                        <a:ea typeface="Times New Roman"/>
                        <a:cs typeface="Times New Roman"/>
                        <a:sym typeface="Times New Roman"/>
                      </a:endParaRPr>
                    </a:p>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direction. </a:t>
                      </a:r>
                      <a:endParaRPr b="0" i="0" sz="1300" u="none">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a:latin typeface="Times New Roman"/>
                          <a:ea typeface="Times New Roman"/>
                          <a:cs typeface="Times New Roman"/>
                          <a:sym typeface="Times New Roman"/>
                        </a:rPr>
                        <a:t>Limited to three wheelers detection in one way violation.</a:t>
                      </a:r>
                      <a:endParaRPr/>
                    </a:p>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It is assumed </a:t>
                      </a:r>
                      <a:endParaRPr b="0" i="0" sz="1300" u="none">
                        <a:latin typeface="Times New Roman"/>
                        <a:ea typeface="Times New Roman"/>
                        <a:cs typeface="Times New Roman"/>
                        <a:sym typeface="Times New Roman"/>
                      </a:endParaRPr>
                    </a:p>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that the camera used for the recording is a high definition </a:t>
                      </a:r>
                      <a:endParaRPr b="0" i="0" sz="1300" u="none">
                        <a:latin typeface="Times New Roman"/>
                        <a:ea typeface="Times New Roman"/>
                        <a:cs typeface="Times New Roman"/>
                        <a:sym typeface="Times New Roman"/>
                      </a:endParaRPr>
                    </a:p>
                    <a:p>
                      <a:pPr indent="0" lvl="0" marL="0" marR="0" rtl="0" algn="l">
                        <a:spcBef>
                          <a:spcPts val="0"/>
                        </a:spcBef>
                        <a:spcAft>
                          <a:spcPts val="0"/>
                        </a:spcAft>
                        <a:buNone/>
                      </a:pPr>
                      <a:r>
                        <a:rPr b="0" i="0" lang="en-US" sz="1300" u="none">
                          <a:solidFill>
                            <a:schemeClr val="dk1"/>
                          </a:solidFill>
                          <a:latin typeface="Times New Roman"/>
                          <a:ea typeface="Times New Roman"/>
                          <a:cs typeface="Times New Roman"/>
                          <a:sym typeface="Times New Roman"/>
                        </a:rPr>
                        <a:t>camera.</a:t>
                      </a:r>
                      <a:endParaRPr b="0" i="0" sz="1300" u="none">
                        <a:latin typeface="Times New Roman"/>
                        <a:ea typeface="Times New Roman"/>
                        <a:cs typeface="Times New Roman"/>
                        <a:sym typeface="Times New Roman"/>
                      </a:endParaRPr>
                    </a:p>
                  </a:txBody>
                  <a:tcPr marT="27725" marB="27725" marR="56550" marL="56550">
                    <a:solidFill>
                      <a:srgbClr val="BBD6EE"/>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151" name="Google Shape;151;p1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2" name="Google Shape;152;p18"/>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3" name="Google Shape;153;p18"/>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4" name="Google Shape;154;p18"/>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5" name="Google Shape;155;p18"/>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56" name="Google Shape;156;p18"/>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157" name="Google Shape;157;p18"/>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158" name="Google Shape;158;p18"/>
          <p:cNvGraphicFramePr/>
          <p:nvPr/>
        </p:nvGraphicFramePr>
        <p:xfrm>
          <a:off x="458655" y="960736"/>
          <a:ext cx="3000000" cy="3000000"/>
        </p:xfrm>
        <a:graphic>
          <a:graphicData uri="http://schemas.openxmlformats.org/drawingml/2006/table">
            <a:tbl>
              <a:tblPr bandRow="1" firstRow="1">
                <a:noFill/>
                <a:tableStyleId>{85B3F00F-A9A6-4AD0-B7E1-6B3CB7B4E72A}</a:tableStyleId>
              </a:tblPr>
              <a:tblGrid>
                <a:gridCol w="1779075"/>
                <a:gridCol w="2174450"/>
                <a:gridCol w="1680250"/>
                <a:gridCol w="1779075"/>
                <a:gridCol w="2470950"/>
                <a:gridCol w="1496775"/>
              </a:tblGrid>
              <a:tr h="976400">
                <a:tc>
                  <a:txBody>
                    <a:bodyPr/>
                    <a:lstStyle/>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Year,</a:t>
                      </a:r>
                      <a:r>
                        <a:rPr lang="en-US" sz="1300">
                          <a:solidFill>
                            <a:schemeClr val="dk1"/>
                          </a:solidFill>
                          <a:latin typeface="Times New Roman"/>
                          <a:ea typeface="Times New Roman"/>
                          <a:cs typeface="Times New Roman"/>
                          <a:sym typeface="Times New Roman"/>
                        </a:rPr>
                        <a:t> Name  of the Journal/Conference </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Model/Sub</a:t>
                      </a:r>
                      <a:r>
                        <a:rPr lang="en-US" sz="1300">
                          <a:solidFill>
                            <a:schemeClr val="dk1"/>
                          </a:solidFill>
                          <a:latin typeface="Times New Roman"/>
                          <a:ea typeface="Times New Roman"/>
                          <a:cs typeface="Times New Roman"/>
                          <a:sym typeface="Times New Roman"/>
                        </a:rPr>
                        <a:t> Model used</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Limitations</a:t>
                      </a:r>
                      <a:r>
                        <a:rPr lang="en-US" sz="1300">
                          <a:solidFill>
                            <a:schemeClr val="dk1"/>
                          </a:solidFill>
                          <a:latin typeface="Times New Roman"/>
                          <a:ea typeface="Times New Roman"/>
                          <a:cs typeface="Times New Roman"/>
                          <a:sym typeface="Times New Roman"/>
                        </a:rPr>
                        <a:t> of the paper</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r>
              <a:tr h="1949300">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2018, international conference on computer Engineering, network and intelligent multimedia</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Speed Monitoring for Multiple Vehicle Using Closed Circuit Television (CCTV) Camera</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A. Kurniawan, A. Ramadlan, E. M. Yuniarno</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Matching-based is an algorithm to find the greatest similarity from several points based on the greatest similarity value of the point sought.</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Dataset creation and adapting to changing weather are the main challenges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The dataset created had no shadows since they had made it at the time 1:pm to 3 pm. </a:t>
                      </a:r>
                      <a:endParaRPr/>
                    </a:p>
                  </a:txBody>
                  <a:tcPr marT="27725" marB="27725" marR="56550" marL="56550">
                    <a:solidFill>
                      <a:srgbClr val="BBD6EE"/>
                    </a:solidFill>
                  </a:tcPr>
                </a:tc>
              </a:tr>
              <a:tr h="2539325">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2018, IEEE</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Real-Time Traffic Rules Infringing Determination </a:t>
                      </a:r>
                      <a:endParaRPr sz="1300">
                        <a:latin typeface="Times New Roman"/>
                        <a:ea typeface="Times New Roman"/>
                        <a:cs typeface="Times New Roman"/>
                        <a:sym typeface="Times New Roman"/>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Over the Video Stream: Wrong Way and Clearway </a:t>
                      </a:r>
                      <a:endParaRPr sz="1300">
                        <a:latin typeface="Times New Roman"/>
                        <a:ea typeface="Times New Roman"/>
                        <a:cs typeface="Times New Roman"/>
                        <a:sym typeface="Times New Roman"/>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Violation Detection </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Ali Şentaş, Seda Kul , Ahmet Sayar</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Gaussians ve modelled, meadianFlow algorithm</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it is planned </a:t>
                      </a:r>
                      <a:endParaRPr sz="1300">
                        <a:latin typeface="Times New Roman"/>
                        <a:ea typeface="Times New Roman"/>
                        <a:cs typeface="Times New Roman"/>
                        <a:sym typeface="Times New Roman"/>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to develop a publish/subscribe distributed system model in </a:t>
                      </a:r>
                      <a:endParaRPr sz="1300">
                        <a:latin typeface="Times New Roman"/>
                        <a:ea typeface="Times New Roman"/>
                        <a:cs typeface="Times New Roman"/>
                        <a:sym typeface="Times New Roman"/>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which users can track infringements only in the type that they </a:t>
                      </a:r>
                      <a:endParaRPr sz="1300">
                        <a:latin typeface="Times New Roman"/>
                        <a:ea typeface="Times New Roman"/>
                        <a:cs typeface="Times New Roman"/>
                        <a:sym typeface="Times New Roman"/>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only want. </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Only one way violation and speed violation is detected</a:t>
                      </a:r>
                      <a:endParaRPr/>
                    </a:p>
                  </a:txBody>
                  <a:tcPr marT="27725" marB="27725" marR="56550" marL="56550">
                    <a:solidFill>
                      <a:srgbClr val="BBD6EE"/>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164" name="Google Shape;164;p1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65" name="Google Shape;165;p19"/>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66" name="Google Shape;166;p19"/>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67" name="Google Shape;167;p19"/>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68" name="Google Shape;168;p19"/>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69" name="Google Shape;169;p19"/>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170" name="Google Shape;170;p19"/>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171" name="Google Shape;171;p19"/>
          <p:cNvGraphicFramePr/>
          <p:nvPr/>
        </p:nvGraphicFramePr>
        <p:xfrm>
          <a:off x="366239" y="960736"/>
          <a:ext cx="3000000" cy="3000000"/>
        </p:xfrm>
        <a:graphic>
          <a:graphicData uri="http://schemas.openxmlformats.org/drawingml/2006/table">
            <a:tbl>
              <a:tblPr bandRow="1" firstRow="1">
                <a:noFill/>
                <a:tableStyleId>{85B3F00F-A9A6-4AD0-B7E1-6B3CB7B4E72A}</a:tableStyleId>
              </a:tblPr>
              <a:tblGrid>
                <a:gridCol w="1912175"/>
                <a:gridCol w="1912175"/>
                <a:gridCol w="1912175"/>
                <a:gridCol w="1911450"/>
                <a:gridCol w="1912875"/>
                <a:gridCol w="1912175"/>
              </a:tblGrid>
              <a:tr h="1340050">
                <a:tc>
                  <a:txBody>
                    <a:bodyPr/>
                    <a:lstStyle/>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Year,</a:t>
                      </a:r>
                      <a:r>
                        <a:rPr lang="en-US" sz="1300">
                          <a:solidFill>
                            <a:schemeClr val="dk1"/>
                          </a:solidFill>
                          <a:latin typeface="Times New Roman"/>
                          <a:ea typeface="Times New Roman"/>
                          <a:cs typeface="Times New Roman"/>
                          <a:sym typeface="Times New Roman"/>
                        </a:rPr>
                        <a:t> Name  of the Journal/Conference </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Model/Sub</a:t>
                      </a:r>
                      <a:r>
                        <a:rPr lang="en-US" sz="1300">
                          <a:solidFill>
                            <a:schemeClr val="dk1"/>
                          </a:solidFill>
                          <a:latin typeface="Times New Roman"/>
                          <a:ea typeface="Times New Roman"/>
                          <a:cs typeface="Times New Roman"/>
                          <a:sym typeface="Times New Roman"/>
                        </a:rPr>
                        <a:t> Model used</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Limitations</a:t>
                      </a:r>
                      <a:r>
                        <a:rPr lang="en-US" sz="1300">
                          <a:solidFill>
                            <a:schemeClr val="dk1"/>
                          </a:solidFill>
                          <a:latin typeface="Times New Roman"/>
                          <a:ea typeface="Times New Roman"/>
                          <a:cs typeface="Times New Roman"/>
                          <a:sym typeface="Times New Roman"/>
                        </a:rPr>
                        <a:t> of the paper</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r>
              <a:tr h="2254700">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solidFill>
                            <a:schemeClr val="dk1"/>
                          </a:solidFill>
                          <a:latin typeface="Times New Roman"/>
                          <a:ea typeface="Times New Roman"/>
                          <a:cs typeface="Times New Roman"/>
                          <a:sym typeface="Times New Roman"/>
                        </a:rPr>
                        <a:t>2017, IEEE SYSTEMS JOURNAL</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iTV: Inferring Traffic Violation-Prone Locations With Vehicle Trajectories and Road Environment Data</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Zhihan Jiang, Longbiao Chen, Member, IEEE, Binbin Zhou, Jinchun Huang, Tianqi Xie,Xiaoliang Fan, Member, IEEE, and Cheng Wang</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MobileNetv3</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Detection of high traffic, illegal turnings are the  challenges in this paper</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The complicated environment and the large traffic volume make it volumes, to explore more in-depth relationships between traffic violation-prone locations and the urban environment.</a:t>
                      </a:r>
                      <a:endParaRPr sz="1300">
                        <a:latin typeface="Times New Roman"/>
                        <a:ea typeface="Times New Roman"/>
                        <a:cs typeface="Times New Roman"/>
                        <a:sym typeface="Times New Roman"/>
                      </a:endParaRPr>
                    </a:p>
                  </a:txBody>
                  <a:tcPr marT="27725" marB="27725" marR="56550" marL="56550">
                    <a:solidFill>
                      <a:srgbClr val="BBD6EE"/>
                    </a:solidFill>
                  </a:tcPr>
                </a:tc>
              </a:tr>
              <a:tr h="1862575">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Autonomous Robots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Road surface detection and differentiation considering surface damages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Thiago Rateke</a:t>
                      </a:r>
                      <a:endParaRPr/>
                    </a:p>
                    <a:p>
                      <a:pPr indent="0" lvl="0" marL="0" marR="0" rtl="0" algn="l">
                        <a:spcBef>
                          <a:spcPts val="0"/>
                        </a:spcBef>
                        <a:spcAft>
                          <a:spcPts val="0"/>
                        </a:spcAft>
                        <a:buNone/>
                      </a:pPr>
                      <a:r>
                        <a:rPr lang="en-US" sz="1300">
                          <a:latin typeface="Times New Roman"/>
                          <a:ea typeface="Times New Roman"/>
                          <a:cs typeface="Times New Roman"/>
                          <a:sym typeface="Times New Roman"/>
                        </a:rPr>
                        <a:t>Aldo von Wanhenheim</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Unet Architecture with ResNet34</a:t>
                      </a:r>
                      <a:endParaRPr/>
                    </a:p>
                    <a:p>
                      <a:pPr indent="0" lvl="0" marL="0" marR="0" rtl="0" algn="l">
                        <a:spcBef>
                          <a:spcPts val="0"/>
                        </a:spcBef>
                        <a:spcAft>
                          <a:spcPts val="0"/>
                        </a:spcAft>
                        <a:buNone/>
                      </a:pPr>
                      <a:r>
                        <a:rPr lang="en-US" sz="1300">
                          <a:latin typeface="Times New Roman"/>
                          <a:ea typeface="Times New Roman"/>
                          <a:cs typeface="Times New Roman"/>
                          <a:sym typeface="Times New Roman"/>
                        </a:rPr>
                        <a:t>Uses Transfer learning</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Proposed methodology for road/lane detection. Detects non-uniformity in roads.</a:t>
                      </a:r>
                      <a:endParaRPr/>
                    </a:p>
                    <a:p>
                      <a:pPr indent="0" lvl="0" marL="0" marR="0" rtl="0" algn="l">
                        <a:spcBef>
                          <a:spcPts val="0"/>
                        </a:spcBef>
                        <a:spcAft>
                          <a:spcPts val="0"/>
                        </a:spcAft>
                        <a:buNone/>
                      </a:pPr>
                      <a:r>
                        <a:rPr lang="en-US" sz="1300">
                          <a:latin typeface="Times New Roman"/>
                          <a:ea typeface="Times New Roman"/>
                          <a:cs typeface="Times New Roman"/>
                          <a:sym typeface="Times New Roman"/>
                        </a:rPr>
                        <a:t>Can help in reducting roi for our vehicle detection task</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Detection not robust, can observe few misclassifications.</a:t>
                      </a:r>
                      <a:endParaRPr/>
                    </a:p>
                    <a:p>
                      <a:pPr indent="0" lvl="0" marL="0" marR="0" rtl="0" algn="l">
                        <a:spcBef>
                          <a:spcPts val="0"/>
                        </a:spcBef>
                        <a:spcAft>
                          <a:spcPts val="0"/>
                        </a:spcAft>
                        <a:buNone/>
                      </a:pPr>
                      <a:r>
                        <a:rPr lang="en-US" sz="1300">
                          <a:latin typeface="Times New Roman"/>
                          <a:ea typeface="Times New Roman"/>
                          <a:cs typeface="Times New Roman"/>
                          <a:sym typeface="Times New Roman"/>
                        </a:rPr>
                        <a:t>Lane not very clear but can still be useful.</a:t>
                      </a:r>
                      <a:endParaRPr/>
                    </a:p>
                  </a:txBody>
                  <a:tcPr marT="27725" marB="27725" marR="56550" marL="56550">
                    <a:solidFill>
                      <a:srgbClr val="BBD6EE"/>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177" name="Google Shape;177;p2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8" name="Google Shape;178;p20"/>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9" name="Google Shape;179;p20"/>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0" name="Google Shape;180;p20"/>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1" name="Google Shape;181;p20"/>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82" name="Google Shape;182;p20"/>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183" name="Google Shape;183;p20"/>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184" name="Google Shape;184;p20"/>
          <p:cNvGraphicFramePr/>
          <p:nvPr/>
        </p:nvGraphicFramePr>
        <p:xfrm>
          <a:off x="458655" y="945334"/>
          <a:ext cx="3000000" cy="3000000"/>
        </p:xfrm>
        <a:graphic>
          <a:graphicData uri="http://schemas.openxmlformats.org/drawingml/2006/table">
            <a:tbl>
              <a:tblPr bandRow="1" firstRow="1">
                <a:noFill/>
                <a:tableStyleId>{85B3F00F-A9A6-4AD0-B7E1-6B3CB7B4E72A}</a:tableStyleId>
              </a:tblPr>
              <a:tblGrid>
                <a:gridCol w="1896775"/>
                <a:gridCol w="1896775"/>
                <a:gridCol w="1896775"/>
                <a:gridCol w="1896775"/>
                <a:gridCol w="1896775"/>
                <a:gridCol w="1896775"/>
              </a:tblGrid>
              <a:tr h="1073000">
                <a:tc>
                  <a:txBody>
                    <a:bodyPr/>
                    <a:lstStyle/>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Year,</a:t>
                      </a:r>
                      <a:r>
                        <a:rPr lang="en-US" sz="1300">
                          <a:solidFill>
                            <a:schemeClr val="dk1"/>
                          </a:solidFill>
                          <a:latin typeface="Times New Roman"/>
                          <a:ea typeface="Times New Roman"/>
                          <a:cs typeface="Times New Roman"/>
                          <a:sym typeface="Times New Roman"/>
                        </a:rPr>
                        <a:t> Name  of the Journal/Conference </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Model/Sub</a:t>
                      </a:r>
                      <a:r>
                        <a:rPr lang="en-US" sz="1300">
                          <a:solidFill>
                            <a:schemeClr val="dk1"/>
                          </a:solidFill>
                          <a:latin typeface="Times New Roman"/>
                          <a:ea typeface="Times New Roman"/>
                          <a:cs typeface="Times New Roman"/>
                          <a:sym typeface="Times New Roman"/>
                        </a:rPr>
                        <a:t> Model used</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Limitations</a:t>
                      </a:r>
                      <a:r>
                        <a:rPr lang="en-US" sz="1300">
                          <a:solidFill>
                            <a:schemeClr val="dk1"/>
                          </a:solidFill>
                          <a:latin typeface="Times New Roman"/>
                          <a:ea typeface="Times New Roman"/>
                          <a:cs typeface="Times New Roman"/>
                          <a:sym typeface="Times New Roman"/>
                        </a:rPr>
                        <a:t> of the paper</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r>
              <a:tr h="1921075">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solidFill>
                            <a:schemeClr val="dk1"/>
                          </a:solidFill>
                          <a:latin typeface="Times New Roman"/>
                          <a:ea typeface="Times New Roman"/>
                          <a:cs typeface="Times New Roman"/>
                          <a:sym typeface="Times New Roman"/>
                        </a:rPr>
                        <a:t>Proceedings of CCIS2016</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Violation vehicle automated snap and road congestion detection </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Xiaopeng Ji, Zhiqiang Wei, lei huang, Yun Gao.</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Hough transforms</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The paper uses bus camera to monitor the road congestion information and detect violation vehicles in order to achieve early warning and real-time monitoring.</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The camera position is at a very low level and hence long range violation detection becomes impossible.</a:t>
                      </a:r>
                      <a:endParaRPr/>
                    </a:p>
                  </a:txBody>
                  <a:tcPr marT="27725" marB="27725" marR="56550" marL="56550">
                    <a:solidFill>
                      <a:srgbClr val="BBD6EE"/>
                    </a:solidFill>
                  </a:tcPr>
                </a:tc>
              </a:tr>
              <a:tr h="2652900">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2016 IEEE Conference on Computer Vision and Pattern Recognition (CVPR)</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You Only Look Once:</a:t>
                      </a:r>
                      <a:endParaRPr/>
                    </a:p>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Unified, Real-Time Object Detection</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Joseph Redmon∗</a:t>
                      </a:r>
                      <a:endParaRPr/>
                    </a:p>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 Santosh Divval, Ross Girshick</a:t>
                      </a:r>
                      <a:endParaRPr/>
                    </a:p>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 Ali Farhadi</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MobileNet</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MobileNet is extremely fast. Since they use frame detection as a regression problem they don’t need a complex pipeline. They simply run our neural network on a new image at test time to predict detections.</a:t>
                      </a:r>
                      <a:endParaRPr/>
                    </a:p>
                  </a:txBody>
                  <a:tcPr marT="27725" marB="27725" marR="56550" marL="56550">
                    <a:solidFill>
                      <a:srgbClr val="BBD6EE"/>
                    </a:solidFill>
                  </a:tcPr>
                </a:tc>
                <a:tc>
                  <a:txBody>
                    <a:bodyPr/>
                    <a:lstStyle/>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Training takes a lot of time.</a:t>
                      </a:r>
                      <a:endParaRPr/>
                    </a:p>
                    <a:p>
                      <a:pPr indent="0" lvl="0" marL="0" marR="0" rtl="0" algn="l">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Requires manually annotated data for training.</a:t>
                      </a:r>
                      <a:endParaRPr/>
                    </a:p>
                  </a:txBody>
                  <a:tcPr marT="27725" marB="27725" marR="56550" marL="56550">
                    <a:solidFill>
                      <a:srgbClr val="BBD6E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p:nvPr/>
        </p:nvSpPr>
        <p:spPr>
          <a:xfrm>
            <a:off x="428" y="0"/>
            <a:ext cx="12191144"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92">
              <a:solidFill>
                <a:srgbClr val="681748"/>
              </a:solidFill>
              <a:latin typeface="Calibri"/>
              <a:ea typeface="Calibri"/>
              <a:cs typeface="Calibri"/>
              <a:sym typeface="Calibri"/>
            </a:endParaRPr>
          </a:p>
        </p:txBody>
      </p:sp>
      <p:sp>
        <p:nvSpPr>
          <p:cNvPr id="190" name="Google Shape;190;p2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91" name="Google Shape;191;p21"/>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92" name="Google Shape;192;p21"/>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93" name="Google Shape;193;p21"/>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94" name="Google Shape;194;p21"/>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95" name="Google Shape;195;p21"/>
          <p:cNvSpPr txBox="1"/>
          <p:nvPr>
            <p:ph type="title"/>
          </p:nvPr>
        </p:nvSpPr>
        <p:spPr>
          <a:xfrm>
            <a:off x="9607789" y="247404"/>
            <a:ext cx="2231449" cy="280134"/>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Go, change the world</a:t>
            </a:r>
            <a:endParaRPr/>
          </a:p>
        </p:txBody>
      </p:sp>
      <p:sp>
        <p:nvSpPr>
          <p:cNvPr id="196" name="Google Shape;196;p21"/>
          <p:cNvSpPr txBox="1"/>
          <p:nvPr/>
        </p:nvSpPr>
        <p:spPr>
          <a:xfrm>
            <a:off x="3554574" y="265694"/>
            <a:ext cx="4574567" cy="4656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26">
                <a:solidFill>
                  <a:schemeClr val="dk1"/>
                </a:solidFill>
                <a:latin typeface="Times New Roman"/>
                <a:ea typeface="Times New Roman"/>
                <a:cs typeface="Times New Roman"/>
                <a:sym typeface="Times New Roman"/>
              </a:rPr>
              <a:t>Literature survey</a:t>
            </a:r>
            <a:endParaRPr sz="1092">
              <a:solidFill>
                <a:schemeClr val="dk1"/>
              </a:solidFill>
              <a:latin typeface="Times New Roman"/>
              <a:ea typeface="Times New Roman"/>
              <a:cs typeface="Times New Roman"/>
              <a:sym typeface="Times New Roman"/>
            </a:endParaRPr>
          </a:p>
        </p:txBody>
      </p:sp>
      <p:graphicFrame>
        <p:nvGraphicFramePr>
          <p:cNvPr id="197" name="Google Shape;197;p21"/>
          <p:cNvGraphicFramePr/>
          <p:nvPr/>
        </p:nvGraphicFramePr>
        <p:xfrm>
          <a:off x="327733" y="769167"/>
          <a:ext cx="3000000" cy="3000000"/>
        </p:xfrm>
        <a:graphic>
          <a:graphicData uri="http://schemas.openxmlformats.org/drawingml/2006/table">
            <a:tbl>
              <a:tblPr bandRow="1" firstRow="1">
                <a:noFill/>
                <a:tableStyleId>{85B3F00F-A9A6-4AD0-B7E1-6B3CB7B4E72A}</a:tableStyleId>
              </a:tblPr>
              <a:tblGrid>
                <a:gridCol w="1939450"/>
                <a:gridCol w="1939450"/>
                <a:gridCol w="1939450"/>
                <a:gridCol w="1939450"/>
                <a:gridCol w="1698800"/>
                <a:gridCol w="2180100"/>
              </a:tblGrid>
              <a:tr h="1319725">
                <a:tc>
                  <a:txBody>
                    <a:bodyPr/>
                    <a:lstStyle/>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Year,</a:t>
                      </a:r>
                      <a:r>
                        <a:rPr lang="en-US" sz="1300">
                          <a:solidFill>
                            <a:schemeClr val="dk1"/>
                          </a:solidFill>
                          <a:latin typeface="Times New Roman"/>
                          <a:ea typeface="Times New Roman"/>
                          <a:cs typeface="Times New Roman"/>
                          <a:sym typeface="Times New Roman"/>
                        </a:rPr>
                        <a:t> Name  of the Journal/Conference </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Title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Authors of the paper</a:t>
                      </a:r>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Model/Sub</a:t>
                      </a:r>
                      <a:r>
                        <a:rPr lang="en-US" sz="1300">
                          <a:solidFill>
                            <a:schemeClr val="dk1"/>
                          </a:solidFill>
                          <a:latin typeface="Times New Roman"/>
                          <a:ea typeface="Times New Roman"/>
                          <a:cs typeface="Times New Roman"/>
                          <a:sym typeface="Times New Roman"/>
                        </a:rPr>
                        <a:t> Model used</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c>
                  <a:txBody>
                    <a:bodyPr/>
                    <a:lstStyle/>
                    <a:p>
                      <a:pPr indent="-342900" lvl="0" marL="342900" marR="0" rtl="0" algn="ctr">
                        <a:lnSpc>
                          <a:spcPct val="115000"/>
                        </a:lnSpc>
                        <a:spcBef>
                          <a:spcPts val="0"/>
                        </a:spcBef>
                        <a:spcAft>
                          <a:spcPts val="0"/>
                        </a:spcAft>
                        <a:buClr>
                          <a:schemeClr val="dk1"/>
                        </a:buClr>
                        <a:buSzPts val="1300"/>
                        <a:buFont typeface="Noto Sans Symbols"/>
                        <a:buNone/>
                      </a:pPr>
                      <a:r>
                        <a:t/>
                      </a:r>
                      <a:endParaRPr sz="1300">
                        <a:solidFill>
                          <a:schemeClr val="dk1"/>
                        </a:solidFill>
                        <a:latin typeface="Times New Roman"/>
                        <a:ea typeface="Times New Roman"/>
                        <a:cs typeface="Times New Roman"/>
                        <a:sym typeface="Times New Roman"/>
                      </a:endParaRPr>
                    </a:p>
                    <a:p>
                      <a:pPr indent="-342900" lvl="0" marL="342900" marR="0" rtl="0" algn="ctr">
                        <a:lnSpc>
                          <a:spcPct val="115000"/>
                        </a:lnSpc>
                        <a:spcBef>
                          <a:spcPts val="0"/>
                        </a:spcBef>
                        <a:spcAft>
                          <a:spcPts val="0"/>
                        </a:spcAft>
                        <a:buClr>
                          <a:schemeClr val="dk1"/>
                        </a:buClr>
                        <a:buSzPts val="1300"/>
                        <a:buFont typeface="Noto Sans Symbols"/>
                        <a:buNone/>
                      </a:pPr>
                      <a:r>
                        <a:rPr lang="en-US" sz="1300">
                          <a:solidFill>
                            <a:schemeClr val="dk1"/>
                          </a:solidFill>
                          <a:latin typeface="Times New Roman"/>
                          <a:ea typeface="Times New Roman"/>
                          <a:cs typeface="Times New Roman"/>
                          <a:sym typeface="Times New Roman"/>
                        </a:rPr>
                        <a:t>Challenges of the paper</a:t>
                      </a:r>
                      <a:endParaRPr/>
                    </a:p>
                  </a:txBody>
                  <a:tcPr marT="0" marB="0" marR="42425" marL="42425">
                    <a:solidFill>
                      <a:srgbClr val="00B0F0"/>
                    </a:solidFill>
                  </a:tcPr>
                </a:tc>
                <a:tc>
                  <a:txBody>
                    <a:bodyPr/>
                    <a:lstStyle/>
                    <a:p>
                      <a:pPr indent="0" lvl="0" marL="0" marR="0" rtl="0" algn="ctr">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Limitations</a:t>
                      </a:r>
                      <a:r>
                        <a:rPr lang="en-US" sz="1300">
                          <a:solidFill>
                            <a:schemeClr val="dk1"/>
                          </a:solidFill>
                          <a:latin typeface="Times New Roman"/>
                          <a:ea typeface="Times New Roman"/>
                          <a:cs typeface="Times New Roman"/>
                          <a:sym typeface="Times New Roman"/>
                        </a:rPr>
                        <a:t> of the paper</a:t>
                      </a:r>
                      <a:endParaRPr sz="1300">
                        <a:solidFill>
                          <a:schemeClr val="dk1"/>
                        </a:solidFill>
                        <a:latin typeface="Times New Roman"/>
                        <a:ea typeface="Times New Roman"/>
                        <a:cs typeface="Times New Roman"/>
                        <a:sym typeface="Times New Roman"/>
                      </a:endParaRPr>
                    </a:p>
                  </a:txBody>
                  <a:tcPr marT="0" marB="0" marR="42425" marL="42425">
                    <a:solidFill>
                      <a:srgbClr val="00B0F0"/>
                    </a:solidFill>
                  </a:tcPr>
                </a:tc>
              </a:tr>
              <a:tr h="2171975">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latin typeface="Times New Roman"/>
                          <a:ea typeface="Times New Roman"/>
                          <a:cs typeface="Times New Roman"/>
                          <a:sym typeface="Times New Roman"/>
                        </a:rPr>
                        <a:t>2016, IEEE</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Automated Traffic Monitoring System Using</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Computer Vision</a:t>
                      </a:r>
                      <a:endParaRPr b="0"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Krishna, </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Madhav Poddar, Giridhar M K</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Amit Suresh Prabhu</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Umadevi V</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MobileNetv3</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Preprocessing</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Detecting only one traffic violation.</a:t>
                      </a:r>
                      <a:endParaRPr/>
                    </a:p>
                    <a:p>
                      <a:pPr indent="0" lvl="0" marL="0" marR="0" rtl="0" algn="l">
                        <a:spcBef>
                          <a:spcPts val="0"/>
                        </a:spcBef>
                        <a:spcAft>
                          <a:spcPts val="0"/>
                        </a:spcAft>
                        <a:buNone/>
                      </a:pPr>
                      <a:r>
                        <a:rPr lang="en-US" sz="1300">
                          <a:latin typeface="Times New Roman"/>
                          <a:ea typeface="Times New Roman"/>
                          <a:cs typeface="Times New Roman"/>
                          <a:sym typeface="Times New Roman"/>
                        </a:rPr>
                        <a:t>i.e. speed limit violation</a:t>
                      </a:r>
                      <a:endParaRPr/>
                    </a:p>
                  </a:txBody>
                  <a:tcPr marT="27725" marB="27725" marR="56550" marL="56550">
                    <a:solidFill>
                      <a:srgbClr val="BBD6EE"/>
                    </a:solidFill>
                  </a:tcPr>
                </a:tc>
              </a:tr>
              <a:tr h="2159100">
                <a:tc>
                  <a:txBody>
                    <a:bodyPr/>
                    <a:lstStyle/>
                    <a:p>
                      <a:pPr indent="0" lvl="0" marL="0" marR="0" rtl="0" algn="l">
                        <a:lnSpc>
                          <a:spcPct val="100000"/>
                        </a:lnSpc>
                        <a:spcBef>
                          <a:spcPts val="0"/>
                        </a:spcBef>
                        <a:spcAft>
                          <a:spcPts val="0"/>
                        </a:spcAft>
                        <a:buClr>
                          <a:schemeClr val="dk1"/>
                        </a:buClr>
                        <a:buSzPts val="1300"/>
                        <a:buFont typeface="Times New Roman"/>
                        <a:buNone/>
                      </a:pPr>
                      <a:r>
                        <a:rPr lang="en-US" sz="1300">
                          <a:solidFill>
                            <a:schemeClr val="dk1"/>
                          </a:solidFill>
                          <a:latin typeface="Times New Roman"/>
                          <a:ea typeface="Times New Roman"/>
                          <a:cs typeface="Times New Roman"/>
                          <a:sym typeface="Times New Roman"/>
                        </a:rPr>
                        <a:t>2015, </a:t>
                      </a:r>
                      <a:r>
                        <a:rPr b="0" i="0" lang="en-US" sz="1300" u="none" strike="noStrike">
                          <a:solidFill>
                            <a:schemeClr val="dk1"/>
                          </a:solidFill>
                          <a:latin typeface="Times New Roman"/>
                          <a:ea typeface="Times New Roman"/>
                          <a:cs typeface="Times New Roman"/>
                          <a:sym typeface="Times New Roman"/>
                        </a:rPr>
                        <a:t>International Conference on Control, Communication &amp; Computing India (ICCC)</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Traffic Video Surveillance: Vehicle Detection and</a:t>
                      </a:r>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Classification</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Saran K B</a:t>
                      </a:r>
                      <a:endParaRPr/>
                    </a:p>
                    <a:p>
                      <a:pPr indent="0" lvl="0" marL="0" marR="0" rtl="0" algn="l">
                        <a:spcBef>
                          <a:spcPts val="0"/>
                        </a:spcBef>
                        <a:spcAft>
                          <a:spcPts val="0"/>
                        </a:spcAft>
                        <a:buNone/>
                      </a:pPr>
                      <a:r>
                        <a:t/>
                      </a:r>
                      <a:endParaRPr b="0" i="0" sz="1300" u="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Sreelekha G</a:t>
                      </a:r>
                      <a:endParaRPr/>
                    </a:p>
                    <a:p>
                      <a:pPr indent="0" lvl="0" marL="0" marR="0" rtl="0" algn="l">
                        <a:spcBef>
                          <a:spcPts val="0"/>
                        </a:spcBef>
                        <a:spcAft>
                          <a:spcPts val="0"/>
                        </a:spcAft>
                        <a:buNone/>
                      </a:pPr>
                      <a:r>
                        <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Calibri"/>
                          <a:ea typeface="Calibri"/>
                          <a:cs typeface="Calibri"/>
                          <a:sym typeface="Calibri"/>
                        </a:rPr>
                        <a:t>Gaussian mixture model</a:t>
                      </a:r>
                      <a:endParaRPr/>
                    </a:p>
                    <a:p>
                      <a:pPr indent="0" lvl="0" marL="0" marR="0" rtl="0" algn="l">
                        <a:spcBef>
                          <a:spcPts val="0"/>
                        </a:spcBef>
                        <a:spcAft>
                          <a:spcPts val="0"/>
                        </a:spcAft>
                        <a:buNone/>
                      </a:pPr>
                      <a:r>
                        <a:rPr b="0" i="0" lang="en-US" sz="1300" u="none" strike="noStrike">
                          <a:solidFill>
                            <a:schemeClr val="dk1"/>
                          </a:solidFill>
                          <a:latin typeface="Calibri"/>
                          <a:ea typeface="Calibri"/>
                          <a:cs typeface="Calibri"/>
                          <a:sym typeface="Calibri"/>
                        </a:rPr>
                        <a:t>(GMM)</a:t>
                      </a:r>
                      <a:endParaRPr sz="1300">
                        <a:latin typeface="Times New Roman"/>
                        <a:ea typeface="Times New Roman"/>
                        <a:cs typeface="Times New Roman"/>
                        <a:sym typeface="Times New Roman"/>
                      </a:endParaRPr>
                    </a:p>
                  </a:txBody>
                  <a:tcPr marT="27725" marB="27725" marR="56550" marL="56550">
                    <a:solidFill>
                      <a:srgbClr val="BBD6EE"/>
                    </a:solidFill>
                  </a:tcPr>
                </a:tc>
                <a:tc>
                  <a:txBody>
                    <a:bodyPr/>
                    <a:lstStyle/>
                    <a:p>
                      <a:pPr indent="0" lvl="0" marL="0" marR="0" rtl="0" algn="l">
                        <a:spcBef>
                          <a:spcPts val="0"/>
                        </a:spcBef>
                        <a:spcAft>
                          <a:spcPts val="0"/>
                        </a:spcAft>
                        <a:buNone/>
                      </a:pPr>
                      <a:r>
                        <a:rPr b="0" i="0" lang="en-US" sz="1300" u="none" strike="noStrike">
                          <a:solidFill>
                            <a:schemeClr val="dk1"/>
                          </a:solidFill>
                          <a:latin typeface="Times New Roman"/>
                          <a:ea typeface="Times New Roman"/>
                          <a:cs typeface="Times New Roman"/>
                          <a:sym typeface="Times New Roman"/>
                        </a:rPr>
                        <a:t>Visualization of HOG of a vehicle a</a:t>
                      </a:r>
                      <a:r>
                        <a:rPr lang="en-US" sz="1300">
                          <a:latin typeface="Times New Roman"/>
                          <a:ea typeface="Times New Roman"/>
                          <a:cs typeface="Times New Roman"/>
                          <a:sym typeface="Times New Roman"/>
                        </a:rPr>
                        <a:t>nd Shadow Detection</a:t>
                      </a:r>
                      <a:endParaRPr/>
                    </a:p>
                  </a:txBody>
                  <a:tcPr marT="27725" marB="27725" marR="56550" marL="56550">
                    <a:solidFill>
                      <a:srgbClr val="BBD6EE"/>
                    </a:solidFill>
                  </a:tcPr>
                </a:tc>
                <a:tc>
                  <a:txBody>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Just detecting vehicles and classifying.</a:t>
                      </a:r>
                      <a:endParaRPr sz="1300">
                        <a:latin typeface="Times New Roman"/>
                        <a:ea typeface="Times New Roman"/>
                        <a:cs typeface="Times New Roman"/>
                        <a:sym typeface="Times New Roman"/>
                      </a:endParaRPr>
                    </a:p>
                  </a:txBody>
                  <a:tcPr marT="27725" marB="27725" marR="56550" marL="56550">
                    <a:solidFill>
                      <a:srgbClr val="BBD6EE"/>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