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0" r:id="rId9"/>
    <p:sldId id="261" r:id="rId10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9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8181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8181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8181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8181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9786" y="208788"/>
            <a:ext cx="5124450" cy="842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8181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s.ai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esentations.ai/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t="3482" b="3969"/>
          <a:stretch/>
        </p:blipFill>
        <p:spPr>
          <a:xfrm>
            <a:off x="4114285" y="152400"/>
            <a:ext cx="3675428" cy="40508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4765" y="1387458"/>
            <a:ext cx="3779520" cy="82296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3495" marR="5080" indent="-11430">
              <a:lnSpc>
                <a:spcPts val="2980"/>
              </a:lnSpc>
              <a:spcBef>
                <a:spcPts val="465"/>
              </a:spcBef>
            </a:pPr>
            <a:r>
              <a:rPr sz="2750" spc="-265" dirty="0">
                <a:solidFill>
                  <a:srgbClr val="181818"/>
                </a:solidFill>
                <a:latin typeface="Arial MT"/>
                <a:cs typeface="Arial MT"/>
              </a:rPr>
              <a:t>Remote</a:t>
            </a:r>
            <a:r>
              <a:rPr sz="2750" spc="-6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750" spc="-180" dirty="0">
                <a:solidFill>
                  <a:srgbClr val="181818"/>
                </a:solidFill>
                <a:latin typeface="Arial MT"/>
                <a:cs typeface="Arial MT"/>
              </a:rPr>
              <a:t>Meeting</a:t>
            </a:r>
            <a:r>
              <a:rPr sz="2750" spc="-8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750" spc="-204" dirty="0">
                <a:solidFill>
                  <a:srgbClr val="161616"/>
                </a:solidFill>
                <a:latin typeface="Arial MT"/>
                <a:cs typeface="Arial MT"/>
              </a:rPr>
              <a:t>Scheduling </a:t>
            </a:r>
            <a:r>
              <a:rPr sz="2750" spc="-120" dirty="0">
                <a:solidFill>
                  <a:srgbClr val="181818"/>
                </a:solidFill>
                <a:latin typeface="Arial MT"/>
                <a:cs typeface="Arial MT"/>
              </a:rPr>
              <a:t>with</a:t>
            </a:r>
            <a:r>
              <a:rPr sz="2750" spc="-3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2750" spc="-55" dirty="0">
                <a:solidFill>
                  <a:srgbClr val="181818"/>
                </a:solidFill>
                <a:latin typeface="Arial MT"/>
                <a:cs typeface="Arial MT"/>
              </a:rPr>
              <a:t>Connectify</a:t>
            </a:r>
            <a:endParaRPr sz="27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905" y="2438400"/>
            <a:ext cx="3681095" cy="3733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000" spc="-10" dirty="0">
                <a:solidFill>
                  <a:srgbClr val="6E6E6E"/>
                </a:solidFill>
                <a:latin typeface="Arial MT"/>
                <a:cs typeface="Arial MT"/>
              </a:rPr>
              <a:t>Comprehensive</a:t>
            </a:r>
            <a:r>
              <a:rPr sz="1000" spc="12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6E6E6E"/>
                </a:solidFill>
                <a:latin typeface="Arial MT"/>
                <a:cs typeface="Arial MT"/>
              </a:rPr>
              <a:t>analysis</a:t>
            </a:r>
            <a:r>
              <a:rPr sz="1000" spc="4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6E6E6E"/>
                </a:solidFill>
                <a:latin typeface="Arial MT"/>
                <a:cs typeface="Arial MT"/>
              </a:rPr>
              <a:t>of</a:t>
            </a:r>
            <a:r>
              <a:rPr sz="1000" spc="1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6B6B6B"/>
                </a:solidFill>
                <a:latin typeface="Arial MT"/>
                <a:cs typeface="Arial MT"/>
              </a:rPr>
              <a:t>Connectify,</a:t>
            </a:r>
            <a:r>
              <a:rPr sz="1000" spc="6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6E6E6E"/>
                </a:solidFill>
                <a:latin typeface="Arial MT"/>
                <a:cs typeface="Arial MT"/>
              </a:rPr>
              <a:t>a </a:t>
            </a:r>
            <a:r>
              <a:rPr sz="1000" dirty="0">
                <a:solidFill>
                  <a:srgbClr val="6D6D6D"/>
                </a:solidFill>
                <a:latin typeface="Arial MT"/>
                <a:cs typeface="Arial MT"/>
              </a:rPr>
              <a:t>scheduling</a:t>
            </a:r>
            <a:r>
              <a:rPr sz="1000" spc="3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6E6E6E"/>
                </a:solidFill>
                <a:latin typeface="Arial MT"/>
                <a:cs typeface="Arial MT"/>
              </a:rPr>
              <a:t>sol</a:t>
            </a:r>
            <a:r>
              <a:rPr sz="1000" spc="-16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6D6D6D"/>
                </a:solidFill>
                <a:latin typeface="Arial MT"/>
                <a:cs typeface="Arial MT"/>
              </a:rPr>
              <a:t>ution</a:t>
            </a:r>
            <a:r>
              <a:rPr sz="1000" spc="4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666666"/>
                </a:solidFill>
                <a:latin typeface="Arial MT"/>
                <a:cs typeface="Arial MT"/>
              </a:rPr>
              <a:t>for</a:t>
            </a:r>
            <a:endParaRPr sz="1000" dirty="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140"/>
              </a:spcBef>
            </a:pPr>
            <a:r>
              <a:rPr sz="1050" spc="-35" dirty="0">
                <a:solidFill>
                  <a:srgbClr val="6B6B6B"/>
                </a:solidFill>
                <a:latin typeface="Arial MT"/>
                <a:cs typeface="Arial MT"/>
              </a:rPr>
              <a:t>remote</a:t>
            </a:r>
            <a:r>
              <a:rPr sz="1050" spc="-2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6E6E6E"/>
                </a:solidFill>
                <a:latin typeface="Arial MT"/>
                <a:cs typeface="Arial MT"/>
              </a:rPr>
              <a:t>teams.</a:t>
            </a:r>
            <a:endParaRPr sz="1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302" y="2571750"/>
            <a:ext cx="492746" cy="762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302" y="1371600"/>
            <a:ext cx="492746" cy="762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092986" y="276312"/>
            <a:ext cx="3029585" cy="4038600"/>
          </a:xfrm>
          <a:custGeom>
            <a:avLst/>
            <a:gdLst/>
            <a:ahLst/>
            <a:cxnLst/>
            <a:rect l="l" t="t" r="r" b="b"/>
            <a:pathLst>
              <a:path w="3029584" h="4404360">
                <a:moveTo>
                  <a:pt x="3029712" y="4404360"/>
                </a:moveTo>
                <a:lnTo>
                  <a:pt x="0" y="4404360"/>
                </a:lnTo>
                <a:lnTo>
                  <a:pt x="0" y="0"/>
                </a:lnTo>
                <a:lnTo>
                  <a:pt x="3029712" y="0"/>
                </a:lnTo>
                <a:lnTo>
                  <a:pt x="3029712" y="4404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07319" y="296671"/>
            <a:ext cx="2278380" cy="1701556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6350" indent="292100" algn="r">
              <a:lnSpc>
                <a:spcPct val="98000"/>
              </a:lnSpc>
              <a:spcBef>
                <a:spcPts val="150"/>
              </a:spcBef>
            </a:pPr>
            <a:r>
              <a:rPr sz="2100" spc="-114" dirty="0" err="1">
                <a:solidFill>
                  <a:srgbClr val="FFFFFF"/>
                </a:solidFill>
              </a:rPr>
              <a:t>Unders</a:t>
            </a:r>
            <a:r>
              <a:rPr lang="en-IN" sz="2100" spc="-114" dirty="0" err="1">
                <a:solidFill>
                  <a:srgbClr val="FFFFFF"/>
                </a:solidFill>
              </a:rPr>
              <a:t>tand</a:t>
            </a:r>
            <a:r>
              <a:rPr sz="2100" spc="-114" dirty="0" err="1">
                <a:solidFill>
                  <a:srgbClr val="FFFFFF"/>
                </a:solidFill>
              </a:rPr>
              <a:t>ing</a:t>
            </a:r>
            <a:r>
              <a:rPr sz="2100" spc="-30" dirty="0">
                <a:solidFill>
                  <a:srgbClr val="FFFFFF"/>
                </a:solidFill>
              </a:rPr>
              <a:t> the </a:t>
            </a:r>
            <a:r>
              <a:rPr sz="2000" spc="-105" dirty="0">
                <a:solidFill>
                  <a:srgbClr val="FFFFFF"/>
                </a:solidFill>
              </a:rPr>
              <a:t>Scheduling</a:t>
            </a:r>
            <a:r>
              <a:rPr sz="2000" spc="-55" dirty="0">
                <a:solidFill>
                  <a:srgbClr val="FFFFFF"/>
                </a:solidFill>
              </a:rPr>
              <a:t> </a:t>
            </a:r>
            <a:r>
              <a:rPr sz="2000" spc="-85" dirty="0">
                <a:solidFill>
                  <a:srgbClr val="FFFFFF"/>
                </a:solidFill>
              </a:rPr>
              <a:t>Challenge </a:t>
            </a:r>
            <a:r>
              <a:rPr sz="2150" spc="-140" dirty="0">
                <a:solidFill>
                  <a:srgbClr val="FFFFFF"/>
                </a:solidFill>
              </a:rPr>
              <a:t>for</a:t>
            </a:r>
            <a:r>
              <a:rPr sz="2150" spc="-160" dirty="0">
                <a:solidFill>
                  <a:srgbClr val="FFFFFF"/>
                </a:solidFill>
              </a:rPr>
              <a:t> </a:t>
            </a:r>
            <a:r>
              <a:rPr sz="2150" spc="-220" dirty="0">
                <a:solidFill>
                  <a:srgbClr val="FFFFFF"/>
                </a:solidFill>
              </a:rPr>
              <a:t>Remote</a:t>
            </a:r>
            <a:r>
              <a:rPr sz="2150" spc="-85" dirty="0">
                <a:solidFill>
                  <a:srgbClr val="FFFFFF"/>
                </a:solidFill>
              </a:rPr>
              <a:t> </a:t>
            </a:r>
            <a:r>
              <a:rPr sz="2150" spc="-35" dirty="0">
                <a:solidFill>
                  <a:srgbClr val="FFFFFF"/>
                </a:solidFill>
              </a:rPr>
              <a:t>Teams</a:t>
            </a:r>
            <a:endParaRPr sz="2150" dirty="0"/>
          </a:p>
          <a:p>
            <a:pPr marL="605155" marR="5080" indent="-370205">
              <a:lnSpc>
                <a:spcPct val="107300"/>
              </a:lnSpc>
              <a:spcBef>
                <a:spcPts val="390"/>
              </a:spcBef>
            </a:pPr>
            <a:r>
              <a:rPr sz="1100" spc="-70" dirty="0">
                <a:solidFill>
                  <a:srgbClr val="FFFFFF"/>
                </a:solidFill>
              </a:rPr>
              <a:t>Exploring</a:t>
            </a:r>
            <a:r>
              <a:rPr sz="1100" dirty="0">
                <a:solidFill>
                  <a:srgbClr val="FFFFFF"/>
                </a:solidFill>
              </a:rPr>
              <a:t> </a:t>
            </a:r>
            <a:r>
              <a:rPr sz="1100" spc="-60" dirty="0">
                <a:solidFill>
                  <a:srgbClr val="FFFFFF"/>
                </a:solidFill>
              </a:rPr>
              <a:t>Factors</a:t>
            </a:r>
            <a:r>
              <a:rPr sz="1100" spc="55" dirty="0">
                <a:solidFill>
                  <a:srgbClr val="FFFFFF"/>
                </a:solidFill>
              </a:rPr>
              <a:t> </a:t>
            </a:r>
            <a:r>
              <a:rPr sz="1100" spc="-35" dirty="0">
                <a:solidFill>
                  <a:srgbClr val="FFFFFF"/>
                </a:solidFill>
              </a:rPr>
              <a:t>Affecting</a:t>
            </a:r>
            <a:r>
              <a:rPr sz="1100" spc="20" dirty="0">
                <a:solidFill>
                  <a:srgbClr val="FFFFFF"/>
                </a:solidFill>
              </a:rPr>
              <a:t> </a:t>
            </a:r>
            <a:r>
              <a:rPr sz="1100" spc="-25" dirty="0">
                <a:solidFill>
                  <a:srgbClr val="FFFFFF"/>
                </a:solidFill>
              </a:rPr>
              <a:t>Meeting </a:t>
            </a:r>
            <a:r>
              <a:rPr sz="1100" spc="-45" dirty="0">
                <a:solidFill>
                  <a:srgbClr val="FFFFFF"/>
                </a:solidFill>
              </a:rPr>
              <a:t>Coordination</a:t>
            </a:r>
            <a:r>
              <a:rPr sz="1100" spc="85" dirty="0">
                <a:solidFill>
                  <a:srgbClr val="FFFFFF"/>
                </a:solidFill>
              </a:rPr>
              <a:t> </a:t>
            </a:r>
            <a:r>
              <a:rPr sz="1100" spc="-30" dirty="0">
                <a:solidFill>
                  <a:srgbClr val="FFFFFF"/>
                </a:solidFill>
              </a:rPr>
              <a:t>in</a:t>
            </a:r>
            <a:r>
              <a:rPr sz="1100" spc="-100" dirty="0">
                <a:solidFill>
                  <a:srgbClr val="FFFFFF"/>
                </a:solidFill>
              </a:rPr>
              <a:t> </a:t>
            </a:r>
            <a:r>
              <a:rPr sz="1100" spc="-90" dirty="0">
                <a:solidFill>
                  <a:srgbClr val="FFFFFF"/>
                </a:solidFill>
              </a:rPr>
              <a:t>Remote</a:t>
            </a:r>
            <a:r>
              <a:rPr sz="1100" spc="-10" dirty="0">
                <a:solidFill>
                  <a:srgbClr val="FFFFFF"/>
                </a:solidFill>
              </a:rPr>
              <a:t> </a:t>
            </a:r>
            <a:r>
              <a:rPr sz="1100" spc="-65" dirty="0">
                <a:solidFill>
                  <a:srgbClr val="FFFFFF"/>
                </a:solidFill>
              </a:rPr>
              <a:t>Work</a:t>
            </a:r>
            <a:endParaRPr sz="1100" dirty="0"/>
          </a:p>
        </p:txBody>
      </p:sp>
      <p:sp>
        <p:nvSpPr>
          <p:cNvPr id="8" name="object 8"/>
          <p:cNvSpPr txBox="1"/>
          <p:nvPr/>
        </p:nvSpPr>
        <p:spPr>
          <a:xfrm>
            <a:off x="1037151" y="1359966"/>
            <a:ext cx="3941249" cy="112370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b="1" dirty="0">
                <a:solidFill>
                  <a:srgbClr val="131313"/>
                </a:solidFill>
                <a:latin typeface="Arial MT"/>
                <a:cs typeface="Arial MT"/>
              </a:rPr>
              <a:t>Time</a:t>
            </a:r>
            <a:r>
              <a:rPr sz="1600" b="1" spc="4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181818"/>
                </a:solidFill>
                <a:latin typeface="Arial MT"/>
                <a:cs typeface="Arial MT"/>
              </a:rPr>
              <a:t>Zone</a:t>
            </a:r>
            <a:r>
              <a:rPr sz="1600" b="1" spc="10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161616"/>
                </a:solidFill>
                <a:latin typeface="Arial MT"/>
                <a:cs typeface="Arial MT"/>
              </a:rPr>
              <a:t>Differences</a:t>
            </a:r>
            <a:endParaRPr sz="1600" b="1" dirty="0">
              <a:latin typeface="Arial MT"/>
              <a:cs typeface="Arial MT"/>
            </a:endParaRPr>
          </a:p>
          <a:p>
            <a:pPr marL="14604" marR="5080" indent="-1905">
              <a:lnSpc>
                <a:spcPct val="120000"/>
              </a:lnSpc>
              <a:spcBef>
                <a:spcPts val="315"/>
              </a:spcBef>
            </a:pPr>
            <a:r>
              <a:rPr lang="en-US" sz="1400" spc="-10" dirty="0">
                <a:solidFill>
                  <a:srgbClr val="181818"/>
                </a:solidFill>
                <a:latin typeface="Arial MT"/>
                <a:cs typeface="Arial MT"/>
              </a:rPr>
              <a:t>Remote</a:t>
            </a:r>
            <a:r>
              <a:rPr lang="en-US" sz="1400" spc="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81818"/>
                </a:solidFill>
                <a:latin typeface="Arial MT"/>
                <a:cs typeface="Arial MT"/>
              </a:rPr>
              <a:t>employees</a:t>
            </a:r>
            <a:r>
              <a:rPr lang="en-US" sz="1400" spc="4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A1A1A"/>
                </a:solidFill>
                <a:latin typeface="Arial MT"/>
                <a:cs typeface="Arial MT"/>
              </a:rPr>
              <a:t>in</a:t>
            </a:r>
            <a:r>
              <a:rPr lang="en-US" sz="1400" spc="-8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81818"/>
                </a:solidFill>
                <a:latin typeface="Arial MT"/>
                <a:cs typeface="Arial MT"/>
              </a:rPr>
              <a:t>various</a:t>
            </a:r>
            <a:r>
              <a:rPr lang="en-US" sz="14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81818"/>
                </a:solidFill>
                <a:latin typeface="Arial MT"/>
                <a:cs typeface="Arial MT"/>
              </a:rPr>
              <a:t>global</a:t>
            </a:r>
            <a:r>
              <a:rPr lang="en-US" sz="1400" spc="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61616"/>
                </a:solidFill>
                <a:latin typeface="Arial MT"/>
                <a:cs typeface="Arial MT"/>
              </a:rPr>
              <a:t>locations</a:t>
            </a:r>
            <a:r>
              <a:rPr lang="en-US" sz="1400" spc="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61616"/>
                </a:solidFill>
                <a:latin typeface="Arial MT"/>
                <a:cs typeface="Arial MT"/>
              </a:rPr>
              <a:t>struggle</a:t>
            </a:r>
            <a:r>
              <a:rPr lang="en-US" sz="14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81818"/>
                </a:solidFill>
                <a:latin typeface="Arial MT"/>
                <a:cs typeface="Arial MT"/>
              </a:rPr>
              <a:t>with</a:t>
            </a:r>
            <a:r>
              <a:rPr lang="en-US" sz="1400" spc="-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1400" spc="-30" dirty="0">
                <a:solidFill>
                  <a:srgbClr val="181818"/>
                </a:solidFill>
                <a:latin typeface="Arial MT"/>
                <a:cs typeface="Arial MT"/>
              </a:rPr>
              <a:t>over</a:t>
            </a:r>
            <a:r>
              <a:rPr lang="en-US" sz="1400" spc="-1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rgbClr val="161616"/>
                </a:solidFill>
                <a:latin typeface="Arial MT"/>
                <a:cs typeface="Arial MT"/>
              </a:rPr>
              <a:t>lapping </a:t>
            </a:r>
            <a:r>
              <a:rPr lang="en-US" sz="1400" spc="-10" dirty="0">
                <a:solidFill>
                  <a:srgbClr val="181818"/>
                </a:solidFill>
                <a:latin typeface="Arial MT"/>
                <a:cs typeface="Arial MT"/>
              </a:rPr>
              <a:t>availability,</a:t>
            </a:r>
            <a:r>
              <a:rPr lang="en-US" sz="1400" spc="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61616"/>
                </a:solidFill>
                <a:latin typeface="Arial MT"/>
                <a:cs typeface="Arial MT"/>
              </a:rPr>
              <a:t>complicating</a:t>
            </a:r>
            <a:r>
              <a:rPr lang="en-US" sz="1400" spc="1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lang="en-US" sz="1400" dirty="0">
                <a:solidFill>
                  <a:srgbClr val="181818"/>
                </a:solidFill>
                <a:latin typeface="Arial MT"/>
                <a:cs typeface="Arial MT"/>
              </a:rPr>
              <a:t>meeting</a:t>
            </a:r>
            <a:r>
              <a:rPr lang="en-US" sz="1400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lang="en-US" sz="1400" spc="-10" dirty="0">
                <a:solidFill>
                  <a:srgbClr val="181818"/>
                </a:solidFill>
                <a:latin typeface="Arial MT"/>
                <a:cs typeface="Arial MT"/>
              </a:rPr>
              <a:t>scheduling.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7150" y="2895600"/>
            <a:ext cx="3103049" cy="579646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600" b="1" spc="-10" dirty="0">
                <a:solidFill>
                  <a:srgbClr val="181818"/>
                </a:solidFill>
                <a:latin typeface="Arial MT"/>
                <a:cs typeface="Arial MT"/>
              </a:rPr>
              <a:t>Notification</a:t>
            </a:r>
            <a:endParaRPr sz="1600" b="1" dirty="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370"/>
              </a:spcBef>
            </a:pPr>
            <a:r>
              <a:rPr sz="1400" spc="-25" dirty="0">
                <a:solidFill>
                  <a:srgbClr val="181818"/>
                </a:solidFill>
                <a:latin typeface="Arial MT"/>
                <a:cs typeface="Arial MT"/>
              </a:rPr>
              <a:t>Notify</a:t>
            </a:r>
            <a:r>
              <a:rPr sz="1400" spc="-1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1400" spc="-6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spc="-35" dirty="0">
                <a:solidFill>
                  <a:srgbClr val="181818"/>
                </a:solidFill>
                <a:latin typeface="Arial MT"/>
                <a:cs typeface="Arial MT"/>
              </a:rPr>
              <a:t>Participants</a:t>
            </a:r>
            <a:r>
              <a:rPr sz="14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161616"/>
                </a:solidFill>
                <a:latin typeface="Arial MT"/>
                <a:cs typeface="Arial MT"/>
              </a:rPr>
              <a:t>a</a:t>
            </a:r>
            <a:r>
              <a:rPr lang="en-IN" sz="1400" spc="-55" dirty="0">
                <a:solidFill>
                  <a:srgbClr val="161616"/>
                </a:solidFill>
                <a:latin typeface="Arial MT"/>
                <a:cs typeface="Arial MT"/>
              </a:rPr>
              <a:t>b</a:t>
            </a:r>
            <a:r>
              <a:rPr sz="1400" spc="-55" dirty="0">
                <a:solidFill>
                  <a:srgbClr val="161616"/>
                </a:solidFill>
                <a:latin typeface="Arial MT"/>
                <a:cs typeface="Arial MT"/>
              </a:rPr>
              <a:t>out</a:t>
            </a:r>
            <a:r>
              <a:rPr sz="14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81818"/>
                </a:solidFill>
                <a:latin typeface="Arial MT"/>
                <a:cs typeface="Arial MT"/>
              </a:rPr>
              <a:t>the</a:t>
            </a:r>
            <a:r>
              <a:rPr sz="1400" spc="-7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spc="-30" dirty="0">
                <a:solidFill>
                  <a:srgbClr val="181818"/>
                </a:solidFill>
                <a:latin typeface="Arial MT"/>
                <a:cs typeface="Arial MT"/>
              </a:rPr>
              <a:t>meeting</a:t>
            </a:r>
            <a:r>
              <a:rPr sz="950" spc="-30" dirty="0">
                <a:solidFill>
                  <a:srgbClr val="181818"/>
                </a:solidFill>
                <a:latin typeface="Arial MT"/>
                <a:cs typeface="Arial MT"/>
              </a:rPr>
              <a:t>.</a:t>
            </a:r>
            <a:endParaRPr sz="9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1769" rIns="0" bIns="0" rtlCol="0">
            <a:spAutoFit/>
          </a:bodyPr>
          <a:lstStyle/>
          <a:p>
            <a:pPr marL="109855">
              <a:lnSpc>
                <a:spcPts val="2540"/>
              </a:lnSpc>
              <a:spcBef>
                <a:spcPts val="100"/>
              </a:spcBef>
            </a:pPr>
            <a:r>
              <a:rPr sz="2150" spc="-135" dirty="0"/>
              <a:t>Introduction</a:t>
            </a:r>
            <a:r>
              <a:rPr sz="2150" spc="5" dirty="0"/>
              <a:t> </a:t>
            </a:r>
            <a:r>
              <a:rPr sz="2150" spc="-55" dirty="0">
                <a:solidFill>
                  <a:srgbClr val="1A1A1A"/>
                </a:solidFill>
              </a:rPr>
              <a:t>to</a:t>
            </a:r>
            <a:r>
              <a:rPr sz="2150" spc="-215" dirty="0">
                <a:solidFill>
                  <a:srgbClr val="1A1A1A"/>
                </a:solidFill>
              </a:rPr>
              <a:t> </a:t>
            </a:r>
            <a:r>
              <a:rPr sz="2150" spc="-140" dirty="0"/>
              <a:t>Connectify.</a:t>
            </a:r>
            <a:r>
              <a:rPr sz="2150" spc="45" dirty="0"/>
              <a:t> </a:t>
            </a:r>
            <a:r>
              <a:rPr sz="2150" spc="-434" dirty="0">
                <a:solidFill>
                  <a:srgbClr val="1A1A1A"/>
                </a:solidFill>
              </a:rPr>
              <a:t>A</a:t>
            </a:r>
            <a:r>
              <a:rPr sz="2150" spc="-130" dirty="0">
                <a:solidFill>
                  <a:srgbClr val="1A1A1A"/>
                </a:solidFill>
              </a:rPr>
              <a:t> </a:t>
            </a:r>
            <a:r>
              <a:rPr sz="2150" spc="-170" dirty="0"/>
              <a:t>Solution</a:t>
            </a:r>
            <a:r>
              <a:rPr sz="2150" spc="-5" dirty="0"/>
              <a:t> </a:t>
            </a:r>
            <a:r>
              <a:rPr sz="2150" spc="-25" dirty="0">
                <a:solidFill>
                  <a:srgbClr val="1A1A1A"/>
                </a:solidFill>
              </a:rPr>
              <a:t>for</a:t>
            </a:r>
            <a:endParaRPr sz="2150"/>
          </a:p>
          <a:p>
            <a:pPr marL="113664">
              <a:lnSpc>
                <a:spcPts val="2480"/>
              </a:lnSpc>
            </a:pPr>
            <a:r>
              <a:rPr sz="2100" spc="-60" dirty="0"/>
              <a:t>Scheduling</a:t>
            </a:r>
            <a:endParaRPr sz="2100"/>
          </a:p>
        </p:txBody>
      </p:sp>
      <p:sp>
        <p:nvSpPr>
          <p:cNvPr id="5" name="object 5"/>
          <p:cNvSpPr txBox="1"/>
          <p:nvPr/>
        </p:nvSpPr>
        <p:spPr>
          <a:xfrm>
            <a:off x="443785" y="1094232"/>
            <a:ext cx="40012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6E6E6E"/>
                </a:solidFill>
                <a:latin typeface="Arial MT"/>
                <a:cs typeface="Arial MT"/>
              </a:rPr>
              <a:t>Optimizing</a:t>
            </a:r>
            <a:r>
              <a:rPr sz="1200" b="1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200" b="1" spc="-90" dirty="0">
                <a:solidFill>
                  <a:srgbClr val="6D6D6D"/>
                </a:solidFill>
                <a:latin typeface="Arial MT"/>
                <a:cs typeface="Arial MT"/>
              </a:rPr>
              <a:t>Remote</a:t>
            </a:r>
            <a:r>
              <a:rPr sz="1200" b="1" spc="-2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200" b="1" spc="-45" dirty="0">
                <a:solidFill>
                  <a:srgbClr val="6B6B6B"/>
                </a:solidFill>
                <a:latin typeface="Arial MT"/>
                <a:cs typeface="Arial MT"/>
              </a:rPr>
              <a:t>Meeting</a:t>
            </a:r>
            <a:r>
              <a:rPr sz="1200" b="1" spc="1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200" b="1" spc="-55" dirty="0">
                <a:solidFill>
                  <a:srgbClr val="6B6B6B"/>
                </a:solidFill>
                <a:latin typeface="Arial MT"/>
                <a:cs typeface="Arial MT"/>
              </a:rPr>
              <a:t>Scheduling</a:t>
            </a:r>
            <a:r>
              <a:rPr sz="1200" b="1" spc="6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200" b="1" spc="-40" dirty="0">
                <a:solidFill>
                  <a:srgbClr val="6D6D6D"/>
                </a:solidFill>
                <a:latin typeface="Arial MT"/>
                <a:cs typeface="Arial MT"/>
              </a:rPr>
              <a:t>with</a:t>
            </a:r>
            <a:r>
              <a:rPr sz="1200" b="1" spc="-6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6D6D6D"/>
                </a:solidFill>
                <a:latin typeface="Arial MT"/>
                <a:cs typeface="Arial MT"/>
              </a:rPr>
              <a:t>Connectify</a:t>
            </a:r>
            <a:endParaRPr sz="1200" b="1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69277" y="1050797"/>
            <a:ext cx="2366645" cy="71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61616"/>
                </a:solidFill>
                <a:latin typeface="Arial MT"/>
                <a:cs typeface="Arial MT"/>
              </a:rPr>
              <a:t>Overlapping</a:t>
            </a:r>
            <a:r>
              <a:rPr sz="1400" b="1" spc="-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181818"/>
                </a:solidFill>
                <a:latin typeface="Arial MT"/>
                <a:cs typeface="Arial MT"/>
              </a:rPr>
              <a:t>Time</a:t>
            </a:r>
            <a:r>
              <a:rPr sz="1400" b="1" spc="-5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161616"/>
                </a:solidFill>
                <a:latin typeface="Arial MT"/>
                <a:cs typeface="Arial MT"/>
              </a:rPr>
              <a:t>Detection</a:t>
            </a:r>
            <a:endParaRPr sz="1400" b="1" dirty="0">
              <a:latin typeface="Arial MT"/>
              <a:cs typeface="Arial MT"/>
            </a:endParaRPr>
          </a:p>
          <a:p>
            <a:pPr marL="15240" marR="5080" indent="-3175">
              <a:lnSpc>
                <a:spcPct val="120000"/>
              </a:lnSpc>
              <a:spcBef>
                <a:spcPts val="520"/>
              </a:spcBef>
            </a:pP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Identifies</a:t>
            </a:r>
            <a:r>
              <a:rPr sz="1200" spc="8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81818"/>
                </a:solidFill>
                <a:latin typeface="Arial MT"/>
                <a:cs typeface="Arial MT"/>
              </a:rPr>
              <a:t>available</a:t>
            </a:r>
            <a:r>
              <a:rPr sz="1200" spc="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A1A1A"/>
                </a:solidFill>
                <a:latin typeface="Arial MT"/>
                <a:cs typeface="Arial MT"/>
              </a:rPr>
              <a:t>time</a:t>
            </a:r>
            <a:r>
              <a:rPr sz="1200" spc="2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slots</a:t>
            </a:r>
            <a:r>
              <a:rPr sz="1200" spc="8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A1A1A"/>
                </a:solidFill>
                <a:latin typeface="Arial MT"/>
                <a:cs typeface="Arial MT"/>
              </a:rPr>
              <a:t>for</a:t>
            </a:r>
            <a:r>
              <a:rPr sz="1200" spc="10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61616"/>
                </a:solidFill>
                <a:latin typeface="Arial MT"/>
                <a:cs typeface="Arial MT"/>
              </a:rPr>
              <a:t>all</a:t>
            </a:r>
            <a:r>
              <a:rPr sz="1200" spc="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81818"/>
                </a:solidFill>
                <a:latin typeface="Arial MT"/>
                <a:cs typeface="Arial MT"/>
              </a:rPr>
              <a:t>participants, minimizing</a:t>
            </a:r>
            <a:r>
              <a:rPr sz="1200" spc="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81818"/>
                </a:solidFill>
                <a:latin typeface="Arial MT"/>
                <a:cs typeface="Arial MT"/>
              </a:rPr>
              <a:t>conflicts</a:t>
            </a:r>
            <a:endParaRPr sz="1200" dirty="0">
              <a:latin typeface="Arial MT"/>
              <a:cs typeface="Arial MT"/>
            </a:endParaRPr>
          </a:p>
        </p:txBody>
      </p:sp>
      <p:pic>
        <p:nvPicPr>
          <p:cNvPr id="7" name="Picture 6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E902F0AA-FFD7-516F-183D-C414D75F7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6" y="1436967"/>
            <a:ext cx="5103705" cy="29605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571" y="1358183"/>
            <a:ext cx="2102857" cy="1908048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pc="-300" dirty="0">
                <a:solidFill>
                  <a:srgbClr val="161616"/>
                </a:solidFill>
              </a:rPr>
              <a:t>How</a:t>
            </a:r>
            <a:r>
              <a:rPr spc="-100" dirty="0">
                <a:solidFill>
                  <a:srgbClr val="161616"/>
                </a:solidFill>
              </a:rPr>
              <a:t> </a:t>
            </a:r>
            <a:r>
              <a:rPr spc="-165" dirty="0"/>
              <a:t>Connectify</a:t>
            </a:r>
            <a:r>
              <a:rPr dirty="0"/>
              <a:t> </a:t>
            </a:r>
            <a:r>
              <a:rPr spc="-275" dirty="0"/>
              <a:t>Works</a:t>
            </a:r>
            <a:r>
              <a:rPr spc="409" dirty="0"/>
              <a:t> </a:t>
            </a:r>
            <a:r>
              <a:rPr spc="-240" dirty="0">
                <a:solidFill>
                  <a:srgbClr val="1A1A1A"/>
                </a:solidFill>
              </a:rPr>
              <a:t>The</a:t>
            </a:r>
            <a:r>
              <a:rPr spc="-180" dirty="0">
                <a:solidFill>
                  <a:srgbClr val="1A1A1A"/>
                </a:solidFill>
              </a:rPr>
              <a:t> </a:t>
            </a:r>
            <a:r>
              <a:rPr spc="-220" dirty="0"/>
              <a:t>Scheduling</a:t>
            </a:r>
            <a:r>
              <a:rPr spc="95" dirty="0"/>
              <a:t> </a:t>
            </a:r>
            <a:r>
              <a:rPr spc="-150" dirty="0"/>
              <a:t>Algorithm</a:t>
            </a:r>
          </a:p>
          <a:p>
            <a:pPr marL="15875">
              <a:lnSpc>
                <a:spcPct val="100000"/>
              </a:lnSpc>
              <a:spcBef>
                <a:spcPts val="285"/>
              </a:spcBef>
            </a:pPr>
            <a:r>
              <a:rPr sz="1100" spc="-50" dirty="0">
                <a:solidFill>
                  <a:srgbClr val="6B6B6B"/>
                </a:solidFill>
              </a:rPr>
              <a:t>Optimizing</a:t>
            </a:r>
            <a:r>
              <a:rPr sz="1100" spc="5" dirty="0">
                <a:solidFill>
                  <a:srgbClr val="6B6B6B"/>
                </a:solidFill>
              </a:rPr>
              <a:t> </a:t>
            </a:r>
            <a:r>
              <a:rPr sz="1100" spc="-85" dirty="0">
                <a:solidFill>
                  <a:srgbClr val="6E6E6E"/>
                </a:solidFill>
              </a:rPr>
              <a:t>Remote</a:t>
            </a:r>
            <a:r>
              <a:rPr sz="1100" spc="-45" dirty="0">
                <a:solidFill>
                  <a:srgbClr val="6E6E6E"/>
                </a:solidFill>
              </a:rPr>
              <a:t> </a:t>
            </a:r>
            <a:r>
              <a:rPr sz="1100" spc="-45" dirty="0">
                <a:solidFill>
                  <a:srgbClr val="6D6D6D"/>
                </a:solidFill>
              </a:rPr>
              <a:t>Meeting</a:t>
            </a:r>
            <a:r>
              <a:rPr sz="1100" spc="-25" dirty="0">
                <a:solidFill>
                  <a:srgbClr val="6D6D6D"/>
                </a:solidFill>
              </a:rPr>
              <a:t> </a:t>
            </a:r>
            <a:r>
              <a:rPr sz="1100" spc="-55" dirty="0">
                <a:solidFill>
                  <a:srgbClr val="696969"/>
                </a:solidFill>
              </a:rPr>
              <a:t>Scheduling</a:t>
            </a:r>
            <a:r>
              <a:rPr sz="1100" spc="85" dirty="0">
                <a:solidFill>
                  <a:srgbClr val="696969"/>
                </a:solidFill>
              </a:rPr>
              <a:t> </a:t>
            </a:r>
            <a:r>
              <a:rPr sz="1100" spc="-40" dirty="0">
                <a:solidFill>
                  <a:srgbClr val="6E6E6E"/>
                </a:solidFill>
              </a:rPr>
              <a:t>with</a:t>
            </a:r>
            <a:r>
              <a:rPr sz="1100" spc="-60" dirty="0">
                <a:solidFill>
                  <a:srgbClr val="6E6E6E"/>
                </a:solidFill>
              </a:rPr>
              <a:t> </a:t>
            </a:r>
            <a:r>
              <a:rPr sz="1100" spc="-10" dirty="0">
                <a:solidFill>
                  <a:srgbClr val="6B6B6B"/>
                </a:solidFill>
              </a:rPr>
              <a:t>Connectify</a:t>
            </a:r>
            <a:endParaRPr sz="1100" dirty="0"/>
          </a:p>
        </p:txBody>
      </p:sp>
      <p:sp>
        <p:nvSpPr>
          <p:cNvPr id="18" name="object 18"/>
          <p:cNvSpPr txBox="1"/>
          <p:nvPr/>
        </p:nvSpPr>
        <p:spPr>
          <a:xfrm>
            <a:off x="6624862" y="4237591"/>
            <a:ext cx="46990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11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’</a:t>
            </a:r>
            <a:r>
              <a:rPr sz="650" spc="-5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21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‹’-n</a:t>
            </a:r>
            <a:r>
              <a:rPr sz="650" spc="7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</a:t>
            </a: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26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.:</a:t>
            </a:r>
            <a:r>
              <a:rPr sz="650" spc="14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g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72343" y="4237591"/>
            <a:ext cx="6426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4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preseutotionsœ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828" y="1295400"/>
            <a:ext cx="2102857" cy="73289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655"/>
              </a:spcBef>
            </a:pPr>
            <a:r>
              <a:rPr sz="1400" b="1" dirty="0">
                <a:solidFill>
                  <a:srgbClr val="181818"/>
                </a:solidFill>
                <a:latin typeface="Arial MT"/>
                <a:cs typeface="Arial MT"/>
              </a:rPr>
              <a:t>Data</a:t>
            </a:r>
            <a:r>
              <a:rPr sz="1400" b="1" spc="-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161616"/>
                </a:solidFill>
                <a:latin typeface="Arial MT"/>
                <a:cs typeface="Arial MT"/>
              </a:rPr>
              <a:t>Collection</a:t>
            </a:r>
            <a:endParaRPr sz="1400" b="1" dirty="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161616"/>
                </a:solidFill>
                <a:latin typeface="Arial MT"/>
                <a:cs typeface="Arial MT"/>
              </a:rPr>
              <a:t>Gathers</a:t>
            </a:r>
            <a:r>
              <a:rPr sz="1200" spc="-1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participant</a:t>
            </a:r>
            <a:r>
              <a:rPr sz="1200" spc="8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availability</a:t>
            </a:r>
            <a:r>
              <a:rPr lang="en-IN" sz="1200" spc="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A1A1A"/>
                </a:solidFill>
                <a:latin typeface="Arial MT"/>
                <a:cs typeface="Arial MT"/>
              </a:rPr>
              <a:t>from</a:t>
            </a:r>
            <a:r>
              <a:rPr lang="en-IN" sz="1200" spc="-20" dirty="0"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integrated</a:t>
            </a:r>
            <a:r>
              <a:rPr sz="1200" spc="1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81818"/>
                </a:solidFill>
                <a:latin typeface="Arial MT"/>
                <a:cs typeface="Arial MT"/>
              </a:rPr>
              <a:t>calendars</a:t>
            </a:r>
            <a:r>
              <a:rPr sz="850" spc="-10" dirty="0">
                <a:solidFill>
                  <a:srgbClr val="181818"/>
                </a:solidFill>
                <a:latin typeface="Arial MT"/>
                <a:cs typeface="Arial MT"/>
              </a:rPr>
              <a:t>.</a:t>
            </a:r>
            <a:endParaRPr sz="85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2048" y="2667000"/>
            <a:ext cx="2223637" cy="732893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655"/>
              </a:spcBef>
            </a:pPr>
            <a:r>
              <a:rPr sz="1400" b="1" spc="20" dirty="0">
                <a:solidFill>
                  <a:srgbClr val="161616"/>
                </a:solidFill>
                <a:latin typeface="Arial MT"/>
                <a:cs typeface="Arial MT"/>
              </a:rPr>
              <a:t>Recommendation</a:t>
            </a:r>
            <a:r>
              <a:rPr sz="1400" b="1" spc="1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181818"/>
                </a:solidFill>
                <a:latin typeface="Arial MT"/>
                <a:cs typeface="Arial MT"/>
              </a:rPr>
              <a:t>Engine</a:t>
            </a:r>
            <a:endParaRPr sz="1400" b="1" dirty="0">
              <a:latin typeface="Arial MT"/>
              <a:cs typeface="Arial MT"/>
            </a:endParaRPr>
          </a:p>
          <a:p>
            <a:pPr marR="6350" algn="r">
              <a:lnSpc>
                <a:spcPct val="100000"/>
              </a:lnSpc>
              <a:spcBef>
                <a:spcPts val="495"/>
              </a:spcBef>
            </a:pPr>
            <a:r>
              <a:rPr sz="1200" dirty="0">
                <a:solidFill>
                  <a:srgbClr val="1A1A1A"/>
                </a:solidFill>
                <a:latin typeface="Arial MT"/>
                <a:cs typeface="Arial MT"/>
              </a:rPr>
              <a:t>Suggests</a:t>
            </a:r>
            <a:r>
              <a:rPr sz="1200" spc="-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A1A1A"/>
                </a:solidFill>
                <a:latin typeface="Arial MT"/>
                <a:cs typeface="Arial MT"/>
              </a:rPr>
              <a:t>the</a:t>
            </a:r>
            <a:r>
              <a:rPr sz="1200" spc="13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61616"/>
                </a:solidFill>
                <a:latin typeface="Arial MT"/>
                <a:cs typeface="Arial MT"/>
              </a:rPr>
              <a:t>best</a:t>
            </a:r>
            <a:r>
              <a:rPr sz="12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time</a:t>
            </a:r>
            <a:r>
              <a:rPr sz="1200" spc="3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61616"/>
                </a:solidFill>
                <a:latin typeface="Arial MT"/>
                <a:cs typeface="Arial MT"/>
              </a:rPr>
              <a:t>slots</a:t>
            </a:r>
            <a:r>
              <a:rPr sz="1200" spc="2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A1A1A"/>
                </a:solidFill>
                <a:latin typeface="Arial MT"/>
                <a:cs typeface="Arial MT"/>
              </a:rPr>
              <a:t>to</a:t>
            </a:r>
            <a:r>
              <a:rPr lang="en-IN" sz="1200" spc="70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181818"/>
                </a:solidFill>
                <a:latin typeface="Arial MT"/>
                <a:cs typeface="Arial MT"/>
              </a:rPr>
              <a:t>t</a:t>
            </a:r>
            <a:r>
              <a:rPr lang="en-IN" sz="1200" spc="-25" dirty="0">
                <a:solidFill>
                  <a:srgbClr val="181818"/>
                </a:solidFill>
                <a:latin typeface="Arial MT"/>
                <a:cs typeface="Arial MT"/>
              </a:rPr>
              <a:t>he </a:t>
            </a: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meeting</a:t>
            </a:r>
            <a:r>
              <a:rPr sz="1200" spc="1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A1A1A"/>
                </a:solidFill>
                <a:latin typeface="Arial MT"/>
                <a:cs typeface="Arial MT"/>
              </a:rPr>
              <a:t>host</a:t>
            </a:r>
            <a:r>
              <a:rPr sz="850" spc="-10" dirty="0">
                <a:solidFill>
                  <a:srgbClr val="1A1A1A"/>
                </a:solidFill>
                <a:latin typeface="Arial MT"/>
                <a:cs typeface="Arial MT"/>
              </a:rPr>
              <a:t>.</a:t>
            </a:r>
            <a:endParaRPr sz="850" dirty="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62314" y="1060686"/>
            <a:ext cx="1831339" cy="994952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400" b="1" dirty="0">
                <a:solidFill>
                  <a:srgbClr val="161616"/>
                </a:solidFill>
                <a:latin typeface="Arial MT"/>
                <a:cs typeface="Arial MT"/>
              </a:rPr>
              <a:t>Time</a:t>
            </a:r>
            <a:r>
              <a:rPr sz="1400" b="1" spc="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400" b="1" dirty="0">
                <a:solidFill>
                  <a:srgbClr val="181818"/>
                </a:solidFill>
                <a:latin typeface="Arial MT"/>
                <a:cs typeface="Arial MT"/>
              </a:rPr>
              <a:t>Slot</a:t>
            </a:r>
            <a:r>
              <a:rPr sz="1400" b="1" spc="15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400" b="1" spc="-10" dirty="0">
                <a:solidFill>
                  <a:srgbClr val="181818"/>
                </a:solidFill>
                <a:latin typeface="Arial MT"/>
                <a:cs typeface="Arial MT"/>
              </a:rPr>
              <a:t>Analysis</a:t>
            </a:r>
            <a:endParaRPr sz="1400" b="1" dirty="0">
              <a:latin typeface="Arial MT"/>
              <a:cs typeface="Arial MT"/>
            </a:endParaRPr>
          </a:p>
          <a:p>
            <a:pPr marL="14604" marR="5080" indent="635">
              <a:lnSpc>
                <a:spcPct val="124700"/>
              </a:lnSpc>
              <a:spcBef>
                <a:spcPts val="240"/>
              </a:spcBef>
            </a:pPr>
            <a:r>
              <a:rPr sz="1200" spc="-10" dirty="0">
                <a:solidFill>
                  <a:srgbClr val="181818"/>
                </a:solidFill>
                <a:latin typeface="Arial MT"/>
                <a:cs typeface="Arial MT"/>
              </a:rPr>
              <a:t>Analyzes</a:t>
            </a:r>
            <a:r>
              <a:rPr sz="1200" spc="-3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A1A1A"/>
                </a:solidFill>
                <a:latin typeface="Arial MT"/>
                <a:cs typeface="Arial MT"/>
              </a:rPr>
              <a:t>overlapping</a:t>
            </a:r>
            <a:r>
              <a:rPr sz="1200" spc="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61616"/>
                </a:solidFill>
                <a:latin typeface="Arial MT"/>
                <a:cs typeface="Arial MT"/>
              </a:rPr>
              <a:t>intervals</a:t>
            </a:r>
            <a:r>
              <a:rPr sz="12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C1C1C"/>
                </a:solidFill>
                <a:latin typeface="Arial MT"/>
                <a:cs typeface="Arial MT"/>
              </a:rPr>
              <a:t>to</a:t>
            </a:r>
            <a:r>
              <a:rPr sz="1200" spc="40" dirty="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1C1C1C"/>
                </a:solidFill>
                <a:latin typeface="Arial MT"/>
                <a:cs typeface="Arial MT"/>
              </a:rPr>
              <a:t>find </a:t>
            </a: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optimal</a:t>
            </a:r>
            <a:r>
              <a:rPr sz="1200" spc="20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181818"/>
                </a:solidFill>
                <a:latin typeface="Arial MT"/>
                <a:cs typeface="Arial MT"/>
              </a:rPr>
              <a:t>meeting</a:t>
            </a:r>
            <a:r>
              <a:rPr sz="1200" spc="-2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181818"/>
                </a:solidFill>
                <a:latin typeface="Arial MT"/>
                <a:cs typeface="Arial MT"/>
              </a:rPr>
              <a:t>times.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3400" y="994229"/>
            <a:ext cx="2222499" cy="2332735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28D38-968A-95EA-F87E-0E2CBD0E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311510"/>
            <a:ext cx="1803400" cy="169817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 rtl="0">
              <a:lnSpc>
                <a:spcPct val="90000"/>
              </a:lnSpc>
              <a:spcBef>
                <a:spcPct val="0"/>
              </a:spcBef>
            </a:pPr>
            <a:r>
              <a:rPr lang="en-US" sz="1700" kern="1200" spc="-3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en-US" sz="1700" kern="1200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kern="1200" spc="-165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Connectify</a:t>
            </a:r>
            <a:r>
              <a:rPr lang="en-US" sz="1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kern="1200" spc="-27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Works :</a:t>
            </a:r>
            <a:r>
              <a:rPr lang="en-US" sz="1700" kern="1200" spc="409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kern="1200" spc="-24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en-US" sz="1700" kern="1200" spc="-18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kern="1200" spc="-2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Scheduling</a:t>
            </a:r>
            <a:r>
              <a:rPr lang="en-US" sz="1700" kern="1200" spc="95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17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</a:t>
            </a:r>
            <a:br>
              <a:rPr lang="en-US" sz="1700" kern="1200" spc="-1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700" kern="12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 Component of the Application</a:t>
            </a:r>
            <a:endParaRPr lang="en-US" sz="1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778091E-5BC9-818F-F2C5-0300FACAFE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0" y="762000"/>
            <a:ext cx="5105399" cy="28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30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eeting&#10;&#10;Description automatically generated">
            <a:extLst>
              <a:ext uri="{FF2B5EF4-FFF2-40B4-BE49-F238E27FC236}">
                <a16:creationId xmlns:a16="http://schemas.microsoft.com/office/drawing/2014/main" id="{60956E2D-2213-B568-5EB0-6B8E768A88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6" y="428977"/>
            <a:ext cx="6459208" cy="37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6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50770" y="-169113"/>
            <a:ext cx="1218424" cy="917992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94427" y="281430"/>
            <a:ext cx="430245" cy="43024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95654" y="436760"/>
            <a:ext cx="458315" cy="45831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237762" y="0"/>
            <a:ext cx="1890238" cy="987224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17562" y="4077000"/>
            <a:ext cx="996342" cy="495000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7B6BC83A-DE39-E931-7226-C3BD9309D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78" y="1259106"/>
            <a:ext cx="7270044" cy="205378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69386" y="4302095"/>
            <a:ext cx="543269" cy="26990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21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400" y="1819039"/>
            <a:ext cx="460190" cy="460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2709" y="1813560"/>
            <a:ext cx="463238" cy="4602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3800" y="1813560"/>
            <a:ext cx="463238" cy="4602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4460" y="310134"/>
            <a:ext cx="400177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105" dirty="0"/>
              <a:t>Tecn</a:t>
            </a:r>
            <a:r>
              <a:rPr sz="1850" spc="-145" dirty="0"/>
              <a:t> </a:t>
            </a:r>
            <a:r>
              <a:rPr sz="1850" spc="-150" dirty="0">
                <a:solidFill>
                  <a:srgbClr val="161616"/>
                </a:solidFill>
              </a:rPr>
              <a:t>StacK</a:t>
            </a:r>
            <a:r>
              <a:rPr sz="1850" spc="-180" dirty="0">
                <a:solidFill>
                  <a:srgbClr val="161616"/>
                </a:solidFill>
              </a:rPr>
              <a:t> </a:t>
            </a:r>
            <a:r>
              <a:rPr sz="1850" spc="-75" dirty="0"/>
              <a:t>Overview</a:t>
            </a:r>
            <a:r>
              <a:rPr sz="1850" spc="265" dirty="0"/>
              <a:t> </a:t>
            </a:r>
            <a:r>
              <a:rPr sz="1850" spc="-90" dirty="0"/>
              <a:t>Building</a:t>
            </a:r>
            <a:r>
              <a:rPr sz="1850" spc="-85" dirty="0"/>
              <a:t> </a:t>
            </a:r>
            <a:r>
              <a:rPr sz="1850" spc="-10" dirty="0">
                <a:solidFill>
                  <a:srgbClr val="161616"/>
                </a:solidFill>
              </a:rPr>
              <a:t>Connectify</a:t>
            </a:r>
            <a:endParaRPr sz="1850"/>
          </a:p>
        </p:txBody>
      </p:sp>
      <p:sp>
        <p:nvSpPr>
          <p:cNvPr id="10" name="object 10"/>
          <p:cNvSpPr txBox="1"/>
          <p:nvPr/>
        </p:nvSpPr>
        <p:spPr>
          <a:xfrm>
            <a:off x="6624862" y="4237591"/>
            <a:ext cx="46990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11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’</a:t>
            </a:r>
            <a:r>
              <a:rPr sz="650" spc="-5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21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‹’-n</a:t>
            </a:r>
            <a:r>
              <a:rPr sz="650" spc="7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1</a:t>
            </a: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26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.:</a:t>
            </a:r>
            <a:r>
              <a:rPr sz="650" spc="140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 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g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2343" y="4237591"/>
            <a:ext cx="642620" cy="119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70"/>
              </a:lnSpc>
            </a:pPr>
            <a:r>
              <a:rPr sz="650" spc="-45" dirty="0">
                <a:solidFill>
                  <a:srgbClr val="FFFFFF"/>
                </a:solidFill>
                <a:latin typeface="Courier New"/>
                <a:cs typeface="Courier New"/>
                <a:hlinkClick r:id="rId5"/>
              </a:rPr>
              <a:t>preseutotionsœ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782" y="652271"/>
            <a:ext cx="3627754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85" dirty="0">
                <a:solidFill>
                  <a:srgbClr val="6D6D6D"/>
                </a:solidFill>
                <a:latin typeface="Arial MT"/>
                <a:cs typeface="Arial MT"/>
              </a:rPr>
              <a:t>Leveraging</a:t>
            </a:r>
            <a:r>
              <a:rPr sz="1100" spc="5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100" spc="-135" dirty="0">
                <a:solidFill>
                  <a:srgbClr val="707070"/>
                </a:solidFill>
                <a:latin typeface="Arial MT"/>
                <a:cs typeface="Arial MT"/>
              </a:rPr>
              <a:t>a</a:t>
            </a:r>
            <a:r>
              <a:rPr sz="1100" spc="-6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100" spc="-70" dirty="0">
                <a:solidFill>
                  <a:srgbClr val="6B6B6B"/>
                </a:solidFill>
                <a:latin typeface="Arial MT"/>
                <a:cs typeface="Arial MT"/>
              </a:rPr>
              <a:t>Robust</a:t>
            </a:r>
            <a:r>
              <a:rPr sz="1100" spc="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100" spc="-85" dirty="0">
                <a:solidFill>
                  <a:srgbClr val="6B6B6B"/>
                </a:solidFill>
                <a:latin typeface="Arial MT"/>
                <a:cs typeface="Arial MT"/>
              </a:rPr>
              <a:t>Tech</a:t>
            </a:r>
            <a:r>
              <a:rPr sz="1100" spc="-4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100" spc="-55" dirty="0">
                <a:solidFill>
                  <a:srgbClr val="6B6B6B"/>
                </a:solidFill>
                <a:latin typeface="Arial MT"/>
                <a:cs typeface="Arial MT"/>
              </a:rPr>
              <a:t>Stack</a:t>
            </a:r>
            <a:r>
              <a:rPr sz="110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100" spc="-50" dirty="0">
                <a:solidFill>
                  <a:srgbClr val="6D6D6D"/>
                </a:solidFill>
                <a:latin typeface="Arial MT"/>
                <a:cs typeface="Arial MT"/>
              </a:rPr>
              <a:t>for</a:t>
            </a:r>
            <a:r>
              <a:rPr sz="1100" spc="-1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100" spc="-35" dirty="0">
                <a:solidFill>
                  <a:srgbClr val="6B6B6B"/>
                </a:solidFill>
                <a:latin typeface="Arial MT"/>
                <a:cs typeface="Arial MT"/>
              </a:rPr>
              <a:t>Scalability</a:t>
            </a:r>
            <a:r>
              <a:rPr sz="1100" spc="8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100" spc="-80" dirty="0">
                <a:solidFill>
                  <a:srgbClr val="6E6E6E"/>
                </a:solidFill>
                <a:latin typeface="Arial MT"/>
                <a:cs typeface="Arial MT"/>
              </a:rPr>
              <a:t>and</a:t>
            </a:r>
            <a:r>
              <a:rPr sz="1100" spc="-7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100" spc="-30" dirty="0">
                <a:solidFill>
                  <a:srgbClr val="6D6D6D"/>
                </a:solidFill>
                <a:latin typeface="Arial MT"/>
                <a:cs typeface="Arial MT"/>
              </a:rPr>
              <a:t>Performance</a:t>
            </a:r>
            <a:endParaRPr sz="1100" dirty="0">
              <a:latin typeface="Arial MT"/>
              <a:cs typeface="Arial MT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03524"/>
              </p:ext>
            </p:extLst>
          </p:nvPr>
        </p:nvGraphicFramePr>
        <p:xfrm>
          <a:off x="648526" y="2514600"/>
          <a:ext cx="6844473" cy="1214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422">
                <a:tc>
                  <a:txBody>
                    <a:bodyPr/>
                    <a:lstStyle/>
                    <a:p>
                      <a:pPr marR="102235" algn="ctr">
                        <a:lnSpc>
                          <a:spcPts val="1105"/>
                        </a:lnSpc>
                      </a:pPr>
                      <a:r>
                        <a:rPr sz="1400" b="1" spc="-10" dirty="0" err="1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Fronte</a:t>
                      </a:r>
                      <a:r>
                        <a:rPr lang="en-IN" sz="1400" b="1" spc="-10" dirty="0" err="1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nd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1105"/>
                        </a:lnSpc>
                      </a:pPr>
                      <a:r>
                        <a:rPr sz="1400" b="1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Backend</a:t>
                      </a:r>
                      <a:endParaRPr sz="1400" b="1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0" algn="ctr">
                        <a:lnSpc>
                          <a:spcPts val="1105"/>
                        </a:lnSpc>
                      </a:pPr>
                      <a:r>
                        <a:rPr sz="1400" b="1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Database</a:t>
                      </a:r>
                      <a:endParaRPr sz="1400" b="1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85">
                <a:tc>
                  <a:txBody>
                    <a:bodyPr/>
                    <a:lstStyle/>
                    <a:p>
                      <a:pPr marR="8763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Utilizes</a:t>
                      </a:r>
                      <a:r>
                        <a:rPr sz="12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React.js</a:t>
                      </a:r>
                      <a:r>
                        <a:rPr sz="1200" spc="4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1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creating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responsive</a:t>
                      </a:r>
                      <a:r>
                        <a:rPr sz="1200" spc="3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6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spc="-13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mplays</a:t>
                      </a:r>
                      <a:r>
                        <a:rPr sz="1200" spc="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Spring</a:t>
                      </a:r>
                      <a:r>
                        <a:rPr sz="1200" spc="-3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Boot</a:t>
                      </a:r>
                      <a:r>
                        <a:rPr sz="1200" spc="3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far</a:t>
                      </a:r>
                      <a:r>
                        <a:rPr sz="1200" spc="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raoust</a:t>
                      </a:r>
                      <a:r>
                        <a:rPr sz="1200" spc="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API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5" dirty="0">
                          <a:solidFill>
                            <a:srgbClr val="151515"/>
                          </a:solidFill>
                          <a:latin typeface="Arial MT"/>
                          <a:cs typeface="Arial MT"/>
                        </a:rPr>
                        <a:t>Incor</a:t>
                      </a:r>
                      <a:r>
                        <a:rPr sz="1200" spc="-90" dirty="0">
                          <a:solidFill>
                            <a:srgbClr val="151515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palates</a:t>
                      </a:r>
                      <a:r>
                        <a:rPr sz="1200" spc="5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3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MongoDB</a:t>
                      </a:r>
                      <a:r>
                        <a:rPr sz="1200" spc="7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far</a:t>
                      </a:r>
                      <a:r>
                        <a:rPr sz="1200" spc="8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flexiole</a:t>
                      </a:r>
                      <a:r>
                        <a:rPr sz="1200" spc="5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3683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992">
                <a:tc>
                  <a:txBody>
                    <a:bodyPr/>
                    <a:lstStyle/>
                    <a:p>
                      <a:pPr marR="10223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dynamic</a:t>
                      </a:r>
                      <a:r>
                        <a:rPr sz="1200" spc="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r>
                        <a:rPr sz="1200" spc="95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interfaces</a:t>
                      </a:r>
                      <a:r>
                        <a:rPr sz="1200" spc="5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200" spc="4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enhance</a:t>
                      </a:r>
                      <a:r>
                        <a:rPr sz="1200" spc="15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user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  <a:p>
                      <a:pPr marR="106680" algn="ctr">
                        <a:lnSpc>
                          <a:spcPts val="930"/>
                        </a:lnSpc>
                        <a:spcBef>
                          <a:spcPts val="204"/>
                        </a:spcBef>
                      </a:pPr>
                      <a:r>
                        <a:rPr sz="12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experience.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development,</a:t>
                      </a:r>
                      <a:r>
                        <a:rPr sz="1200" spc="15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enaoling</a:t>
                      </a:r>
                      <a:r>
                        <a:rPr sz="1200" spc="5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effective</a:t>
                      </a:r>
                      <a:r>
                        <a:rPr sz="1200" spc="7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oackend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  <a:p>
                      <a:pPr marR="22860" algn="ctr">
                        <a:lnSpc>
                          <a:spcPts val="930"/>
                        </a:lnSpc>
                        <a:spcBef>
                          <a:spcPts val="204"/>
                        </a:spcBef>
                      </a:pPr>
                      <a:r>
                        <a:rPr sz="12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services.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20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storage</a:t>
                      </a:r>
                      <a:r>
                        <a:rPr sz="1200" spc="45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1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efficient</a:t>
                      </a:r>
                      <a:r>
                        <a:rPr sz="1200" spc="1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retr</a:t>
                      </a:r>
                      <a:r>
                        <a:rPr sz="1200" spc="-9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ieval</a:t>
                      </a:r>
                      <a:r>
                        <a:rPr sz="1200" spc="6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processes.</a:t>
                      </a:r>
                      <a:endParaRPr sz="1200" dirty="0">
                        <a:latin typeface="Arial MT"/>
                        <a:cs typeface="Arial MT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7714" y="905255"/>
            <a:ext cx="3059809" cy="20482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0379" y="1219200"/>
            <a:ext cx="3176270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ts val="2865"/>
              </a:lnSpc>
              <a:spcBef>
                <a:spcPts val="100"/>
              </a:spcBef>
            </a:pPr>
            <a:r>
              <a:rPr sz="2500" spc="-114" dirty="0">
                <a:solidFill>
                  <a:srgbClr val="161616"/>
                </a:solidFill>
                <a:latin typeface="Arial MT"/>
                <a:cs typeface="Arial MT"/>
              </a:rPr>
              <a:t>Transform</a:t>
            </a:r>
            <a:r>
              <a:rPr sz="25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2500" spc="-229" dirty="0">
                <a:solidFill>
                  <a:srgbClr val="131313"/>
                </a:solidFill>
                <a:latin typeface="Arial MT"/>
                <a:cs typeface="Arial MT"/>
              </a:rPr>
              <a:t>Your</a:t>
            </a:r>
            <a:r>
              <a:rPr sz="2500" spc="-60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2500" spc="-15" dirty="0">
                <a:solidFill>
                  <a:srgbClr val="161616"/>
                </a:solidFill>
                <a:latin typeface="Arial MT"/>
                <a:cs typeface="Arial MT"/>
              </a:rPr>
              <a:t>Meeting</a:t>
            </a:r>
            <a:endParaRPr sz="2500" dirty="0">
              <a:latin typeface="Arial MT"/>
              <a:cs typeface="Arial MT"/>
            </a:endParaRPr>
          </a:p>
          <a:p>
            <a:pPr marL="12700">
              <a:lnSpc>
                <a:spcPts val="3165"/>
              </a:lnSpc>
            </a:pPr>
            <a:r>
              <a:rPr sz="2750" spc="-135" dirty="0">
                <a:solidFill>
                  <a:srgbClr val="161616"/>
                </a:solidFill>
                <a:latin typeface="Arial MT"/>
                <a:cs typeface="Arial MT"/>
              </a:rPr>
              <a:t>Experience</a:t>
            </a:r>
            <a:endParaRPr sz="27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379" y="2209800"/>
            <a:ext cx="40189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Join</a:t>
            </a:r>
            <a:r>
              <a:rPr sz="1400" spc="1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us</a:t>
            </a:r>
            <a:r>
              <a:rPr sz="1400" spc="-6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707070"/>
                </a:solidFill>
                <a:latin typeface="Arial MT"/>
                <a:cs typeface="Arial MT"/>
              </a:rPr>
              <a:t>in</a:t>
            </a:r>
            <a:r>
              <a:rPr sz="1400" spc="-45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optimizing</a:t>
            </a:r>
            <a:r>
              <a:rPr sz="1400" spc="3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6E6E"/>
                </a:solidFill>
                <a:latin typeface="Arial MT"/>
                <a:cs typeface="Arial MT"/>
              </a:rPr>
              <a:t>your</a:t>
            </a:r>
            <a:r>
              <a:rPr sz="1400" spc="8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D6D6D"/>
                </a:solidFill>
                <a:latin typeface="Arial MT"/>
                <a:cs typeface="Arial MT"/>
              </a:rPr>
              <a:t>remote</a:t>
            </a:r>
            <a:r>
              <a:rPr sz="1400" spc="5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E6E6E"/>
                </a:solidFill>
                <a:latin typeface="Arial MT"/>
                <a:cs typeface="Arial MT"/>
              </a:rPr>
              <a:t>meeting</a:t>
            </a:r>
            <a:r>
              <a:rPr sz="1400" spc="8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B6B6B"/>
                </a:solidFill>
                <a:latin typeface="Arial MT"/>
                <a:cs typeface="Arial MT"/>
              </a:rPr>
              <a:t>scheduling</a:t>
            </a:r>
            <a:r>
              <a:rPr sz="1400" spc="12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6D6D6D"/>
                </a:solidFill>
                <a:latin typeface="Arial MT"/>
                <a:cs typeface="Arial MT"/>
              </a:rPr>
              <a:t>with</a:t>
            </a:r>
            <a:r>
              <a:rPr sz="1400" spc="-3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6D6D6D"/>
                </a:solidFill>
                <a:latin typeface="Arial MT"/>
                <a:cs typeface="Arial MT"/>
              </a:rPr>
              <a:t>Connectify</a:t>
            </a:r>
            <a:r>
              <a:rPr sz="1000" spc="-10" dirty="0">
                <a:solidFill>
                  <a:srgbClr val="6D6D6D"/>
                </a:solidFill>
                <a:latin typeface="Arial MT"/>
                <a:cs typeface="Arial MT"/>
              </a:rPr>
              <a:t>.</a:t>
            </a:r>
            <a:endParaRPr sz="1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240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Calibri</vt:lpstr>
      <vt:lpstr>Courier New</vt:lpstr>
      <vt:lpstr>Office Theme</vt:lpstr>
      <vt:lpstr>PowerPoint Presentation</vt:lpstr>
      <vt:lpstr>Understanding the Scheduling Challenge for Remote Teams Exploring Factors Affecting Meeting Coordination in Remote Work</vt:lpstr>
      <vt:lpstr>Introduction to Connectify. A Solution for Scheduling</vt:lpstr>
      <vt:lpstr>How Connectify Works The Scheduling Algorithm Optimizing Remote Meeting Scheduling with Connectify</vt:lpstr>
      <vt:lpstr>How Connectify Works : The Scheduling Algorithm Core Component of the Application</vt:lpstr>
      <vt:lpstr>PowerPoint Presentation</vt:lpstr>
      <vt:lpstr>PowerPoint Presentation</vt:lpstr>
      <vt:lpstr>Tecn StacK Overview Building Connectify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Chethan Doreswamy(UST,IN)</cp:lastModifiedBy>
  <cp:revision>2</cp:revision>
  <dcterms:created xsi:type="dcterms:W3CDTF">2024-11-20T16:58:59Z</dcterms:created>
  <dcterms:modified xsi:type="dcterms:W3CDTF">2024-11-21T04:58:18Z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2024-11-20T00:00:00Z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2024-11-20T00:00:00Z</vt:filetime>
  </property>
</Properties>
</file>