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58" r:id="rId5"/>
    <p:sldId id="261" r:id="rId6"/>
    <p:sldId id="262" r:id="rId7"/>
    <p:sldId id="263" r:id="rId8"/>
    <p:sldId id="264" r:id="rId9"/>
    <p:sldId id="260" r:id="rId10"/>
    <p:sldId id="266" r:id="rId11"/>
    <p:sldId id="268" r:id="rId12"/>
    <p:sldId id="267" r:id="rId13"/>
    <p:sldId id="276" r:id="rId14"/>
    <p:sldId id="274" r:id="rId15"/>
    <p:sldId id="270" r:id="rId16"/>
    <p:sldId id="271" r:id="rId17"/>
    <p:sldId id="272" r:id="rId18"/>
    <p:sldId id="273" r:id="rId19"/>
    <p:sldId id="265" r:id="rId20"/>
    <p:sldId id="275" r:id="rId21"/>
  </p:sldIdLst>
  <p:sldSz cx="18288000" cy="10287000"/>
  <p:notesSz cx="6858000" cy="9144000"/>
  <p:embeddedFontLst>
    <p:embeddedFont>
      <p:font typeface="Algerian" panose="04020705040A02060702" pitchFamily="82" charset="0"/>
      <p:regular r:id="rId22"/>
    </p:embeddedFont>
    <p:embeddedFont>
      <p:font typeface="Calibri" panose="020F0502020204030204" pitchFamily="34" charset="0"/>
      <p:regular r:id="rId23"/>
      <p:bold r:id="rId24"/>
      <p:italic r:id="rId25"/>
      <p:boldItalic r:id="rId26"/>
    </p:embeddedFont>
    <p:embeddedFont>
      <p:font typeface="Inter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8" d="100"/>
          <a:sy n="38" d="100"/>
        </p:scale>
        <p:origin x="102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cstate="print"/>
          <a:srcRect t="21875" b="21875"/>
          <a:stretch>
            <a:fillRect/>
          </a:stretch>
        </p:blipFill>
        <p:spPr>
          <a:xfrm>
            <a:off x="0" y="0"/>
            <a:ext cx="18288000" cy="10287000"/>
          </a:xfrm>
          <a:prstGeom prst="rect">
            <a:avLst/>
          </a:prstGeom>
        </p:spPr>
      </p:pic>
      <p:sp>
        <p:nvSpPr>
          <p:cNvPr id="7" name="ZoneTexte 6"/>
          <p:cNvSpPr txBox="1"/>
          <p:nvPr/>
        </p:nvSpPr>
        <p:spPr>
          <a:xfrm>
            <a:off x="7239000" y="4381500"/>
            <a:ext cx="7620000" cy="369332"/>
          </a:xfrm>
          <a:prstGeom prst="rect">
            <a:avLst/>
          </a:prstGeom>
          <a:noFill/>
        </p:spPr>
        <p:txBody>
          <a:bodyPr wrap="square" rtlCol="0">
            <a:spAutoFit/>
          </a:bodyPr>
          <a:lstStyle/>
          <a:p>
            <a:endParaRPr lang="fr-FR" dirty="0"/>
          </a:p>
        </p:txBody>
      </p:sp>
      <p:pic>
        <p:nvPicPr>
          <p:cNvPr id="10" name="Image 9" descr="univ1.png"/>
          <p:cNvPicPr>
            <a:picLocks noChangeAspect="1"/>
          </p:cNvPicPr>
          <p:nvPr/>
        </p:nvPicPr>
        <p:blipFill>
          <a:blip r:embed="rId5" cstate="print"/>
          <a:stretch>
            <a:fillRect/>
          </a:stretch>
        </p:blipFill>
        <p:spPr>
          <a:xfrm>
            <a:off x="16002000" y="0"/>
            <a:ext cx="2286000" cy="2659673"/>
          </a:xfrm>
          <a:prstGeom prst="rect">
            <a:avLst/>
          </a:prstGeom>
        </p:spPr>
      </p:pic>
      <p:pic>
        <p:nvPicPr>
          <p:cNvPr id="11" name="Image 10" descr="fsts.png"/>
          <p:cNvPicPr>
            <a:picLocks noChangeAspect="1"/>
          </p:cNvPicPr>
          <p:nvPr/>
        </p:nvPicPr>
        <p:blipFill>
          <a:blip r:embed="rId6" cstate="print"/>
          <a:stretch>
            <a:fillRect/>
          </a:stretch>
        </p:blipFill>
        <p:spPr>
          <a:xfrm>
            <a:off x="0" y="0"/>
            <a:ext cx="2362200" cy="2362200"/>
          </a:xfrm>
          <a:prstGeom prst="rect">
            <a:avLst/>
          </a:prstGeom>
        </p:spPr>
      </p:pic>
      <p:sp>
        <p:nvSpPr>
          <p:cNvPr id="12" name="ZoneTexte 11"/>
          <p:cNvSpPr txBox="1"/>
          <p:nvPr/>
        </p:nvSpPr>
        <p:spPr>
          <a:xfrm>
            <a:off x="3886200" y="419100"/>
            <a:ext cx="10505072" cy="1938992"/>
          </a:xfrm>
          <a:prstGeom prst="rect">
            <a:avLst/>
          </a:prstGeom>
          <a:noFill/>
        </p:spPr>
        <p:txBody>
          <a:bodyPr wrap="square" rtlCol="0">
            <a:spAutoFit/>
          </a:bodyPr>
          <a:lstStyle/>
          <a:p>
            <a:pPr algn="ctr"/>
            <a:r>
              <a:rPr lang="fr-FR" sz="4000" dirty="0">
                <a:solidFill>
                  <a:schemeClr val="bg1"/>
                </a:solidFill>
                <a:latin typeface="+mj-lt"/>
              </a:rPr>
              <a:t>UNIVERSITÉ HASSAN I</a:t>
            </a:r>
          </a:p>
          <a:p>
            <a:pPr algn="ctr"/>
            <a:r>
              <a:rPr lang="fr-FR" sz="4000" dirty="0">
                <a:solidFill>
                  <a:schemeClr val="bg1"/>
                </a:solidFill>
                <a:latin typeface="+mj-lt"/>
              </a:rPr>
              <a:t>FACULTÉ DES SCIENCES ET TECHNIQUES</a:t>
            </a:r>
          </a:p>
          <a:p>
            <a:pPr algn="ctr"/>
            <a:r>
              <a:rPr lang="fr-FR" sz="4000" dirty="0">
                <a:solidFill>
                  <a:schemeClr val="bg1"/>
                </a:solidFill>
                <a:latin typeface="+mj-lt"/>
              </a:rPr>
              <a:t>SETTAT</a:t>
            </a:r>
          </a:p>
        </p:txBody>
      </p:sp>
      <p:sp>
        <p:nvSpPr>
          <p:cNvPr id="13" name="ZoneTexte 12"/>
          <p:cNvSpPr txBox="1"/>
          <p:nvPr/>
        </p:nvSpPr>
        <p:spPr>
          <a:xfrm>
            <a:off x="2209800" y="3924300"/>
            <a:ext cx="13411200" cy="1754326"/>
          </a:xfrm>
          <a:prstGeom prst="rect">
            <a:avLst/>
          </a:prstGeom>
          <a:noFill/>
        </p:spPr>
        <p:txBody>
          <a:bodyPr wrap="square" rtlCol="0">
            <a:spAutoFit/>
          </a:bodyPr>
          <a:lstStyle/>
          <a:p>
            <a:pPr algn="ctr"/>
            <a:r>
              <a:rPr lang="fr-FR" sz="5400" dirty="0">
                <a:solidFill>
                  <a:schemeClr val="bg1"/>
                </a:solidFill>
              </a:rPr>
              <a:t>LA CATEGORISATION AUTOMATIQUE DES QUESTIONS DE STACK OERFLOW</a:t>
            </a:r>
          </a:p>
        </p:txBody>
      </p:sp>
      <p:sp>
        <p:nvSpPr>
          <p:cNvPr id="15" name="ZoneTexte 14"/>
          <p:cNvSpPr txBox="1"/>
          <p:nvPr/>
        </p:nvSpPr>
        <p:spPr>
          <a:xfrm>
            <a:off x="10591800" y="7581900"/>
            <a:ext cx="6934200" cy="1754326"/>
          </a:xfrm>
          <a:prstGeom prst="rect">
            <a:avLst/>
          </a:prstGeom>
          <a:noFill/>
        </p:spPr>
        <p:txBody>
          <a:bodyPr wrap="square" rtlCol="0">
            <a:spAutoFit/>
          </a:bodyPr>
          <a:lstStyle/>
          <a:p>
            <a:r>
              <a:rPr lang="fr-FR" sz="3600" dirty="0">
                <a:solidFill>
                  <a:schemeClr val="bg1"/>
                </a:solidFill>
              </a:rPr>
              <a:t>Réalisé  par  : -CHHAIB Fatima</a:t>
            </a:r>
          </a:p>
          <a:p>
            <a:r>
              <a:rPr lang="fr-FR" sz="3600" dirty="0">
                <a:solidFill>
                  <a:schemeClr val="bg1"/>
                </a:solidFill>
              </a:rPr>
              <a:t>	        	       - ELGHZAOUI </a:t>
            </a:r>
            <a:r>
              <a:rPr lang="fr-FR" sz="3600" dirty="0" err="1">
                <a:solidFill>
                  <a:schemeClr val="bg1"/>
                </a:solidFill>
              </a:rPr>
              <a:t>Ikram</a:t>
            </a:r>
            <a:endParaRPr lang="fr-FR" sz="3600" dirty="0">
              <a:solidFill>
                <a:schemeClr val="bg1"/>
              </a:solidFill>
            </a:endParaRPr>
          </a:p>
          <a:p>
            <a:r>
              <a:rPr lang="fr-FR" sz="3600" dirty="0">
                <a:solidFill>
                  <a:schemeClr val="bg1"/>
                </a:solidFill>
              </a:rPr>
              <a:t>	       	       -MZAOUIR </a:t>
            </a:r>
            <a:r>
              <a:rPr lang="fr-FR" sz="3600" dirty="0" err="1">
                <a:solidFill>
                  <a:schemeClr val="bg1"/>
                </a:solidFill>
              </a:rPr>
              <a:t>Imane</a:t>
            </a:r>
            <a:endParaRPr lang="fr-FR" sz="3600" dirty="0">
              <a:solidFill>
                <a:schemeClr val="bg1"/>
              </a:solidFill>
            </a:endParaRPr>
          </a:p>
        </p:txBody>
      </p:sp>
      <p:sp>
        <p:nvSpPr>
          <p:cNvPr id="16" name="ZoneTexte 15"/>
          <p:cNvSpPr txBox="1"/>
          <p:nvPr/>
        </p:nvSpPr>
        <p:spPr>
          <a:xfrm>
            <a:off x="1600200" y="7658100"/>
            <a:ext cx="4038600" cy="523220"/>
          </a:xfrm>
          <a:prstGeom prst="rect">
            <a:avLst/>
          </a:prstGeom>
          <a:noFill/>
        </p:spPr>
        <p:txBody>
          <a:bodyPr wrap="square" rtlCol="0">
            <a:spAutoFit/>
          </a:bodyPr>
          <a:lstStyle/>
          <a:p>
            <a:r>
              <a:rPr lang="fr-FR" sz="2800" dirty="0">
                <a:solidFill>
                  <a:schemeClr val="bg1"/>
                </a:solidFill>
              </a:rPr>
              <a:t>Prof: Mr  S. EL KAFHALI</a:t>
            </a:r>
          </a:p>
        </p:txBody>
      </p:sp>
    </p:spTree>
  </p:cSld>
  <p:clrMapOvr>
    <a:masterClrMapping/>
  </p:clrMapOvr>
  <p:timing>
    <p:tnLst>
      <p:par>
        <p:cTn id="1" dur="indefinite" restart="never" nodeType="tmRoot">
          <p:childTnLst>
            <p:video>
              <p:cMediaNode vol="100000">
                <p:cTn id="2" fill="hold" display="0">
                  <p:stCondLst>
                    <p:cond delay="indefinite"/>
                  </p:stCondLst>
                </p:cTn>
                <p:tgtEl>
                  <p:spTgt spid="2"/>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19800" y="800100"/>
            <a:ext cx="5992025" cy="1200329"/>
          </a:xfrm>
          <a:prstGeom prst="rect">
            <a:avLst/>
          </a:prstGeom>
          <a:noFill/>
        </p:spPr>
        <p:txBody>
          <a:bodyPr wrap="none" rtlCol="0">
            <a:spAutoFit/>
          </a:bodyPr>
          <a:lstStyle/>
          <a:p>
            <a:pPr algn="ctr"/>
            <a:r>
              <a:rPr lang="fr-FR" sz="7200" dirty="0">
                <a:solidFill>
                  <a:schemeClr val="accent5">
                    <a:lumMod val="75000"/>
                  </a:schemeClr>
                </a:solidFill>
              </a:rPr>
              <a:t>MODELISATION</a:t>
            </a:r>
          </a:p>
        </p:txBody>
      </p:sp>
      <p:sp>
        <p:nvSpPr>
          <p:cNvPr id="3" name="ZoneTexte 2"/>
          <p:cNvSpPr txBox="1"/>
          <p:nvPr/>
        </p:nvSpPr>
        <p:spPr>
          <a:xfrm>
            <a:off x="2286000" y="3162300"/>
            <a:ext cx="13563600" cy="2554545"/>
          </a:xfrm>
          <a:prstGeom prst="rect">
            <a:avLst/>
          </a:prstGeom>
          <a:noFill/>
        </p:spPr>
        <p:txBody>
          <a:bodyPr wrap="square" rtlCol="0">
            <a:spAutoFit/>
          </a:bodyPr>
          <a:lstStyle/>
          <a:p>
            <a:r>
              <a:rPr lang="fr-FR" sz="3200" dirty="0"/>
              <a:t>	Une fois le texte nettoyé et contenant uniquement l’information utile, il faut trouvé le bon modèle afin de prédire les tags associés aux questions. Pour cela il faut transformer le texte en structure compréhensible par le système de modélisation. Et ensuite il faut tester différents modèles afin de trouver le plus efficace.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638800" y="723900"/>
            <a:ext cx="5992025" cy="1200329"/>
          </a:xfrm>
          <a:prstGeom prst="rect">
            <a:avLst/>
          </a:prstGeom>
          <a:noFill/>
        </p:spPr>
        <p:txBody>
          <a:bodyPr wrap="none" rtlCol="0">
            <a:spAutoFit/>
          </a:bodyPr>
          <a:lstStyle/>
          <a:p>
            <a:pPr algn="ctr"/>
            <a:r>
              <a:rPr lang="fr-FR" sz="7200" dirty="0">
                <a:solidFill>
                  <a:schemeClr val="accent5">
                    <a:lumMod val="75000"/>
                  </a:schemeClr>
                </a:solidFill>
              </a:rPr>
              <a:t>MODELISATION</a:t>
            </a:r>
          </a:p>
        </p:txBody>
      </p:sp>
      <p:sp>
        <p:nvSpPr>
          <p:cNvPr id="5" name="Rectangle à coins arrondis 4"/>
          <p:cNvSpPr/>
          <p:nvPr/>
        </p:nvSpPr>
        <p:spPr>
          <a:xfrm>
            <a:off x="1600200" y="2324100"/>
            <a:ext cx="5105400" cy="1600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3600" b="1" i="1" dirty="0">
                <a:solidFill>
                  <a:schemeClr val="accent2">
                    <a:lumMod val="60000"/>
                    <a:lumOff val="40000"/>
                  </a:schemeClr>
                </a:solidFill>
              </a:rPr>
              <a:t>Bag of </a:t>
            </a:r>
            <a:r>
              <a:rPr lang="fr-FR" sz="3600" b="1" i="1" dirty="0" err="1">
                <a:solidFill>
                  <a:schemeClr val="accent2">
                    <a:lumMod val="60000"/>
                    <a:lumOff val="40000"/>
                  </a:schemeClr>
                </a:solidFill>
              </a:rPr>
              <a:t>words</a:t>
            </a:r>
            <a:endParaRPr lang="fr-FR" sz="3600" b="1" i="1" dirty="0">
              <a:solidFill>
                <a:schemeClr val="accent2">
                  <a:lumMod val="60000"/>
                  <a:lumOff val="40000"/>
                </a:schemeClr>
              </a:solidFill>
            </a:endParaRPr>
          </a:p>
        </p:txBody>
      </p:sp>
      <p:sp>
        <p:nvSpPr>
          <p:cNvPr id="6" name="Rectangle à coins arrondis 5"/>
          <p:cNvSpPr/>
          <p:nvPr/>
        </p:nvSpPr>
        <p:spPr>
          <a:xfrm>
            <a:off x="10744200" y="2324100"/>
            <a:ext cx="5105400" cy="1600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3600" dirty="0">
                <a:solidFill>
                  <a:schemeClr val="accent2">
                    <a:lumMod val="60000"/>
                    <a:lumOff val="40000"/>
                  </a:schemeClr>
                </a:solidFill>
              </a:rPr>
              <a:t>TF-IDF</a:t>
            </a:r>
            <a:endParaRPr lang="fr-FR" sz="3600" b="1" i="1" dirty="0">
              <a:solidFill>
                <a:schemeClr val="accent2">
                  <a:lumMod val="60000"/>
                  <a:lumOff val="40000"/>
                </a:schemeClr>
              </a:solidFill>
            </a:endParaRPr>
          </a:p>
        </p:txBody>
      </p:sp>
      <p:sp>
        <p:nvSpPr>
          <p:cNvPr id="8" name="Rectangle à coins arrondis 7"/>
          <p:cNvSpPr/>
          <p:nvPr/>
        </p:nvSpPr>
        <p:spPr>
          <a:xfrm>
            <a:off x="1600200" y="4610100"/>
            <a:ext cx="5105400" cy="5486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3600" dirty="0"/>
              <a:t>Elle permet de créer un vecteur du dictionnaire du corpus, en indiquant le nombre de fois que chaque mots apparait dans le texte.</a:t>
            </a:r>
          </a:p>
        </p:txBody>
      </p:sp>
      <p:sp>
        <p:nvSpPr>
          <p:cNvPr id="9" name="Rectangle à coins arrondis 8"/>
          <p:cNvSpPr/>
          <p:nvPr/>
        </p:nvSpPr>
        <p:spPr>
          <a:xfrm>
            <a:off x="10744200" y="4610100"/>
            <a:ext cx="5105400" cy="5486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fr-FR" sz="3600" dirty="0"/>
          </a:p>
          <a:p>
            <a:r>
              <a:rPr lang="fr-FR" sz="3600" dirty="0"/>
              <a:t>Elle permet de calculer une fréquence qui détermine l’importance de la présence d’un mot dans un corpus.</a:t>
            </a:r>
          </a:p>
          <a:p>
            <a:endParaRPr lang="fr-FR" sz="3600" dirty="0"/>
          </a:p>
          <a:p>
            <a:endParaRPr lang="fr-FR" sz="3600" dirty="0"/>
          </a:p>
          <a:p>
            <a:endParaRPr lang="fr-FR" sz="3600" dirty="0"/>
          </a:p>
          <a:p>
            <a:r>
              <a:rPr lang="fr-FR" sz="3600" dirty="0"/>
              <a:t> </a:t>
            </a:r>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0400" y="7971280"/>
            <a:ext cx="4953000" cy="9441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1219200" y="2628900"/>
            <a:ext cx="617538" cy="617537"/>
            <a:chOff x="0" y="0"/>
            <a:chExt cx="823383" cy="823383"/>
          </a:xfrm>
        </p:grpSpPr>
        <p:grpSp>
          <p:nvGrpSpPr>
            <p:cNvPr id="3" name="Group 4"/>
            <p:cNvGrpSpPr/>
            <p:nvPr/>
          </p:nvGrpSpPr>
          <p:grpSpPr>
            <a:xfrm>
              <a:off x="0" y="0"/>
              <a:ext cx="823383" cy="823383"/>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A356D"/>
              </a:solidFill>
            </p:spPr>
          </p:sp>
        </p:grpSp>
        <p:sp>
          <p:nvSpPr>
            <p:cNvPr id="4" name="TextBox 6"/>
            <p:cNvSpPr txBox="1"/>
            <p:nvPr/>
          </p:nvSpPr>
          <p:spPr>
            <a:xfrm>
              <a:off x="149512" y="162983"/>
              <a:ext cx="524359" cy="449792"/>
            </a:xfrm>
            <a:prstGeom prst="rect">
              <a:avLst/>
            </a:prstGeom>
          </p:spPr>
          <p:txBody>
            <a:bodyPr lIns="0" tIns="0" rIns="0" bIns="0" rtlCol="0" anchor="t">
              <a:spAutoFit/>
            </a:bodyPr>
            <a:lstStyle/>
            <a:p>
              <a:pPr algn="ctr">
                <a:lnSpc>
                  <a:spcPts val="2800"/>
                </a:lnSpc>
              </a:pPr>
              <a:r>
                <a:rPr lang="en-US" sz="2000">
                  <a:solidFill>
                    <a:srgbClr val="FEFFFD"/>
                  </a:solidFill>
                  <a:latin typeface="Inter Bold"/>
                </a:rPr>
                <a:t>1</a:t>
              </a:r>
            </a:p>
          </p:txBody>
        </p:sp>
      </p:grpSp>
      <p:sp>
        <p:nvSpPr>
          <p:cNvPr id="6" name="ZoneTexte 5"/>
          <p:cNvSpPr txBox="1"/>
          <p:nvPr/>
        </p:nvSpPr>
        <p:spPr>
          <a:xfrm>
            <a:off x="5638800" y="723900"/>
            <a:ext cx="5992025" cy="1200329"/>
          </a:xfrm>
          <a:prstGeom prst="rect">
            <a:avLst/>
          </a:prstGeom>
          <a:noFill/>
        </p:spPr>
        <p:txBody>
          <a:bodyPr wrap="none" rtlCol="0">
            <a:spAutoFit/>
          </a:bodyPr>
          <a:lstStyle/>
          <a:p>
            <a:pPr algn="ctr"/>
            <a:r>
              <a:rPr lang="fr-FR" sz="7200" dirty="0">
                <a:solidFill>
                  <a:schemeClr val="accent5">
                    <a:lumMod val="75000"/>
                  </a:schemeClr>
                </a:solidFill>
              </a:rPr>
              <a:t>MODELISATION</a:t>
            </a:r>
          </a:p>
        </p:txBody>
      </p:sp>
      <p:sp>
        <p:nvSpPr>
          <p:cNvPr id="8" name="ZoneTexte 7"/>
          <p:cNvSpPr txBox="1"/>
          <p:nvPr/>
        </p:nvSpPr>
        <p:spPr>
          <a:xfrm>
            <a:off x="1946116" y="2614502"/>
            <a:ext cx="5562600" cy="646331"/>
          </a:xfrm>
          <a:prstGeom prst="rect">
            <a:avLst/>
          </a:prstGeom>
          <a:noFill/>
        </p:spPr>
        <p:txBody>
          <a:bodyPr wrap="square" rtlCol="0">
            <a:spAutoFit/>
          </a:bodyPr>
          <a:lstStyle/>
          <a:p>
            <a:r>
              <a:rPr lang="fr-FR" sz="3600" dirty="0">
                <a:solidFill>
                  <a:schemeClr val="accent2">
                    <a:lumMod val="75000"/>
                  </a:schemeClr>
                </a:solidFill>
              </a:rPr>
              <a:t>Model non supervisé</a:t>
            </a:r>
          </a:p>
        </p:txBody>
      </p:sp>
      <p:sp>
        <p:nvSpPr>
          <p:cNvPr id="9" name="ZoneTexte 8"/>
          <p:cNvSpPr txBox="1"/>
          <p:nvPr/>
        </p:nvSpPr>
        <p:spPr>
          <a:xfrm>
            <a:off x="1724604" y="3951106"/>
            <a:ext cx="14975466" cy="1569660"/>
          </a:xfrm>
          <a:prstGeom prst="rect">
            <a:avLst/>
          </a:prstGeom>
          <a:noFill/>
        </p:spPr>
        <p:txBody>
          <a:bodyPr wrap="square" rtlCol="0">
            <a:spAutoFit/>
          </a:bodyPr>
          <a:lstStyle/>
          <a:p>
            <a:r>
              <a:rPr lang="fr-FR" sz="3200" dirty="0"/>
              <a:t>l'apprentissage non supervisé désigne la situation d'apprentissage automatique où les données ne sont pas étiquetée. Il s’agit d’extraire des classes ou groupes d’individus présentant des caractéristiques communes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057400" y="2266117"/>
            <a:ext cx="15163800" cy="584775"/>
          </a:xfrm>
          <a:prstGeom prst="rect">
            <a:avLst/>
          </a:prstGeom>
          <a:noFill/>
        </p:spPr>
        <p:txBody>
          <a:bodyPr wrap="square" rtlCol="0">
            <a:spAutoFit/>
          </a:bodyPr>
          <a:lstStyle/>
          <a:p>
            <a:pPr marL="285750" indent="-285750">
              <a:buFont typeface="Wingdings" panose="05000000000000000000" pitchFamily="2" charset="2"/>
              <a:buChar char="ü"/>
            </a:pPr>
            <a:r>
              <a:rPr lang="fr-FR" sz="3200" dirty="0">
                <a:solidFill>
                  <a:schemeClr val="accent2">
                    <a:lumMod val="60000"/>
                    <a:lumOff val="40000"/>
                  </a:schemeClr>
                </a:solidFill>
              </a:rPr>
              <a:t>LDA(Latent Dirichlet Allocation) </a:t>
            </a:r>
          </a:p>
        </p:txBody>
      </p:sp>
      <p:sp>
        <p:nvSpPr>
          <p:cNvPr id="3" name="ZoneTexte 2"/>
          <p:cNvSpPr txBox="1"/>
          <p:nvPr/>
        </p:nvSpPr>
        <p:spPr>
          <a:xfrm>
            <a:off x="5791200" y="342900"/>
            <a:ext cx="5992025" cy="1200329"/>
          </a:xfrm>
          <a:prstGeom prst="rect">
            <a:avLst/>
          </a:prstGeom>
          <a:noFill/>
        </p:spPr>
        <p:txBody>
          <a:bodyPr wrap="none" rtlCol="0">
            <a:spAutoFit/>
          </a:bodyPr>
          <a:lstStyle/>
          <a:p>
            <a:pPr algn="ctr"/>
            <a:r>
              <a:rPr lang="fr-FR" sz="7200" dirty="0">
                <a:solidFill>
                  <a:schemeClr val="accent5">
                    <a:lumMod val="75000"/>
                  </a:schemeClr>
                </a:solidFill>
              </a:rPr>
              <a:t>MODELISATION</a:t>
            </a:r>
          </a:p>
        </p:txBody>
      </p:sp>
      <p:sp>
        <p:nvSpPr>
          <p:cNvPr id="4" name="ZoneTexte 3"/>
          <p:cNvSpPr txBox="1"/>
          <p:nvPr/>
        </p:nvSpPr>
        <p:spPr>
          <a:xfrm>
            <a:off x="1752600" y="3009900"/>
            <a:ext cx="15468600" cy="2862322"/>
          </a:xfrm>
          <a:prstGeom prst="rect">
            <a:avLst/>
          </a:prstGeom>
          <a:noFill/>
        </p:spPr>
        <p:txBody>
          <a:bodyPr wrap="square" rtlCol="0">
            <a:spAutoFit/>
          </a:bodyPr>
          <a:lstStyle/>
          <a:p>
            <a:r>
              <a:rPr lang="fr-FR" sz="3600" dirty="0"/>
              <a:t>	Latent Dirichlet Allocation est un modèle probabiliste qui cherche à déterminer la probabilité d’appartenance d’un texte à un topic en fonction des mots présents dans le texte c’est à dire qu’il utilise deux valeurs de probabilité : P(</a:t>
            </a:r>
            <a:r>
              <a:rPr lang="fr-FR" sz="3600" dirty="0" err="1"/>
              <a:t>word|topics</a:t>
            </a:r>
            <a:r>
              <a:rPr lang="fr-FR" sz="3600" dirty="0"/>
              <a:t>) et P(</a:t>
            </a:r>
            <a:r>
              <a:rPr lang="fr-FR" sz="3600" dirty="0" err="1"/>
              <a:t>topics|documents</a:t>
            </a:r>
            <a:r>
              <a:rPr lang="fr-FR" sz="3600" dirty="0"/>
              <a:t>). Cette technique va être répéter sur tous les textes du corpus pour dégager des thèmes.</a:t>
            </a:r>
          </a:p>
        </p:txBody>
      </p:sp>
      <p:sp>
        <p:nvSpPr>
          <p:cNvPr id="7" name="ZoneTexte 6"/>
          <p:cNvSpPr txBox="1"/>
          <p:nvPr/>
        </p:nvSpPr>
        <p:spPr>
          <a:xfrm>
            <a:off x="2057400" y="2247900"/>
            <a:ext cx="15163800" cy="584775"/>
          </a:xfrm>
          <a:prstGeom prst="rect">
            <a:avLst/>
          </a:prstGeom>
          <a:noFill/>
        </p:spPr>
        <p:txBody>
          <a:bodyPr wrap="square" rtlCol="0">
            <a:spAutoFit/>
          </a:bodyPr>
          <a:lstStyle/>
          <a:p>
            <a:pPr marL="285750" indent="-285750">
              <a:buFont typeface="Wingdings" panose="05000000000000000000" pitchFamily="2" charset="2"/>
              <a:buChar char="ü"/>
            </a:pPr>
            <a:r>
              <a:rPr lang="fr-FR" sz="3200" dirty="0">
                <a:solidFill>
                  <a:schemeClr val="accent2">
                    <a:lumMod val="60000"/>
                    <a:lumOff val="40000"/>
                  </a:schemeClr>
                </a:solidFill>
              </a:rPr>
              <a:t>LDA(Latent Dirichlet Allocation) </a:t>
            </a:r>
          </a:p>
        </p:txBody>
      </p:sp>
      <p:pic>
        <p:nvPicPr>
          <p:cNvPr id="6" name="Image 5" descr="lda.PNG"/>
          <p:cNvPicPr>
            <a:picLocks noChangeAspect="1"/>
          </p:cNvPicPr>
          <p:nvPr/>
        </p:nvPicPr>
        <p:blipFill>
          <a:blip r:embed="rId2" cstate="print"/>
          <a:stretch>
            <a:fillRect/>
          </a:stretch>
        </p:blipFill>
        <p:spPr>
          <a:xfrm>
            <a:off x="3962400" y="6515100"/>
            <a:ext cx="9902259" cy="2590800"/>
          </a:xfrm>
          <a:prstGeom prst="rect">
            <a:avLst/>
          </a:prstGeom>
        </p:spPr>
      </p:pic>
    </p:spTree>
    <p:extLst>
      <p:ext uri="{BB962C8B-B14F-4D97-AF65-F5344CB8AC3E}">
        <p14:creationId xmlns:p14="http://schemas.microsoft.com/office/powerpoint/2010/main" val="3613281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1219200" y="2628900"/>
            <a:ext cx="617538" cy="617537"/>
            <a:chOff x="0" y="0"/>
            <a:chExt cx="823383" cy="823383"/>
          </a:xfrm>
        </p:grpSpPr>
        <p:grpSp>
          <p:nvGrpSpPr>
            <p:cNvPr id="3" name="Group 4"/>
            <p:cNvGrpSpPr/>
            <p:nvPr/>
          </p:nvGrpSpPr>
          <p:grpSpPr>
            <a:xfrm>
              <a:off x="0" y="0"/>
              <a:ext cx="823383" cy="823383"/>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A356D"/>
              </a:solidFill>
            </p:spPr>
          </p:sp>
        </p:grpSp>
        <p:sp>
          <p:nvSpPr>
            <p:cNvPr id="4" name="TextBox 6"/>
            <p:cNvSpPr txBox="1"/>
            <p:nvPr/>
          </p:nvSpPr>
          <p:spPr>
            <a:xfrm>
              <a:off x="149512" y="162983"/>
              <a:ext cx="524359" cy="449792"/>
            </a:xfrm>
            <a:prstGeom prst="rect">
              <a:avLst/>
            </a:prstGeom>
          </p:spPr>
          <p:txBody>
            <a:bodyPr lIns="0" tIns="0" rIns="0" bIns="0" rtlCol="0" anchor="t">
              <a:spAutoFit/>
            </a:bodyPr>
            <a:lstStyle/>
            <a:p>
              <a:pPr algn="ctr">
                <a:lnSpc>
                  <a:spcPts val="2800"/>
                </a:lnSpc>
              </a:pPr>
              <a:r>
                <a:rPr lang="en-US" sz="2000">
                  <a:solidFill>
                    <a:srgbClr val="FEFFFD"/>
                  </a:solidFill>
                  <a:latin typeface="Inter Bold"/>
                </a:rPr>
                <a:t>1</a:t>
              </a:r>
            </a:p>
          </p:txBody>
        </p:sp>
      </p:grpSp>
      <p:sp>
        <p:nvSpPr>
          <p:cNvPr id="6" name="ZoneTexte 5"/>
          <p:cNvSpPr txBox="1"/>
          <p:nvPr/>
        </p:nvSpPr>
        <p:spPr>
          <a:xfrm>
            <a:off x="5791200" y="342900"/>
            <a:ext cx="5992025" cy="1200329"/>
          </a:xfrm>
          <a:prstGeom prst="rect">
            <a:avLst/>
          </a:prstGeom>
          <a:noFill/>
        </p:spPr>
        <p:txBody>
          <a:bodyPr wrap="none" rtlCol="0">
            <a:spAutoFit/>
          </a:bodyPr>
          <a:lstStyle/>
          <a:p>
            <a:pPr algn="ctr"/>
            <a:r>
              <a:rPr lang="fr-FR" sz="7200" dirty="0">
                <a:solidFill>
                  <a:schemeClr val="accent5">
                    <a:lumMod val="75000"/>
                  </a:schemeClr>
                </a:solidFill>
              </a:rPr>
              <a:t>MODELISATION</a:t>
            </a:r>
          </a:p>
        </p:txBody>
      </p:sp>
      <p:sp>
        <p:nvSpPr>
          <p:cNvPr id="7" name="ZoneTexte 6"/>
          <p:cNvSpPr txBox="1"/>
          <p:nvPr/>
        </p:nvSpPr>
        <p:spPr>
          <a:xfrm>
            <a:off x="1946116" y="2614502"/>
            <a:ext cx="5562600" cy="646331"/>
          </a:xfrm>
          <a:prstGeom prst="rect">
            <a:avLst/>
          </a:prstGeom>
          <a:noFill/>
        </p:spPr>
        <p:txBody>
          <a:bodyPr wrap="square" rtlCol="0">
            <a:spAutoFit/>
          </a:bodyPr>
          <a:lstStyle/>
          <a:p>
            <a:r>
              <a:rPr lang="fr-FR" sz="3600" dirty="0">
                <a:solidFill>
                  <a:schemeClr val="accent2">
                    <a:lumMod val="75000"/>
                  </a:schemeClr>
                </a:solidFill>
              </a:rPr>
              <a:t>Modèle supervisé</a:t>
            </a:r>
          </a:p>
        </p:txBody>
      </p:sp>
      <p:sp>
        <p:nvSpPr>
          <p:cNvPr id="8" name="ZoneTexte 7"/>
          <p:cNvSpPr txBox="1"/>
          <p:nvPr/>
        </p:nvSpPr>
        <p:spPr>
          <a:xfrm>
            <a:off x="1752600" y="3771899"/>
            <a:ext cx="13106399" cy="1938992"/>
          </a:xfrm>
          <a:prstGeom prst="rect">
            <a:avLst/>
          </a:prstGeom>
          <a:noFill/>
        </p:spPr>
        <p:txBody>
          <a:bodyPr wrap="square" rtlCol="0">
            <a:spAutoFit/>
          </a:bodyPr>
          <a:lstStyle/>
          <a:p>
            <a:r>
              <a:rPr lang="fr-FR" sz="4000" dirty="0"/>
              <a:t>	L'apprentissage supervisé est une tâche d'apprentissage automatique consistant à apprendre une fonction de prédiction à partir d'exemples annotés.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791200" y="342900"/>
            <a:ext cx="5992025" cy="1200329"/>
          </a:xfrm>
          <a:prstGeom prst="rect">
            <a:avLst/>
          </a:prstGeom>
          <a:noFill/>
        </p:spPr>
        <p:txBody>
          <a:bodyPr wrap="none" rtlCol="0">
            <a:spAutoFit/>
          </a:bodyPr>
          <a:lstStyle/>
          <a:p>
            <a:pPr algn="ctr"/>
            <a:r>
              <a:rPr lang="fr-FR" sz="7200" dirty="0">
                <a:solidFill>
                  <a:schemeClr val="accent5">
                    <a:lumMod val="75000"/>
                  </a:schemeClr>
                </a:solidFill>
              </a:rPr>
              <a:t>MODELISATION</a:t>
            </a:r>
          </a:p>
        </p:txBody>
      </p:sp>
      <p:sp>
        <p:nvSpPr>
          <p:cNvPr id="3" name="ZoneTexte 2"/>
          <p:cNvSpPr txBox="1"/>
          <p:nvPr/>
        </p:nvSpPr>
        <p:spPr>
          <a:xfrm>
            <a:off x="2057400" y="2247900"/>
            <a:ext cx="15163800" cy="584775"/>
          </a:xfrm>
          <a:prstGeom prst="rect">
            <a:avLst/>
          </a:prstGeom>
          <a:noFill/>
        </p:spPr>
        <p:txBody>
          <a:bodyPr wrap="square" rtlCol="0">
            <a:spAutoFit/>
          </a:bodyPr>
          <a:lstStyle/>
          <a:p>
            <a:pPr marL="285750" indent="-285750">
              <a:buFont typeface="Wingdings" panose="05000000000000000000" pitchFamily="2" charset="2"/>
              <a:buChar char="ü"/>
            </a:pPr>
            <a:r>
              <a:rPr lang="fr-FR" sz="3200" dirty="0">
                <a:solidFill>
                  <a:schemeClr val="accent2">
                    <a:lumMod val="60000"/>
                    <a:lumOff val="40000"/>
                  </a:schemeClr>
                </a:solidFill>
              </a:rPr>
              <a:t>Régression multi logistique</a:t>
            </a:r>
          </a:p>
        </p:txBody>
      </p:sp>
      <p:sp>
        <p:nvSpPr>
          <p:cNvPr id="5" name="ZoneTexte 4"/>
          <p:cNvSpPr txBox="1"/>
          <p:nvPr/>
        </p:nvSpPr>
        <p:spPr>
          <a:xfrm rot="10800000" flipV="1">
            <a:off x="1874520" y="3537346"/>
            <a:ext cx="15316200" cy="1754326"/>
          </a:xfrm>
          <a:prstGeom prst="rect">
            <a:avLst/>
          </a:prstGeom>
          <a:noFill/>
        </p:spPr>
        <p:txBody>
          <a:bodyPr wrap="square" rtlCol="0">
            <a:spAutoFit/>
          </a:bodyPr>
          <a:lstStyle/>
          <a:p>
            <a:r>
              <a:rPr lang="fr-FR" sz="3600" dirty="0"/>
              <a:t>la régression logistique multinomiale est une méthode de classification qui généralise la régression logistique aux problèmes </a:t>
            </a:r>
            <a:r>
              <a:rPr lang="fr-FR" sz="3600" dirty="0" err="1"/>
              <a:t>multiclasses</a:t>
            </a:r>
            <a:r>
              <a:rPr lang="fr-FR" sz="3600" dirty="0"/>
              <a:t> , c'est-à-dire avec plus de deux résultats discrets possibles.</a:t>
            </a:r>
          </a:p>
        </p:txBody>
      </p:sp>
      <p:sp>
        <p:nvSpPr>
          <p:cNvPr id="7" name="ZoneTexte 6"/>
          <p:cNvSpPr txBox="1"/>
          <p:nvPr/>
        </p:nvSpPr>
        <p:spPr>
          <a:xfrm>
            <a:off x="2026920" y="2247900"/>
            <a:ext cx="15163800" cy="584775"/>
          </a:xfrm>
          <a:prstGeom prst="rect">
            <a:avLst/>
          </a:prstGeom>
          <a:noFill/>
        </p:spPr>
        <p:txBody>
          <a:bodyPr wrap="square" rtlCol="0">
            <a:spAutoFit/>
          </a:bodyPr>
          <a:lstStyle/>
          <a:p>
            <a:pPr marL="285750" indent="-285750">
              <a:buFont typeface="Wingdings" panose="05000000000000000000" pitchFamily="2" charset="2"/>
              <a:buChar char="ü"/>
            </a:pPr>
            <a:r>
              <a:rPr lang="fr-FR" sz="3200" dirty="0">
                <a:solidFill>
                  <a:schemeClr val="accent2">
                    <a:lumMod val="60000"/>
                    <a:lumOff val="40000"/>
                  </a:schemeClr>
                </a:solidFill>
              </a:rPr>
              <a:t>Régression multi logistique</a:t>
            </a:r>
          </a:p>
        </p:txBody>
      </p:sp>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6286500"/>
            <a:ext cx="11963369" cy="1905000"/>
          </a:xfrm>
          <a:prstGeom prst="rect">
            <a:avLst/>
          </a:prstGeom>
        </p:spPr>
      </p:pic>
    </p:spTree>
    <p:extLst>
      <p:ext uri="{BB962C8B-B14F-4D97-AF65-F5344CB8AC3E}">
        <p14:creationId xmlns:p14="http://schemas.microsoft.com/office/powerpoint/2010/main" val="1902978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791200" y="342900"/>
            <a:ext cx="5992025" cy="1200329"/>
          </a:xfrm>
          <a:prstGeom prst="rect">
            <a:avLst/>
          </a:prstGeom>
          <a:noFill/>
        </p:spPr>
        <p:txBody>
          <a:bodyPr wrap="none" rtlCol="0">
            <a:spAutoFit/>
          </a:bodyPr>
          <a:lstStyle/>
          <a:p>
            <a:pPr algn="ctr"/>
            <a:r>
              <a:rPr lang="fr-FR" sz="7200" dirty="0">
                <a:solidFill>
                  <a:schemeClr val="accent5">
                    <a:lumMod val="75000"/>
                  </a:schemeClr>
                </a:solidFill>
              </a:rPr>
              <a:t>MODELISATION</a:t>
            </a:r>
          </a:p>
        </p:txBody>
      </p:sp>
      <p:sp>
        <p:nvSpPr>
          <p:cNvPr id="3" name="ZoneTexte 2"/>
          <p:cNvSpPr txBox="1"/>
          <p:nvPr/>
        </p:nvSpPr>
        <p:spPr>
          <a:xfrm>
            <a:off x="2026920" y="2247900"/>
            <a:ext cx="15163800" cy="584775"/>
          </a:xfrm>
          <a:prstGeom prst="rect">
            <a:avLst/>
          </a:prstGeom>
          <a:noFill/>
        </p:spPr>
        <p:txBody>
          <a:bodyPr wrap="square" rtlCol="0">
            <a:spAutoFit/>
          </a:bodyPr>
          <a:lstStyle/>
          <a:p>
            <a:pPr marL="285750" indent="-285750">
              <a:buFont typeface="Wingdings" panose="05000000000000000000" pitchFamily="2" charset="2"/>
              <a:buChar char="ü"/>
            </a:pPr>
            <a:r>
              <a:rPr lang="fr-FR" sz="3200" b="1" dirty="0" err="1">
                <a:solidFill>
                  <a:schemeClr val="accent2">
                    <a:lumMod val="60000"/>
                    <a:lumOff val="40000"/>
                  </a:schemeClr>
                </a:solidFill>
              </a:rPr>
              <a:t>Random</a:t>
            </a:r>
            <a:r>
              <a:rPr lang="fr-FR" sz="3200" b="1" dirty="0">
                <a:solidFill>
                  <a:schemeClr val="accent2">
                    <a:lumMod val="60000"/>
                    <a:lumOff val="40000"/>
                  </a:schemeClr>
                </a:solidFill>
              </a:rPr>
              <a:t> Forest</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6743700"/>
            <a:ext cx="10872388" cy="1752600"/>
          </a:xfrm>
          <a:prstGeom prst="rect">
            <a:avLst/>
          </a:prstGeom>
        </p:spPr>
      </p:pic>
      <p:sp>
        <p:nvSpPr>
          <p:cNvPr id="6" name="ZoneTexte 5"/>
          <p:cNvSpPr txBox="1"/>
          <p:nvPr/>
        </p:nvSpPr>
        <p:spPr>
          <a:xfrm>
            <a:off x="1219200" y="3086100"/>
            <a:ext cx="16383000" cy="2308324"/>
          </a:xfrm>
          <a:prstGeom prst="rect">
            <a:avLst/>
          </a:prstGeom>
          <a:noFill/>
        </p:spPr>
        <p:txBody>
          <a:bodyPr wrap="square" rtlCol="0">
            <a:spAutoFit/>
          </a:bodyPr>
          <a:lstStyle/>
          <a:p>
            <a:r>
              <a:rPr lang="fr-FR" sz="3600" b="0" i="0" dirty="0">
                <a:effectLst/>
              </a:rPr>
              <a:t>Une </a:t>
            </a:r>
            <a:r>
              <a:rPr lang="fr-FR" sz="3600" b="0" i="0" dirty="0" err="1">
                <a:effectLst/>
              </a:rPr>
              <a:t>random</a:t>
            </a:r>
            <a:r>
              <a:rPr lang="fr-FR" sz="3600" b="0" i="0" dirty="0">
                <a:effectLst/>
              </a:rPr>
              <a:t> </a:t>
            </a:r>
            <a:r>
              <a:rPr lang="fr-FR" sz="3600" b="0" i="0" dirty="0" err="1">
                <a:effectLst/>
              </a:rPr>
              <a:t>forest</a:t>
            </a:r>
            <a:r>
              <a:rPr lang="fr-FR" sz="3600" b="0" i="0" dirty="0">
                <a:effectLst/>
              </a:rPr>
              <a:t> (forêt aléatoire) est un algorithme d'apprentissage automatique (machine </a:t>
            </a:r>
            <a:r>
              <a:rPr lang="fr-FR" sz="3600" b="0" i="0" dirty="0" err="1">
                <a:effectLst/>
              </a:rPr>
              <a:t>learning</a:t>
            </a:r>
            <a:r>
              <a:rPr lang="fr-FR" sz="3600" b="0" i="0" dirty="0">
                <a:effectLst/>
              </a:rPr>
              <a:t>) qui combine un ensemble d'arbres de décision pour effectuer des prédictions ou des classifications. C'est une technique populaire en raison de sa capacité à gérer des ensembles de données complexes et à fournir des résultats précis.</a:t>
            </a:r>
            <a:endParaRPr lang="fr-FR" sz="3600" dirty="0"/>
          </a:p>
        </p:txBody>
      </p:sp>
    </p:spTree>
    <p:extLst>
      <p:ext uri="{BB962C8B-B14F-4D97-AF65-F5344CB8AC3E}">
        <p14:creationId xmlns:p14="http://schemas.microsoft.com/office/powerpoint/2010/main" val="930327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1400" y="495300"/>
            <a:ext cx="11353800" cy="1015663"/>
          </a:xfrm>
          <a:prstGeom prst="rect">
            <a:avLst/>
          </a:prstGeom>
        </p:spPr>
        <p:txBody>
          <a:bodyPr wrap="square">
            <a:spAutoFit/>
          </a:bodyPr>
          <a:lstStyle/>
          <a:p>
            <a:r>
              <a:rPr lang="fr-FR" sz="6000" dirty="0">
                <a:solidFill>
                  <a:schemeClr val="accent5">
                    <a:lumMod val="75000"/>
                  </a:schemeClr>
                </a:solidFill>
              </a:rPr>
              <a:t>SÉLECTION DU MEILLEUR MODÈLE</a:t>
            </a:r>
          </a:p>
        </p:txBody>
      </p:sp>
      <p:sp>
        <p:nvSpPr>
          <p:cNvPr id="13" name="Rectangle 7"/>
          <p:cNvSpPr>
            <a:spLocks noChangeArrowheads="1"/>
          </p:cNvSpPr>
          <p:nvPr/>
        </p:nvSpPr>
        <p:spPr bwMode="auto">
          <a:xfrm>
            <a:off x="990600" y="2955787"/>
            <a:ext cx="165354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979" tIns="0" rIns="26979"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r>
              <a:rPr kumimoji="0" lang="fr-FR" altLang="fr-FR" sz="4000" b="0" i="0" u="none" strike="noStrike" cap="none" normalizeH="0" baseline="0" dirty="0">
                <a:ln>
                  <a:noFill/>
                </a:ln>
                <a:solidFill>
                  <a:srgbClr val="111111"/>
                </a:solidFill>
                <a:effectLst/>
                <a:latin typeface="+mj-lt"/>
              </a:rPr>
              <a:t>	</a:t>
            </a:r>
            <a:r>
              <a:rPr kumimoji="0" lang="fr-FR" altLang="fr-FR" sz="3600" b="0" i="0" u="none" strike="noStrike" cap="none" normalizeH="0" baseline="0" dirty="0">
                <a:ln>
                  <a:noFill/>
                </a:ln>
                <a:solidFill>
                  <a:srgbClr val="111111"/>
                </a:solidFill>
                <a:effectLst/>
                <a:latin typeface="+mj-lt"/>
              </a:rPr>
              <a:t>Il existe de nombreuses métriques en python pour évaluer la qualité des prédictions d’un modèle. </a:t>
            </a:r>
            <a:r>
              <a:rPr kumimoji="0" lang="fr-FR" altLang="fr-FR" sz="3600" b="0" i="0" u="none" strike="noStrike" cap="none" normalizeH="0" baseline="0" dirty="0">
                <a:ln>
                  <a:noFill/>
                </a:ln>
                <a:solidFill>
                  <a:schemeClr val="tx1"/>
                </a:solidFill>
                <a:effectLst/>
                <a:latin typeface="+mj-lt"/>
              </a:rPr>
              <a:t>Le module </a:t>
            </a:r>
            <a:r>
              <a:rPr kumimoji="0" lang="fr-FR" altLang="fr-FR" sz="3600" b="0" i="0" u="none" strike="noStrike" cap="none" normalizeH="0" baseline="0" dirty="0" err="1">
                <a:ln>
                  <a:noFill/>
                </a:ln>
                <a:solidFill>
                  <a:schemeClr val="tx1"/>
                </a:solidFill>
                <a:effectLst/>
                <a:latin typeface="+mj-lt"/>
              </a:rPr>
              <a:t>sklearn.metrics</a:t>
            </a:r>
            <a:r>
              <a:rPr kumimoji="0" lang="fr-FR" altLang="fr-FR" sz="3600" b="0" i="0" u="none" strike="noStrike" cap="none" normalizeH="0" baseline="0" dirty="0">
                <a:ln>
                  <a:noFill/>
                </a:ln>
                <a:solidFill>
                  <a:schemeClr val="tx1"/>
                </a:solidFill>
                <a:effectLst/>
                <a:latin typeface="+mj-lt"/>
              </a:rPr>
              <a:t> implémente des fonctions pour évaluer l’erreur de prédiction pour des tâches spécifiques telles que la classification, la régression et le </a:t>
            </a:r>
            <a:r>
              <a:rPr kumimoji="0" lang="fr-FR" altLang="fr-FR" sz="3600" b="0" i="0" u="none" strike="noStrike" cap="none" normalizeH="0" baseline="0" dirty="0" err="1">
                <a:ln>
                  <a:noFill/>
                </a:ln>
                <a:solidFill>
                  <a:schemeClr val="tx1"/>
                </a:solidFill>
                <a:effectLst/>
                <a:latin typeface="+mj-lt"/>
              </a:rPr>
              <a:t>clustering</a:t>
            </a:r>
            <a:r>
              <a:rPr kumimoji="0" lang="fr-FR" altLang="fr-FR" sz="3600" b="0" i="0" u="none" strike="noStrike" cap="none" normalizeH="0" baseline="0" dirty="0">
                <a:ln>
                  <a:noFill/>
                </a:ln>
                <a:solidFill>
                  <a:schemeClr val="tx1"/>
                </a:solidFill>
                <a:effectLst/>
                <a:latin typeface="+mj-lt"/>
              </a:rPr>
              <a:t>.</a:t>
            </a:r>
          </a:p>
          <a:p>
            <a:pPr lvl="0" fontAlgn="t"/>
            <a:r>
              <a:rPr lang="fr-FR" altLang="fr-FR" sz="3600" dirty="0">
                <a:latin typeface="+mj-lt"/>
              </a:rPr>
              <a:t>	</a:t>
            </a:r>
            <a:r>
              <a:rPr lang="fr-FR" sz="3600" dirty="0">
                <a:latin typeface="+mj-lt"/>
              </a:rPr>
              <a:t>Par exemple, pour la classification, on peut utiliser des métriques telles que. </a:t>
            </a:r>
          </a:p>
          <a:p>
            <a:pPr marL="571500" lvl="0" indent="-571500" fontAlgn="t">
              <a:buFont typeface="Wingdings" panose="05000000000000000000" pitchFamily="2" charset="2"/>
              <a:buChar char="q"/>
            </a:pPr>
            <a:r>
              <a:rPr lang="fr-FR" altLang="fr-FR" sz="3600" dirty="0" err="1">
                <a:latin typeface="+mj-lt"/>
              </a:rPr>
              <a:t>Accuracy</a:t>
            </a:r>
            <a:r>
              <a:rPr lang="fr-FR" altLang="fr-FR" sz="3600" dirty="0">
                <a:latin typeface="+mj-lt"/>
              </a:rPr>
              <a:t> : qui indique le pourcentage de bonnes prédictions.</a:t>
            </a:r>
          </a:p>
          <a:p>
            <a:pPr marL="571500" lvl="0" indent="-571500" fontAlgn="t">
              <a:buFont typeface="Wingdings" panose="05000000000000000000" pitchFamily="2" charset="2"/>
              <a:buChar char="q"/>
            </a:pPr>
            <a:r>
              <a:rPr lang="fr-FR" altLang="fr-FR" sz="3600" dirty="0">
                <a:latin typeface="+mj-lt"/>
              </a:rPr>
              <a:t>Jaccard :  qui permet d’évaluer la similarité entre les ensembles.</a:t>
            </a:r>
          </a:p>
          <a:p>
            <a:pPr marL="571500" lvl="0" indent="-571500" fontAlgn="t">
              <a:buFont typeface="Wingdings" panose="05000000000000000000" pitchFamily="2" charset="2"/>
              <a:buChar char="q"/>
            </a:pPr>
            <a:r>
              <a:rPr lang="fr-FR" altLang="fr-FR" sz="3600" dirty="0" err="1">
                <a:latin typeface="+mj-lt"/>
              </a:rPr>
              <a:t>Precision</a:t>
            </a:r>
            <a:r>
              <a:rPr lang="fr-FR" altLang="fr-FR" sz="3600" dirty="0">
                <a:latin typeface="+mj-lt"/>
              </a:rPr>
              <a:t> :  qui indique le pourcentage de bonnes prédictions positives.</a:t>
            </a:r>
            <a:endParaRPr kumimoji="0" lang="fr-FR" altLang="fr-FR" sz="3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103829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1400" y="495300"/>
            <a:ext cx="11353800" cy="1015663"/>
          </a:xfrm>
          <a:prstGeom prst="rect">
            <a:avLst/>
          </a:prstGeom>
        </p:spPr>
        <p:txBody>
          <a:bodyPr wrap="square">
            <a:spAutoFit/>
          </a:bodyPr>
          <a:lstStyle/>
          <a:p>
            <a:r>
              <a:rPr lang="fr-FR" sz="6000" dirty="0">
                <a:solidFill>
                  <a:schemeClr val="accent5">
                    <a:lumMod val="75000"/>
                  </a:schemeClr>
                </a:solidFill>
              </a:rPr>
              <a:t>SÉLECTION DU MEILLEUR MODÈLE</a:t>
            </a:r>
          </a:p>
        </p:txBody>
      </p:sp>
      <p:pic>
        <p:nvPicPr>
          <p:cNvPr id="3" name="Image 2" descr="graphe_metrique.PNG"/>
          <p:cNvPicPr>
            <a:picLocks noChangeAspect="1"/>
          </p:cNvPicPr>
          <p:nvPr/>
        </p:nvPicPr>
        <p:blipFill>
          <a:blip r:embed="rId2" cstate="print"/>
          <a:stretch>
            <a:fillRect/>
          </a:stretch>
        </p:blipFill>
        <p:spPr>
          <a:xfrm>
            <a:off x="609600" y="2019300"/>
            <a:ext cx="8527062" cy="7552070"/>
          </a:xfrm>
          <a:prstGeom prst="rect">
            <a:avLst/>
          </a:prstGeom>
        </p:spPr>
      </p:pic>
      <p:pic>
        <p:nvPicPr>
          <p:cNvPr id="4" name="Image 3" descr="WhatsApp Image 2023-05-28 at 21.02.49.jpeg"/>
          <p:cNvPicPr>
            <a:picLocks noChangeAspect="1"/>
          </p:cNvPicPr>
          <p:nvPr/>
        </p:nvPicPr>
        <p:blipFill>
          <a:blip r:embed="rId3" cstate="print"/>
          <a:stretch>
            <a:fillRect/>
          </a:stretch>
        </p:blipFill>
        <p:spPr>
          <a:xfrm>
            <a:off x="7848600" y="3162300"/>
            <a:ext cx="9982200" cy="1736903"/>
          </a:xfrm>
          <a:prstGeom prst="rect">
            <a:avLst/>
          </a:prstGeom>
        </p:spPr>
      </p:pic>
      <p:sp>
        <p:nvSpPr>
          <p:cNvPr id="5" name="ZoneTexte 4"/>
          <p:cNvSpPr txBox="1"/>
          <p:nvPr/>
        </p:nvSpPr>
        <p:spPr>
          <a:xfrm>
            <a:off x="8077200" y="6210300"/>
            <a:ext cx="10591800" cy="1754326"/>
          </a:xfrm>
          <a:prstGeom prst="rect">
            <a:avLst/>
          </a:prstGeom>
          <a:noFill/>
        </p:spPr>
        <p:txBody>
          <a:bodyPr wrap="square" rtlCol="0">
            <a:spAutoFit/>
          </a:bodyPr>
          <a:lstStyle/>
          <a:p>
            <a:r>
              <a:rPr lang="fr-FR" sz="3600" dirty="0"/>
              <a:t>	D’après le graphe et les pourcentages des questions non classifiées pur chaque modèle, on constate que le meilleur modèle est </a:t>
            </a:r>
            <a:r>
              <a:rPr lang="fr-FR" sz="3600" dirty="0" err="1"/>
              <a:t>Random</a:t>
            </a:r>
            <a:r>
              <a:rPr lang="fr-FR" sz="3600" dirty="0"/>
              <a:t> Forest.  </a:t>
            </a:r>
          </a:p>
        </p:txBody>
      </p:sp>
    </p:spTree>
    <p:extLst>
      <p:ext uri="{BB962C8B-B14F-4D97-AF65-F5344CB8AC3E}">
        <p14:creationId xmlns:p14="http://schemas.microsoft.com/office/powerpoint/2010/main" val="2354140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cstate="print"/>
          <a:srcRect t="21875" b="21875"/>
          <a:stretch>
            <a:fillRect/>
          </a:stretch>
        </p:blipFill>
        <p:spPr>
          <a:xfrm>
            <a:off x="0" y="0"/>
            <a:ext cx="18288000" cy="10287000"/>
          </a:xfrm>
          <a:prstGeom prst="rect">
            <a:avLst/>
          </a:prstGeom>
        </p:spPr>
      </p:pic>
      <p:sp>
        <p:nvSpPr>
          <p:cNvPr id="3" name="ZoneTexte 2"/>
          <p:cNvSpPr txBox="1"/>
          <p:nvPr/>
        </p:nvSpPr>
        <p:spPr>
          <a:xfrm>
            <a:off x="6248400" y="1028700"/>
            <a:ext cx="5193345" cy="1200329"/>
          </a:xfrm>
          <a:prstGeom prst="rect">
            <a:avLst/>
          </a:prstGeom>
          <a:noFill/>
        </p:spPr>
        <p:txBody>
          <a:bodyPr wrap="none" rtlCol="0">
            <a:spAutoFit/>
          </a:bodyPr>
          <a:lstStyle/>
          <a:p>
            <a:r>
              <a:rPr lang="fr-FR" sz="7200" dirty="0">
                <a:solidFill>
                  <a:schemeClr val="bg1"/>
                </a:solidFill>
              </a:rPr>
              <a:t>CONCLUSION</a:t>
            </a:r>
          </a:p>
        </p:txBody>
      </p:sp>
      <p:sp>
        <p:nvSpPr>
          <p:cNvPr id="4" name="Rectangle 3"/>
          <p:cNvSpPr/>
          <p:nvPr/>
        </p:nvSpPr>
        <p:spPr>
          <a:xfrm>
            <a:off x="3733800" y="3314700"/>
            <a:ext cx="12268200" cy="5078313"/>
          </a:xfrm>
          <a:prstGeom prst="rect">
            <a:avLst/>
          </a:prstGeom>
        </p:spPr>
        <p:txBody>
          <a:bodyPr wrap="square">
            <a:spAutoFit/>
          </a:bodyPr>
          <a:lstStyle/>
          <a:p>
            <a:pPr algn="ctr"/>
            <a:r>
              <a:rPr lang="fr-FR" sz="3600" b="0" i="0" dirty="0">
                <a:solidFill>
                  <a:schemeClr val="bg1"/>
                </a:solidFill>
                <a:effectLst/>
              </a:rPr>
              <a:t>dans le projet de catégorisation automatique des questions de Stack Overflow, trois modèles ont été utilisés : LDA, Régression Logistique </a:t>
            </a:r>
            <a:r>
              <a:rPr lang="fr-FR" sz="3600" b="0" i="0" dirty="0" err="1">
                <a:solidFill>
                  <a:schemeClr val="bg1"/>
                </a:solidFill>
                <a:effectLst/>
              </a:rPr>
              <a:t>Multiclasse</a:t>
            </a:r>
            <a:r>
              <a:rPr lang="fr-FR" sz="3600" b="0" i="0" dirty="0">
                <a:solidFill>
                  <a:schemeClr val="bg1"/>
                </a:solidFill>
                <a:effectLst/>
              </a:rPr>
              <a:t> et </a:t>
            </a:r>
            <a:r>
              <a:rPr lang="fr-FR" sz="3600" b="0" i="0" dirty="0" err="1">
                <a:solidFill>
                  <a:schemeClr val="bg1"/>
                </a:solidFill>
                <a:effectLst/>
              </a:rPr>
              <a:t>Random</a:t>
            </a:r>
            <a:r>
              <a:rPr lang="fr-FR" sz="3600" b="0" i="0" dirty="0">
                <a:solidFill>
                  <a:schemeClr val="bg1"/>
                </a:solidFill>
                <a:effectLst/>
              </a:rPr>
              <a:t> Forest.</a:t>
            </a:r>
          </a:p>
          <a:p>
            <a:pPr algn="ctr"/>
            <a:r>
              <a:rPr lang="fr-FR" sz="3600" b="0" i="0" dirty="0">
                <a:solidFill>
                  <a:schemeClr val="bg1"/>
                </a:solidFill>
                <a:effectLst/>
              </a:rPr>
              <a:t>Chacun de ces modèles a ses propres avantages et limitations, et leur performance peut varier en fonction du contexte et des données spécifiques.</a:t>
            </a:r>
          </a:p>
          <a:p>
            <a:pPr algn="ctr"/>
            <a:r>
              <a:rPr lang="fr-FR" sz="3600" b="0" i="0" dirty="0">
                <a:solidFill>
                  <a:schemeClr val="bg1"/>
                </a:solidFill>
                <a:effectLst/>
              </a:rPr>
              <a:t>Chaque modèle peut contribuer à une meilleure compréhension et organisation des questions dans cette plateforme de partage de connaissance</a:t>
            </a:r>
            <a:endParaRPr lang="fr-FR" sz="3600" dirty="0">
              <a:solidFill>
                <a:schemeClr val="bg1"/>
              </a:solidFill>
            </a:endParaRPr>
          </a:p>
        </p:txBody>
      </p:sp>
    </p:spTree>
  </p:cSld>
  <p:clrMapOvr>
    <a:masterClrMapping/>
  </p:clrMapOvr>
  <p:timing>
    <p:tnLst>
      <p:par>
        <p:cTn id="1" dur="indefinite" restart="never" nodeType="tmRoot">
          <p:childTnLst>
            <p:video>
              <p:cMediaNode vol="100000">
                <p:cTn id="2" fill="hold" display="0">
                  <p:stCondLst>
                    <p:cond delay="indefinite"/>
                  </p:stCondLst>
                </p:cTn>
                <p:tgtEl>
                  <p:spTgt spid="2"/>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FFD"/>
        </a:solidFill>
        <a:effectLst/>
      </p:bgPr>
    </p:bg>
    <p:spTree>
      <p:nvGrpSpPr>
        <p:cNvPr id="1" name=""/>
        <p:cNvGrpSpPr/>
        <p:nvPr/>
      </p:nvGrpSpPr>
      <p:grpSpPr>
        <a:xfrm>
          <a:off x="0" y="0"/>
          <a:ext cx="0" cy="0"/>
          <a:chOff x="0" y="0"/>
          <a:chExt cx="0" cy="0"/>
        </a:xfrm>
      </p:grpSpPr>
      <p:grpSp>
        <p:nvGrpSpPr>
          <p:cNvPr id="2" name="Group 2"/>
          <p:cNvGrpSpPr/>
          <p:nvPr/>
        </p:nvGrpSpPr>
        <p:grpSpPr>
          <a:xfrm>
            <a:off x="1295400" y="1943100"/>
            <a:ext cx="162052" cy="162052"/>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A356D"/>
            </a:solidFill>
          </p:spPr>
        </p:sp>
      </p:grpSp>
      <p:grpSp>
        <p:nvGrpSpPr>
          <p:cNvPr id="15" name="Group 15"/>
          <p:cNvGrpSpPr/>
          <p:nvPr/>
        </p:nvGrpSpPr>
        <p:grpSpPr>
          <a:xfrm>
            <a:off x="1295400" y="2628900"/>
            <a:ext cx="162052" cy="162052"/>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A356D"/>
            </a:solidFill>
          </p:spPr>
        </p:sp>
      </p:grpSp>
      <p:grpSp>
        <p:nvGrpSpPr>
          <p:cNvPr id="17" name="Group 17"/>
          <p:cNvGrpSpPr/>
          <p:nvPr/>
        </p:nvGrpSpPr>
        <p:grpSpPr>
          <a:xfrm>
            <a:off x="1447800" y="5600700"/>
            <a:ext cx="162052" cy="162052"/>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A356D"/>
            </a:solidFill>
          </p:spPr>
        </p:sp>
      </p:grpSp>
      <p:grpSp>
        <p:nvGrpSpPr>
          <p:cNvPr id="19" name="Group 19"/>
          <p:cNvGrpSpPr/>
          <p:nvPr/>
        </p:nvGrpSpPr>
        <p:grpSpPr>
          <a:xfrm>
            <a:off x="1524000" y="8572500"/>
            <a:ext cx="162052" cy="162052"/>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A356D"/>
            </a:solidFill>
          </p:spPr>
        </p:sp>
      </p:grpSp>
      <p:grpSp>
        <p:nvGrpSpPr>
          <p:cNvPr id="21" name="Group 21"/>
          <p:cNvGrpSpPr/>
          <p:nvPr/>
        </p:nvGrpSpPr>
        <p:grpSpPr>
          <a:xfrm>
            <a:off x="1524000" y="9258300"/>
            <a:ext cx="162052" cy="162052"/>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A356D"/>
            </a:solidFill>
          </p:spPr>
        </p:sp>
      </p:grpSp>
      <p:sp>
        <p:nvSpPr>
          <p:cNvPr id="23" name="ZoneTexte 22"/>
          <p:cNvSpPr txBox="1"/>
          <p:nvPr/>
        </p:nvSpPr>
        <p:spPr>
          <a:xfrm>
            <a:off x="7848600" y="0"/>
            <a:ext cx="3352800" cy="1323439"/>
          </a:xfrm>
          <a:prstGeom prst="rect">
            <a:avLst/>
          </a:prstGeom>
          <a:noFill/>
        </p:spPr>
        <p:txBody>
          <a:bodyPr wrap="square" rtlCol="0">
            <a:spAutoFit/>
          </a:bodyPr>
          <a:lstStyle/>
          <a:p>
            <a:r>
              <a:rPr lang="fr-FR" sz="8000" dirty="0">
                <a:solidFill>
                  <a:schemeClr val="accent5">
                    <a:lumMod val="75000"/>
                  </a:schemeClr>
                </a:solidFill>
              </a:rPr>
              <a:t>PLAN</a:t>
            </a:r>
          </a:p>
        </p:txBody>
      </p:sp>
      <p:sp>
        <p:nvSpPr>
          <p:cNvPr id="24" name="ZoneTexte 23"/>
          <p:cNvSpPr txBox="1"/>
          <p:nvPr/>
        </p:nvSpPr>
        <p:spPr>
          <a:xfrm>
            <a:off x="1600200" y="1714500"/>
            <a:ext cx="2367186" cy="584775"/>
          </a:xfrm>
          <a:prstGeom prst="rect">
            <a:avLst/>
          </a:prstGeom>
          <a:noFill/>
        </p:spPr>
        <p:txBody>
          <a:bodyPr wrap="none" rtlCol="0">
            <a:spAutoFit/>
          </a:bodyPr>
          <a:lstStyle/>
          <a:p>
            <a:r>
              <a:rPr lang="fr-FR" sz="3200" dirty="0"/>
              <a:t>Introduction.</a:t>
            </a:r>
          </a:p>
        </p:txBody>
      </p:sp>
      <p:sp>
        <p:nvSpPr>
          <p:cNvPr id="26" name="ZoneTexte 25"/>
          <p:cNvSpPr txBox="1"/>
          <p:nvPr/>
        </p:nvSpPr>
        <p:spPr>
          <a:xfrm>
            <a:off x="1600200" y="2400300"/>
            <a:ext cx="4447115" cy="584775"/>
          </a:xfrm>
          <a:prstGeom prst="rect">
            <a:avLst/>
          </a:prstGeom>
          <a:noFill/>
        </p:spPr>
        <p:txBody>
          <a:bodyPr wrap="none" rtlCol="0">
            <a:spAutoFit/>
          </a:bodyPr>
          <a:lstStyle/>
          <a:p>
            <a:r>
              <a:rPr lang="fr-FR" sz="3200" dirty="0"/>
              <a:t>Préparation des données.</a:t>
            </a:r>
          </a:p>
        </p:txBody>
      </p:sp>
      <p:sp>
        <p:nvSpPr>
          <p:cNvPr id="29" name="ZoneTexte 28"/>
          <p:cNvSpPr txBox="1"/>
          <p:nvPr/>
        </p:nvSpPr>
        <p:spPr>
          <a:xfrm>
            <a:off x="1905000" y="3009900"/>
            <a:ext cx="4855047" cy="1508105"/>
          </a:xfrm>
          <a:prstGeom prst="rect">
            <a:avLst/>
          </a:prstGeom>
          <a:noFill/>
        </p:spPr>
        <p:txBody>
          <a:bodyPr wrap="none" rtlCol="0">
            <a:spAutoFit/>
          </a:bodyPr>
          <a:lstStyle/>
          <a:p>
            <a:pPr>
              <a:buFont typeface="Wingdings" pitchFamily="2" charset="2"/>
              <a:buChar char="Ø"/>
            </a:pPr>
            <a:r>
              <a:rPr lang="fr-FR" sz="2800" dirty="0"/>
              <a:t> </a:t>
            </a:r>
            <a:r>
              <a:rPr lang="fr-FR" sz="3200" dirty="0"/>
              <a:t>Importation des données.</a:t>
            </a:r>
          </a:p>
          <a:p>
            <a:pPr>
              <a:buFont typeface="Wingdings" pitchFamily="2" charset="2"/>
              <a:buChar char="Ø"/>
            </a:pPr>
            <a:r>
              <a:rPr lang="fr-FR" sz="3200" dirty="0"/>
              <a:t>Nettoyage des données.</a:t>
            </a:r>
          </a:p>
          <a:p>
            <a:r>
              <a:rPr lang="fr-FR" sz="2800" dirty="0"/>
              <a:t>	 </a:t>
            </a:r>
          </a:p>
        </p:txBody>
      </p:sp>
      <p:sp>
        <p:nvSpPr>
          <p:cNvPr id="30" name="ZoneTexte 29"/>
          <p:cNvSpPr txBox="1"/>
          <p:nvPr/>
        </p:nvSpPr>
        <p:spPr>
          <a:xfrm>
            <a:off x="2590800" y="4152900"/>
            <a:ext cx="3733800" cy="1200329"/>
          </a:xfrm>
          <a:prstGeom prst="rect">
            <a:avLst/>
          </a:prstGeom>
          <a:noFill/>
        </p:spPr>
        <p:txBody>
          <a:bodyPr wrap="square" rtlCol="0">
            <a:spAutoFit/>
          </a:bodyPr>
          <a:lstStyle/>
          <a:p>
            <a:pPr>
              <a:buFont typeface="Wingdings" pitchFamily="2" charset="2"/>
              <a:buChar char="v"/>
            </a:pPr>
            <a:r>
              <a:rPr lang="fr-FR" sz="2400" dirty="0"/>
              <a:t>Nettoyage des titres.</a:t>
            </a:r>
          </a:p>
          <a:p>
            <a:pPr>
              <a:buFont typeface="Wingdings" pitchFamily="2" charset="2"/>
              <a:buChar char="v"/>
            </a:pPr>
            <a:r>
              <a:rPr lang="fr-FR" sz="2400" dirty="0"/>
              <a:t>Nettoyage des question.</a:t>
            </a:r>
          </a:p>
          <a:p>
            <a:pPr>
              <a:buFont typeface="Wingdings" pitchFamily="2" charset="2"/>
              <a:buChar char="v"/>
            </a:pPr>
            <a:r>
              <a:rPr lang="fr-FR" sz="2400" dirty="0"/>
              <a:t>Nettoyage des tags.  </a:t>
            </a:r>
          </a:p>
        </p:txBody>
      </p:sp>
      <p:sp>
        <p:nvSpPr>
          <p:cNvPr id="31" name="ZoneTexte 30"/>
          <p:cNvSpPr txBox="1"/>
          <p:nvPr/>
        </p:nvSpPr>
        <p:spPr>
          <a:xfrm>
            <a:off x="1752600" y="5372100"/>
            <a:ext cx="2484398" cy="584775"/>
          </a:xfrm>
          <a:prstGeom prst="rect">
            <a:avLst/>
          </a:prstGeom>
          <a:noFill/>
        </p:spPr>
        <p:txBody>
          <a:bodyPr wrap="none" rtlCol="0">
            <a:spAutoFit/>
          </a:bodyPr>
          <a:lstStyle/>
          <a:p>
            <a:r>
              <a:rPr lang="fr-FR" sz="3200" dirty="0"/>
              <a:t>Modélisation.</a:t>
            </a:r>
          </a:p>
        </p:txBody>
      </p:sp>
      <p:sp>
        <p:nvSpPr>
          <p:cNvPr id="32" name="ZoneTexte 31"/>
          <p:cNvSpPr txBox="1"/>
          <p:nvPr/>
        </p:nvSpPr>
        <p:spPr>
          <a:xfrm>
            <a:off x="1524000" y="5981700"/>
            <a:ext cx="4751429" cy="1815882"/>
          </a:xfrm>
          <a:prstGeom prst="rect">
            <a:avLst/>
          </a:prstGeom>
          <a:noFill/>
        </p:spPr>
        <p:txBody>
          <a:bodyPr wrap="none" rtlCol="0">
            <a:spAutoFit/>
          </a:bodyPr>
          <a:lstStyle/>
          <a:p>
            <a:pPr lvl="1">
              <a:buFont typeface="Wingdings" pitchFamily="2" charset="2"/>
              <a:buChar char="Ø"/>
            </a:pPr>
            <a:r>
              <a:rPr lang="fr-FR" sz="2800" dirty="0"/>
              <a:t> Méthode non supervisée.</a:t>
            </a:r>
          </a:p>
          <a:p>
            <a:pPr lvl="1"/>
            <a:r>
              <a:rPr lang="fr-FR" sz="2800" dirty="0"/>
              <a:t>		</a:t>
            </a:r>
          </a:p>
          <a:p>
            <a:pPr lvl="1">
              <a:buFont typeface="Wingdings" pitchFamily="2" charset="2"/>
              <a:buChar char="Ø"/>
            </a:pPr>
            <a:r>
              <a:rPr lang="fr-FR" sz="2800" dirty="0"/>
              <a:t>Méthode supervisée</a:t>
            </a:r>
          </a:p>
          <a:p>
            <a:pPr lvl="1"/>
            <a:r>
              <a:rPr lang="fr-FR" sz="2800" dirty="0"/>
              <a:t>	</a:t>
            </a:r>
          </a:p>
        </p:txBody>
      </p:sp>
      <p:sp>
        <p:nvSpPr>
          <p:cNvPr id="33" name="ZoneTexte 32"/>
          <p:cNvSpPr txBox="1"/>
          <p:nvPr/>
        </p:nvSpPr>
        <p:spPr>
          <a:xfrm>
            <a:off x="2667000" y="6438900"/>
            <a:ext cx="1020151" cy="461665"/>
          </a:xfrm>
          <a:prstGeom prst="rect">
            <a:avLst/>
          </a:prstGeom>
          <a:noFill/>
        </p:spPr>
        <p:txBody>
          <a:bodyPr wrap="none" rtlCol="0">
            <a:spAutoFit/>
          </a:bodyPr>
          <a:lstStyle/>
          <a:p>
            <a:pPr>
              <a:buFont typeface="Wingdings" pitchFamily="2" charset="2"/>
              <a:buChar char="v"/>
            </a:pPr>
            <a:r>
              <a:rPr lang="fr-FR" sz="2400" dirty="0"/>
              <a:t> LDA</a:t>
            </a:r>
          </a:p>
        </p:txBody>
      </p:sp>
      <p:sp>
        <p:nvSpPr>
          <p:cNvPr id="34" name="ZoneTexte 33"/>
          <p:cNvSpPr txBox="1"/>
          <p:nvPr/>
        </p:nvSpPr>
        <p:spPr>
          <a:xfrm>
            <a:off x="2667000" y="7429500"/>
            <a:ext cx="3959674" cy="830997"/>
          </a:xfrm>
          <a:prstGeom prst="rect">
            <a:avLst/>
          </a:prstGeom>
          <a:noFill/>
        </p:spPr>
        <p:txBody>
          <a:bodyPr wrap="none" rtlCol="0">
            <a:spAutoFit/>
          </a:bodyPr>
          <a:lstStyle/>
          <a:p>
            <a:pPr>
              <a:buFont typeface="Wingdings" pitchFamily="2" charset="2"/>
              <a:buChar char="v"/>
            </a:pPr>
            <a:r>
              <a:rPr lang="fr-FR" sz="2400" dirty="0"/>
              <a:t> Régression multi logistique.</a:t>
            </a:r>
          </a:p>
          <a:p>
            <a:pPr>
              <a:buFont typeface="Wingdings" pitchFamily="2" charset="2"/>
              <a:buChar char="v"/>
            </a:pPr>
            <a:r>
              <a:rPr lang="fr-FR" sz="2400" dirty="0" err="1"/>
              <a:t>Random</a:t>
            </a:r>
            <a:r>
              <a:rPr lang="fr-FR" sz="2400" dirty="0"/>
              <a:t> Forest.</a:t>
            </a:r>
          </a:p>
        </p:txBody>
      </p:sp>
      <p:sp>
        <p:nvSpPr>
          <p:cNvPr id="35" name="ZoneTexte 34"/>
          <p:cNvSpPr txBox="1"/>
          <p:nvPr/>
        </p:nvSpPr>
        <p:spPr>
          <a:xfrm>
            <a:off x="1817207" y="8368947"/>
            <a:ext cx="5171609" cy="584775"/>
          </a:xfrm>
          <a:prstGeom prst="rect">
            <a:avLst/>
          </a:prstGeom>
          <a:noFill/>
        </p:spPr>
        <p:txBody>
          <a:bodyPr wrap="none" rtlCol="0">
            <a:spAutoFit/>
          </a:bodyPr>
          <a:lstStyle/>
          <a:p>
            <a:r>
              <a:rPr lang="fr-FR" sz="3200" dirty="0"/>
              <a:t>Sélection du meilleur modèle.</a:t>
            </a:r>
          </a:p>
        </p:txBody>
      </p:sp>
      <p:sp>
        <p:nvSpPr>
          <p:cNvPr id="36" name="ZoneTexte 35"/>
          <p:cNvSpPr txBox="1"/>
          <p:nvPr/>
        </p:nvSpPr>
        <p:spPr>
          <a:xfrm>
            <a:off x="1905000" y="9029700"/>
            <a:ext cx="2113079" cy="584775"/>
          </a:xfrm>
          <a:prstGeom prst="rect">
            <a:avLst/>
          </a:prstGeom>
          <a:noFill/>
        </p:spPr>
        <p:txBody>
          <a:bodyPr wrap="none" rtlCol="0">
            <a:spAutoFit/>
          </a:bodyPr>
          <a:lstStyle/>
          <a:p>
            <a:r>
              <a:rPr lang="fr-FR" sz="3200" dirty="0"/>
              <a:t>Conclusion.</a:t>
            </a:r>
          </a:p>
        </p:txBody>
      </p:sp>
      <p:pic>
        <p:nvPicPr>
          <p:cNvPr id="37" name="Image 36" descr="Stack-Overflow.jpg"/>
          <p:cNvPicPr>
            <a:picLocks noChangeAspect="1"/>
          </p:cNvPicPr>
          <p:nvPr/>
        </p:nvPicPr>
        <p:blipFill>
          <a:blip r:embed="rId2" cstate="print"/>
          <a:stretch>
            <a:fillRect/>
          </a:stretch>
        </p:blipFill>
        <p:spPr>
          <a:xfrm>
            <a:off x="8915400" y="2019300"/>
            <a:ext cx="8572500" cy="5715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cstate="print"/>
          <a:srcRect t="21875" b="21875"/>
          <a:stretch>
            <a:fillRect/>
          </a:stretch>
        </p:blipFill>
        <p:spPr>
          <a:xfrm>
            <a:off x="0" y="0"/>
            <a:ext cx="18288000" cy="10287000"/>
          </a:xfrm>
          <a:prstGeom prst="rect">
            <a:avLst/>
          </a:prstGeom>
        </p:spPr>
      </p:pic>
      <p:sp>
        <p:nvSpPr>
          <p:cNvPr id="4" name="Rectangle 3"/>
          <p:cNvSpPr/>
          <p:nvPr/>
        </p:nvSpPr>
        <p:spPr>
          <a:xfrm>
            <a:off x="3505200" y="2857500"/>
            <a:ext cx="10972800" cy="5401479"/>
          </a:xfrm>
          <a:prstGeom prst="rect">
            <a:avLst/>
          </a:prstGeom>
        </p:spPr>
        <p:txBody>
          <a:bodyPr wrap="square">
            <a:spAutoFit/>
          </a:bodyPr>
          <a:lstStyle/>
          <a:p>
            <a:pPr algn="ctr"/>
            <a:r>
              <a:rPr lang="fr-FR" sz="11500" dirty="0">
                <a:solidFill>
                  <a:schemeClr val="bg1"/>
                </a:solidFill>
                <a:latin typeface="Algerian" pitchFamily="82" charset="0"/>
              </a:rPr>
              <a:t>MERCI POUR VOTRE ATTENTION</a:t>
            </a:r>
          </a:p>
        </p:txBody>
      </p:sp>
    </p:spTree>
  </p:cSld>
  <p:clrMapOvr>
    <a:masterClrMapping/>
  </p:clrMapOvr>
  <p:timing>
    <p:tnLst>
      <p:par>
        <p:cTn id="1" dur="indefinite" restart="never" nodeType="tmRoot">
          <p:childTnLst>
            <p:video>
              <p:cMediaNode vol="100000">
                <p:cTn id="2" fill="hold" display="0">
                  <p:stCondLst>
                    <p:cond delay="indefinite"/>
                  </p:stCondLst>
                </p:cTn>
                <p:tgtEl>
                  <p:spTgt spid="2"/>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cstate="print"/>
          <a:srcRect t="21875" b="21875"/>
          <a:stretch>
            <a:fillRect/>
          </a:stretch>
        </p:blipFill>
        <p:spPr>
          <a:xfrm>
            <a:off x="0" y="0"/>
            <a:ext cx="18288000" cy="10287000"/>
          </a:xfrm>
          <a:prstGeom prst="rect">
            <a:avLst/>
          </a:prstGeom>
        </p:spPr>
      </p:pic>
      <p:sp>
        <p:nvSpPr>
          <p:cNvPr id="8" name="ZoneTexte 7"/>
          <p:cNvSpPr txBox="1"/>
          <p:nvPr/>
        </p:nvSpPr>
        <p:spPr>
          <a:xfrm>
            <a:off x="5638800" y="495300"/>
            <a:ext cx="6774419" cy="1323439"/>
          </a:xfrm>
          <a:prstGeom prst="rect">
            <a:avLst/>
          </a:prstGeom>
          <a:noFill/>
        </p:spPr>
        <p:txBody>
          <a:bodyPr wrap="none" rtlCol="0">
            <a:spAutoFit/>
          </a:bodyPr>
          <a:lstStyle/>
          <a:p>
            <a:r>
              <a:rPr lang="fr-FR" sz="8000" dirty="0">
                <a:solidFill>
                  <a:schemeClr val="bg1"/>
                </a:solidFill>
              </a:rPr>
              <a:t>INTRODUCTION</a:t>
            </a:r>
          </a:p>
        </p:txBody>
      </p:sp>
      <p:sp>
        <p:nvSpPr>
          <p:cNvPr id="10" name="ZoneTexte 9"/>
          <p:cNvSpPr txBox="1"/>
          <p:nvPr/>
        </p:nvSpPr>
        <p:spPr>
          <a:xfrm>
            <a:off x="2895600" y="2933700"/>
            <a:ext cx="12573000" cy="4031873"/>
          </a:xfrm>
          <a:prstGeom prst="rect">
            <a:avLst/>
          </a:prstGeom>
          <a:noFill/>
        </p:spPr>
        <p:txBody>
          <a:bodyPr wrap="square" rtlCol="0">
            <a:spAutoFit/>
          </a:bodyPr>
          <a:lstStyle/>
          <a:p>
            <a:r>
              <a:rPr lang="fr-FR" sz="3200" dirty="0">
                <a:solidFill>
                  <a:schemeClr val="bg1"/>
                </a:solidFill>
              </a:rPr>
              <a:t>	</a:t>
            </a:r>
            <a:r>
              <a:rPr lang="fr-FR" sz="3200" dirty="0" err="1">
                <a:solidFill>
                  <a:schemeClr val="bg1"/>
                </a:solidFill>
              </a:rPr>
              <a:t>Stack</a:t>
            </a:r>
            <a:r>
              <a:rPr lang="fr-FR" sz="3200" dirty="0">
                <a:solidFill>
                  <a:schemeClr val="bg1"/>
                </a:solidFill>
              </a:rPr>
              <a:t> </a:t>
            </a:r>
            <a:r>
              <a:rPr lang="fr-FR" sz="3200" dirty="0" err="1">
                <a:solidFill>
                  <a:schemeClr val="bg1"/>
                </a:solidFill>
              </a:rPr>
              <a:t>Overflow</a:t>
            </a:r>
            <a:r>
              <a:rPr lang="fr-FR" sz="3200" dirty="0">
                <a:solidFill>
                  <a:schemeClr val="bg1"/>
                </a:solidFill>
              </a:rPr>
              <a:t>,  représente l’un des meilleurs forums d’entraide pour toutes les thématiques de développement informatiques de nos jours. Il offre la possibilité à ses utilisateurs d’échanger sur des difficultés rencontrées dans la programmation, ce qui permet d’enrichir la base de données de </a:t>
            </a:r>
            <a:r>
              <a:rPr lang="fr-FR" sz="3200" dirty="0" err="1">
                <a:solidFill>
                  <a:schemeClr val="bg1"/>
                </a:solidFill>
              </a:rPr>
              <a:t>Stack</a:t>
            </a:r>
            <a:r>
              <a:rPr lang="fr-FR" sz="3200" dirty="0">
                <a:solidFill>
                  <a:schemeClr val="bg1"/>
                </a:solidFill>
              </a:rPr>
              <a:t> </a:t>
            </a:r>
            <a:r>
              <a:rPr lang="fr-FR" sz="3200" dirty="0" err="1">
                <a:solidFill>
                  <a:schemeClr val="bg1"/>
                </a:solidFill>
              </a:rPr>
              <a:t>Overflow</a:t>
            </a:r>
            <a:r>
              <a:rPr lang="fr-FR" sz="3200" dirty="0">
                <a:solidFill>
                  <a:schemeClr val="bg1"/>
                </a:solidFill>
              </a:rPr>
              <a:t>.</a:t>
            </a:r>
          </a:p>
          <a:p>
            <a:r>
              <a:rPr lang="fr-FR" sz="3200" dirty="0">
                <a:solidFill>
                  <a:schemeClr val="bg1"/>
                </a:solidFill>
              </a:rPr>
              <a:t>	L’objectif de ce projet est de développer un système de suggestion de tag lorsque des utilisateurs de </a:t>
            </a:r>
            <a:r>
              <a:rPr lang="fr-FR" sz="3200" dirty="0" err="1">
                <a:solidFill>
                  <a:schemeClr val="bg1"/>
                </a:solidFill>
              </a:rPr>
              <a:t>StackOverFlow</a:t>
            </a:r>
            <a:r>
              <a:rPr lang="fr-FR" sz="3200" dirty="0">
                <a:solidFill>
                  <a:schemeClr val="bg1"/>
                </a:solidFill>
              </a:rPr>
              <a:t> posent des nouvelles questions.</a:t>
            </a:r>
          </a:p>
        </p:txBody>
      </p:sp>
    </p:spTree>
  </p:cSld>
  <p:clrMapOvr>
    <a:masterClrMapping/>
  </p:clrMapOvr>
  <p:timing>
    <p:tnLst>
      <p:par>
        <p:cTn id="1" dur="indefinite" restart="never" nodeType="tmRoot">
          <p:childTnLst>
            <p:video>
              <p:cMediaNode vol="100000">
                <p:cTn id="2" fill="hold" display="0">
                  <p:stCondLst>
                    <p:cond delay="indefinite"/>
                  </p:stCondLst>
                </p:cTn>
                <p:tgtEl>
                  <p:spTgt spid="2"/>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95400" y="2324100"/>
            <a:ext cx="617538" cy="617537"/>
            <a:chOff x="0" y="0"/>
            <a:chExt cx="823383" cy="823383"/>
          </a:xfrm>
        </p:grpSpPr>
        <p:grpSp>
          <p:nvGrpSpPr>
            <p:cNvPr id="4" name="Group 4"/>
            <p:cNvGrpSpPr/>
            <p:nvPr/>
          </p:nvGrpSpPr>
          <p:grpSpPr>
            <a:xfrm>
              <a:off x="0" y="0"/>
              <a:ext cx="823383" cy="823383"/>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A356D"/>
              </a:solidFill>
            </p:spPr>
          </p:sp>
        </p:grpSp>
        <p:sp>
          <p:nvSpPr>
            <p:cNvPr id="6" name="TextBox 6"/>
            <p:cNvSpPr txBox="1"/>
            <p:nvPr/>
          </p:nvSpPr>
          <p:spPr>
            <a:xfrm>
              <a:off x="149512" y="162983"/>
              <a:ext cx="524359" cy="449792"/>
            </a:xfrm>
            <a:prstGeom prst="rect">
              <a:avLst/>
            </a:prstGeom>
          </p:spPr>
          <p:txBody>
            <a:bodyPr lIns="0" tIns="0" rIns="0" bIns="0" rtlCol="0" anchor="t">
              <a:spAutoFit/>
            </a:bodyPr>
            <a:lstStyle/>
            <a:p>
              <a:pPr algn="ctr">
                <a:lnSpc>
                  <a:spcPts val="2800"/>
                </a:lnSpc>
              </a:pPr>
              <a:r>
                <a:rPr lang="en-US" sz="2000">
                  <a:solidFill>
                    <a:srgbClr val="FEFFFD"/>
                  </a:solidFill>
                  <a:latin typeface="Inter Bold"/>
                </a:rPr>
                <a:t>1</a:t>
              </a:r>
            </a:p>
          </p:txBody>
        </p:sp>
      </p:grpSp>
      <p:sp>
        <p:nvSpPr>
          <p:cNvPr id="28" name="ZoneTexte 27"/>
          <p:cNvSpPr txBox="1"/>
          <p:nvPr/>
        </p:nvSpPr>
        <p:spPr>
          <a:xfrm>
            <a:off x="3886200" y="419100"/>
            <a:ext cx="10949216" cy="1200329"/>
          </a:xfrm>
          <a:prstGeom prst="rect">
            <a:avLst/>
          </a:prstGeom>
          <a:noFill/>
        </p:spPr>
        <p:txBody>
          <a:bodyPr wrap="none" rtlCol="0">
            <a:spAutoFit/>
          </a:bodyPr>
          <a:lstStyle/>
          <a:p>
            <a:r>
              <a:rPr lang="fr-FR" sz="7200" dirty="0">
                <a:solidFill>
                  <a:schemeClr val="accent5">
                    <a:lumMod val="75000"/>
                  </a:schemeClr>
                </a:solidFill>
              </a:rPr>
              <a:t>PREPARATION DES DONNÉES</a:t>
            </a:r>
          </a:p>
        </p:txBody>
      </p:sp>
      <p:sp>
        <p:nvSpPr>
          <p:cNvPr id="29" name="ZoneTexte 28"/>
          <p:cNvSpPr txBox="1"/>
          <p:nvPr/>
        </p:nvSpPr>
        <p:spPr>
          <a:xfrm>
            <a:off x="2133600" y="2324100"/>
            <a:ext cx="4383764" cy="584775"/>
          </a:xfrm>
          <a:prstGeom prst="rect">
            <a:avLst/>
          </a:prstGeom>
          <a:noFill/>
        </p:spPr>
        <p:txBody>
          <a:bodyPr wrap="none" rtlCol="0">
            <a:spAutoFit/>
          </a:bodyPr>
          <a:lstStyle/>
          <a:p>
            <a:r>
              <a:rPr lang="fr-FR" sz="3200" dirty="0">
                <a:solidFill>
                  <a:schemeClr val="accent2"/>
                </a:solidFill>
              </a:rPr>
              <a:t>Importation des données</a:t>
            </a:r>
          </a:p>
        </p:txBody>
      </p:sp>
      <p:sp>
        <p:nvSpPr>
          <p:cNvPr id="30" name="ZoneTexte 29"/>
          <p:cNvSpPr txBox="1"/>
          <p:nvPr/>
        </p:nvSpPr>
        <p:spPr>
          <a:xfrm>
            <a:off x="1752600" y="3543300"/>
            <a:ext cx="7315199" cy="5016758"/>
          </a:xfrm>
          <a:prstGeom prst="rect">
            <a:avLst/>
          </a:prstGeom>
          <a:noFill/>
        </p:spPr>
        <p:txBody>
          <a:bodyPr wrap="square" rtlCol="0">
            <a:spAutoFit/>
          </a:bodyPr>
          <a:lstStyle/>
          <a:p>
            <a:r>
              <a:rPr lang="fr-FR" sz="3200" dirty="0"/>
              <a:t>	</a:t>
            </a:r>
            <a:r>
              <a:rPr lang="fr-FR" sz="3200" dirty="0" err="1"/>
              <a:t>Stack</a:t>
            </a:r>
            <a:r>
              <a:rPr lang="fr-FR" sz="3200" dirty="0"/>
              <a:t> </a:t>
            </a:r>
            <a:r>
              <a:rPr lang="fr-FR" sz="3200" dirty="0" err="1"/>
              <a:t>Overflow</a:t>
            </a:r>
            <a:r>
              <a:rPr lang="fr-FR" sz="3200" dirty="0"/>
              <a:t> propose un outil d’export de données "</a:t>
            </a:r>
            <a:r>
              <a:rPr lang="fr-FR" sz="3200" dirty="0" err="1">
                <a:solidFill>
                  <a:schemeClr val="accent5">
                    <a:lumMod val="75000"/>
                  </a:schemeClr>
                </a:solidFill>
              </a:rPr>
              <a:t>stackexchange</a:t>
            </a:r>
            <a:r>
              <a:rPr lang="fr-FR" sz="3200" dirty="0">
                <a:solidFill>
                  <a:schemeClr val="accent5">
                    <a:lumMod val="75000"/>
                  </a:schemeClr>
                </a:solidFill>
              </a:rPr>
              <a:t> explorer</a:t>
            </a:r>
            <a:r>
              <a:rPr lang="fr-FR" sz="3200" dirty="0"/>
              <a:t>", qui recense un grand nombre de données authentiques de la plateforme d’entraide, nous nous servirons de cette plateforme pour extraire les différentes questions par le biais de requêtes SQL tout ceci dans le but d’obtenir les données nécessaires à l’entraînement de nos algorithmes.</a:t>
            </a:r>
          </a:p>
        </p:txBody>
      </p:sp>
      <p:pic>
        <p:nvPicPr>
          <p:cNvPr id="31" name="Image 30" descr="sql.PNG"/>
          <p:cNvPicPr>
            <a:picLocks noChangeAspect="1"/>
          </p:cNvPicPr>
          <p:nvPr/>
        </p:nvPicPr>
        <p:blipFill>
          <a:blip r:embed="rId2" cstate="print"/>
          <a:stretch>
            <a:fillRect/>
          </a:stretch>
        </p:blipFill>
        <p:spPr>
          <a:xfrm>
            <a:off x="10058400" y="4000500"/>
            <a:ext cx="7543800" cy="2514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p:nvPr/>
        </p:nvGrpSpPr>
        <p:grpSpPr>
          <a:xfrm>
            <a:off x="1447800" y="2552700"/>
            <a:ext cx="617538" cy="617537"/>
            <a:chOff x="0" y="0"/>
            <a:chExt cx="823383" cy="823383"/>
          </a:xfrm>
        </p:grpSpPr>
        <p:grpSp>
          <p:nvGrpSpPr>
            <p:cNvPr id="7" name="Group 8"/>
            <p:cNvGrpSpPr/>
            <p:nvPr/>
          </p:nvGrpSpPr>
          <p:grpSpPr>
            <a:xfrm>
              <a:off x="0" y="0"/>
              <a:ext cx="823383" cy="823383"/>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A356D"/>
              </a:solidFill>
            </p:spPr>
          </p:sp>
        </p:grpSp>
        <p:sp>
          <p:nvSpPr>
            <p:cNvPr id="10" name="TextBox 10"/>
            <p:cNvSpPr txBox="1"/>
            <p:nvPr/>
          </p:nvSpPr>
          <p:spPr>
            <a:xfrm>
              <a:off x="149512" y="162983"/>
              <a:ext cx="524359" cy="449792"/>
            </a:xfrm>
            <a:prstGeom prst="rect">
              <a:avLst/>
            </a:prstGeom>
          </p:spPr>
          <p:txBody>
            <a:bodyPr lIns="0" tIns="0" rIns="0" bIns="0" rtlCol="0" anchor="t">
              <a:spAutoFit/>
            </a:bodyPr>
            <a:lstStyle/>
            <a:p>
              <a:pPr algn="ctr">
                <a:lnSpc>
                  <a:spcPts val="2800"/>
                </a:lnSpc>
              </a:pPr>
              <a:r>
                <a:rPr lang="en-US" sz="2000">
                  <a:solidFill>
                    <a:srgbClr val="FEFFFD"/>
                  </a:solidFill>
                  <a:latin typeface="Inter Bold"/>
                </a:rPr>
                <a:t>2</a:t>
              </a:r>
            </a:p>
          </p:txBody>
        </p:sp>
      </p:grpSp>
      <p:sp>
        <p:nvSpPr>
          <p:cNvPr id="28" name="ZoneTexte 27"/>
          <p:cNvSpPr txBox="1"/>
          <p:nvPr/>
        </p:nvSpPr>
        <p:spPr>
          <a:xfrm>
            <a:off x="3886200" y="419100"/>
            <a:ext cx="10949216" cy="1200329"/>
          </a:xfrm>
          <a:prstGeom prst="rect">
            <a:avLst/>
          </a:prstGeom>
          <a:noFill/>
        </p:spPr>
        <p:txBody>
          <a:bodyPr wrap="none" rtlCol="0">
            <a:spAutoFit/>
          </a:bodyPr>
          <a:lstStyle/>
          <a:p>
            <a:r>
              <a:rPr lang="fr-FR" sz="7200" dirty="0">
                <a:solidFill>
                  <a:schemeClr val="accent5">
                    <a:lumMod val="75000"/>
                  </a:schemeClr>
                </a:solidFill>
              </a:rPr>
              <a:t>PREPARATION DES DONNÉES</a:t>
            </a:r>
          </a:p>
        </p:txBody>
      </p:sp>
      <p:sp>
        <p:nvSpPr>
          <p:cNvPr id="23" name="ZoneTexte 22"/>
          <p:cNvSpPr txBox="1"/>
          <p:nvPr/>
        </p:nvSpPr>
        <p:spPr>
          <a:xfrm>
            <a:off x="2362200" y="2552700"/>
            <a:ext cx="4100994" cy="584775"/>
          </a:xfrm>
          <a:prstGeom prst="rect">
            <a:avLst/>
          </a:prstGeom>
          <a:noFill/>
        </p:spPr>
        <p:txBody>
          <a:bodyPr wrap="none" rtlCol="0">
            <a:spAutoFit/>
          </a:bodyPr>
          <a:lstStyle/>
          <a:p>
            <a:r>
              <a:rPr lang="fr-FR" sz="3200" dirty="0">
                <a:solidFill>
                  <a:schemeClr val="accent2">
                    <a:lumMod val="75000"/>
                  </a:schemeClr>
                </a:solidFill>
              </a:rPr>
              <a:t>Nettoyage des données</a:t>
            </a:r>
          </a:p>
        </p:txBody>
      </p:sp>
      <p:sp>
        <p:nvSpPr>
          <p:cNvPr id="8" name="ZoneTexte 7"/>
          <p:cNvSpPr txBox="1"/>
          <p:nvPr/>
        </p:nvSpPr>
        <p:spPr>
          <a:xfrm>
            <a:off x="2590800" y="3695700"/>
            <a:ext cx="13030199" cy="3970318"/>
          </a:xfrm>
          <a:prstGeom prst="rect">
            <a:avLst/>
          </a:prstGeom>
          <a:noFill/>
        </p:spPr>
        <p:txBody>
          <a:bodyPr wrap="square" rtlCol="0">
            <a:spAutoFit/>
          </a:bodyPr>
          <a:lstStyle/>
          <a:p>
            <a:r>
              <a:rPr lang="fr-FR" sz="3600" dirty="0"/>
              <a:t>	Le</a:t>
            </a:r>
            <a:r>
              <a:rPr lang="fr-FR" sz="3600" dirty="0">
                <a:solidFill>
                  <a:schemeClr val="accent5">
                    <a:lumMod val="75000"/>
                  </a:schemeClr>
                </a:solidFill>
              </a:rPr>
              <a:t> </a:t>
            </a:r>
            <a:r>
              <a:rPr lang="fr-FR" sz="3600" b="1" dirty="0">
                <a:solidFill>
                  <a:schemeClr val="accent5">
                    <a:lumMod val="75000"/>
                  </a:schemeClr>
                </a:solidFill>
              </a:rPr>
              <a:t>nettoyage des données</a:t>
            </a:r>
            <a:r>
              <a:rPr lang="fr-FR" sz="3600" dirty="0"/>
              <a:t> est un maillon indispensable dans l’ensemble du processus d’analyse des données : la qualité des données est directement liée au résultat de leur analyse.</a:t>
            </a:r>
          </a:p>
          <a:p>
            <a:r>
              <a:rPr lang="fr-FR" sz="3600" dirty="0"/>
              <a:t>	Le </a:t>
            </a:r>
            <a:r>
              <a:rPr lang="fr-FR" sz="3600" b="1" dirty="0">
                <a:solidFill>
                  <a:schemeClr val="accent5">
                    <a:lumMod val="75000"/>
                  </a:schemeClr>
                </a:solidFill>
              </a:rPr>
              <a:t>nettoyage de données</a:t>
            </a:r>
            <a:r>
              <a:rPr lang="fr-FR" sz="3600" dirty="0">
                <a:solidFill>
                  <a:schemeClr val="accent5">
                    <a:lumMod val="75000"/>
                  </a:schemeClr>
                </a:solidFill>
              </a:rPr>
              <a:t> </a:t>
            </a:r>
            <a:r>
              <a:rPr lang="fr-FR" sz="3600" dirty="0"/>
              <a:t>, vient souvent après la collecte des données</a:t>
            </a:r>
            <a:r>
              <a:rPr lang="fr-FR" sz="3600" u="sng" dirty="0">
                <a:solidFill>
                  <a:schemeClr val="accent5">
                    <a:lumMod val="75000"/>
                  </a:schemeClr>
                </a:solidFill>
              </a:rPr>
              <a:t> </a:t>
            </a:r>
            <a:r>
              <a:rPr lang="fr-FR" sz="3600" u="sng" dirty="0"/>
              <a:t>.</a:t>
            </a:r>
            <a:r>
              <a:rPr lang="fr-FR" sz="3600" dirty="0"/>
              <a:t>Les étapes de ce processus ne sont pas toujours les mêmes et varient d’une base de données à l’autre.</a:t>
            </a:r>
          </a:p>
          <a:p>
            <a:endParaRPr lang="fr-FR"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ZoneTexte 27"/>
          <p:cNvSpPr txBox="1"/>
          <p:nvPr/>
        </p:nvSpPr>
        <p:spPr>
          <a:xfrm>
            <a:off x="3886200" y="419100"/>
            <a:ext cx="10949216" cy="1200329"/>
          </a:xfrm>
          <a:prstGeom prst="rect">
            <a:avLst/>
          </a:prstGeom>
          <a:noFill/>
        </p:spPr>
        <p:txBody>
          <a:bodyPr wrap="none" rtlCol="0">
            <a:spAutoFit/>
          </a:bodyPr>
          <a:lstStyle/>
          <a:p>
            <a:r>
              <a:rPr lang="fr-FR" sz="7200" dirty="0">
                <a:solidFill>
                  <a:schemeClr val="accent5">
                    <a:lumMod val="75000"/>
                  </a:schemeClr>
                </a:solidFill>
              </a:rPr>
              <a:t>PREPARATION DES DONNÉES</a:t>
            </a:r>
          </a:p>
        </p:txBody>
      </p:sp>
      <p:sp>
        <p:nvSpPr>
          <p:cNvPr id="8" name="ZoneTexte 7"/>
          <p:cNvSpPr txBox="1"/>
          <p:nvPr/>
        </p:nvSpPr>
        <p:spPr>
          <a:xfrm>
            <a:off x="2590800" y="3695700"/>
            <a:ext cx="13030199" cy="646331"/>
          </a:xfrm>
          <a:prstGeom prst="rect">
            <a:avLst/>
          </a:prstGeom>
          <a:noFill/>
        </p:spPr>
        <p:txBody>
          <a:bodyPr wrap="square" rtlCol="0">
            <a:spAutoFit/>
          </a:bodyPr>
          <a:lstStyle/>
          <a:p>
            <a:r>
              <a:rPr lang="fr-FR" sz="3600" dirty="0"/>
              <a:t>	</a:t>
            </a:r>
          </a:p>
        </p:txBody>
      </p:sp>
      <p:sp>
        <p:nvSpPr>
          <p:cNvPr id="11" name="ZoneTexte 10"/>
          <p:cNvSpPr txBox="1"/>
          <p:nvPr/>
        </p:nvSpPr>
        <p:spPr>
          <a:xfrm>
            <a:off x="1752600" y="2247900"/>
            <a:ext cx="5029200" cy="646331"/>
          </a:xfrm>
          <a:prstGeom prst="rect">
            <a:avLst/>
          </a:prstGeom>
          <a:noFill/>
        </p:spPr>
        <p:txBody>
          <a:bodyPr wrap="square" rtlCol="0">
            <a:spAutoFit/>
          </a:bodyPr>
          <a:lstStyle/>
          <a:p>
            <a:pPr>
              <a:buFont typeface="Wingdings" pitchFamily="2" charset="2"/>
              <a:buChar char="ü"/>
            </a:pPr>
            <a:r>
              <a:rPr lang="fr-FR" sz="3600" dirty="0">
                <a:solidFill>
                  <a:schemeClr val="accent2">
                    <a:lumMod val="60000"/>
                    <a:lumOff val="40000"/>
                  </a:schemeClr>
                </a:solidFill>
              </a:rPr>
              <a:t>  Nettoyage des titres</a:t>
            </a:r>
          </a:p>
        </p:txBody>
      </p:sp>
      <p:sp>
        <p:nvSpPr>
          <p:cNvPr id="12" name="ZoneTexte 11"/>
          <p:cNvSpPr txBox="1"/>
          <p:nvPr/>
        </p:nvSpPr>
        <p:spPr>
          <a:xfrm>
            <a:off x="2133600" y="3086100"/>
            <a:ext cx="15544800" cy="5262979"/>
          </a:xfrm>
          <a:prstGeom prst="rect">
            <a:avLst/>
          </a:prstGeom>
          <a:noFill/>
        </p:spPr>
        <p:txBody>
          <a:bodyPr wrap="square" rtlCol="0">
            <a:spAutoFit/>
          </a:bodyPr>
          <a:lstStyle/>
          <a:p>
            <a:r>
              <a:rPr lang="fr-FR" sz="2800" dirty="0"/>
              <a:t>	Cette étape consiste à :</a:t>
            </a:r>
          </a:p>
          <a:p>
            <a:r>
              <a:rPr lang="fr-FR" sz="2800" dirty="0"/>
              <a:t>-Remettre les titre en minuscule.</a:t>
            </a:r>
          </a:p>
          <a:p>
            <a:r>
              <a:rPr lang="fr-FR" sz="2800" dirty="0"/>
              <a:t>-Supprimer ponctuation (sauf le # pour conserver le langage c#)et les caractères spéciaux.</a:t>
            </a:r>
          </a:p>
          <a:p>
            <a:r>
              <a:rPr lang="fr-FR" sz="2800" dirty="0"/>
              <a:t>-Supprime les chiffres.</a:t>
            </a:r>
          </a:p>
          <a:p>
            <a:r>
              <a:rPr lang="fr-FR" sz="2800" dirty="0"/>
              <a:t>-Supprimer les liens.</a:t>
            </a:r>
          </a:p>
          <a:p>
            <a:r>
              <a:rPr lang="fr-FR" sz="2800" dirty="0"/>
              <a:t>-enlever les contractions (exemple : </a:t>
            </a:r>
            <a:r>
              <a:rPr lang="fr-FR" sz="2800" dirty="0" err="1"/>
              <a:t>i’m</a:t>
            </a:r>
            <a:r>
              <a:rPr lang="fr-FR" sz="2800" dirty="0"/>
              <a:t> en i </a:t>
            </a:r>
            <a:r>
              <a:rPr lang="fr-FR" sz="2800" dirty="0" err="1"/>
              <a:t>am</a:t>
            </a:r>
            <a:r>
              <a:rPr lang="fr-FR" sz="2800" dirty="0"/>
              <a:t>).</a:t>
            </a:r>
          </a:p>
          <a:p>
            <a:r>
              <a:rPr lang="fr-FR" sz="2800" dirty="0"/>
              <a:t>-Supprimer les verbes, adverbes ainsi que les adjectifs afin de garder l’information essentielle.</a:t>
            </a:r>
          </a:p>
          <a:p>
            <a:r>
              <a:rPr lang="fr-FR" sz="2800" dirty="0"/>
              <a:t>-</a:t>
            </a:r>
            <a:r>
              <a:rPr lang="fr-FR" sz="2800" dirty="0" err="1"/>
              <a:t>Tokenizer</a:t>
            </a:r>
            <a:r>
              <a:rPr lang="fr-FR" sz="2800" dirty="0"/>
              <a:t> les titres en les  décomposant  en mots appelés “</a:t>
            </a:r>
            <a:r>
              <a:rPr lang="fr-FR" sz="2800" dirty="0" err="1">
                <a:solidFill>
                  <a:schemeClr val="accent5">
                    <a:lumMod val="75000"/>
                  </a:schemeClr>
                </a:solidFill>
              </a:rPr>
              <a:t>tokens</a:t>
            </a:r>
            <a:r>
              <a:rPr lang="fr-FR" sz="2800" dirty="0"/>
              <a:t>” (jetons), qui vont constituer les éléments d’une liste.</a:t>
            </a:r>
          </a:p>
          <a:p>
            <a:r>
              <a:rPr lang="fr-FR" sz="2800" dirty="0"/>
              <a:t>-Lemmatiser les </a:t>
            </a:r>
            <a:r>
              <a:rPr lang="fr-FR" sz="2800" dirty="0" err="1"/>
              <a:t>tokens</a:t>
            </a:r>
            <a:r>
              <a:rPr lang="fr-FR" sz="2800" dirty="0"/>
              <a:t>. Ce processus consiste à garder la racine des mots et donc garder uniquement le sens des mots.</a:t>
            </a:r>
          </a:p>
          <a:p>
            <a:r>
              <a:rPr lang="fr-FR" sz="2800" dirty="0"/>
              <a:t>-Eliminer les </a:t>
            </a:r>
            <a:r>
              <a:rPr lang="fr-FR" sz="2800" dirty="0" err="1"/>
              <a:t>stopwords</a:t>
            </a:r>
            <a:r>
              <a:rPr lang="fr-FR" sz="2800" dirty="0"/>
              <a:t> à fin de garder les mots ayant uniquement une valeur informative.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ZoneTexte 27"/>
          <p:cNvSpPr txBox="1"/>
          <p:nvPr/>
        </p:nvSpPr>
        <p:spPr>
          <a:xfrm>
            <a:off x="3886200" y="419100"/>
            <a:ext cx="10949216" cy="1200329"/>
          </a:xfrm>
          <a:prstGeom prst="rect">
            <a:avLst/>
          </a:prstGeom>
          <a:noFill/>
        </p:spPr>
        <p:txBody>
          <a:bodyPr wrap="none" rtlCol="0">
            <a:spAutoFit/>
          </a:bodyPr>
          <a:lstStyle/>
          <a:p>
            <a:r>
              <a:rPr lang="fr-FR" sz="7200" dirty="0">
                <a:solidFill>
                  <a:schemeClr val="accent5">
                    <a:lumMod val="75000"/>
                  </a:schemeClr>
                </a:solidFill>
              </a:rPr>
              <a:t>PREPARATION DES DONNÉES</a:t>
            </a:r>
          </a:p>
        </p:txBody>
      </p:sp>
      <p:sp>
        <p:nvSpPr>
          <p:cNvPr id="8" name="ZoneTexte 7"/>
          <p:cNvSpPr txBox="1"/>
          <p:nvPr/>
        </p:nvSpPr>
        <p:spPr>
          <a:xfrm>
            <a:off x="2667000" y="4305300"/>
            <a:ext cx="13030199" cy="1384995"/>
          </a:xfrm>
          <a:prstGeom prst="rect">
            <a:avLst/>
          </a:prstGeom>
          <a:noFill/>
        </p:spPr>
        <p:txBody>
          <a:bodyPr wrap="square" rtlCol="0">
            <a:spAutoFit/>
          </a:bodyPr>
          <a:lstStyle/>
          <a:p>
            <a:r>
              <a:rPr lang="fr-FR" sz="2800" dirty="0"/>
              <a:t>	Dans cette partie  on élimine tout d’abord les balises HTML, aussi on remplace « c # » par « c# ».Par la suite on applique les même étapes précédentes qu’on a appliquer sur les titres.</a:t>
            </a:r>
          </a:p>
        </p:txBody>
      </p:sp>
      <p:sp>
        <p:nvSpPr>
          <p:cNvPr id="11" name="ZoneTexte 10"/>
          <p:cNvSpPr txBox="1"/>
          <p:nvPr/>
        </p:nvSpPr>
        <p:spPr>
          <a:xfrm>
            <a:off x="1752600" y="2628900"/>
            <a:ext cx="5638800" cy="646331"/>
          </a:xfrm>
          <a:prstGeom prst="rect">
            <a:avLst/>
          </a:prstGeom>
          <a:noFill/>
        </p:spPr>
        <p:txBody>
          <a:bodyPr wrap="square" rtlCol="0">
            <a:spAutoFit/>
          </a:bodyPr>
          <a:lstStyle/>
          <a:p>
            <a:pPr>
              <a:buFont typeface="Wingdings" pitchFamily="2" charset="2"/>
              <a:buChar char="ü"/>
            </a:pPr>
            <a:r>
              <a:rPr lang="fr-FR" sz="3600" dirty="0">
                <a:solidFill>
                  <a:schemeClr val="accent2">
                    <a:lumMod val="60000"/>
                    <a:lumOff val="40000"/>
                  </a:schemeClr>
                </a:solidFill>
              </a:rPr>
              <a:t>  Nettoyage des questions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ZoneTexte 27"/>
          <p:cNvSpPr txBox="1"/>
          <p:nvPr/>
        </p:nvSpPr>
        <p:spPr>
          <a:xfrm>
            <a:off x="3886200" y="419100"/>
            <a:ext cx="10949216" cy="1200329"/>
          </a:xfrm>
          <a:prstGeom prst="rect">
            <a:avLst/>
          </a:prstGeom>
          <a:noFill/>
        </p:spPr>
        <p:txBody>
          <a:bodyPr wrap="none" rtlCol="0">
            <a:spAutoFit/>
          </a:bodyPr>
          <a:lstStyle/>
          <a:p>
            <a:r>
              <a:rPr lang="fr-FR" sz="7200" dirty="0">
                <a:solidFill>
                  <a:schemeClr val="accent5">
                    <a:lumMod val="75000"/>
                  </a:schemeClr>
                </a:solidFill>
              </a:rPr>
              <a:t>PREPARATION DES DONNÉES</a:t>
            </a:r>
          </a:p>
        </p:txBody>
      </p:sp>
      <p:sp>
        <p:nvSpPr>
          <p:cNvPr id="8" name="ZoneTexte 7"/>
          <p:cNvSpPr txBox="1"/>
          <p:nvPr/>
        </p:nvSpPr>
        <p:spPr>
          <a:xfrm>
            <a:off x="2667000" y="4076700"/>
            <a:ext cx="13030199" cy="1815882"/>
          </a:xfrm>
          <a:prstGeom prst="rect">
            <a:avLst/>
          </a:prstGeom>
          <a:noFill/>
        </p:spPr>
        <p:txBody>
          <a:bodyPr wrap="square" rtlCol="0">
            <a:spAutoFit/>
          </a:bodyPr>
          <a:lstStyle/>
          <a:p>
            <a:r>
              <a:rPr lang="fr-FR" sz="2800" dirty="0"/>
              <a:t>	Cette étape consiste à :</a:t>
            </a:r>
          </a:p>
          <a:p>
            <a:r>
              <a:rPr lang="fr-FR" sz="2800" dirty="0"/>
              <a:t>-Eliminer les signes ‘&lt;‘ et ‘&gt;’ qui encadre le tag.</a:t>
            </a:r>
          </a:p>
          <a:p>
            <a:r>
              <a:rPr lang="fr-FR" sz="2800" dirty="0"/>
              <a:t>-Conserver les 40 tags les plus fréquents.</a:t>
            </a:r>
          </a:p>
          <a:p>
            <a:r>
              <a:rPr lang="fr-FR" sz="2800" dirty="0"/>
              <a:t>-</a:t>
            </a:r>
            <a:r>
              <a:rPr lang="fr-FR" sz="2800" dirty="0" err="1"/>
              <a:t>Tokenizer</a:t>
            </a:r>
            <a:r>
              <a:rPr lang="fr-FR" sz="2800" dirty="0"/>
              <a:t> les tags.</a:t>
            </a:r>
          </a:p>
        </p:txBody>
      </p:sp>
      <p:sp>
        <p:nvSpPr>
          <p:cNvPr id="11" name="ZoneTexte 10"/>
          <p:cNvSpPr txBox="1"/>
          <p:nvPr/>
        </p:nvSpPr>
        <p:spPr>
          <a:xfrm>
            <a:off x="1752600" y="2628900"/>
            <a:ext cx="5638800" cy="646331"/>
          </a:xfrm>
          <a:prstGeom prst="rect">
            <a:avLst/>
          </a:prstGeom>
          <a:noFill/>
        </p:spPr>
        <p:txBody>
          <a:bodyPr wrap="square" rtlCol="0">
            <a:spAutoFit/>
          </a:bodyPr>
          <a:lstStyle/>
          <a:p>
            <a:pPr>
              <a:buFont typeface="Wingdings" pitchFamily="2" charset="2"/>
              <a:buChar char="ü"/>
            </a:pPr>
            <a:r>
              <a:rPr lang="fr-FR" sz="3600" dirty="0">
                <a:solidFill>
                  <a:schemeClr val="accent2">
                    <a:lumMod val="60000"/>
                    <a:lumOff val="40000"/>
                  </a:schemeClr>
                </a:solidFill>
              </a:rPr>
              <a:t>  Nettoyage des tags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cstate="print"/>
          <a:srcRect t="21875" b="21875"/>
          <a:stretch>
            <a:fillRect/>
          </a:stretch>
        </p:blipFill>
        <p:spPr>
          <a:xfrm>
            <a:off x="0" y="0"/>
            <a:ext cx="18288000" cy="10287000"/>
          </a:xfrm>
          <a:prstGeom prst="rect">
            <a:avLst/>
          </a:prstGeom>
        </p:spPr>
      </p:pic>
      <p:sp>
        <p:nvSpPr>
          <p:cNvPr id="4" name="ZoneTexte 3"/>
          <p:cNvSpPr txBox="1"/>
          <p:nvPr/>
        </p:nvSpPr>
        <p:spPr>
          <a:xfrm>
            <a:off x="3886200" y="0"/>
            <a:ext cx="10949216" cy="1200329"/>
          </a:xfrm>
          <a:prstGeom prst="rect">
            <a:avLst/>
          </a:prstGeom>
          <a:noFill/>
        </p:spPr>
        <p:txBody>
          <a:bodyPr wrap="none" rtlCol="0">
            <a:spAutoFit/>
          </a:bodyPr>
          <a:lstStyle/>
          <a:p>
            <a:r>
              <a:rPr lang="fr-FR" sz="7200" dirty="0">
                <a:solidFill>
                  <a:schemeClr val="bg1"/>
                </a:solidFill>
              </a:rPr>
              <a:t>PREPARATION DES DONNÉES</a:t>
            </a:r>
          </a:p>
        </p:txBody>
      </p:sp>
      <p:pic>
        <p:nvPicPr>
          <p:cNvPr id="5" name="Image 4" descr="1.png"/>
          <p:cNvPicPr>
            <a:picLocks noChangeAspect="1"/>
          </p:cNvPicPr>
          <p:nvPr/>
        </p:nvPicPr>
        <p:blipFill>
          <a:blip r:embed="rId5" cstate="print"/>
          <a:stretch>
            <a:fillRect/>
          </a:stretch>
        </p:blipFill>
        <p:spPr>
          <a:xfrm>
            <a:off x="2667000" y="1257300"/>
            <a:ext cx="13292623" cy="3591096"/>
          </a:xfrm>
          <a:prstGeom prst="rect">
            <a:avLst/>
          </a:prstGeom>
        </p:spPr>
      </p:pic>
      <p:sp>
        <p:nvSpPr>
          <p:cNvPr id="6" name="Flèche vers le bas 5"/>
          <p:cNvSpPr/>
          <p:nvPr/>
        </p:nvSpPr>
        <p:spPr>
          <a:xfrm>
            <a:off x="8382000" y="4914900"/>
            <a:ext cx="914400" cy="10668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7" name="Image 6" descr="2.png"/>
          <p:cNvPicPr>
            <a:picLocks noChangeAspect="1"/>
          </p:cNvPicPr>
          <p:nvPr/>
        </p:nvPicPr>
        <p:blipFill>
          <a:blip r:embed="rId6" cstate="print"/>
          <a:stretch>
            <a:fillRect/>
          </a:stretch>
        </p:blipFill>
        <p:spPr>
          <a:xfrm>
            <a:off x="2590800" y="5990625"/>
            <a:ext cx="13335000" cy="4296375"/>
          </a:xfrm>
          <a:prstGeom prst="rect">
            <a:avLst/>
          </a:prstGeom>
        </p:spPr>
      </p:pic>
    </p:spTree>
  </p:cSld>
  <p:clrMapOvr>
    <a:masterClrMapping/>
  </p:clrMapOvr>
  <p:timing>
    <p:tnLst>
      <p:par>
        <p:cTn id="1" dur="indefinite" restart="never" nodeType="tmRoot">
          <p:childTnLst>
            <p:video>
              <p:cMediaNode vol="100000">
                <p:cTn id="2" fill="hold" display="0">
                  <p:stCondLst>
                    <p:cond delay="indefinite"/>
                  </p:stCondLst>
                </p:cTn>
                <p:tgtEl>
                  <p:spTgt spid="2"/>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1079</Words>
  <Application>Microsoft Office PowerPoint</Application>
  <PresentationFormat>Personnalisé</PresentationFormat>
  <Paragraphs>106</Paragraphs>
  <Slides>20</Slides>
  <Notes>0</Notes>
  <HiddenSlides>0</HiddenSlides>
  <MMClips>5</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Wingdings</vt:lpstr>
      <vt:lpstr>Inter Bold</vt:lpstr>
      <vt:lpstr>Algerian</vt:lpstr>
      <vt:lpstr>Arial</vt:lpstr>
      <vt:lpstr>Calibri</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hp</dc:creator>
  <cp:lastModifiedBy>hp</cp:lastModifiedBy>
  <cp:revision>54</cp:revision>
  <dcterms:created xsi:type="dcterms:W3CDTF">2006-08-16T00:00:00Z</dcterms:created>
  <dcterms:modified xsi:type="dcterms:W3CDTF">2023-05-30T07:57:37Z</dcterms:modified>
  <dc:identifier>DAFkNQCG1-I</dc:identifier>
</cp:coreProperties>
</file>