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964" r:id="rId1"/>
  </p:sldMasterIdLst>
  <p:notesMasterIdLst>
    <p:notesMasterId r:id="rId32"/>
  </p:notesMasterIdLst>
  <p:handoutMasterIdLst>
    <p:handoutMasterId r:id="rId33"/>
  </p:handoutMasterIdLst>
  <p:sldIdLst>
    <p:sldId id="330" r:id="rId2"/>
    <p:sldId id="429" r:id="rId3"/>
    <p:sldId id="443" r:id="rId4"/>
    <p:sldId id="431" r:id="rId5"/>
    <p:sldId id="432" r:id="rId6"/>
    <p:sldId id="433" r:id="rId7"/>
    <p:sldId id="444" r:id="rId8"/>
    <p:sldId id="434" r:id="rId9"/>
    <p:sldId id="435" r:id="rId10"/>
    <p:sldId id="436" r:id="rId11"/>
    <p:sldId id="437" r:id="rId12"/>
    <p:sldId id="438" r:id="rId13"/>
    <p:sldId id="445" r:id="rId14"/>
    <p:sldId id="346" r:id="rId15"/>
    <p:sldId id="354" r:id="rId16"/>
    <p:sldId id="430" r:id="rId17"/>
    <p:sldId id="446" r:id="rId18"/>
    <p:sldId id="389" r:id="rId19"/>
    <p:sldId id="387" r:id="rId20"/>
    <p:sldId id="447" r:id="rId21"/>
    <p:sldId id="361" r:id="rId22"/>
    <p:sldId id="353" r:id="rId23"/>
    <p:sldId id="357" r:id="rId24"/>
    <p:sldId id="358" r:id="rId25"/>
    <p:sldId id="359" r:id="rId26"/>
    <p:sldId id="391" r:id="rId27"/>
    <p:sldId id="363" r:id="rId28"/>
    <p:sldId id="394" r:id="rId29"/>
    <p:sldId id="448" r:id="rId30"/>
    <p:sldId id="399" r:id="rId31"/>
  </p:sldIdLst>
  <p:sldSz cx="9144000" cy="5143500" type="screen16x9"/>
  <p:notesSz cx="6794500" cy="9931400"/>
  <p:defaultTextStyle>
    <a:defPPr>
      <a:defRPr lang="de-CH"/>
    </a:defPPr>
    <a:lvl1pPr algn="l" rtl="0" eaLnBrk="0" fontAlgn="base" hangingPunct="0">
      <a:spcBef>
        <a:spcPct val="50000"/>
      </a:spcBef>
      <a:spcAft>
        <a:spcPct val="0"/>
      </a:spcAft>
      <a:defRPr sz="1600" kern="1200">
        <a:solidFill>
          <a:schemeClr val="tx1"/>
        </a:solidFill>
        <a:latin typeface="Arial" charset="0"/>
        <a:ea typeface="ヒラギノ角ゴ Pro W3" charset="0"/>
        <a:cs typeface="ヒラギノ角ゴ Pro W3" charset="0"/>
      </a:defRPr>
    </a:lvl1pPr>
    <a:lvl2pPr marL="457189" algn="l" rtl="0" eaLnBrk="0" fontAlgn="base" hangingPunct="0">
      <a:spcBef>
        <a:spcPct val="50000"/>
      </a:spcBef>
      <a:spcAft>
        <a:spcPct val="0"/>
      </a:spcAft>
      <a:defRPr sz="1600" kern="1200">
        <a:solidFill>
          <a:schemeClr val="tx1"/>
        </a:solidFill>
        <a:latin typeface="Arial" charset="0"/>
        <a:ea typeface="ヒラギノ角ゴ Pro W3" charset="0"/>
        <a:cs typeface="ヒラギノ角ゴ Pro W3" charset="0"/>
      </a:defRPr>
    </a:lvl2pPr>
    <a:lvl3pPr marL="914377" algn="l" rtl="0" eaLnBrk="0" fontAlgn="base" hangingPunct="0">
      <a:spcBef>
        <a:spcPct val="50000"/>
      </a:spcBef>
      <a:spcAft>
        <a:spcPct val="0"/>
      </a:spcAft>
      <a:defRPr sz="1600" kern="1200">
        <a:solidFill>
          <a:schemeClr val="tx1"/>
        </a:solidFill>
        <a:latin typeface="Arial" charset="0"/>
        <a:ea typeface="ヒラギノ角ゴ Pro W3" charset="0"/>
        <a:cs typeface="ヒラギノ角ゴ Pro W3" charset="0"/>
      </a:defRPr>
    </a:lvl3pPr>
    <a:lvl4pPr marL="1371566" algn="l" rtl="0" eaLnBrk="0" fontAlgn="base" hangingPunct="0">
      <a:spcBef>
        <a:spcPct val="50000"/>
      </a:spcBef>
      <a:spcAft>
        <a:spcPct val="0"/>
      </a:spcAft>
      <a:defRPr sz="1600" kern="1200">
        <a:solidFill>
          <a:schemeClr val="tx1"/>
        </a:solidFill>
        <a:latin typeface="Arial" charset="0"/>
        <a:ea typeface="ヒラギノ角ゴ Pro W3" charset="0"/>
        <a:cs typeface="ヒラギノ角ゴ Pro W3" charset="0"/>
      </a:defRPr>
    </a:lvl4pPr>
    <a:lvl5pPr marL="1828754" algn="l" rtl="0" eaLnBrk="0" fontAlgn="base" hangingPunct="0">
      <a:spcBef>
        <a:spcPct val="50000"/>
      </a:spcBef>
      <a:spcAft>
        <a:spcPct val="0"/>
      </a:spcAft>
      <a:defRPr sz="1600" kern="1200">
        <a:solidFill>
          <a:schemeClr val="tx1"/>
        </a:solidFill>
        <a:latin typeface="Arial" charset="0"/>
        <a:ea typeface="ヒラギノ角ゴ Pro W3" charset="0"/>
        <a:cs typeface="ヒラギノ角ゴ Pro W3" charset="0"/>
      </a:defRPr>
    </a:lvl5pPr>
    <a:lvl6pPr marL="2285943" algn="l" defTabSz="457189" rtl="0" eaLnBrk="1" latinLnBrk="0" hangingPunct="1">
      <a:defRPr sz="1600" kern="1200">
        <a:solidFill>
          <a:schemeClr val="tx1"/>
        </a:solidFill>
        <a:latin typeface="Arial" charset="0"/>
        <a:ea typeface="ヒラギノ角ゴ Pro W3" charset="0"/>
        <a:cs typeface="ヒラギノ角ゴ Pro W3" charset="0"/>
      </a:defRPr>
    </a:lvl6pPr>
    <a:lvl7pPr marL="2743131" algn="l" defTabSz="457189" rtl="0" eaLnBrk="1" latinLnBrk="0" hangingPunct="1">
      <a:defRPr sz="1600" kern="1200">
        <a:solidFill>
          <a:schemeClr val="tx1"/>
        </a:solidFill>
        <a:latin typeface="Arial" charset="0"/>
        <a:ea typeface="ヒラギノ角ゴ Pro W3" charset="0"/>
        <a:cs typeface="ヒラギノ角ゴ Pro W3" charset="0"/>
      </a:defRPr>
    </a:lvl7pPr>
    <a:lvl8pPr marL="3200320" algn="l" defTabSz="457189" rtl="0" eaLnBrk="1" latinLnBrk="0" hangingPunct="1">
      <a:defRPr sz="1600" kern="1200">
        <a:solidFill>
          <a:schemeClr val="tx1"/>
        </a:solidFill>
        <a:latin typeface="Arial" charset="0"/>
        <a:ea typeface="ヒラギノ角ゴ Pro W3" charset="0"/>
        <a:cs typeface="ヒラギノ角ゴ Pro W3" charset="0"/>
      </a:defRPr>
    </a:lvl8pPr>
    <a:lvl9pPr marL="3657509" algn="l" defTabSz="457189" rtl="0" eaLnBrk="1" latinLnBrk="0" hangingPunct="1">
      <a:defRPr sz="1600" kern="1200">
        <a:solidFill>
          <a:schemeClr val="tx1"/>
        </a:solidFill>
        <a:latin typeface="Arial" charset="0"/>
        <a:ea typeface="ヒラギノ角ゴ Pro W3" charset="0"/>
        <a:cs typeface="ヒラギノ角ゴ Pro W3" charset="0"/>
      </a:defRPr>
    </a:lvl9pPr>
  </p:defaultTextStyle>
  <p:extLst>
    <p:ext uri="{EFAFB233-063F-42B5-8137-9DF3F51BA10A}">
      <p15:sldGuideLst xmlns:p15="http://schemas.microsoft.com/office/powerpoint/2012/main" xmlns="">
        <p15:guide id="1" orient="horz" pos="668" userDrawn="1">
          <p15:clr>
            <a:srgbClr val="A4A3A4"/>
          </p15:clr>
        </p15:guide>
        <p15:guide id="2" orient="horz" pos="634" userDrawn="1">
          <p15:clr>
            <a:srgbClr val="A4A3A4"/>
          </p15:clr>
        </p15:guide>
        <p15:guide id="3" orient="horz" pos="2845" userDrawn="1">
          <p15:clr>
            <a:srgbClr val="A4A3A4"/>
          </p15:clr>
        </p15:guide>
        <p15:guide id="4" orient="horz" pos="838" userDrawn="1">
          <p15:clr>
            <a:srgbClr val="A4A3A4"/>
          </p15:clr>
        </p15:guide>
        <p15:guide id="5" orient="horz" pos="140" userDrawn="1">
          <p15:clr>
            <a:srgbClr val="A4A3A4"/>
          </p15:clr>
        </p15:guide>
        <p15:guide id="6" orient="horz" pos="378" userDrawn="1">
          <p15:clr>
            <a:srgbClr val="A4A3A4"/>
          </p15:clr>
        </p15:guide>
        <p15:guide id="7" orient="horz" pos="3117" userDrawn="1">
          <p15:clr>
            <a:srgbClr val="A4A3A4"/>
          </p15:clr>
        </p15:guide>
        <p15:guide id="9" pos="657" userDrawn="1">
          <p15:clr>
            <a:srgbClr val="A4A3A4"/>
          </p15:clr>
        </p15:guide>
        <p15:guide id="10" pos="5534" userDrawn="1">
          <p15:clr>
            <a:srgbClr val="A4A3A4"/>
          </p15:clr>
        </p15:guide>
        <p15:guide id="11" pos="521" userDrawn="1">
          <p15:clr>
            <a:srgbClr val="A4A3A4"/>
          </p15:clr>
        </p15:guide>
        <p15:guide id="12" pos="385" userDrawn="1">
          <p15:clr>
            <a:srgbClr val="A4A3A4"/>
          </p15:clr>
        </p15:guide>
        <p15:guide id="13" pos="1315" userDrawn="1">
          <p15:clr>
            <a:srgbClr val="A4A3A4"/>
          </p15:clr>
        </p15:guide>
        <p15:guide id="14" pos="3039" userDrawn="1">
          <p15:clr>
            <a:srgbClr val="A4A3A4"/>
          </p15:clr>
        </p15:guide>
        <p15:guide id="15" pos="3152" userDrawn="1">
          <p15:clr>
            <a:srgbClr val="A4A3A4"/>
          </p15:clr>
        </p15:guide>
      </p15:sldGuideLst>
    </p:ext>
    <p:ext uri="{2D200454-40CA-4A62-9FC3-DE9A4176ACB9}">
      <p15:notesGuideLst xmlns:p15="http://schemas.microsoft.com/office/powerpoint/2012/main" xmlns="">
        <p15:guide id="1" orient="horz" pos="3150">
          <p15:clr>
            <a:srgbClr val="A4A3A4"/>
          </p15:clr>
        </p15:guide>
        <p15:guide id="2" pos="216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00"/>
    <a:srgbClr val="010000"/>
    <a:srgbClr val="808080"/>
    <a:srgbClr val="000000"/>
    <a:srgbClr val="FDCA00"/>
    <a:srgbClr val="EF5B00"/>
    <a:srgbClr val="C50006"/>
    <a:srgbClr val="7C204E"/>
    <a:srgbClr val="003B6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5854" autoAdjust="0"/>
    <p:restoredTop sz="76761" autoAdjust="0"/>
  </p:normalViewPr>
  <p:slideViewPr>
    <p:cSldViewPr snapToObjects="1">
      <p:cViewPr varScale="1">
        <p:scale>
          <a:sx n="136" d="100"/>
          <a:sy n="136" d="100"/>
        </p:scale>
        <p:origin x="-894" y="-72"/>
      </p:cViewPr>
      <p:guideLst>
        <p:guide orient="horz" pos="668"/>
        <p:guide orient="horz" pos="634"/>
        <p:guide orient="horz" pos="2845"/>
        <p:guide orient="horz" pos="838"/>
        <p:guide orient="horz" pos="140"/>
        <p:guide orient="horz" pos="378"/>
        <p:guide orient="horz" pos="3117"/>
        <p:guide pos="657"/>
        <p:guide pos="5534"/>
        <p:guide pos="521"/>
        <p:guide pos="385"/>
        <p:guide pos="1315"/>
        <p:guide pos="3039"/>
        <p:guide pos="3152"/>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p:scale>
          <a:sx n="75" d="100"/>
          <a:sy n="75" d="100"/>
        </p:scale>
        <p:origin x="-4110" y="-654"/>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2944807" cy="497008"/>
          </a:xfrm>
          <a:prstGeom prst="rect">
            <a:avLst/>
          </a:prstGeom>
          <a:noFill/>
          <a:ln w="9525">
            <a:noFill/>
            <a:miter lim="800000"/>
            <a:headEnd/>
            <a:tailEnd/>
          </a:ln>
          <a:effectLst/>
        </p:spPr>
        <p:txBody>
          <a:bodyPr vert="horz" wrap="square" lIns="95561" tIns="47782" rIns="95561" bIns="47782" numCol="1" anchor="t" anchorCtr="0" compatLnSpc="1">
            <a:prstTxWarp prst="textNoShape">
              <a:avLst/>
            </a:prstTxWarp>
          </a:bodyPr>
          <a:lstStyle>
            <a:lvl1pPr defTabSz="955672">
              <a:spcBef>
                <a:spcPct val="0"/>
              </a:spcBef>
              <a:defRPr sz="1200" baseline="30000">
                <a:latin typeface="Times" charset="0"/>
                <a:ea typeface="ヒラギノ角ゴ Pro W3" charset="-128"/>
                <a:cs typeface="ヒラギノ角ゴ Pro W3" charset="-128"/>
              </a:defRPr>
            </a:lvl1pPr>
          </a:lstStyle>
          <a:p>
            <a:pPr>
              <a:defRPr/>
            </a:pPr>
            <a:endParaRPr lang="en-GB" dirty="0">
              <a:latin typeface="+mn-lt"/>
            </a:endParaRPr>
          </a:p>
        </p:txBody>
      </p:sp>
      <p:sp>
        <p:nvSpPr>
          <p:cNvPr id="118787" name="Rectangle 3"/>
          <p:cNvSpPr>
            <a:spLocks noGrp="1" noChangeArrowheads="1"/>
          </p:cNvSpPr>
          <p:nvPr>
            <p:ph type="dt" sz="quarter" idx="1"/>
          </p:nvPr>
        </p:nvSpPr>
        <p:spPr bwMode="auto">
          <a:xfrm>
            <a:off x="3849694" y="0"/>
            <a:ext cx="2944807" cy="497008"/>
          </a:xfrm>
          <a:prstGeom prst="rect">
            <a:avLst/>
          </a:prstGeom>
          <a:noFill/>
          <a:ln w="9525">
            <a:noFill/>
            <a:miter lim="800000"/>
            <a:headEnd/>
            <a:tailEnd/>
          </a:ln>
          <a:effectLst/>
        </p:spPr>
        <p:txBody>
          <a:bodyPr vert="horz" wrap="square" lIns="95561" tIns="47782" rIns="95561" bIns="47782" numCol="1" anchor="t" anchorCtr="0" compatLnSpc="1">
            <a:prstTxWarp prst="textNoShape">
              <a:avLst/>
            </a:prstTxWarp>
          </a:bodyPr>
          <a:lstStyle>
            <a:lvl1pPr algn="r" defTabSz="955672">
              <a:spcBef>
                <a:spcPct val="0"/>
              </a:spcBef>
              <a:defRPr sz="1200" baseline="30000">
                <a:latin typeface="Times" charset="0"/>
                <a:ea typeface="ヒラギノ角ゴ Pro W3" charset="-128"/>
                <a:cs typeface="ヒラギノ角ゴ Pro W3" charset="-128"/>
              </a:defRPr>
            </a:lvl1pPr>
          </a:lstStyle>
          <a:p>
            <a:pPr>
              <a:defRPr/>
            </a:pPr>
            <a:endParaRPr lang="en-GB" dirty="0">
              <a:latin typeface="+mn-lt"/>
            </a:endParaRPr>
          </a:p>
        </p:txBody>
      </p:sp>
      <p:sp>
        <p:nvSpPr>
          <p:cNvPr id="118788" name="Rectangle 4"/>
          <p:cNvSpPr>
            <a:spLocks noGrp="1" noChangeArrowheads="1"/>
          </p:cNvSpPr>
          <p:nvPr>
            <p:ph type="ftr" sz="quarter" idx="2"/>
          </p:nvPr>
        </p:nvSpPr>
        <p:spPr bwMode="auto">
          <a:xfrm>
            <a:off x="0" y="9434393"/>
            <a:ext cx="2944807" cy="497008"/>
          </a:xfrm>
          <a:prstGeom prst="rect">
            <a:avLst/>
          </a:prstGeom>
          <a:noFill/>
          <a:ln w="9525">
            <a:noFill/>
            <a:miter lim="800000"/>
            <a:headEnd/>
            <a:tailEnd/>
          </a:ln>
          <a:effectLst/>
        </p:spPr>
        <p:txBody>
          <a:bodyPr vert="horz" wrap="square" lIns="95561" tIns="47782" rIns="95561" bIns="47782" numCol="1" anchor="b" anchorCtr="0" compatLnSpc="1">
            <a:prstTxWarp prst="textNoShape">
              <a:avLst/>
            </a:prstTxWarp>
          </a:bodyPr>
          <a:lstStyle>
            <a:lvl1pPr defTabSz="955672">
              <a:spcBef>
                <a:spcPct val="0"/>
              </a:spcBef>
              <a:defRPr sz="1200" baseline="30000">
                <a:latin typeface="Times" charset="0"/>
                <a:ea typeface="ヒラギノ角ゴ Pro W3" charset="-128"/>
                <a:cs typeface="ヒラギノ角ゴ Pro W3" charset="-128"/>
              </a:defRPr>
            </a:lvl1pPr>
          </a:lstStyle>
          <a:p>
            <a:pPr>
              <a:defRPr/>
            </a:pPr>
            <a:endParaRPr lang="en-GB">
              <a:latin typeface="+mn-lt"/>
            </a:endParaRPr>
          </a:p>
        </p:txBody>
      </p:sp>
      <p:sp>
        <p:nvSpPr>
          <p:cNvPr id="118789" name="Rectangle 5"/>
          <p:cNvSpPr>
            <a:spLocks noGrp="1" noChangeArrowheads="1"/>
          </p:cNvSpPr>
          <p:nvPr>
            <p:ph type="sldNum" sz="quarter" idx="3"/>
          </p:nvPr>
        </p:nvSpPr>
        <p:spPr bwMode="auto">
          <a:xfrm>
            <a:off x="3849694" y="9434393"/>
            <a:ext cx="2944807" cy="497008"/>
          </a:xfrm>
          <a:prstGeom prst="rect">
            <a:avLst/>
          </a:prstGeom>
          <a:noFill/>
          <a:ln w="9525">
            <a:noFill/>
            <a:miter lim="800000"/>
            <a:headEnd/>
            <a:tailEnd/>
          </a:ln>
          <a:effectLst/>
        </p:spPr>
        <p:txBody>
          <a:bodyPr vert="horz" wrap="square" lIns="95561" tIns="47782" rIns="95561" bIns="47782" numCol="1" anchor="b" anchorCtr="0" compatLnSpc="1">
            <a:prstTxWarp prst="textNoShape">
              <a:avLst/>
            </a:prstTxWarp>
          </a:bodyPr>
          <a:lstStyle>
            <a:lvl1pPr algn="r" defTabSz="955672">
              <a:spcBef>
                <a:spcPct val="0"/>
              </a:spcBef>
              <a:defRPr sz="1200" baseline="30000">
                <a:latin typeface="Times" charset="0"/>
              </a:defRPr>
            </a:lvl1pPr>
          </a:lstStyle>
          <a:p>
            <a:pPr>
              <a:defRPr/>
            </a:pPr>
            <a:fld id="{630A188E-C926-984B-863C-48B251A81B15}" type="slidenum">
              <a:rPr lang="en-GB">
                <a:latin typeface="+mn-lt"/>
              </a:rPr>
              <a:pPr>
                <a:defRPr/>
              </a:pPr>
              <a:t>‹#›</a:t>
            </a:fld>
            <a:endParaRPr lang="en-GB" dirty="0">
              <a:latin typeface="+mn-lt"/>
            </a:endParaRPr>
          </a:p>
        </p:txBody>
      </p:sp>
    </p:spTree>
    <p:extLst>
      <p:ext uri="{BB962C8B-B14F-4D97-AF65-F5344CB8AC3E}">
        <p14:creationId xmlns:p14="http://schemas.microsoft.com/office/powerpoint/2010/main" val="28959942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44807" cy="497008"/>
          </a:xfrm>
          <a:prstGeom prst="rect">
            <a:avLst/>
          </a:prstGeom>
          <a:noFill/>
          <a:ln w="9525">
            <a:noFill/>
            <a:miter lim="800000"/>
            <a:headEnd/>
            <a:tailEnd/>
          </a:ln>
          <a:effectLst/>
        </p:spPr>
        <p:txBody>
          <a:bodyPr vert="horz" wrap="square" lIns="95561" tIns="47782" rIns="95561" bIns="47782" numCol="1" anchor="t" anchorCtr="0" compatLnSpc="1">
            <a:prstTxWarp prst="textNoShape">
              <a:avLst/>
            </a:prstTxWarp>
          </a:bodyPr>
          <a:lstStyle>
            <a:lvl1pPr defTabSz="955672">
              <a:spcBef>
                <a:spcPct val="0"/>
              </a:spcBef>
              <a:defRPr sz="1000" baseline="0">
                <a:latin typeface="+mn-lt"/>
                <a:ea typeface="ヒラギノ角ゴ Pro W3" charset="-128"/>
                <a:cs typeface="ヒラギノ角ゴ Pro W3" charset="-128"/>
              </a:defRPr>
            </a:lvl1pPr>
          </a:lstStyle>
          <a:p>
            <a:pPr>
              <a:defRPr/>
            </a:pPr>
            <a:endParaRPr lang="de-DE" dirty="0"/>
          </a:p>
        </p:txBody>
      </p:sp>
      <p:sp>
        <p:nvSpPr>
          <p:cNvPr id="122883" name="Rectangle 3"/>
          <p:cNvSpPr>
            <a:spLocks noGrp="1" noChangeArrowheads="1"/>
          </p:cNvSpPr>
          <p:nvPr>
            <p:ph type="dt" idx="1"/>
          </p:nvPr>
        </p:nvSpPr>
        <p:spPr bwMode="auto">
          <a:xfrm>
            <a:off x="3849694" y="0"/>
            <a:ext cx="2944807" cy="497008"/>
          </a:xfrm>
          <a:prstGeom prst="rect">
            <a:avLst/>
          </a:prstGeom>
          <a:noFill/>
          <a:ln w="9525">
            <a:noFill/>
            <a:miter lim="800000"/>
            <a:headEnd/>
            <a:tailEnd/>
          </a:ln>
          <a:effectLst/>
        </p:spPr>
        <p:txBody>
          <a:bodyPr vert="horz" wrap="square" lIns="95561" tIns="47782" rIns="95561" bIns="47782" numCol="1" anchor="t" anchorCtr="0" compatLnSpc="1">
            <a:prstTxWarp prst="textNoShape">
              <a:avLst/>
            </a:prstTxWarp>
          </a:bodyPr>
          <a:lstStyle>
            <a:lvl1pPr algn="r" defTabSz="955672">
              <a:spcBef>
                <a:spcPct val="0"/>
              </a:spcBef>
              <a:defRPr sz="1000" baseline="0">
                <a:latin typeface="+mn-lt"/>
                <a:ea typeface="ヒラギノ角ゴ Pro W3" charset="-128"/>
                <a:cs typeface="ヒラギノ角ゴ Pro W3" charset="-128"/>
              </a:defRPr>
            </a:lvl1pPr>
          </a:lstStyle>
          <a:p>
            <a:pPr>
              <a:defRPr/>
            </a:pPr>
            <a:endParaRPr lang="de-DE" dirty="0"/>
          </a:p>
        </p:txBody>
      </p:sp>
      <p:sp>
        <p:nvSpPr>
          <p:cNvPr id="7172" name="Rectangle 4"/>
          <p:cNvSpPr>
            <a:spLocks noGrp="1" noRot="1" noChangeAspect="1" noChangeArrowheads="1" noTextEdit="1"/>
          </p:cNvSpPr>
          <p:nvPr>
            <p:ph type="sldImg" idx="2"/>
          </p:nvPr>
        </p:nvSpPr>
        <p:spPr bwMode="auto">
          <a:xfrm>
            <a:off x="90488" y="746125"/>
            <a:ext cx="6618287"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22885" name="Rectangle 5"/>
          <p:cNvSpPr>
            <a:spLocks noGrp="1" noChangeArrowheads="1"/>
          </p:cNvSpPr>
          <p:nvPr>
            <p:ph type="body" sz="quarter" idx="3"/>
          </p:nvPr>
        </p:nvSpPr>
        <p:spPr bwMode="auto">
          <a:xfrm>
            <a:off x="906631" y="4718072"/>
            <a:ext cx="4981238" cy="446781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a:t>
            </a:r>
            <a:r>
              <a:rPr lang="de-DE" noProof="0" dirty="0" smtClean="0"/>
              <a:t>Ebene</a:t>
            </a:r>
          </a:p>
          <a:p>
            <a:pPr lvl="5"/>
            <a:r>
              <a:rPr lang="de-DE" noProof="0" dirty="0" smtClean="0"/>
              <a:t>Sechste Ebene</a:t>
            </a:r>
          </a:p>
          <a:p>
            <a:pPr lvl="6"/>
            <a:r>
              <a:rPr lang="de-DE" noProof="0" dirty="0" smtClean="0"/>
              <a:t>Siebte Ebene</a:t>
            </a:r>
          </a:p>
          <a:p>
            <a:pPr lvl="7"/>
            <a:r>
              <a:rPr lang="de-DE" noProof="0" dirty="0" smtClean="0"/>
              <a:t>Achte Ebene</a:t>
            </a:r>
          </a:p>
          <a:p>
            <a:pPr lvl="8"/>
            <a:r>
              <a:rPr lang="de-DE" noProof="0" dirty="0" smtClean="0"/>
              <a:t>Neunte Ebene</a:t>
            </a:r>
          </a:p>
        </p:txBody>
      </p:sp>
      <p:sp>
        <p:nvSpPr>
          <p:cNvPr id="122886" name="Rectangle 6"/>
          <p:cNvSpPr>
            <a:spLocks noGrp="1" noChangeArrowheads="1"/>
          </p:cNvSpPr>
          <p:nvPr>
            <p:ph type="ftr" sz="quarter" idx="4"/>
          </p:nvPr>
        </p:nvSpPr>
        <p:spPr bwMode="auto">
          <a:xfrm>
            <a:off x="0" y="9434393"/>
            <a:ext cx="2944807" cy="497008"/>
          </a:xfrm>
          <a:prstGeom prst="rect">
            <a:avLst/>
          </a:prstGeom>
          <a:noFill/>
          <a:ln w="9525">
            <a:noFill/>
            <a:miter lim="800000"/>
            <a:headEnd/>
            <a:tailEnd/>
          </a:ln>
          <a:effectLst/>
        </p:spPr>
        <p:txBody>
          <a:bodyPr vert="horz" wrap="square" lIns="95561" tIns="47782" rIns="95561" bIns="47782" numCol="1" anchor="b" anchorCtr="0" compatLnSpc="1">
            <a:prstTxWarp prst="textNoShape">
              <a:avLst/>
            </a:prstTxWarp>
          </a:bodyPr>
          <a:lstStyle>
            <a:lvl1pPr defTabSz="955672">
              <a:spcBef>
                <a:spcPct val="0"/>
              </a:spcBef>
              <a:defRPr sz="1000" baseline="0">
                <a:latin typeface="+mn-lt"/>
                <a:ea typeface="ヒラギノ角ゴ Pro W3" charset="-128"/>
                <a:cs typeface="ヒラギノ角ゴ Pro W3" charset="-128"/>
              </a:defRPr>
            </a:lvl1pPr>
          </a:lstStyle>
          <a:p>
            <a:pPr>
              <a:defRPr/>
            </a:pPr>
            <a:endParaRPr lang="de-DE" dirty="0"/>
          </a:p>
        </p:txBody>
      </p:sp>
      <p:sp>
        <p:nvSpPr>
          <p:cNvPr id="122887" name="Rectangle 7"/>
          <p:cNvSpPr>
            <a:spLocks noGrp="1" noChangeArrowheads="1"/>
          </p:cNvSpPr>
          <p:nvPr>
            <p:ph type="sldNum" sz="quarter" idx="5"/>
          </p:nvPr>
        </p:nvSpPr>
        <p:spPr bwMode="auto">
          <a:xfrm>
            <a:off x="3849694" y="9434393"/>
            <a:ext cx="2944807" cy="497008"/>
          </a:xfrm>
          <a:prstGeom prst="rect">
            <a:avLst/>
          </a:prstGeom>
          <a:noFill/>
          <a:ln w="9525">
            <a:noFill/>
            <a:miter lim="800000"/>
            <a:headEnd/>
            <a:tailEnd/>
          </a:ln>
          <a:effectLst/>
        </p:spPr>
        <p:txBody>
          <a:bodyPr vert="horz" wrap="square" lIns="95561" tIns="47782" rIns="95561" bIns="47782" numCol="1" anchor="b" anchorCtr="0" compatLnSpc="1">
            <a:prstTxWarp prst="textNoShape">
              <a:avLst/>
            </a:prstTxWarp>
          </a:bodyPr>
          <a:lstStyle>
            <a:lvl1pPr algn="r" defTabSz="955672">
              <a:spcBef>
                <a:spcPct val="0"/>
              </a:spcBef>
              <a:defRPr sz="1000" baseline="0">
                <a:latin typeface="+mn-lt"/>
              </a:defRPr>
            </a:lvl1pPr>
          </a:lstStyle>
          <a:p>
            <a:pPr>
              <a:defRPr/>
            </a:pPr>
            <a:fld id="{EC696245-F065-0B47-B74E-D5003861FD61}" type="slidenum">
              <a:rPr lang="de-DE" smtClean="0"/>
              <a:pPr>
                <a:defRPr/>
              </a:pPr>
              <a:t>‹#›</a:t>
            </a:fld>
            <a:endParaRPr lang="de-DE" dirty="0"/>
          </a:p>
        </p:txBody>
      </p:sp>
    </p:spTree>
    <p:extLst>
      <p:ext uri="{BB962C8B-B14F-4D97-AF65-F5344CB8AC3E}">
        <p14:creationId xmlns:p14="http://schemas.microsoft.com/office/powerpoint/2010/main" val="761473846"/>
      </p:ext>
    </p:extLst>
  </p:cSld>
  <p:clrMap bg1="lt1" tx1="dk1" bg2="lt2" tx2="dk2" accent1="accent1" accent2="accent2" accent3="accent3" accent4="accent4" accent5="accent5" accent6="accent6" hlink="hlink" folHlink="folHlink"/>
  <p:hf sldNum="0" hdr="0" ftr="0" dt="0"/>
  <p:notesStyle>
    <a:lvl1pPr marL="90486" indent="-90486" algn="l" rtl="0" eaLnBrk="0" fontAlgn="base" hangingPunct="0">
      <a:spcBef>
        <a:spcPts val="0"/>
      </a:spcBef>
      <a:spcAft>
        <a:spcPct val="0"/>
      </a:spcAft>
      <a:buFont typeface="Arial" panose="020B0604020202020204" pitchFamily="34" charset="0"/>
      <a:buChar char="•"/>
      <a:defRPr sz="1000" kern="1200" baseline="0">
        <a:solidFill>
          <a:schemeClr val="tx1"/>
        </a:solidFill>
        <a:latin typeface="+mn-lt"/>
        <a:ea typeface="ヒラギノ角ゴ Pro W3" pitchFamily="-108" charset="-128"/>
        <a:cs typeface="ヒラギノ角ゴ Pro W3" pitchFamily="-108" charset="-128"/>
      </a:defRPr>
    </a:lvl1pPr>
    <a:lvl2pPr marL="180970" indent="-92072" algn="l" rtl="0" eaLnBrk="0" fontAlgn="base" hangingPunct="0">
      <a:spcBef>
        <a:spcPts val="0"/>
      </a:spcBef>
      <a:spcAft>
        <a:spcPct val="0"/>
      </a:spcAft>
      <a:buFont typeface="Symbol" panose="05050102010706020507" pitchFamily="18" charset="2"/>
      <a:buChar char="-"/>
      <a:defRPr sz="1000" kern="1200" baseline="0">
        <a:solidFill>
          <a:schemeClr val="tx1"/>
        </a:solidFill>
        <a:latin typeface="+mn-lt"/>
        <a:ea typeface="ヒラギノ角ゴ Pro W3" charset="-128"/>
        <a:cs typeface="ヒラギノ角ゴ Pro W3" charset="0"/>
      </a:defRPr>
    </a:lvl2pPr>
    <a:lvl3pPr marL="266693" indent="-85723" algn="l" rtl="0" eaLnBrk="0" fontAlgn="base" hangingPunct="0">
      <a:spcBef>
        <a:spcPts val="0"/>
      </a:spcBef>
      <a:spcAft>
        <a:spcPct val="0"/>
      </a:spcAft>
      <a:buFont typeface="Symbol" panose="05050102010706020507" pitchFamily="18" charset="2"/>
      <a:buChar char="-"/>
      <a:defRPr sz="1000" kern="1200" baseline="0">
        <a:solidFill>
          <a:schemeClr val="tx1"/>
        </a:solidFill>
        <a:latin typeface="+mn-lt"/>
        <a:ea typeface="ＭＳ Ｐゴシック" charset="-128"/>
        <a:cs typeface="ＭＳ Ｐゴシック" charset="-128"/>
      </a:defRPr>
    </a:lvl3pPr>
    <a:lvl4pPr marL="357179" indent="-90486" algn="l" rtl="0" eaLnBrk="0" fontAlgn="base" hangingPunct="0">
      <a:spcBef>
        <a:spcPts val="0"/>
      </a:spcBef>
      <a:spcAft>
        <a:spcPct val="0"/>
      </a:spcAft>
      <a:buFont typeface="Symbol" panose="05050102010706020507" pitchFamily="18" charset="2"/>
      <a:buChar char="-"/>
      <a:defRPr sz="1000" kern="1200" baseline="0">
        <a:solidFill>
          <a:schemeClr val="tx1"/>
        </a:solidFill>
        <a:latin typeface="+mn-lt"/>
        <a:ea typeface="ＭＳ Ｐゴシック" charset="-128"/>
        <a:cs typeface="ＭＳ Ｐゴシック" charset="-128"/>
      </a:defRPr>
    </a:lvl4pPr>
    <a:lvl5pPr marL="447663" indent="-90486" algn="l" rtl="0" eaLnBrk="0" fontAlgn="base" hangingPunct="0">
      <a:spcBef>
        <a:spcPts val="0"/>
      </a:spcBef>
      <a:spcAft>
        <a:spcPct val="0"/>
      </a:spcAft>
      <a:buFont typeface="Symbol" panose="05050102010706020507" pitchFamily="18" charset="2"/>
      <a:buChar char="-"/>
      <a:defRPr sz="1000" kern="1200" baseline="0">
        <a:solidFill>
          <a:schemeClr val="tx1"/>
        </a:solidFill>
        <a:latin typeface="+mn-lt"/>
        <a:ea typeface="ヒラギノ角ゴ Pro W3" pitchFamily="-112" charset="-128"/>
        <a:cs typeface="ＭＳ Ｐゴシック" charset="0"/>
      </a:defRPr>
    </a:lvl5pPr>
    <a:lvl6pPr marL="538149" indent="-90486" algn="l" defTabSz="457189" rtl="0" eaLnBrk="1" latinLnBrk="0" hangingPunct="1">
      <a:buFont typeface="Symbol" panose="05050102010706020507" pitchFamily="18" charset="2"/>
      <a:buChar char="-"/>
      <a:defRPr sz="1000" kern="1200" baseline="0">
        <a:solidFill>
          <a:schemeClr val="tx1"/>
        </a:solidFill>
        <a:latin typeface="+mn-lt"/>
        <a:ea typeface="+mn-ea"/>
        <a:cs typeface="Arial" panose="020B0604020202020204" pitchFamily="34" charset="0"/>
      </a:defRPr>
    </a:lvl6pPr>
    <a:lvl7pPr marL="628635" indent="-90486" algn="l" defTabSz="457189" rtl="0" eaLnBrk="1" latinLnBrk="0" hangingPunct="1">
      <a:buFont typeface="Symbol" panose="05050102010706020507" pitchFamily="18" charset="2"/>
      <a:buChar char="-"/>
      <a:defRPr sz="1000" kern="1200">
        <a:solidFill>
          <a:schemeClr val="tx1"/>
        </a:solidFill>
        <a:latin typeface="+mn-lt"/>
        <a:ea typeface="+mn-ea"/>
        <a:cs typeface="Arial" panose="020B0604020202020204" pitchFamily="34" charset="0"/>
      </a:defRPr>
    </a:lvl7pPr>
    <a:lvl8pPr marL="719121" indent="-90486" algn="l" defTabSz="457189" rtl="0" eaLnBrk="1" latinLnBrk="0" hangingPunct="1">
      <a:buFont typeface="Symbol" panose="05050102010706020507" pitchFamily="18" charset="2"/>
      <a:buChar char="-"/>
      <a:defRPr sz="1000" kern="1200">
        <a:solidFill>
          <a:schemeClr val="tx1"/>
        </a:solidFill>
        <a:latin typeface="+mn-lt"/>
        <a:ea typeface="+mn-ea"/>
        <a:cs typeface="Arial" panose="020B0604020202020204" pitchFamily="34" charset="0"/>
      </a:defRPr>
    </a:lvl8pPr>
    <a:lvl9pPr marL="806431" indent="-88898" algn="l" defTabSz="457189" rtl="0" eaLnBrk="1" latinLnBrk="0" hangingPunct="1">
      <a:buFont typeface="Symbol" panose="05050102010706020507" pitchFamily="18" charset="2"/>
      <a:buChar char="-"/>
      <a:defRPr sz="1000" kern="1200">
        <a:solidFill>
          <a:schemeClr val="tx1"/>
        </a:solidFill>
        <a:latin typeface="+mn-lt"/>
        <a:ea typeface="+mn-ea"/>
        <a:cs typeface="Arial" panose="020B060402020202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71962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noProof="0" dirty="0" smtClean="0">
                <a:latin typeface="+mn-lt"/>
                <a:cs typeface="Arial" panose="020B0604020202020204" pitchFamily="34" charset="0"/>
              </a:rPr>
              <a:t>Keep Clean</a:t>
            </a:r>
          </a:p>
          <a:p>
            <a:pPr marL="0" indent="0">
              <a:buNone/>
            </a:pPr>
            <a:endParaRPr lang="en-US" b="1"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Keeping things clean in the long-run requires two main ingredients: Discipline and the correct tools for cleaning. This applies to ovens as well as firmware libraries. If an oven is cleaned regularly with the right tools it will stay clean. Once an oven is left uncleaned for a long time, it will never get clean unless very high cleanup effort is invested. </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For the libraries the tools used are described below.</a:t>
            </a:r>
          </a:p>
          <a:p>
            <a:pPr marL="0" indent="0">
              <a:buNone/>
            </a:pPr>
            <a:endParaRPr lang="en-US" b="0" i="0" baseline="0" noProof="0" dirty="0" smtClean="0">
              <a:latin typeface="+mn-lt"/>
              <a:cs typeface="Arial" panose="020B0604020202020204" pitchFamily="34" charset="0"/>
            </a:endParaRPr>
          </a:p>
          <a:p>
            <a:pPr marL="0" indent="0">
              <a:buNone/>
            </a:pPr>
            <a:r>
              <a:rPr lang="en-US" b="1" i="0" baseline="0" noProof="0" dirty="0" smtClean="0">
                <a:latin typeface="+mn-lt"/>
                <a:cs typeface="Arial" panose="020B0604020202020204" pitchFamily="34" charset="0"/>
              </a:rPr>
              <a:t>Self-checking test-benches</a:t>
            </a:r>
          </a:p>
          <a:p>
            <a:pPr marL="0" indent="0">
              <a:buNone/>
            </a:pPr>
            <a:r>
              <a:rPr lang="en-US" b="0" i="0" baseline="0" noProof="0" dirty="0" smtClean="0">
                <a:latin typeface="+mn-lt"/>
                <a:cs typeface="Arial" panose="020B0604020202020204" pitchFamily="34" charset="0"/>
              </a:rPr>
              <a:t>Each entity has a fully automated test-bench. This allows checking easily if something was broken after applying changes or fixing bugs. It also allows checking behavior easily if there are any assumptions about misbehavior of a library element under some circumstances. These test-benches are the heart of good code quality, so they are mandatory for code that is added to the library. This is where the «discipline» part comes into play: Don’t write code with proper test-benches.</a:t>
            </a:r>
          </a:p>
          <a:p>
            <a:pPr marL="0" indent="0">
              <a:buNone/>
            </a:pPr>
            <a:r>
              <a:rPr lang="en-US" b="0" i="0" baseline="0" noProof="0" dirty="0" smtClean="0">
                <a:latin typeface="+mn-lt"/>
                <a:cs typeface="Arial" panose="020B0604020202020204" pitchFamily="34" charset="0"/>
              </a:rPr>
              <a:t>Additionally to their usage for testing, the test-benches also serve as last resort if, a user needs more information about the behavior of an entity than available from the documentation. Because the test-benches are fully automated, it is easy to run them and just see what is going on the interfaces.</a:t>
            </a:r>
          </a:p>
          <a:p>
            <a:pPr marL="0" indent="0">
              <a:buNone/>
            </a:pPr>
            <a:endParaRPr lang="en-US" b="0" i="0" baseline="0" noProof="0" dirty="0" smtClean="0">
              <a:latin typeface="+mn-lt"/>
              <a:cs typeface="Arial" panose="020B0604020202020204" pitchFamily="34" charset="0"/>
            </a:endParaRPr>
          </a:p>
          <a:p>
            <a:pPr marL="0" indent="0">
              <a:buNone/>
            </a:pPr>
            <a:r>
              <a:rPr lang="en-US" b="1" i="0" baseline="0" noProof="0" dirty="0" smtClean="0">
                <a:latin typeface="+mn-lt"/>
                <a:cs typeface="Arial" panose="020B0604020202020204" pitchFamily="34" charset="0"/>
              </a:rPr>
              <a:t>Regression test scripts</a:t>
            </a:r>
          </a:p>
          <a:p>
            <a:pPr marL="0" indent="0">
              <a:buNone/>
            </a:pPr>
            <a:r>
              <a:rPr lang="en-US" b="0" i="0" baseline="0" noProof="0" dirty="0" smtClean="0">
                <a:latin typeface="+mn-lt"/>
                <a:cs typeface="Arial" panose="020B0604020202020204" pitchFamily="34" charset="0"/>
              </a:rPr>
              <a:t>Before releasing a new version of the libraries or after changing a core element used in many places (e.g. a RAM), all test-benches must be ran and checked. To avoid repetitive work, a script that automatically runs all test-benches and checks if errors occurred is required. Such a script is in place and adding test-benches to it is a matter of only a handful of simple TCL lines. </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By the way: the regression test scripting framework is a separate library but this will be covered in another presentation on another day.</a:t>
            </a:r>
          </a:p>
          <a:p>
            <a:pPr marL="0" indent="0">
              <a:buNone/>
            </a:pPr>
            <a:endParaRPr lang="en-US" b="0" i="0" baseline="0" noProof="0" dirty="0" smtClean="0">
              <a:latin typeface="+mn-lt"/>
              <a:cs typeface="Arial" panose="020B0604020202020204" pitchFamily="34" charset="0"/>
            </a:endParaRPr>
          </a:p>
          <a:p>
            <a:pPr marL="0" indent="0" defTabSz="905713">
              <a:buNone/>
            </a:pPr>
            <a:r>
              <a:rPr lang="en-US" b="1" i="0" baseline="0" noProof="0" dirty="0" smtClean="0">
                <a:latin typeface="+mn-lt"/>
                <a:cs typeface="Arial" panose="020B0604020202020204" pitchFamily="34" charset="0"/>
              </a:rPr>
              <a:t>Automated build server</a:t>
            </a:r>
          </a:p>
          <a:p>
            <a:pPr marL="0" indent="0" defTabSz="905713">
              <a:buNone/>
            </a:pPr>
            <a:r>
              <a:rPr lang="en-US" b="0" i="0" baseline="0" noProof="0" dirty="0" smtClean="0">
                <a:latin typeface="+mn-lt"/>
                <a:cs typeface="Arial" panose="020B0604020202020204" pitchFamily="34" charset="0"/>
              </a:rPr>
              <a:t>We all make errors. But we do not all want to suffer from an erroneous commit somebody made to the library. To avoid this, a build server automatically runs the regression test scripts whenever somebody pushes code to the master branch of a library. If errors occur, the maintainer is informed via e-mail so he can take actions. </a:t>
            </a:r>
          </a:p>
          <a:p>
            <a:pPr marL="0" indent="0" defTabSz="905713">
              <a:buNone/>
            </a:pPr>
            <a:endParaRPr lang="en-US" b="0" i="0" baseline="0" noProof="0" dirty="0" smtClean="0">
              <a:latin typeface="+mn-lt"/>
              <a:cs typeface="Arial" panose="020B0604020202020204" pitchFamily="34" charset="0"/>
            </a:endParaRPr>
          </a:p>
          <a:p>
            <a:pPr marL="90486" indent="-90486" defTabSz="905713">
              <a:buFont typeface="Wingdings"/>
              <a:buChar char="à"/>
            </a:pPr>
            <a:r>
              <a:rPr lang="en-US" b="0" i="0" baseline="0" noProof="0" dirty="0" smtClean="0">
                <a:latin typeface="+mn-lt"/>
                <a:cs typeface="Arial" panose="020B0604020202020204" pitchFamily="34" charset="0"/>
                <a:sym typeface="Wingdings" panose="05000000000000000000" pitchFamily="2" charset="2"/>
              </a:rPr>
              <a:t>A lot of effort was spent to make the libraries safe to use and ensure good code quality!</a:t>
            </a:r>
            <a:endParaRPr lang="en-US" b="0" i="0" baseline="0" noProof="0" dirty="0" smtClean="0">
              <a:latin typeface="+mn-lt"/>
              <a:cs typeface="Arial" panose="020B0604020202020204" pitchFamily="34" charset="0"/>
            </a:endParaRPr>
          </a:p>
          <a:p>
            <a:pPr marL="0" indent="0">
              <a:buNone/>
            </a:pPr>
            <a:endParaRPr lang="en-US" b="0" i="0" baseline="0" noProof="0" dirty="0" smtClean="0"/>
          </a:p>
          <a:p>
            <a:pPr marL="0" indent="0">
              <a:buNone/>
            </a:pPr>
            <a:endParaRPr lang="en-US" b="0" baseline="0" noProof="0" dirty="0" smtClean="0"/>
          </a:p>
          <a:p>
            <a:pPr marL="0" indent="0">
              <a:buNone/>
            </a:pPr>
            <a:endParaRPr lang="en-US" b="1" noProof="0" dirty="0"/>
          </a:p>
        </p:txBody>
      </p:sp>
    </p:spTree>
    <p:extLst>
      <p:ext uri="{BB962C8B-B14F-4D97-AF65-F5344CB8AC3E}">
        <p14:creationId xmlns:p14="http://schemas.microsoft.com/office/powerpoint/2010/main" val="473334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noProof="0" dirty="0" smtClean="0">
                <a:latin typeface="+mn-lt"/>
                <a:cs typeface="Arial" panose="020B0604020202020204" pitchFamily="34" charset="0"/>
              </a:rPr>
              <a:t>AXI-S Interfaces</a:t>
            </a:r>
          </a:p>
          <a:p>
            <a:pPr marL="0" indent="0">
              <a:buNone/>
            </a:pPr>
            <a:endParaRPr lang="en-US" b="1"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Wherever streaming data exchange is required, the library components implement AXI-S handshaking signals. This definitions prevents the requirement for glue-logic to connect different entities from the libraries. </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AXI-S has many optional signals. Every library element of course only implements what makes sense in its context. </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AXI-S is the most common industry standard for handshaking signals, so it should be known to all FPGA developers. Also is AXI-S well thought to cover all requirements and well defined.</a:t>
            </a:r>
          </a:p>
          <a:p>
            <a:pPr marL="0" indent="0">
              <a:buNone/>
            </a:pPr>
            <a:endParaRPr lang="en-US" b="0" i="0" baseline="0" noProof="0" dirty="0" smtClean="0"/>
          </a:p>
          <a:p>
            <a:pPr marL="0" indent="0">
              <a:buNone/>
            </a:pPr>
            <a:endParaRPr lang="en-US" b="0" baseline="0" noProof="0" dirty="0" smtClean="0"/>
          </a:p>
          <a:p>
            <a:pPr marL="0" indent="0">
              <a:buNone/>
            </a:pPr>
            <a:endParaRPr lang="en-US" b="1" noProof="0" dirty="0"/>
          </a:p>
        </p:txBody>
      </p:sp>
    </p:spTree>
    <p:extLst>
      <p:ext uri="{BB962C8B-B14F-4D97-AF65-F5344CB8AC3E}">
        <p14:creationId xmlns:p14="http://schemas.microsoft.com/office/powerpoint/2010/main" val="473334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noProof="0" dirty="0" smtClean="0">
                <a:latin typeface="+mn-lt"/>
                <a:cs typeface="Arial" panose="020B0604020202020204" pitchFamily="34" charset="0"/>
              </a:rPr>
              <a:t>Portability</a:t>
            </a:r>
          </a:p>
          <a:p>
            <a:pPr marL="0" indent="0">
              <a:buNone/>
            </a:pPr>
            <a:endParaRPr lang="en-US" b="1"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sym typeface="Wingdings" panose="05000000000000000000" pitchFamily="2" charset="2"/>
              </a:rPr>
              <a:t>All the libraries are not targeted to a single technology (and also not to a single vendor). So the usage of any technology specific statements like primitive instantiations or the use of tool-generated IP such as FIFO generator from Xilinx is prohibited. Inference from pure VHDL code shall be used instead. Fortunately the library already contains technology independent and strongly </a:t>
            </a:r>
            <a:r>
              <a:rPr lang="en-US" b="0" i="0" baseline="0" noProof="0" dirty="0" err="1" smtClean="0">
                <a:latin typeface="+mn-lt"/>
                <a:cs typeface="Arial" panose="020B0604020202020204" pitchFamily="34" charset="0"/>
                <a:sym typeface="Wingdings" panose="05000000000000000000" pitchFamily="2" charset="2"/>
              </a:rPr>
              <a:t>parametrizable</a:t>
            </a:r>
            <a:r>
              <a:rPr lang="en-US" b="0" i="0" baseline="0" noProof="0" dirty="0" smtClean="0">
                <a:latin typeface="+mn-lt"/>
                <a:cs typeface="Arial" panose="020B0604020202020204" pitchFamily="34" charset="0"/>
                <a:sym typeface="Wingdings" panose="05000000000000000000" pitchFamily="2" charset="2"/>
              </a:rPr>
              <a:t> implementations of the most commonly used elements such as FIFOs, RAMs and clock-crossings. As a result, these entities can be used for future library elements instead of having to check the exact VHDL syntax that leads to correct inference every time.</a:t>
            </a:r>
          </a:p>
          <a:p>
            <a:pPr marL="0" indent="0">
              <a:buNone/>
            </a:pPr>
            <a:endParaRPr lang="en-US" b="0" i="0" baseline="0" noProof="0" dirty="0" smtClean="0">
              <a:latin typeface="+mn-lt"/>
              <a:cs typeface="Arial" panose="020B0604020202020204" pitchFamily="34" charset="0"/>
              <a:sym typeface="Wingdings" panose="05000000000000000000" pitchFamily="2" charset="2"/>
            </a:endParaRPr>
          </a:p>
          <a:p>
            <a:pPr marL="0" indent="0">
              <a:buNone/>
            </a:pPr>
            <a:r>
              <a:rPr lang="en-US" b="0" i="0" baseline="0" noProof="0" dirty="0" smtClean="0">
                <a:latin typeface="+mn-lt"/>
                <a:cs typeface="Arial" panose="020B0604020202020204" pitchFamily="34" charset="0"/>
                <a:sym typeface="Wingdings" panose="05000000000000000000" pitchFamily="2" charset="2"/>
              </a:rPr>
              <a:t>Inference also brings some other benefits with it: It usually simulates way faster than the vendor provided primitives and it is simpler for version control, because all functionality is in the VHDL and not in any tool-generated files or libraries provided by the vendors (e.g. </a:t>
            </a:r>
            <a:r>
              <a:rPr lang="en-US" b="0" i="0" baseline="0" noProof="0" dirty="0" err="1" smtClean="0">
                <a:latin typeface="+mn-lt"/>
                <a:cs typeface="Arial" panose="020B0604020202020204" pitchFamily="34" charset="0"/>
                <a:sym typeface="Wingdings" panose="05000000000000000000" pitchFamily="2" charset="2"/>
              </a:rPr>
              <a:t>unisims</a:t>
            </a:r>
            <a:r>
              <a:rPr lang="en-US" b="0" i="0" baseline="0" noProof="0" dirty="0" smtClean="0">
                <a:latin typeface="+mn-lt"/>
                <a:cs typeface="Arial" panose="020B0604020202020204" pitchFamily="34" charset="0"/>
                <a:sym typeface="Wingdings" panose="05000000000000000000" pitchFamily="2" charset="2"/>
              </a:rPr>
              <a:t> from Xilinx). Of course inference can have some drawbacks in certain cases. For example FIFOs are realized with BRAMs and LUTs for the logic instead of using the FIFO logic built-in into BRAMs in some technologies. This is a tradeoff between portability and optimization and given the fact that the number of LUTs for a FIFO is small, it is acceptable in most cases. If ultimate optimization is required at some places, it is still possible to use primitives at these places while using the library elements for the rest of the project.</a:t>
            </a:r>
          </a:p>
          <a:p>
            <a:pPr marL="0" indent="0">
              <a:buNone/>
            </a:pPr>
            <a:endParaRPr lang="en-US" b="0" i="0" baseline="0" noProof="0" dirty="0" smtClean="0">
              <a:latin typeface="+mn-lt"/>
              <a:cs typeface="Arial" panose="020B0604020202020204" pitchFamily="34" charset="0"/>
              <a:sym typeface="Wingdings" panose="05000000000000000000" pitchFamily="2" charset="2"/>
            </a:endParaRPr>
          </a:p>
          <a:p>
            <a:pPr marL="0" indent="0">
              <a:buNone/>
            </a:pPr>
            <a:r>
              <a:rPr lang="en-US" b="0" i="0" baseline="0" noProof="0" dirty="0" smtClean="0">
                <a:latin typeface="+mn-lt"/>
                <a:cs typeface="Arial" panose="020B0604020202020204" pitchFamily="34" charset="0"/>
                <a:sym typeface="Wingdings" panose="05000000000000000000" pitchFamily="2" charset="2"/>
              </a:rPr>
              <a:t>If you add code do the library, make it </a:t>
            </a:r>
            <a:r>
              <a:rPr lang="en-US" b="0" i="0" baseline="0" noProof="0" dirty="0" err="1" smtClean="0">
                <a:latin typeface="+mn-lt"/>
                <a:cs typeface="Arial" panose="020B0604020202020204" pitchFamily="34" charset="0"/>
                <a:sym typeface="Wingdings" panose="05000000000000000000" pitchFamily="2" charset="2"/>
              </a:rPr>
              <a:t>parametrizable</a:t>
            </a:r>
            <a:r>
              <a:rPr lang="en-US" b="0" i="0" baseline="0" noProof="0" dirty="0" smtClean="0">
                <a:latin typeface="+mn-lt"/>
                <a:cs typeface="Arial" panose="020B0604020202020204" pitchFamily="34" charset="0"/>
                <a:sym typeface="Wingdings" panose="05000000000000000000" pitchFamily="2" charset="2"/>
              </a:rPr>
              <a:t>. For example a «512x16 FIFO» does not really make a good library element. In case of a FIFO, width and depth shall be configurable. The same applies to parameters that are required for efficient inference (e.g. for RAMs the behavior «read-before-write» or «write-before-read»).</a:t>
            </a:r>
          </a:p>
          <a:p>
            <a:pPr marL="0" indent="0">
              <a:buNone/>
            </a:pPr>
            <a:endParaRPr lang="de-CH" b="0" i="0" baseline="0" noProof="0" dirty="0" smtClean="0">
              <a:latin typeface="+mn-lt"/>
              <a:cs typeface="Arial" panose="020B0604020202020204" pitchFamily="34" charset="0"/>
              <a:sym typeface="Wingdings" panose="05000000000000000000" pitchFamily="2" charset="2"/>
            </a:endParaRPr>
          </a:p>
          <a:p>
            <a:pPr marL="0" indent="0">
              <a:buNone/>
            </a:pPr>
            <a:r>
              <a:rPr lang="en-US" b="0" i="1" baseline="0" noProof="0" dirty="0" smtClean="0">
                <a:latin typeface="+mn-lt"/>
                <a:cs typeface="Arial" panose="020B0604020202020204" pitchFamily="34" charset="0"/>
              </a:rPr>
              <a:t>Comment BO82:</a:t>
            </a:r>
          </a:p>
          <a:p>
            <a:pPr marL="0" indent="0">
              <a:buNone/>
            </a:pPr>
            <a:r>
              <a:rPr lang="en-US" b="0" i="0" baseline="0" noProof="0" dirty="0" smtClean="0">
                <a:latin typeface="+mn-lt"/>
                <a:cs typeface="Arial" panose="020B0604020202020204" pitchFamily="34" charset="0"/>
              </a:rPr>
              <a:t>I personally worked with inference based VHDL code for over 9 years on FPGAs of Altera and Xilinx and I could not see any major problems with RAM or Multiplier inference. So in my eyes this technology is proven and stable.</a:t>
            </a:r>
          </a:p>
          <a:p>
            <a:pPr marL="0" indent="0">
              <a:buNone/>
            </a:pPr>
            <a:endParaRPr lang="en-US" b="0" i="0" baseline="0" noProof="0" dirty="0" smtClean="0">
              <a:latin typeface="+mn-lt"/>
              <a:cs typeface="Arial" panose="020B0604020202020204" pitchFamily="34" charset="0"/>
              <a:sym typeface="Wingdings" panose="05000000000000000000" pitchFamily="2" charset="2"/>
            </a:endParaRPr>
          </a:p>
          <a:p>
            <a:pPr marL="0" indent="0">
              <a:buNone/>
            </a:pPr>
            <a:endParaRPr lang="en-US" b="0" i="0" baseline="0" noProof="0" dirty="0" smtClean="0">
              <a:latin typeface="+mn-lt"/>
              <a:cs typeface="Arial" panose="020B0604020202020204" pitchFamily="34" charset="0"/>
              <a:sym typeface="Wingdings" panose="05000000000000000000" pitchFamily="2" charset="2"/>
            </a:endParaRPr>
          </a:p>
          <a:p>
            <a:pPr marL="0" indent="0">
              <a:buNone/>
            </a:pPr>
            <a:endParaRPr lang="en-US" b="0" i="0" baseline="0" noProof="0" dirty="0" smtClean="0">
              <a:latin typeface="+mn-lt"/>
              <a:cs typeface="Arial" panose="020B0604020202020204" pitchFamily="34" charset="0"/>
            </a:endParaRPr>
          </a:p>
          <a:p>
            <a:pPr marL="0" indent="0">
              <a:buNone/>
            </a:pPr>
            <a:endParaRPr lang="en-US" b="0" i="0" baseline="0" noProof="0" dirty="0" smtClean="0"/>
          </a:p>
          <a:p>
            <a:pPr marL="0" indent="0">
              <a:buNone/>
            </a:pPr>
            <a:endParaRPr lang="en-US" b="0" baseline="0" noProof="0" dirty="0" smtClean="0"/>
          </a:p>
          <a:p>
            <a:pPr marL="0" indent="0">
              <a:buNone/>
            </a:pPr>
            <a:endParaRPr lang="en-US" b="1" noProof="0" dirty="0"/>
          </a:p>
        </p:txBody>
      </p:sp>
    </p:spTree>
    <p:extLst>
      <p:ext uri="{BB962C8B-B14F-4D97-AF65-F5344CB8AC3E}">
        <p14:creationId xmlns:p14="http://schemas.microsoft.com/office/powerpoint/2010/main" val="473334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8548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0"/>
              </a:spcBef>
              <a:spcAft>
                <a:spcPct val="0"/>
              </a:spcAft>
              <a:buClrTx/>
              <a:buSzTx/>
              <a:buFont typeface="Arial" panose="020B0604020202020204" pitchFamily="34" charset="0"/>
              <a:buNone/>
              <a:tabLst/>
              <a:defRPr/>
            </a:pPr>
            <a:r>
              <a:rPr lang="en-US" b="1" noProof="0" dirty="0" smtClean="0">
                <a:latin typeface="+mn-lt"/>
                <a:cs typeface="Arial" panose="020B0604020202020204" pitchFamily="34" charset="0"/>
              </a:rPr>
              <a:t>The Binary Fixed-Point System</a:t>
            </a:r>
            <a:endParaRPr lang="en-US" b="1" noProof="0" dirty="0" smtClean="0">
              <a:latin typeface="+mn-lt"/>
              <a:cs typeface="Arial" panose="020B0604020202020204" pitchFamily="34" charset="0"/>
            </a:endParaRPr>
          </a:p>
          <a:p>
            <a:pPr marL="0" marR="0" indent="0" algn="l" defTabSz="914400" rtl="0" eaLnBrk="0" fontAlgn="base" latinLnBrk="0" hangingPunct="0">
              <a:lnSpc>
                <a:spcPct val="100000"/>
              </a:lnSpc>
              <a:spcBef>
                <a:spcPts val="0"/>
              </a:spcBef>
              <a:spcAft>
                <a:spcPct val="0"/>
              </a:spcAft>
              <a:buClrTx/>
              <a:buSzTx/>
              <a:buFont typeface="Arial" panose="020B0604020202020204" pitchFamily="34" charset="0"/>
              <a:buNone/>
              <a:tabLst/>
              <a:defRPr/>
            </a:pPr>
            <a:endParaRPr lang="en-US" b="1" noProof="0" dirty="0" smtClean="0">
              <a:latin typeface="+mn-lt"/>
              <a:cs typeface="Arial" panose="020B0604020202020204" pitchFamily="34" charset="0"/>
            </a:endParaRPr>
          </a:p>
          <a:p>
            <a:pPr marL="0" marR="0" indent="0" algn="l" defTabSz="914400" rtl="0" eaLnBrk="0" fontAlgn="base" latinLnBrk="0" hangingPunct="0">
              <a:lnSpc>
                <a:spcPct val="100000"/>
              </a:lnSpc>
              <a:spcBef>
                <a:spcPts val="0"/>
              </a:spcBef>
              <a:spcAft>
                <a:spcPct val="0"/>
              </a:spcAft>
              <a:buClrTx/>
              <a:buSzTx/>
              <a:buFont typeface="Arial" panose="020B0604020202020204" pitchFamily="34" charset="0"/>
              <a:buNone/>
              <a:tabLst/>
              <a:defRPr/>
            </a:pPr>
            <a:r>
              <a:rPr lang="en-US" b="0" noProof="0" dirty="0" smtClean="0">
                <a:latin typeface="+mn-lt"/>
                <a:cs typeface="Arial" panose="020B0604020202020204" pitchFamily="34" charset="0"/>
              </a:rPr>
              <a:t>Binary fixed-point numbers work exactly the same way as the well known decimal numbers,</a:t>
            </a:r>
            <a:r>
              <a:rPr lang="en-US" b="0" baseline="0" noProof="0" dirty="0" smtClean="0">
                <a:latin typeface="+mn-lt"/>
                <a:cs typeface="Arial" panose="020B0604020202020204" pitchFamily="34" charset="0"/>
              </a:rPr>
              <a:t> just with a factor 2 wherever we are used to a factor 10. Exactly as the decimal numbers, they allow representing fractional numbers. </a:t>
            </a:r>
            <a:endParaRPr lang="en-US" b="1" noProof="0" dirty="0" smtClean="0">
              <a:latin typeface="+mn-lt"/>
              <a:cs typeface="Arial" panose="020B0604020202020204" pitchFamily="34" charset="0"/>
            </a:endParaRPr>
          </a:p>
          <a:p>
            <a:pPr marL="0" indent="0">
              <a:buNone/>
            </a:pPr>
            <a:endParaRPr lang="en-US" noProof="0" dirty="0"/>
          </a:p>
        </p:txBody>
      </p:sp>
    </p:spTree>
    <p:extLst>
      <p:ext uri="{BB962C8B-B14F-4D97-AF65-F5344CB8AC3E}">
        <p14:creationId xmlns:p14="http://schemas.microsoft.com/office/powerpoint/2010/main" val="1312250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noProof="0" dirty="0" smtClean="0">
                <a:latin typeface="+mn-lt"/>
                <a:cs typeface="Arial" panose="020B0604020202020204" pitchFamily="34" charset="0"/>
              </a:rPr>
              <a:t>Why using Binary Fixed-Point Numbers?</a:t>
            </a:r>
            <a:endParaRPr lang="en-US" b="1" baseline="0" noProof="0" dirty="0" smtClean="0">
              <a:latin typeface="+mn-lt"/>
              <a:cs typeface="Arial" panose="020B0604020202020204" pitchFamily="34" charset="0"/>
            </a:endParaRPr>
          </a:p>
          <a:p>
            <a:pPr marL="0" indent="0">
              <a:buNone/>
            </a:pPr>
            <a:endParaRPr lang="en-US" b="1" baseline="0" noProof="0" dirty="0" smtClean="0">
              <a:latin typeface="+mn-lt"/>
              <a:cs typeface="Arial" panose="020B0604020202020204" pitchFamily="34" charset="0"/>
            </a:endParaRPr>
          </a:p>
          <a:p>
            <a:pPr marL="0" indent="0">
              <a:buNone/>
            </a:pPr>
            <a:r>
              <a:rPr lang="en-US" b="0" baseline="0" noProof="0" dirty="0" smtClean="0">
                <a:latin typeface="+mn-lt"/>
                <a:cs typeface="Arial" panose="020B0604020202020204" pitchFamily="34" charset="0"/>
              </a:rPr>
              <a:t>Binary fixed-point numbers represent the natural behavior of a digital system using 2’s complement numbers. In contrast to forcing a digital system to somehow work in the decimal system by adding scaling at many places, all scaling can be done by some shifts in the binary fixed-point system. Shifts come for free in FPGA implementation, so there is a significant advantage over using the decimal system for FPGA implementations.</a:t>
            </a:r>
            <a:endParaRPr lang="en-US" b="0" noProof="0" dirty="0" smtClean="0">
              <a:latin typeface="+mn-lt"/>
              <a:cs typeface="Arial" panose="020B0604020202020204" pitchFamily="34" charset="0"/>
            </a:endParaRPr>
          </a:p>
        </p:txBody>
      </p:sp>
    </p:spTree>
    <p:extLst>
      <p:ext uri="{BB962C8B-B14F-4D97-AF65-F5344CB8AC3E}">
        <p14:creationId xmlns:p14="http://schemas.microsoft.com/office/powerpoint/2010/main" val="3643983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noProof="0" dirty="0" smtClean="0">
                <a:latin typeface="+mn-lt"/>
                <a:cs typeface="Arial" panose="020B0604020202020204" pitchFamily="34" charset="0"/>
              </a:rPr>
              <a:t>What about Float?</a:t>
            </a:r>
            <a:endParaRPr lang="en-US" b="1" baseline="0" noProof="0" dirty="0" smtClean="0">
              <a:latin typeface="+mn-lt"/>
              <a:cs typeface="Arial" panose="020B0604020202020204" pitchFamily="34" charset="0"/>
            </a:endParaRPr>
          </a:p>
          <a:p>
            <a:pPr marL="0" indent="0">
              <a:buNone/>
            </a:pPr>
            <a:endParaRPr lang="en-US" b="1" baseline="0" noProof="0" dirty="0" smtClean="0">
              <a:latin typeface="+mn-lt"/>
              <a:cs typeface="Arial" panose="020B0604020202020204" pitchFamily="34" charset="0"/>
            </a:endParaRPr>
          </a:p>
          <a:p>
            <a:pPr marL="0" indent="0">
              <a:buNone/>
            </a:pPr>
            <a:r>
              <a:rPr lang="en-US" b="0" baseline="0" noProof="0" dirty="0" smtClean="0">
                <a:latin typeface="+mn-lt"/>
                <a:cs typeface="Arial" panose="020B0604020202020204" pitchFamily="34" charset="0"/>
              </a:rPr>
              <a:t>With today’s large FPGAs, couldn’t all problems be solved by just using floating point operations?</a:t>
            </a:r>
          </a:p>
          <a:p>
            <a:pPr marL="0" indent="0">
              <a:buNone/>
            </a:pPr>
            <a:endParaRPr lang="en-US" b="0" baseline="0" noProof="0" dirty="0" smtClean="0">
              <a:latin typeface="+mn-lt"/>
              <a:cs typeface="Arial" panose="020B0604020202020204" pitchFamily="34" charset="0"/>
            </a:endParaRPr>
          </a:p>
          <a:p>
            <a:pPr marL="0" indent="0">
              <a:buNone/>
            </a:pPr>
            <a:r>
              <a:rPr lang="en-US" b="0" baseline="0" noProof="0" dirty="0" smtClean="0">
                <a:latin typeface="+mn-lt"/>
                <a:cs typeface="Arial" panose="020B0604020202020204" pitchFamily="34" charset="0"/>
              </a:rPr>
              <a:t>Well, certainly not all problems. But certainly there is justification for floating point numbers in some cases. If numbers with very high dynamic range needs to be passed into or out of an FPGA design efficiently, floating point numbers are the way to go. Of course they also remove the requirement to think about number formats in detail but this is dangerous. Not thinking about number formats often also means not thinking about rounding effects.</a:t>
            </a:r>
          </a:p>
          <a:p>
            <a:pPr marL="0" indent="0">
              <a:buNone/>
            </a:pPr>
            <a:endParaRPr lang="en-US" b="0" baseline="0" noProof="0" dirty="0" smtClean="0">
              <a:latin typeface="+mn-lt"/>
              <a:cs typeface="Arial" panose="020B0604020202020204" pitchFamily="34" charset="0"/>
            </a:endParaRPr>
          </a:p>
          <a:p>
            <a:pPr marL="0" indent="0">
              <a:buNone/>
            </a:pPr>
            <a:r>
              <a:rPr lang="en-US" b="0" baseline="0" noProof="0" dirty="0" smtClean="0">
                <a:latin typeface="+mn-lt"/>
                <a:cs typeface="Arial" panose="020B0604020202020204" pitchFamily="34" charset="0"/>
              </a:rPr>
              <a:t>Drawbacks of floating point implementations are more resource usage and more latency. Both can be acceptable in many cases. But floating point leads also to more complex code since a floating-point addition usually means instantiating a (vendor-specific) IP core. For sure a floating point addition is not done on a single VHDL line as it is the case for fixed-point numbers.</a:t>
            </a:r>
          </a:p>
          <a:p>
            <a:pPr marL="0" indent="0">
              <a:buNone/>
            </a:pPr>
            <a:endParaRPr lang="en-US" b="0" baseline="0" noProof="0" dirty="0" smtClean="0">
              <a:latin typeface="+mn-lt"/>
              <a:cs typeface="Arial" panose="020B0604020202020204" pitchFamily="34" charset="0"/>
            </a:endParaRPr>
          </a:p>
          <a:p>
            <a:pPr marL="0" indent="0">
              <a:buNone/>
            </a:pPr>
            <a:r>
              <a:rPr lang="en-US" b="0" baseline="0" noProof="0" dirty="0" smtClean="0">
                <a:latin typeface="+mn-lt"/>
                <a:cs typeface="Arial" panose="020B0604020202020204" pitchFamily="34" charset="0"/>
              </a:rPr>
              <a:t>However, far more important than the inconveniences above is the performance drawback of single-precision floating-point numbers. Due to rounding errors, the performance of many signal processing elements such as FIR filters is degraded. Some concepts that rely on exact calculations do not work at all in floating-point. For example CIC filters and moving averages start drifting away if rounding errors occur. Double precision floating point numbers would ease some of these effects but not all of them and at the same time it increases latency and resource usage.</a:t>
            </a:r>
          </a:p>
          <a:p>
            <a:pPr marL="0" indent="0">
              <a:buNone/>
            </a:pPr>
            <a:endParaRPr lang="en-US" b="0" baseline="0" noProof="0" dirty="0" smtClean="0">
              <a:latin typeface="+mn-lt"/>
              <a:cs typeface="Arial" panose="020B0604020202020204" pitchFamily="34" charset="0"/>
            </a:endParaRPr>
          </a:p>
          <a:p>
            <a:pPr marL="0" indent="0">
              <a:buNone/>
            </a:pPr>
            <a:r>
              <a:rPr lang="en-US" b="0" baseline="0" noProof="0" dirty="0" smtClean="0">
                <a:latin typeface="+mn-lt"/>
                <a:cs typeface="Arial" panose="020B0604020202020204" pitchFamily="34" charset="0"/>
              </a:rPr>
              <a:t>So floating-point can be used but it is not the answer to all problems.</a:t>
            </a:r>
            <a:endParaRPr lang="en-US" b="0" noProof="0" dirty="0" smtClean="0">
              <a:latin typeface="+mn-lt"/>
              <a:cs typeface="Arial" panose="020B0604020202020204" pitchFamily="34" charset="0"/>
            </a:endParaRPr>
          </a:p>
          <a:p>
            <a:pPr marL="0" indent="0">
              <a:buNone/>
            </a:pPr>
            <a:endParaRPr lang="en-US" noProof="0" dirty="0"/>
          </a:p>
        </p:txBody>
      </p:sp>
    </p:spTree>
    <p:extLst>
      <p:ext uri="{BB962C8B-B14F-4D97-AF65-F5344CB8AC3E}">
        <p14:creationId xmlns:p14="http://schemas.microsoft.com/office/powerpoint/2010/main" val="1312250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8548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05713">
              <a:buClr>
                <a:srgbClr val="000000"/>
              </a:buClr>
              <a:buNone/>
            </a:pPr>
            <a:r>
              <a:rPr lang="en-US" b="1" noProof="0" dirty="0" smtClean="0">
                <a:solidFill>
                  <a:srgbClr val="000000"/>
                </a:solidFill>
              </a:rPr>
              <a:t>What is a Bit-True</a:t>
            </a:r>
            <a:r>
              <a:rPr lang="en-US" b="1" baseline="0" noProof="0" dirty="0" smtClean="0">
                <a:solidFill>
                  <a:srgbClr val="000000"/>
                </a:solidFill>
              </a:rPr>
              <a:t> Model</a:t>
            </a:r>
            <a:endParaRPr lang="en-US" b="1" noProof="0" dirty="0" smtClean="0">
              <a:solidFill>
                <a:srgbClr val="000000"/>
              </a:solidFill>
            </a:endParaRPr>
          </a:p>
          <a:p>
            <a:pPr marL="0" indent="0">
              <a:buNone/>
            </a:pPr>
            <a:endParaRPr lang="en-US" b="1"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A bit-true model does the exactly same computation than the actual implementation but in a more convenient language/environment. Therefore a bit-true model is usually created in a fraction of the time required for the  actual. To see all effects including rounding-, wrapping- and saturation-effects, the model implements 100% the same behavior - Like the term «bit-true» says: down to the last bit.</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For FPGA firmware usually languages like Python (incl. </a:t>
            </a:r>
            <a:r>
              <a:rPr lang="en-US" b="0" i="0" baseline="0" noProof="0" dirty="0" err="1" smtClean="0">
                <a:latin typeface="+mn-lt"/>
                <a:cs typeface="Arial" panose="020B0604020202020204" pitchFamily="34" charset="0"/>
              </a:rPr>
              <a:t>NumPy</a:t>
            </a:r>
            <a:r>
              <a:rPr lang="en-US" b="0" i="0" baseline="0" noProof="0" dirty="0" smtClean="0">
                <a:latin typeface="+mn-lt"/>
                <a:cs typeface="Arial" panose="020B0604020202020204" pitchFamily="34" charset="0"/>
              </a:rPr>
              <a:t> and </a:t>
            </a:r>
            <a:r>
              <a:rPr lang="en-US" b="0" i="0" baseline="0" noProof="0" dirty="0" err="1" smtClean="0">
                <a:latin typeface="+mn-lt"/>
                <a:cs typeface="Arial" panose="020B0604020202020204" pitchFamily="34" charset="0"/>
              </a:rPr>
              <a:t>SciPy</a:t>
            </a:r>
            <a:r>
              <a:rPr lang="en-US" b="0" i="0" baseline="0" noProof="0" dirty="0" smtClean="0">
                <a:latin typeface="+mn-lt"/>
                <a:cs typeface="Arial" panose="020B0604020202020204" pitchFamily="34" charset="0"/>
              </a:rPr>
              <a:t>) and MATLAB are used. Models written in these languages execute way faster than VHDL simulations, so larger datasets can be simulated. These languages also allow generating stimuli signals easily and doing advanced analysis on outputs (e.g. doing spectrum analysis and nice plots). As a result, such a setup is ideally suited to check the performance of an algorithm or parts of it prior to implementation. </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For example the noise created by a DDS (direct digital synthesizer) can be analyzed exactly prior to implementation. Such an analysis is shown in the figure on the slide. The analysis can be executed at exactly the frequency generated in the target system, so any unwanted effects such as harmonics would become visible quickly. Since only the DDS is simulated in this case, there are no unwanted effects from the measurement setup or any other circuitry involved.</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Of course such bit-true models also have limitations: They only cover the numeric behavior but not the timing. Also do they only model the processing but not the interaction with other parts of the system (e.g. configuration of the processing through a register-bank).</a:t>
            </a:r>
          </a:p>
          <a:p>
            <a:pPr marL="0" indent="0">
              <a:buNone/>
            </a:pPr>
            <a:endParaRPr lang="en-US" b="1" noProof="0" dirty="0"/>
          </a:p>
        </p:txBody>
      </p:sp>
    </p:spTree>
    <p:extLst>
      <p:ext uri="{BB962C8B-B14F-4D97-AF65-F5344CB8AC3E}">
        <p14:creationId xmlns:p14="http://schemas.microsoft.com/office/powerpoint/2010/main" val="473334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05713">
              <a:buClr>
                <a:srgbClr val="000000"/>
              </a:buClr>
              <a:buNone/>
            </a:pPr>
            <a:r>
              <a:rPr lang="en-US" b="1" noProof="0" dirty="0" smtClean="0">
                <a:solidFill>
                  <a:srgbClr val="000000"/>
                </a:solidFill>
              </a:rPr>
              <a:t>Why using a Bit-True Model?</a:t>
            </a:r>
          </a:p>
          <a:p>
            <a:pPr marL="0" indent="0">
              <a:buNone/>
            </a:pPr>
            <a:endParaRPr lang="en-US" b="1"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Let’s have a look at the implementation of a DSP project without bit-true models. Usually the architecture of the system is defined on engineering decisions. These are usually based on experience and analytic calculations (e.g. based on ideal frequency responses of different parts of the system). After that, the system is implemented in VHDL and synthesized. Maybe some effort is invested in timing closure before the design can be brought up on hardware. After that, the overall system performance can be measured. If the results are satisfactory, everything is fine.</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What if the  results are not satisfactory? Is In this case usually many iterations with an instrumented design (including on-chip logic analyzers) are required until the source of the problem is found. Each iteration includes synthesis and possibly timing-closure. Additionally </a:t>
            </a:r>
            <a:r>
              <a:rPr lang="en-US" b="0" i="0" baseline="0" noProof="0" dirty="0" err="1" smtClean="0">
                <a:latin typeface="+mn-lt"/>
                <a:cs typeface="Arial" panose="020B0604020202020204" pitchFamily="34" charset="0"/>
              </a:rPr>
              <a:t>bugfixes</a:t>
            </a:r>
            <a:r>
              <a:rPr lang="en-US" b="0" i="0" baseline="0" noProof="0" dirty="0" smtClean="0">
                <a:latin typeface="+mn-lt"/>
                <a:cs typeface="Arial" panose="020B0604020202020204" pitchFamily="34" charset="0"/>
              </a:rPr>
              <a:t> may have significant impact on the architecture and implementation, so they tend to be time-consuming.</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With a bit-true model, the numeric performance of each part of the algorithm as well as the performance of the full algorithm can be evaluated during architecture and module design. So most iterations happen during that phase without all the implementation hassle. It is also possible to evaluate the exact parameters required (e.g. CORDIC resolution and iterations to achieve a certain precision for a given kind signal). As a result, the quality of the signal processing can be checked before hardware is available. This leads to less debugging on hardware and hence a shorter overall development time.</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Another point worth mentioning is testing of single parts of the DSP chain. With a bit-true model, the test is simple: If the same input is applied to the model and the VHDL implementation (in simulation), the outputs must exactly match. Without a bit-true model, it is very hard to see if for example a DDS «works correctly» since analysis of the phase noise in VHDL is not very handy.</a:t>
            </a:r>
          </a:p>
        </p:txBody>
      </p:sp>
    </p:spTree>
    <p:extLst>
      <p:ext uri="{BB962C8B-B14F-4D97-AF65-F5344CB8AC3E}">
        <p14:creationId xmlns:p14="http://schemas.microsoft.com/office/powerpoint/2010/main" val="3643983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8548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8548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05713">
              <a:buClr>
                <a:srgbClr val="000000"/>
              </a:buClr>
              <a:buNone/>
            </a:pPr>
            <a:r>
              <a:rPr lang="en-US" b="1" noProof="0" dirty="0" err="1" smtClean="0">
                <a:solidFill>
                  <a:srgbClr val="000000"/>
                </a:solidFill>
              </a:rPr>
              <a:t>Whati</a:t>
            </a:r>
            <a:r>
              <a:rPr lang="en-US" b="1" noProof="0" dirty="0" smtClean="0">
                <a:solidFill>
                  <a:srgbClr val="000000"/>
                </a:solidFill>
              </a:rPr>
              <a:t> s </a:t>
            </a:r>
            <a:r>
              <a:rPr lang="en-US" b="1" noProof="0" dirty="0" err="1" smtClean="0">
                <a:solidFill>
                  <a:srgbClr val="000000"/>
                </a:solidFill>
              </a:rPr>
              <a:t>psi_fix</a:t>
            </a:r>
            <a:r>
              <a:rPr lang="en-US" b="1" noProof="0" dirty="0" smtClean="0">
                <a:solidFill>
                  <a:srgbClr val="000000"/>
                </a:solidFill>
              </a:rPr>
              <a:t>?</a:t>
            </a:r>
          </a:p>
          <a:p>
            <a:pPr marL="0" indent="0">
              <a:buNone/>
            </a:pPr>
            <a:endParaRPr lang="en-US" b="1"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The main goals of </a:t>
            </a:r>
            <a:r>
              <a:rPr lang="en-US" b="0" i="1" baseline="0" noProof="0" dirty="0" err="1" smtClean="0">
                <a:latin typeface="+mn-lt"/>
                <a:cs typeface="Arial" panose="020B0604020202020204" pitchFamily="34" charset="0"/>
              </a:rPr>
              <a:t>psi_fix</a:t>
            </a:r>
            <a:r>
              <a:rPr lang="en-US" b="0" i="0" baseline="0" noProof="0" dirty="0" smtClean="0">
                <a:latin typeface="+mn-lt"/>
                <a:cs typeface="Arial" panose="020B0604020202020204" pitchFamily="34" charset="0"/>
              </a:rPr>
              <a:t> are:</a:t>
            </a:r>
          </a:p>
          <a:p>
            <a:pPr marL="90486" indent="-90486"/>
            <a:r>
              <a:rPr lang="en-US" b="0" i="0" baseline="0" noProof="0" dirty="0" smtClean="0">
                <a:latin typeface="+mn-lt"/>
                <a:cs typeface="Arial" panose="020B0604020202020204" pitchFamily="34" charset="0"/>
              </a:rPr>
              <a:t>Making implementation of fixed-point designs in VHDL easy</a:t>
            </a:r>
          </a:p>
          <a:p>
            <a:pPr marL="90486" indent="-90486"/>
            <a:r>
              <a:rPr lang="en-US" b="0" i="0" baseline="0" noProof="0" dirty="0" smtClean="0">
                <a:latin typeface="+mn-lt"/>
                <a:cs typeface="Arial" panose="020B0604020202020204" pitchFamily="34" charset="0"/>
              </a:rPr>
              <a:t>Produce more readable and maintainable code</a:t>
            </a:r>
          </a:p>
          <a:p>
            <a:pPr marL="90486" indent="-90486"/>
            <a:r>
              <a:rPr lang="en-US" b="0" i="0" baseline="0" noProof="0" dirty="0" smtClean="0">
                <a:latin typeface="+mn-lt"/>
                <a:cs typeface="Arial" panose="020B0604020202020204" pitchFamily="34" charset="0"/>
              </a:rPr>
              <a:t>Easy conversion between VHDL implementation and Python bit-true model</a:t>
            </a:r>
          </a:p>
          <a:p>
            <a:pPr marL="90486" indent="-90486"/>
            <a:r>
              <a:rPr lang="en-US" b="0" i="0" baseline="0" noProof="0" dirty="0" smtClean="0">
                <a:latin typeface="+mn-lt"/>
                <a:cs typeface="Arial" panose="020B0604020202020204" pitchFamily="34" charset="0"/>
              </a:rPr>
              <a:t>Provide VHDL implementation and bit-true models of commonly used elements</a:t>
            </a:r>
          </a:p>
          <a:p>
            <a:pPr marL="90486" indent="-90486"/>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The first three goals are fulfilled by a VHDL package that covers all the fixed-point related shifting and format changes behind function calls. The same functionality with the same syntax is also provided as Python package, so writing the same things in Python and VHDL is easy. Both packages (VHDL and python) are based on the </a:t>
            </a:r>
            <a:r>
              <a:rPr lang="en-US" b="0" i="1" baseline="0" noProof="0" dirty="0" err="1" smtClean="0">
                <a:latin typeface="+mn-lt"/>
                <a:cs typeface="Arial" panose="020B0604020202020204" pitchFamily="34" charset="0"/>
              </a:rPr>
              <a:t>en_cl_fix</a:t>
            </a:r>
            <a:r>
              <a:rPr lang="en-US" b="0" i="0" baseline="0" noProof="0" dirty="0" smtClean="0">
                <a:latin typeface="+mn-lt"/>
                <a:cs typeface="Arial" panose="020B0604020202020204" pitchFamily="34" charset="0"/>
              </a:rPr>
              <a:t> package that is provided as open-source code by Enclustra GmbH.</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The last goal is fulfilled by a library of standard components such as FIR filters, CIC decimators and CORDIC implementations based on the packages described above. Each unit comes with VHDL implementation, bit-true model and a test-bench that checks if the behavior of these matches exactly.</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All Python code is based on the </a:t>
            </a:r>
            <a:r>
              <a:rPr lang="en-US" b="0" i="1" baseline="0" noProof="0" dirty="0" err="1" smtClean="0">
                <a:latin typeface="+mn-lt"/>
                <a:cs typeface="Arial" panose="020B0604020202020204" pitchFamily="34" charset="0"/>
              </a:rPr>
              <a:t>NumPy</a:t>
            </a:r>
            <a:r>
              <a:rPr lang="en-US" b="0" i="0" baseline="0" noProof="0" dirty="0" smtClean="0">
                <a:latin typeface="+mn-lt"/>
                <a:cs typeface="Arial" panose="020B0604020202020204" pitchFamily="34" charset="0"/>
              </a:rPr>
              <a:t> package to support fast processing of arrays and for MATLAB users, an interface to MATLAB was implemented (so the Python models can be called from MATLAB).</a:t>
            </a:r>
          </a:p>
          <a:p>
            <a:pPr marL="0" indent="0">
              <a:buNone/>
            </a:pPr>
            <a:endParaRPr lang="en-US" b="0" i="0" baseline="0" noProof="0" dirty="0" smtClean="0">
              <a:latin typeface="+mn-lt"/>
              <a:cs typeface="Arial" panose="020B0604020202020204" pitchFamily="34" charset="0"/>
            </a:endParaRPr>
          </a:p>
          <a:p>
            <a:pPr marL="0" indent="0">
              <a:buNone/>
            </a:pPr>
            <a:endParaRPr lang="en-US" b="0" i="0" baseline="0" noProof="0" dirty="0" smtClean="0">
              <a:latin typeface="+mn-lt"/>
              <a:cs typeface="Arial" panose="020B0604020202020204" pitchFamily="34" charset="0"/>
            </a:endParaRPr>
          </a:p>
        </p:txBody>
      </p:sp>
    </p:spTree>
    <p:extLst>
      <p:ext uri="{BB962C8B-B14F-4D97-AF65-F5344CB8AC3E}">
        <p14:creationId xmlns:p14="http://schemas.microsoft.com/office/powerpoint/2010/main" val="1559549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05713">
              <a:buClr>
                <a:srgbClr val="000000"/>
              </a:buClr>
              <a:buNone/>
            </a:pPr>
            <a:r>
              <a:rPr lang="en-US" b="1" noProof="0" dirty="0" err="1" smtClean="0">
                <a:solidFill>
                  <a:srgbClr val="000000"/>
                </a:solidFill>
              </a:rPr>
              <a:t>psi_fix</a:t>
            </a:r>
            <a:r>
              <a:rPr lang="en-US" b="1" noProof="0" dirty="0" smtClean="0">
                <a:solidFill>
                  <a:srgbClr val="000000"/>
                </a:solidFill>
              </a:rPr>
              <a:t> Number Formats</a:t>
            </a:r>
          </a:p>
          <a:p>
            <a:pPr marL="0" indent="0">
              <a:buNone/>
            </a:pPr>
            <a:endParaRPr lang="en-US" b="1"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In </a:t>
            </a:r>
            <a:r>
              <a:rPr lang="en-US" b="0" i="1" baseline="0" noProof="0" dirty="0" err="1" smtClean="0">
                <a:latin typeface="+mn-lt"/>
                <a:cs typeface="Arial" panose="020B0604020202020204" pitchFamily="34" charset="0"/>
              </a:rPr>
              <a:t>psi_fix</a:t>
            </a:r>
            <a:r>
              <a:rPr lang="en-US" b="0" i="0" baseline="0" noProof="0" dirty="0" smtClean="0">
                <a:latin typeface="+mn-lt"/>
                <a:cs typeface="Arial" panose="020B0604020202020204" pitchFamily="34" charset="0"/>
              </a:rPr>
              <a:t> number formats are denoted as a tuple of three numbers. The first one (0 or 1) says if the number is signed. The second one denotes the number of integer bits (bits to the left of the binary point) that defines the range of representable values. The third number gives the </a:t>
            </a:r>
            <a:r>
              <a:rPr lang="en-US" b="0" i="0" baseline="0" noProof="0" dirty="0" err="1" smtClean="0">
                <a:latin typeface="+mn-lt"/>
                <a:cs typeface="Arial" panose="020B0604020202020204" pitchFamily="34" charset="0"/>
              </a:rPr>
              <a:t>the</a:t>
            </a:r>
            <a:r>
              <a:rPr lang="en-US" b="0" i="0" baseline="0" noProof="0" dirty="0" smtClean="0">
                <a:latin typeface="+mn-lt"/>
                <a:cs typeface="Arial" panose="020B0604020202020204" pitchFamily="34" charset="0"/>
              </a:rPr>
              <a:t> number of fractional bits (bits to the right of the binary point) that defines the resolution of representable values. </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Some examples are given on the slide.</a:t>
            </a:r>
          </a:p>
          <a:p>
            <a:endParaRPr lang="en-US" noProof="0" dirty="0"/>
          </a:p>
        </p:txBody>
      </p:sp>
    </p:spTree>
    <p:extLst>
      <p:ext uri="{BB962C8B-B14F-4D97-AF65-F5344CB8AC3E}">
        <p14:creationId xmlns:p14="http://schemas.microsoft.com/office/powerpoint/2010/main" val="3068709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05713">
              <a:buClr>
                <a:srgbClr val="000000"/>
              </a:buClr>
              <a:buNone/>
            </a:pPr>
            <a:r>
              <a:rPr lang="en-US" b="1" noProof="0" dirty="0" smtClean="0">
                <a:solidFill>
                  <a:srgbClr val="000000"/>
                </a:solidFill>
              </a:rPr>
              <a:t>Why a VHDL Package is required</a:t>
            </a:r>
          </a:p>
          <a:p>
            <a:pPr marL="0" indent="0">
              <a:buNone/>
            </a:pPr>
            <a:endParaRPr lang="en-US" b="1"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Implementing fixed-point processing is possible in pure VHDL without any package, so why do we need one?</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The point is that fixed-point code written in pure VHDL tends to be very unreadable and unnecessarily long. Additionally many things usually get hard-coded so the code is not re-usable. These drawbacks lead to hardly maintainable code. This will be demonstrated based on a simple example on the next slides.</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The example consists of a simple multiplication, an addition and rounding and saturation at the output. </a:t>
            </a:r>
          </a:p>
        </p:txBody>
      </p:sp>
    </p:spTree>
    <p:extLst>
      <p:ext uri="{BB962C8B-B14F-4D97-AF65-F5344CB8AC3E}">
        <p14:creationId xmlns:p14="http://schemas.microsoft.com/office/powerpoint/2010/main" val="1488927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05713">
              <a:buClr>
                <a:srgbClr val="000000"/>
              </a:buClr>
              <a:buNone/>
            </a:pPr>
            <a:r>
              <a:rPr lang="en-US" b="1" noProof="0" dirty="0" smtClean="0">
                <a:solidFill>
                  <a:srgbClr val="000000"/>
                </a:solidFill>
              </a:rPr>
              <a:t>Traditional</a:t>
            </a:r>
            <a:r>
              <a:rPr lang="en-US" b="1" baseline="0" noProof="0" dirty="0" smtClean="0">
                <a:solidFill>
                  <a:srgbClr val="000000"/>
                </a:solidFill>
              </a:rPr>
              <a:t> VHDL Implementation</a:t>
            </a:r>
            <a:endParaRPr lang="en-US" b="1" noProof="0" dirty="0" smtClean="0">
              <a:solidFill>
                <a:srgbClr val="000000"/>
              </a:solidFill>
            </a:endParaRPr>
          </a:p>
          <a:p>
            <a:pPr marL="0" indent="0">
              <a:buNone/>
            </a:pPr>
            <a:endParaRPr lang="en-US" b="1"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The traditional VHDL implementation works but is not really maintainable. It contains many magic numbers for ranges of signals, shifts and comparisons. If one just looks at this code, it is quite hard to recognize what is implemented here. </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Another important point is that quite a lot of code-lines are required to describe a relatively simple circuit.</a:t>
            </a:r>
          </a:p>
          <a:p>
            <a:endParaRPr lang="en-US" noProof="0" dirty="0"/>
          </a:p>
        </p:txBody>
      </p:sp>
    </p:spTree>
    <p:extLst>
      <p:ext uri="{BB962C8B-B14F-4D97-AF65-F5344CB8AC3E}">
        <p14:creationId xmlns:p14="http://schemas.microsoft.com/office/powerpoint/2010/main" val="2818911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05713">
              <a:buClr>
                <a:srgbClr val="000000"/>
              </a:buClr>
              <a:buNone/>
            </a:pPr>
            <a:r>
              <a:rPr lang="en-US" b="1" noProof="0" dirty="0" err="1" smtClean="0">
                <a:solidFill>
                  <a:srgbClr val="000000"/>
                </a:solidFill>
              </a:rPr>
              <a:t>psi_fix</a:t>
            </a:r>
            <a:r>
              <a:rPr lang="en-US" b="1" noProof="0" dirty="0" smtClean="0">
                <a:solidFill>
                  <a:srgbClr val="000000"/>
                </a:solidFill>
              </a:rPr>
              <a:t> based </a:t>
            </a:r>
            <a:r>
              <a:rPr lang="en-US" b="1" baseline="0" noProof="0" dirty="0" smtClean="0">
                <a:solidFill>
                  <a:srgbClr val="000000"/>
                </a:solidFill>
              </a:rPr>
              <a:t>VHDL Implementation</a:t>
            </a:r>
            <a:endParaRPr lang="en-US" b="1" noProof="0" dirty="0" smtClean="0">
              <a:solidFill>
                <a:srgbClr val="000000"/>
              </a:solidFill>
            </a:endParaRPr>
          </a:p>
          <a:p>
            <a:pPr marL="0" indent="0">
              <a:buNone/>
            </a:pPr>
            <a:endParaRPr lang="en-US" b="1"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The </a:t>
            </a:r>
            <a:r>
              <a:rPr lang="en-US" b="0" i="0" baseline="0" noProof="0" dirty="0" err="1" smtClean="0">
                <a:latin typeface="+mn-lt"/>
                <a:cs typeface="Arial" panose="020B0604020202020204" pitchFamily="34" charset="0"/>
              </a:rPr>
              <a:t>psi_fix</a:t>
            </a:r>
            <a:r>
              <a:rPr lang="en-US" b="0" i="0" baseline="0" noProof="0" dirty="0" smtClean="0">
                <a:latin typeface="+mn-lt"/>
                <a:cs typeface="Arial" panose="020B0604020202020204" pitchFamily="34" charset="0"/>
              </a:rPr>
              <a:t> based VHDL implementation is much more readable. The actual functionality is described on two clearly readable lines and there are no magic numbers. Number format are clearly readable and even scale automatically (</a:t>
            </a:r>
            <a:r>
              <a:rPr lang="en-US" b="0" i="1" baseline="0" noProof="0" dirty="0" err="1" smtClean="0">
                <a:latin typeface="+mn-lt"/>
                <a:cs typeface="Arial" panose="020B0604020202020204" pitchFamily="34" charset="0"/>
              </a:rPr>
              <a:t>m_fmt</a:t>
            </a:r>
            <a:r>
              <a:rPr lang="en-US" b="0" i="0" baseline="0" noProof="0" dirty="0" smtClean="0">
                <a:latin typeface="+mn-lt"/>
                <a:cs typeface="Arial" panose="020B0604020202020204" pitchFamily="34" charset="0"/>
              </a:rPr>
              <a:t> scales with the input formats). So the code is not only readable but also easily maintainable, even if number formats change.</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Automatic scaling of number formats is a key requirement for creating configurable library elements.</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This looks good in code, but what about synthesis? Both code-pieces synthesize to exactly the same logic. </a:t>
            </a:r>
            <a:r>
              <a:rPr lang="en-US" b="0" i="1" baseline="0" noProof="0" dirty="0" err="1" smtClean="0">
                <a:latin typeface="+mn-lt"/>
                <a:cs typeface="Arial" panose="020B0604020202020204" pitchFamily="34" charset="0"/>
              </a:rPr>
              <a:t>en_cl_fix</a:t>
            </a:r>
            <a:r>
              <a:rPr lang="en-US" b="0" i="0" baseline="0" noProof="0" dirty="0" smtClean="0">
                <a:latin typeface="+mn-lt"/>
                <a:cs typeface="Arial" panose="020B0604020202020204" pitchFamily="34" charset="0"/>
              </a:rPr>
              <a:t> as well as </a:t>
            </a:r>
            <a:r>
              <a:rPr lang="en-US" b="0" i="1" baseline="0" noProof="0" dirty="0" err="1" smtClean="0">
                <a:latin typeface="+mn-lt"/>
                <a:cs typeface="Arial" panose="020B0604020202020204" pitchFamily="34" charset="0"/>
              </a:rPr>
              <a:t>psi_fix</a:t>
            </a:r>
            <a:r>
              <a:rPr lang="en-US" b="0" i="0" baseline="0" noProof="0" dirty="0" smtClean="0">
                <a:latin typeface="+mn-lt"/>
                <a:cs typeface="Arial" panose="020B0604020202020204" pitchFamily="34" charset="0"/>
              </a:rPr>
              <a:t> are written with synthesis in mind. Formats are handled as constants that have no direct connection to the </a:t>
            </a:r>
            <a:r>
              <a:rPr lang="en-US" b="0" i="0" baseline="0" noProof="0" dirty="0" err="1" smtClean="0">
                <a:latin typeface="+mn-lt"/>
                <a:cs typeface="Arial" panose="020B0604020202020204" pitchFamily="34" charset="0"/>
              </a:rPr>
              <a:t>datapath</a:t>
            </a:r>
            <a:r>
              <a:rPr lang="en-US" b="0" i="0" baseline="0" noProof="0" dirty="0" smtClean="0">
                <a:latin typeface="+mn-lt"/>
                <a:cs typeface="Arial" panose="020B0604020202020204" pitchFamily="34" charset="0"/>
              </a:rPr>
              <a:t>, so no additional logic is created. Because number formats are constant, all unused if/else clauses (like unused rounding) can be fully optimized out. This is proven over years of usage for </a:t>
            </a:r>
            <a:r>
              <a:rPr lang="en-US" b="0" i="1" baseline="0" noProof="0" dirty="0" err="1" smtClean="0">
                <a:latin typeface="+mn-lt"/>
                <a:cs typeface="Arial" panose="020B0604020202020204" pitchFamily="34" charset="0"/>
              </a:rPr>
              <a:t>en_cl_fix</a:t>
            </a:r>
            <a:r>
              <a:rPr lang="en-US" b="0" i="0" baseline="0" noProof="0" dirty="0" smtClean="0">
                <a:latin typeface="+mn-lt"/>
                <a:cs typeface="Arial" panose="020B0604020202020204" pitchFamily="34" charset="0"/>
              </a:rPr>
              <a:t> and </a:t>
            </a:r>
            <a:r>
              <a:rPr lang="en-US" b="0" i="1" baseline="0" noProof="0" dirty="0" err="1" smtClean="0">
                <a:latin typeface="+mn-lt"/>
                <a:cs typeface="Arial" panose="020B0604020202020204" pitchFamily="34" charset="0"/>
              </a:rPr>
              <a:t>psi_fix</a:t>
            </a:r>
            <a:r>
              <a:rPr lang="en-US" b="0" i="0" baseline="0" noProof="0" dirty="0" smtClean="0">
                <a:latin typeface="+mn-lt"/>
                <a:cs typeface="Arial" panose="020B0604020202020204" pitchFamily="34" charset="0"/>
              </a:rPr>
              <a:t> also exists for more than a year now without showing any suspicious results.</a:t>
            </a:r>
          </a:p>
          <a:p>
            <a:endParaRPr lang="en-US" noProof="0" dirty="0"/>
          </a:p>
        </p:txBody>
      </p:sp>
    </p:spTree>
    <p:extLst>
      <p:ext uri="{BB962C8B-B14F-4D97-AF65-F5344CB8AC3E}">
        <p14:creationId xmlns:p14="http://schemas.microsoft.com/office/powerpoint/2010/main" val="2939872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05713">
              <a:buClr>
                <a:srgbClr val="000000"/>
              </a:buClr>
              <a:buNone/>
            </a:pPr>
            <a:r>
              <a:rPr lang="en-US" b="1" noProof="0" dirty="0" err="1" smtClean="0">
                <a:solidFill>
                  <a:srgbClr val="000000"/>
                </a:solidFill>
              </a:rPr>
              <a:t>psi_fix</a:t>
            </a:r>
            <a:r>
              <a:rPr lang="en-US" b="1" noProof="0" dirty="0" smtClean="0">
                <a:solidFill>
                  <a:srgbClr val="000000"/>
                </a:solidFill>
              </a:rPr>
              <a:t> based </a:t>
            </a:r>
            <a:r>
              <a:rPr lang="en-US" b="1" baseline="0" noProof="0" dirty="0" smtClean="0">
                <a:solidFill>
                  <a:srgbClr val="000000"/>
                </a:solidFill>
              </a:rPr>
              <a:t>Python Model</a:t>
            </a:r>
            <a:endParaRPr lang="en-US" b="1" noProof="0" dirty="0" smtClean="0">
              <a:solidFill>
                <a:srgbClr val="000000"/>
              </a:solidFill>
            </a:endParaRPr>
          </a:p>
          <a:p>
            <a:pPr marL="0" indent="0">
              <a:buNone/>
            </a:pPr>
            <a:endParaRPr lang="en-US" b="1"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The exactly same functions as for VHDL are provided in Python. As a result, the bit-true Python code looks very similar to the VHDL code. Independently of which one was first, converting the VHDL code into Python or vice versa is straight-forward.</a:t>
            </a:r>
          </a:p>
          <a:p>
            <a:endParaRPr lang="en-US" noProof="0" dirty="0"/>
          </a:p>
        </p:txBody>
      </p:sp>
    </p:spTree>
    <p:extLst>
      <p:ext uri="{BB962C8B-B14F-4D97-AF65-F5344CB8AC3E}">
        <p14:creationId xmlns:p14="http://schemas.microsoft.com/office/powerpoint/2010/main" val="2939872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05713">
              <a:buClr>
                <a:srgbClr val="000000"/>
              </a:buClr>
              <a:buNone/>
            </a:pPr>
            <a:r>
              <a:rPr lang="en-US" b="1" noProof="0" dirty="0" smtClean="0">
                <a:solidFill>
                  <a:srgbClr val="000000"/>
                </a:solidFill>
              </a:rPr>
              <a:t>Development Flow</a:t>
            </a:r>
          </a:p>
          <a:p>
            <a:pPr marL="0" indent="0">
              <a:buNone/>
            </a:pPr>
            <a:endParaRPr lang="en-US" b="1"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When implementing fixed-point processing with </a:t>
            </a:r>
            <a:r>
              <a:rPr lang="en-US" b="0" i="1" baseline="0" noProof="0" dirty="0" err="1" smtClean="0">
                <a:latin typeface="+mn-lt"/>
                <a:cs typeface="Arial" panose="020B0604020202020204" pitchFamily="34" charset="0"/>
              </a:rPr>
              <a:t>psi_fix</a:t>
            </a:r>
            <a:r>
              <a:rPr lang="en-US" b="0" i="0" baseline="0" noProof="0" dirty="0" smtClean="0">
                <a:latin typeface="+mn-lt"/>
                <a:cs typeface="Arial" panose="020B0604020202020204" pitchFamily="34" charset="0"/>
              </a:rPr>
              <a:t>, it is usually easiest to develop the general concept of the algorithm in pure Python. At this stage floating-point and all Python libraries can be used (e.g. </a:t>
            </a:r>
            <a:r>
              <a:rPr lang="en-US" b="0" i="0" baseline="0" noProof="0" dirty="0" err="1" smtClean="0">
                <a:latin typeface="+mn-lt"/>
                <a:cs typeface="Arial" panose="020B0604020202020204" pitchFamily="34" charset="0"/>
              </a:rPr>
              <a:t>SciPy</a:t>
            </a:r>
            <a:r>
              <a:rPr lang="en-US" b="0" i="0" baseline="0" noProof="0" dirty="0" smtClean="0">
                <a:latin typeface="+mn-lt"/>
                <a:cs typeface="Arial" panose="020B0604020202020204" pitchFamily="34" charset="0"/>
              </a:rPr>
              <a:t>). The only goal is defining the algorithm in general.</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The floating point algorithm is then converted to fixed point (using the </a:t>
            </a:r>
            <a:r>
              <a:rPr lang="en-US" b="0" i="1" baseline="0" noProof="0" dirty="0" err="1" smtClean="0">
                <a:latin typeface="+mn-lt"/>
                <a:cs typeface="Arial" panose="020B0604020202020204" pitchFamily="34" charset="0"/>
              </a:rPr>
              <a:t>psi_fix</a:t>
            </a:r>
            <a:r>
              <a:rPr lang="en-US" b="0" i="0" baseline="0" noProof="0" dirty="0" smtClean="0">
                <a:latin typeface="+mn-lt"/>
                <a:cs typeface="Arial" panose="020B0604020202020204" pitchFamily="34" charset="0"/>
              </a:rPr>
              <a:t> Python package). After the conversion, the performance of the algorithm is tested again to see if rounding, saturation and other fixed-point related behavior is not affecting performance.</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If performance is fine, the fixed-point model is converted to VHDL. In parallel, a test-bench is created. The test-bench consists of a Python script that creates stimuli and injects them into the bit-true model and a VHDL test-bench that compares the output of the Python model to the VHDL implementation when injecting the same stimuli. To do so, the Python script writes stimuli and response to files that can be read by the VHDL test-bench. As a result the VHDL test-bench becomes trivial.</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The test-procedure is always the same, so it is very easy to copy all code from an existing test-bench and slightly modify it according to the requirements of the new entity.</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Once the VHDL code is bit-true, it can be implemented on the FPGA (including timing closure) and tested on hardware. Anything else than correct behavior according to the simulations would be a big surprise at this point.</a:t>
            </a:r>
          </a:p>
          <a:p>
            <a:pPr marL="0" indent="0">
              <a:buNone/>
            </a:pPr>
            <a:endParaRPr lang="en-US" noProof="0" dirty="0"/>
          </a:p>
        </p:txBody>
      </p:sp>
    </p:spTree>
    <p:extLst>
      <p:ext uri="{BB962C8B-B14F-4D97-AF65-F5344CB8AC3E}">
        <p14:creationId xmlns:p14="http://schemas.microsoft.com/office/powerpoint/2010/main" val="20020189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0"/>
              </a:spcBef>
              <a:spcAft>
                <a:spcPct val="0"/>
              </a:spcAft>
              <a:buClrTx/>
              <a:buSzTx/>
              <a:buFont typeface="Arial" panose="020B0604020202020204" pitchFamily="34" charset="0"/>
              <a:buNone/>
              <a:tabLst/>
              <a:defRPr/>
            </a:pPr>
            <a:r>
              <a:rPr lang="en-US" b="1" noProof="0" dirty="0" smtClean="0">
                <a:solidFill>
                  <a:srgbClr val="000000"/>
                </a:solidFill>
              </a:rPr>
              <a:t>Content</a:t>
            </a:r>
          </a:p>
          <a:p>
            <a:pPr marL="0" marR="0" indent="0" algn="l" defTabSz="914400" rtl="0" eaLnBrk="0" fontAlgn="base" latinLnBrk="0" hangingPunct="0">
              <a:lnSpc>
                <a:spcPct val="100000"/>
              </a:lnSpc>
              <a:spcBef>
                <a:spcPts val="0"/>
              </a:spcBef>
              <a:spcAft>
                <a:spcPct val="0"/>
              </a:spcAft>
              <a:buClrTx/>
              <a:buSzTx/>
              <a:buFont typeface="Arial" panose="020B0604020202020204" pitchFamily="34" charset="0"/>
              <a:buNone/>
              <a:tabLst/>
              <a:defRPr/>
            </a:pPr>
            <a:endParaRPr lang="en-US" b="1" noProof="0" dirty="0" smtClean="0">
              <a:solidFill>
                <a:srgbClr val="000000"/>
              </a:solidFill>
            </a:endParaRPr>
          </a:p>
          <a:p>
            <a:pPr marL="0" marR="0" indent="0" algn="l" defTabSz="914400" rtl="0" eaLnBrk="0" fontAlgn="base" latinLnBrk="0" hangingPunct="0">
              <a:lnSpc>
                <a:spcPct val="100000"/>
              </a:lnSpc>
              <a:spcBef>
                <a:spcPts val="0"/>
              </a:spcBef>
              <a:spcAft>
                <a:spcPct val="0"/>
              </a:spcAft>
              <a:buClrTx/>
              <a:buSzTx/>
              <a:buFont typeface="Arial" panose="020B0604020202020204" pitchFamily="34" charset="0"/>
              <a:buNone/>
              <a:tabLst/>
              <a:defRPr/>
            </a:pPr>
            <a:r>
              <a:rPr lang="en-US" b="0" noProof="0" dirty="0" smtClean="0">
                <a:solidFill>
                  <a:srgbClr val="000000"/>
                </a:solidFill>
              </a:rPr>
              <a:t>The</a:t>
            </a:r>
            <a:r>
              <a:rPr lang="en-US" b="0" baseline="0" noProof="0" dirty="0" smtClean="0">
                <a:solidFill>
                  <a:srgbClr val="000000"/>
                </a:solidFill>
              </a:rPr>
              <a:t> functionality of most elements in </a:t>
            </a:r>
            <a:r>
              <a:rPr lang="en-US" b="0" i="1" baseline="0" noProof="0" dirty="0" err="1" smtClean="0">
                <a:solidFill>
                  <a:srgbClr val="000000"/>
                </a:solidFill>
              </a:rPr>
              <a:t>psi_fix</a:t>
            </a:r>
            <a:r>
              <a:rPr lang="en-US" b="0" i="0" baseline="0" noProof="0" dirty="0" smtClean="0">
                <a:solidFill>
                  <a:srgbClr val="000000"/>
                </a:solidFill>
              </a:rPr>
              <a:t> is pretty self-explaining. However, some of them are not that obvious, so they get described below.</a:t>
            </a:r>
          </a:p>
          <a:p>
            <a:pPr marL="0" marR="0" indent="0" algn="l" defTabSz="914400" rtl="0" eaLnBrk="0" fontAlgn="base" latinLnBrk="0" hangingPunct="0">
              <a:lnSpc>
                <a:spcPct val="100000"/>
              </a:lnSpc>
              <a:spcBef>
                <a:spcPts val="0"/>
              </a:spcBef>
              <a:spcAft>
                <a:spcPct val="0"/>
              </a:spcAft>
              <a:buClrTx/>
              <a:buSzTx/>
              <a:buFont typeface="Arial" panose="020B0604020202020204" pitchFamily="34" charset="0"/>
              <a:buNone/>
              <a:tabLst/>
              <a:defRPr/>
            </a:pPr>
            <a:endParaRPr lang="en-US" b="0" i="0" baseline="0" noProof="0" dirty="0" smtClean="0">
              <a:solidFill>
                <a:srgbClr val="000000"/>
              </a:solidFill>
            </a:endParaRPr>
          </a:p>
          <a:p>
            <a:pPr marL="0" marR="0" indent="0" algn="l" defTabSz="914400" rtl="0" eaLnBrk="0" fontAlgn="base" latinLnBrk="0" hangingPunct="0">
              <a:lnSpc>
                <a:spcPct val="100000"/>
              </a:lnSpc>
              <a:spcBef>
                <a:spcPts val="0"/>
              </a:spcBef>
              <a:spcAft>
                <a:spcPct val="0"/>
              </a:spcAft>
              <a:buClrTx/>
              <a:buSzTx/>
              <a:buFont typeface="Arial" panose="020B0604020202020204" pitchFamily="34" charset="0"/>
              <a:buNone/>
              <a:tabLst/>
              <a:defRPr/>
            </a:pPr>
            <a:r>
              <a:rPr lang="en-US" b="0" i="0" baseline="0" noProof="0" dirty="0" smtClean="0">
                <a:solidFill>
                  <a:srgbClr val="000000"/>
                </a:solidFill>
              </a:rPr>
              <a:t>For all types of filters (CIC/FIR), different implementations are available. Single-channel, multi-channel with parallel or TDM (time-division-multiplexed) handling of channels, etc. A naming scheme is defined, in order to have unified entity names for different implementation flavors of the same filter logic.</a:t>
            </a:r>
          </a:p>
          <a:p>
            <a:pPr marL="0" marR="0" indent="0" algn="l" defTabSz="914400" rtl="0" eaLnBrk="0" fontAlgn="base" latinLnBrk="0" hangingPunct="0">
              <a:lnSpc>
                <a:spcPct val="100000"/>
              </a:lnSpc>
              <a:spcBef>
                <a:spcPts val="0"/>
              </a:spcBef>
              <a:spcAft>
                <a:spcPct val="0"/>
              </a:spcAft>
              <a:buClrTx/>
              <a:buSzTx/>
              <a:buFont typeface="Arial" panose="020B0604020202020204" pitchFamily="34" charset="0"/>
              <a:buNone/>
              <a:tabLst/>
              <a:defRPr/>
            </a:pPr>
            <a:endParaRPr lang="en-US" b="0" i="0" baseline="0" noProof="0" dirty="0" smtClean="0">
              <a:solidFill>
                <a:srgbClr val="000000"/>
              </a:solidFill>
            </a:endParaRPr>
          </a:p>
          <a:p>
            <a:pPr marL="0" marR="0" indent="0" algn="l" defTabSz="914400" rtl="0" eaLnBrk="0" fontAlgn="base" latinLnBrk="0" hangingPunct="0">
              <a:lnSpc>
                <a:spcPct val="100000"/>
              </a:lnSpc>
              <a:spcBef>
                <a:spcPts val="0"/>
              </a:spcBef>
              <a:spcAft>
                <a:spcPct val="0"/>
              </a:spcAft>
              <a:buClrTx/>
              <a:buSzTx/>
              <a:buFont typeface="Arial" panose="020B0604020202020204" pitchFamily="34" charset="0"/>
              <a:buNone/>
              <a:tabLst/>
              <a:defRPr/>
            </a:pPr>
            <a:r>
              <a:rPr lang="en-US" b="0" noProof="0" dirty="0" smtClean="0">
                <a:solidFill>
                  <a:srgbClr val="000000"/>
                </a:solidFill>
              </a:rPr>
              <a:t>The linear function approximation is implemented as code generator in python. So a function can be described in Python and a piecewise</a:t>
            </a:r>
            <a:r>
              <a:rPr lang="en-US" b="0" baseline="0" noProof="0" dirty="0" smtClean="0">
                <a:solidFill>
                  <a:srgbClr val="000000"/>
                </a:solidFill>
              </a:rPr>
              <a:t>-linear approximation is generated automatically. This allows easily approximating function such as </a:t>
            </a:r>
            <a:r>
              <a:rPr lang="en-US" b="0" baseline="0" noProof="0" dirty="0" err="1" smtClean="0">
                <a:solidFill>
                  <a:srgbClr val="000000"/>
                </a:solidFill>
              </a:rPr>
              <a:t>sqrt</a:t>
            </a:r>
            <a:r>
              <a:rPr lang="en-US" b="0" baseline="0" noProof="0" dirty="0" smtClean="0">
                <a:solidFill>
                  <a:srgbClr val="000000"/>
                </a:solidFill>
              </a:rPr>
              <a:t>(). For standard functions such as sin or </a:t>
            </a:r>
            <a:r>
              <a:rPr lang="en-US" b="0" baseline="0" noProof="0" dirty="0" err="1" smtClean="0">
                <a:solidFill>
                  <a:srgbClr val="000000"/>
                </a:solidFill>
              </a:rPr>
              <a:t>sqrt</a:t>
            </a:r>
            <a:r>
              <a:rPr lang="en-US" b="0" baseline="0" noProof="0" dirty="0" smtClean="0">
                <a:solidFill>
                  <a:srgbClr val="000000"/>
                </a:solidFill>
              </a:rPr>
              <a:t>, the approximations are checked in into the library but more project-specific approximations can be generated easily.</a:t>
            </a:r>
          </a:p>
          <a:p>
            <a:pPr marL="0" marR="0" indent="0" algn="l" defTabSz="914400" rtl="0" eaLnBrk="0" fontAlgn="base" latinLnBrk="0" hangingPunct="0">
              <a:lnSpc>
                <a:spcPct val="100000"/>
              </a:lnSpc>
              <a:spcBef>
                <a:spcPts val="0"/>
              </a:spcBef>
              <a:spcAft>
                <a:spcPct val="0"/>
              </a:spcAft>
              <a:buClrTx/>
              <a:buSzTx/>
              <a:buFont typeface="Arial" panose="020B0604020202020204" pitchFamily="34" charset="0"/>
              <a:buNone/>
              <a:tabLst/>
              <a:defRPr/>
            </a:pPr>
            <a:endParaRPr lang="en-US" b="0" baseline="0" noProof="0" dirty="0" smtClean="0">
              <a:solidFill>
                <a:srgbClr val="000000"/>
              </a:solidFill>
            </a:endParaRPr>
          </a:p>
          <a:p>
            <a:pPr marL="0" marR="0" indent="0" algn="l" defTabSz="914400" rtl="0" eaLnBrk="0" fontAlgn="base" latinLnBrk="0" hangingPunct="0">
              <a:lnSpc>
                <a:spcPct val="100000"/>
              </a:lnSpc>
              <a:spcBef>
                <a:spcPts val="0"/>
              </a:spcBef>
              <a:spcAft>
                <a:spcPct val="0"/>
              </a:spcAft>
              <a:buClrTx/>
              <a:buSzTx/>
              <a:buFont typeface="Arial" panose="020B0604020202020204" pitchFamily="34" charset="0"/>
              <a:buNone/>
              <a:tabLst/>
              <a:defRPr/>
            </a:pPr>
            <a:r>
              <a:rPr lang="en-US" b="0" baseline="0" noProof="0" dirty="0" smtClean="0">
                <a:solidFill>
                  <a:srgbClr val="000000"/>
                </a:solidFill>
              </a:rPr>
              <a:t>The code generators for LUTs and VHDL packages containing constants allow easily passing parameters from Python simulations to VHDL without manually updating them in some VHDL files which is error prone.</a:t>
            </a:r>
            <a:endParaRPr lang="en-US" b="0" noProof="0" dirty="0" smtClean="0">
              <a:solidFill>
                <a:srgbClr val="000000"/>
              </a:solidFill>
            </a:endParaRPr>
          </a:p>
          <a:p>
            <a:pPr marL="0" indent="0">
              <a:buNone/>
            </a:pPr>
            <a:endParaRPr lang="en-US" b="0" i="0" baseline="0" dirty="0" smtClean="0"/>
          </a:p>
          <a:p>
            <a:pPr marL="0" indent="0">
              <a:buNone/>
            </a:pPr>
            <a:endParaRPr lang="en-US" b="0" baseline="0" dirty="0" smtClean="0"/>
          </a:p>
          <a:p>
            <a:pPr marL="0" indent="0">
              <a:buNone/>
            </a:pPr>
            <a:endParaRPr lang="en-US" b="1" dirty="0"/>
          </a:p>
        </p:txBody>
      </p:sp>
    </p:spTree>
    <p:extLst>
      <p:ext uri="{BB962C8B-B14F-4D97-AF65-F5344CB8AC3E}">
        <p14:creationId xmlns:p14="http://schemas.microsoft.com/office/powerpoint/2010/main" val="4733340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8548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8548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05713">
              <a:buClr>
                <a:srgbClr val="000000"/>
              </a:buClr>
              <a:buNone/>
            </a:pPr>
            <a:r>
              <a:rPr lang="en-US" b="1" noProof="0" dirty="0" smtClean="0">
                <a:solidFill>
                  <a:srgbClr val="000000"/>
                </a:solidFill>
              </a:rPr>
              <a:t>Conclusion</a:t>
            </a:r>
          </a:p>
          <a:p>
            <a:pPr marL="0" indent="0" defTabSz="905713">
              <a:buClr>
                <a:srgbClr val="000000"/>
              </a:buClr>
              <a:buNone/>
            </a:pPr>
            <a:endParaRPr lang="en-US" b="1" noProof="0" dirty="0" smtClean="0">
              <a:solidFill>
                <a:srgbClr val="000000"/>
              </a:solidFill>
            </a:endParaRPr>
          </a:p>
          <a:p>
            <a:pPr marL="0" marR="0" indent="0" algn="l" defTabSz="905713" rtl="0" eaLnBrk="0" fontAlgn="base" latinLnBrk="0" hangingPunct="0">
              <a:lnSpc>
                <a:spcPct val="100000"/>
              </a:lnSpc>
              <a:spcBef>
                <a:spcPts val="0"/>
              </a:spcBef>
              <a:spcAft>
                <a:spcPct val="0"/>
              </a:spcAft>
              <a:buClr>
                <a:srgbClr val="000000"/>
              </a:buClr>
              <a:buSzTx/>
              <a:buFont typeface="Arial" panose="020B0604020202020204" pitchFamily="34" charset="0"/>
              <a:buNone/>
              <a:tabLst/>
              <a:defRPr/>
            </a:pPr>
            <a:r>
              <a:rPr lang="en-US" b="0" baseline="0" noProof="0" dirty="0" smtClean="0">
                <a:solidFill>
                  <a:srgbClr val="000000"/>
                </a:solidFill>
              </a:rPr>
              <a:t>In general the libraries will save time for every user. If you decide to contribute, you may invest some time in making your code </a:t>
            </a:r>
            <a:r>
              <a:rPr lang="en-US" b="0" baseline="0" noProof="0" dirty="0" err="1" smtClean="0">
                <a:solidFill>
                  <a:srgbClr val="000000"/>
                </a:solidFill>
              </a:rPr>
              <a:t>parametrizable</a:t>
            </a:r>
            <a:r>
              <a:rPr lang="en-US" b="0" baseline="0" noProof="0" dirty="0" smtClean="0">
                <a:solidFill>
                  <a:srgbClr val="000000"/>
                </a:solidFill>
              </a:rPr>
              <a:t>, document it properly and write clean test-benches for it. However, if everybody decides to spend this time on making code reusable, the code-base will grow quickly and everybody will get more out of the library than he put into it.</a:t>
            </a:r>
          </a:p>
          <a:p>
            <a:pPr marL="0" marR="0" indent="0" algn="l" defTabSz="905713" rtl="0" eaLnBrk="0" fontAlgn="base" latinLnBrk="0" hangingPunct="0">
              <a:lnSpc>
                <a:spcPct val="100000"/>
              </a:lnSpc>
              <a:spcBef>
                <a:spcPts val="0"/>
              </a:spcBef>
              <a:spcAft>
                <a:spcPct val="0"/>
              </a:spcAft>
              <a:buClr>
                <a:srgbClr val="000000"/>
              </a:buClr>
              <a:buSzTx/>
              <a:buFont typeface="Arial" panose="020B0604020202020204" pitchFamily="34" charset="0"/>
              <a:buNone/>
              <a:tabLst/>
              <a:defRPr/>
            </a:pPr>
            <a:endParaRPr lang="en-US" b="0" baseline="0" noProof="0" dirty="0" smtClean="0">
              <a:solidFill>
                <a:srgbClr val="000000"/>
              </a:solidFill>
            </a:endParaRPr>
          </a:p>
          <a:p>
            <a:pPr marL="0" marR="0" indent="0" algn="l" defTabSz="905713" rtl="0" eaLnBrk="0" fontAlgn="base" latinLnBrk="0" hangingPunct="0">
              <a:lnSpc>
                <a:spcPct val="100000"/>
              </a:lnSpc>
              <a:spcBef>
                <a:spcPts val="0"/>
              </a:spcBef>
              <a:spcAft>
                <a:spcPct val="0"/>
              </a:spcAft>
              <a:buClr>
                <a:srgbClr val="000000"/>
              </a:buClr>
              <a:buSzTx/>
              <a:buFont typeface="Arial" panose="020B0604020202020204" pitchFamily="34" charset="0"/>
              <a:buNone/>
              <a:tabLst/>
              <a:defRPr/>
            </a:pPr>
            <a:r>
              <a:rPr lang="en-US" b="0" i="1" baseline="0" noProof="0" dirty="0" smtClean="0">
                <a:solidFill>
                  <a:srgbClr val="000000"/>
                </a:solidFill>
              </a:rPr>
              <a:t>Comment BO82:</a:t>
            </a:r>
          </a:p>
          <a:p>
            <a:pPr marL="0" marR="0" indent="0" algn="l" defTabSz="905713" rtl="0" eaLnBrk="0" fontAlgn="base" latinLnBrk="0" hangingPunct="0">
              <a:lnSpc>
                <a:spcPct val="100000"/>
              </a:lnSpc>
              <a:spcBef>
                <a:spcPts val="0"/>
              </a:spcBef>
              <a:spcAft>
                <a:spcPct val="0"/>
              </a:spcAft>
              <a:buClr>
                <a:srgbClr val="000000"/>
              </a:buClr>
              <a:buSzTx/>
              <a:buFont typeface="Arial" panose="020B0604020202020204" pitchFamily="34" charset="0"/>
              <a:buNone/>
              <a:tabLst/>
              <a:defRPr/>
            </a:pPr>
            <a:r>
              <a:rPr lang="en-US" b="0" baseline="0" noProof="0" dirty="0" smtClean="0">
                <a:solidFill>
                  <a:srgbClr val="000000"/>
                </a:solidFill>
              </a:rPr>
              <a:t>I worked with such libraries for 8 years at Enclustra and in my eyes they were a key benefit over competitors. So the concept of sharing code in well maintained libraries is not new but proven in reality.</a:t>
            </a:r>
          </a:p>
          <a:p>
            <a:pPr marL="0" marR="0" indent="0" algn="l" defTabSz="905713" rtl="0" eaLnBrk="0" fontAlgn="base" latinLnBrk="0" hangingPunct="0">
              <a:lnSpc>
                <a:spcPct val="100000"/>
              </a:lnSpc>
              <a:spcBef>
                <a:spcPts val="0"/>
              </a:spcBef>
              <a:spcAft>
                <a:spcPct val="0"/>
              </a:spcAft>
              <a:buClr>
                <a:srgbClr val="000000"/>
              </a:buClr>
              <a:buSzTx/>
              <a:buFont typeface="Arial" panose="020B0604020202020204" pitchFamily="34" charset="0"/>
              <a:buNone/>
              <a:tabLst/>
              <a:defRPr/>
            </a:pPr>
            <a:r>
              <a:rPr lang="en-US" b="0" baseline="0" noProof="0" dirty="0" smtClean="0">
                <a:solidFill>
                  <a:srgbClr val="000000"/>
                </a:solidFill>
              </a:rPr>
              <a:t>Let me know if you want to start working with the library, I will happily give you and introduction and help you integrating the libraries into your project.</a:t>
            </a:r>
            <a:endParaRPr lang="en-US" b="1" noProof="0" dirty="0"/>
          </a:p>
        </p:txBody>
      </p:sp>
    </p:spTree>
    <p:extLst>
      <p:ext uri="{BB962C8B-B14F-4D97-AF65-F5344CB8AC3E}">
        <p14:creationId xmlns:p14="http://schemas.microsoft.com/office/powerpoint/2010/main" val="473334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noProof="0" dirty="0" smtClean="0"/>
              <a:t>Libraries</a:t>
            </a:r>
            <a:r>
              <a:rPr lang="en-US" b="1" baseline="0" noProof="0" dirty="0" smtClean="0"/>
              <a:t> are like Lego Bricks</a:t>
            </a:r>
          </a:p>
          <a:p>
            <a:pPr marL="0" indent="0">
              <a:buNone/>
            </a:pPr>
            <a:endParaRPr lang="en-US" b="1" baseline="0" noProof="0" dirty="0" smtClean="0"/>
          </a:p>
          <a:p>
            <a:pPr marL="0" indent="0">
              <a:buNone/>
            </a:pPr>
            <a:r>
              <a:rPr lang="en-US" b="0" baseline="0" noProof="0" dirty="0" smtClean="0"/>
              <a:t>Imagine you have to build a little doll-house. You may tend to use LEGO instead of building the doll-house from scratch for several reasons:</a:t>
            </a:r>
          </a:p>
          <a:p>
            <a:pPr marL="89626" indent="-89626">
              <a:spcBef>
                <a:spcPts val="600"/>
              </a:spcBef>
              <a:spcAft>
                <a:spcPts val="0"/>
              </a:spcAft>
            </a:pPr>
            <a:r>
              <a:rPr lang="en-US" b="0" baseline="0" noProof="0" dirty="0" smtClean="0"/>
              <a:t>It is way faster to stick together a bunch of LEGO bricks that create the doll-house from scratch out of wood or something similar.</a:t>
            </a:r>
            <a:br>
              <a:rPr lang="en-US" b="0" baseline="0" noProof="0" dirty="0" smtClean="0"/>
            </a:br>
            <a:r>
              <a:rPr lang="en-US" b="0" i="1" baseline="0" noProof="0" dirty="0" smtClean="0"/>
              <a:t>(reusing existing code saves time)</a:t>
            </a:r>
          </a:p>
          <a:p>
            <a:pPr marL="89626" indent="-89626">
              <a:spcBef>
                <a:spcPts val="600"/>
              </a:spcBef>
              <a:spcAft>
                <a:spcPts val="0"/>
              </a:spcAft>
            </a:pPr>
            <a:r>
              <a:rPr lang="en-US" b="0" baseline="0" noProof="0" dirty="0" smtClean="0"/>
              <a:t>LEGO bricks are well proven over time and all early issues like wear-out are resolved.</a:t>
            </a:r>
            <a:br>
              <a:rPr lang="en-US" b="0" baseline="0" noProof="0" dirty="0" smtClean="0"/>
            </a:br>
            <a:r>
              <a:rPr lang="en-US" b="0" i="1" baseline="0" noProof="0" dirty="0" smtClean="0"/>
              <a:t>(after some time, library elements will be </a:t>
            </a:r>
            <a:r>
              <a:rPr lang="en-US" b="0" i="1" baseline="0" noProof="0" dirty="0" err="1" smtClean="0"/>
              <a:t>bugfree</a:t>
            </a:r>
            <a:r>
              <a:rPr lang="en-US" b="0" i="1" baseline="0" noProof="0" dirty="0" smtClean="0"/>
              <a:t>)</a:t>
            </a:r>
            <a:endParaRPr lang="en-US" b="0" baseline="0" noProof="0" dirty="0" smtClean="0"/>
          </a:p>
          <a:p>
            <a:pPr marL="89626" indent="-89626">
              <a:spcBef>
                <a:spcPts val="600"/>
              </a:spcBef>
              <a:spcAft>
                <a:spcPts val="0"/>
              </a:spcAft>
            </a:pPr>
            <a:r>
              <a:rPr lang="en-US" b="0" baseline="0" noProof="0" dirty="0" smtClean="0"/>
              <a:t>During the time LEGO exists, most commonly used features were implemented as bricks (e.g. wheels, steering wheels, </a:t>
            </a:r>
            <a:r>
              <a:rPr lang="en-US" b="0" baseline="0" noProof="0" dirty="0" err="1" smtClean="0"/>
              <a:t>minifigures</a:t>
            </a:r>
            <a:r>
              <a:rPr lang="en-US" b="0" baseline="0" noProof="0" dirty="0" smtClean="0"/>
              <a:t>). So most of your needs are covered.</a:t>
            </a:r>
            <a:br>
              <a:rPr lang="en-US" b="0" baseline="0" noProof="0" dirty="0" smtClean="0"/>
            </a:br>
            <a:r>
              <a:rPr lang="en-US" b="0" i="1" baseline="0" noProof="0" dirty="0" smtClean="0"/>
              <a:t>(libraries will cover most of your non-application specific needs)</a:t>
            </a:r>
            <a:endParaRPr lang="en-US" b="0" baseline="0" noProof="0" dirty="0" smtClean="0"/>
          </a:p>
          <a:p>
            <a:pPr marL="89626" indent="-89626">
              <a:spcBef>
                <a:spcPts val="600"/>
              </a:spcBef>
              <a:spcAft>
                <a:spcPts val="0"/>
              </a:spcAft>
            </a:pPr>
            <a:r>
              <a:rPr lang="en-US" b="0" baseline="0" noProof="0" dirty="0" smtClean="0"/>
              <a:t>Everybody knows how to use LEGO-bricks. Your child will even be able to add new features to the doll-house because it knows LEGO and the main concepts of using LEGO stay the same, independently of the context.</a:t>
            </a:r>
            <a:br>
              <a:rPr lang="en-US" b="0" baseline="0" noProof="0" dirty="0" smtClean="0"/>
            </a:br>
            <a:r>
              <a:rPr lang="en-US" b="0" i="1" baseline="0" noProof="0" dirty="0" smtClean="0"/>
              <a:t>(code and interfaces from different users will look similar)</a:t>
            </a:r>
            <a:endParaRPr lang="en-US" b="0" baseline="0" noProof="0" dirty="0" smtClean="0"/>
          </a:p>
          <a:p>
            <a:pPr marL="0" indent="0">
              <a:buNone/>
            </a:pPr>
            <a:endParaRPr lang="en-US" b="0" baseline="0" noProof="0" dirty="0" smtClean="0"/>
          </a:p>
          <a:p>
            <a:pPr marL="0" indent="0">
              <a:buNone/>
            </a:pPr>
            <a:r>
              <a:rPr lang="en-US" b="0" baseline="0" noProof="0" dirty="0" smtClean="0"/>
              <a:t>Of course using LEGO bricks also has its drawbacks:</a:t>
            </a:r>
          </a:p>
          <a:p>
            <a:pPr marL="89626" indent="-89626"/>
            <a:r>
              <a:rPr lang="en-US" b="0" baseline="0" noProof="0" dirty="0" smtClean="0"/>
              <a:t>Not each and every special feature may be available, so you are a bit limited by the bricks available.</a:t>
            </a:r>
          </a:p>
          <a:p>
            <a:pPr marL="89626" indent="-89626"/>
            <a:endParaRPr lang="en-US" b="0" baseline="0" noProof="0" dirty="0" smtClean="0"/>
          </a:p>
          <a:p>
            <a:pPr marL="0" indent="0">
              <a:buNone/>
            </a:pPr>
            <a:r>
              <a:rPr lang="en-US" b="0" baseline="0" noProof="0" dirty="0" smtClean="0"/>
              <a:t>Fortunately in the world of firmware and software development</a:t>
            </a:r>
            <a:r>
              <a:rPr lang="en-US" b="0" baseline="0" dirty="0" smtClean="0"/>
              <a:t>, you are free to easily your own «bricks» if something is not available off-the-shelf.</a:t>
            </a:r>
          </a:p>
        </p:txBody>
      </p:sp>
    </p:spTree>
    <p:extLst>
      <p:ext uri="{BB962C8B-B14F-4D97-AF65-F5344CB8AC3E}">
        <p14:creationId xmlns:p14="http://schemas.microsoft.com/office/powerpoint/2010/main" val="759289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noProof="0" dirty="0" smtClean="0"/>
              <a:t>Goals of the Libraries</a:t>
            </a:r>
          </a:p>
          <a:p>
            <a:pPr marL="0" indent="0">
              <a:buNone/>
            </a:pPr>
            <a:endParaRPr lang="en-US" b="0" noProof="0" dirty="0" smtClean="0"/>
          </a:p>
          <a:p>
            <a:pPr marL="0" indent="0">
              <a:buNone/>
            </a:pPr>
            <a:r>
              <a:rPr lang="en-US" b="0" noProof="0" dirty="0" smtClean="0"/>
              <a:t>The intention behind the libraries discussed is not to replace handwritten</a:t>
            </a:r>
            <a:r>
              <a:rPr lang="en-US" b="0" baseline="0" noProof="0" dirty="0" smtClean="0"/>
              <a:t> VHDL code in general or to cover each and every detail of FPGA applications. The main goal is to reduce the time spent on developing and debugging the same code again and again in different projects or sections. </a:t>
            </a:r>
          </a:p>
          <a:p>
            <a:pPr marL="0" indent="0">
              <a:buNone/>
            </a:pPr>
            <a:endParaRPr lang="en-US" b="0" baseline="0" noProof="0" dirty="0" smtClean="0"/>
          </a:p>
          <a:p>
            <a:pPr marL="0" indent="0">
              <a:buNone/>
            </a:pPr>
            <a:r>
              <a:rPr lang="en-US" b="0" baseline="0" noProof="0" dirty="0" smtClean="0"/>
              <a:t>The libraries are normal code and not magic, so they may contain bugs but in contrast to project specific code, bugs fixed once are fixed for all projects using the libraries. As a result the Libraries will gradually become bug-free. The same applies to new features: The libraries will not contain all features from the first day on but features will be added when something reusable is required for a project.</a:t>
            </a:r>
          </a:p>
          <a:p>
            <a:pPr marL="0" indent="0">
              <a:buNone/>
            </a:pPr>
            <a:endParaRPr lang="en-US" b="0" baseline="0" noProof="0" dirty="0" smtClean="0"/>
          </a:p>
          <a:p>
            <a:pPr marL="0" indent="0">
              <a:buNone/>
            </a:pPr>
            <a:r>
              <a:rPr lang="en-US" b="0" baseline="0" noProof="0" dirty="0" smtClean="0"/>
              <a:t>In the end the libraries shall allow the developer to save time on simple and repetitive work and spend this time on improving the actual application. Fortunately that is the attractive part of engineering work everybody wants to spend time on </a:t>
            </a:r>
            <a:r>
              <a:rPr lang="en-US" b="0" baseline="0" noProof="0" dirty="0" smtClean="0">
                <a:sym typeface="Wingdings" panose="05000000000000000000" pitchFamily="2" charset="2"/>
              </a:rPr>
              <a:t></a:t>
            </a:r>
            <a:endParaRPr lang="en-US" b="0" baseline="0" noProof="0" dirty="0" smtClean="0"/>
          </a:p>
          <a:p>
            <a:pPr marL="0" indent="0">
              <a:buNone/>
            </a:pPr>
            <a:endParaRPr lang="en-US" b="1" noProof="0" dirty="0"/>
          </a:p>
        </p:txBody>
      </p:sp>
    </p:spTree>
    <p:extLst>
      <p:ext uri="{BB962C8B-B14F-4D97-AF65-F5344CB8AC3E}">
        <p14:creationId xmlns:p14="http://schemas.microsoft.com/office/powerpoint/2010/main" val="473334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noProof="0" dirty="0" smtClean="0"/>
              <a:t>Participation</a:t>
            </a:r>
          </a:p>
          <a:p>
            <a:pPr marL="0" indent="0">
              <a:buNone/>
            </a:pPr>
            <a:endParaRPr lang="en-US" b="1" noProof="0" dirty="0" smtClean="0"/>
          </a:p>
          <a:p>
            <a:pPr marL="0" indent="0">
              <a:buNone/>
            </a:pPr>
            <a:r>
              <a:rPr lang="en-US" b="0" i="0" noProof="0" dirty="0" smtClean="0"/>
              <a:t>Libraries</a:t>
            </a:r>
            <a:r>
              <a:rPr lang="en-US" b="0" i="0" baseline="0" noProof="0" dirty="0" smtClean="0"/>
              <a:t> live from giving and taking. Of course the creators tend to give more than others at the beginning but in the long-run, it is in the interest of every user to give something back so all users can profit from each other.</a:t>
            </a:r>
            <a:endParaRPr lang="en-US" b="0" i="0" noProof="0" dirty="0" smtClean="0"/>
          </a:p>
          <a:p>
            <a:pPr marL="0" indent="0">
              <a:buNone/>
            </a:pPr>
            <a:endParaRPr lang="en-US" b="0" noProof="0" dirty="0" smtClean="0"/>
          </a:p>
          <a:p>
            <a:pPr marL="0" indent="0">
              <a:buNone/>
            </a:pPr>
            <a:r>
              <a:rPr lang="en-US" b="0" noProof="0" dirty="0" smtClean="0"/>
              <a:t>Of course everybody is free to just use the libraries without supplying anything back. That </a:t>
            </a:r>
            <a:r>
              <a:rPr lang="en-US" b="0" i="1" noProof="0" dirty="0" smtClean="0"/>
              <a:t>everybody</a:t>
            </a:r>
            <a:r>
              <a:rPr lang="en-US" b="0" i="0" noProof="0" dirty="0" smtClean="0"/>
              <a:t> in</a:t>
            </a:r>
            <a:r>
              <a:rPr lang="en-US" b="0" i="0" baseline="0" noProof="0" dirty="0" smtClean="0"/>
              <a:t> </a:t>
            </a:r>
            <a:r>
              <a:rPr lang="en-US" b="0" i="0" baseline="0" noProof="0" dirty="0" err="1" smtClean="0"/>
              <a:t>cludes</a:t>
            </a:r>
            <a:r>
              <a:rPr lang="en-US" b="0" i="0" baseline="0" noProof="0" dirty="0" smtClean="0"/>
              <a:t> all FPGA developers in the world with internet access since these libraries  are open-source and available through the </a:t>
            </a:r>
            <a:r>
              <a:rPr lang="en-US" b="0" i="1" baseline="0" noProof="0" dirty="0" err="1" smtClean="0"/>
              <a:t>paulscherrerinstitute</a:t>
            </a:r>
            <a:r>
              <a:rPr lang="en-US" b="0" i="0" baseline="0" noProof="0" dirty="0" smtClean="0"/>
              <a:t> account on GitHub. So you can invite your friends, you are free to share the libraries with collaborators such as other institutes and you can even continue using them if you should once leave PSI.</a:t>
            </a:r>
          </a:p>
          <a:p>
            <a:pPr marL="0" indent="0">
              <a:buNone/>
            </a:pPr>
            <a:endParaRPr lang="en-US" b="0" i="0" baseline="0" noProof="0" dirty="0" smtClean="0"/>
          </a:p>
          <a:p>
            <a:pPr marL="0" indent="0">
              <a:buNone/>
            </a:pPr>
            <a:r>
              <a:rPr lang="en-US" b="0" baseline="0" noProof="0" dirty="0" smtClean="0"/>
              <a:t>However, at some point it would be fair to give something back. The most obvious way of doing so is to add your own code to the libraries. But there are other, less obvious alternatives: Just improving points in the documentation that were not clear to you as user will help others. Reporting bugs is immediately in your interest, since you will get </a:t>
            </a:r>
            <a:r>
              <a:rPr lang="en-US" b="0" baseline="0" noProof="0" dirty="0" err="1" smtClean="0"/>
              <a:t>bugfixes</a:t>
            </a:r>
            <a:r>
              <a:rPr lang="en-US" b="0" baseline="0" noProof="0" dirty="0" smtClean="0"/>
              <a:t> back. But in the long-run bug reports help keeping the libraries bug-free and hence are an important contribution. The same applies to feature requests. If you ask for a feature, you may get it for free (or some agreement is made with the PSI FPGA development group) but additionally it will be available to all users in the future.</a:t>
            </a:r>
          </a:p>
          <a:p>
            <a:pPr marL="0" indent="0">
              <a:buNone/>
            </a:pPr>
            <a:endParaRPr lang="en-US" b="1" noProof="0" dirty="0"/>
          </a:p>
        </p:txBody>
      </p:sp>
    </p:spTree>
    <p:extLst>
      <p:ext uri="{BB962C8B-B14F-4D97-AF65-F5344CB8AC3E}">
        <p14:creationId xmlns:p14="http://schemas.microsoft.com/office/powerpoint/2010/main" val="473334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8548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noProof="0" dirty="0" smtClean="0"/>
              <a:t>Documentation</a:t>
            </a:r>
          </a:p>
          <a:p>
            <a:pPr marL="0" indent="0">
              <a:buNone/>
            </a:pPr>
            <a:endParaRPr lang="en-US" b="1" noProof="0" dirty="0" smtClean="0"/>
          </a:p>
          <a:p>
            <a:pPr marL="0" indent="0">
              <a:buNone/>
            </a:pPr>
            <a:r>
              <a:rPr lang="en-US" b="0" i="0" baseline="0" noProof="0" dirty="0" smtClean="0"/>
              <a:t>Nobody wants to use a library without any documentation. Therefore each GP library element is documented. The documentation is pragmatic: Only the most important points, especially the interfaces and the meaning of all parameters and ports, are described. Usually this leads to one to two pages of documentation for simple library elements. Depending on the library element more information such as the architecture for more complex elements is given.</a:t>
            </a:r>
          </a:p>
          <a:p>
            <a:pPr marL="0" indent="0">
              <a:buNone/>
            </a:pPr>
            <a:endParaRPr lang="en-US" b="0" i="0" baseline="0" noProof="0" dirty="0" smtClean="0"/>
          </a:p>
          <a:p>
            <a:pPr marL="0" indent="0">
              <a:buNone/>
            </a:pPr>
            <a:r>
              <a:rPr lang="en-US" b="0" i="0" baseline="0" noProof="0" dirty="0" smtClean="0"/>
              <a:t>Of course this means you have to write a little documentation if you add something to the library. But always keep in mind that you expect some documentation for library elements provided by others too. The time required for writing this minimal documentation is negligible compared to the time saved when using the library.</a:t>
            </a:r>
          </a:p>
          <a:p>
            <a:pPr marL="0" indent="0">
              <a:buNone/>
            </a:pPr>
            <a:endParaRPr lang="en-US" b="0" baseline="0" noProof="0" dirty="0" smtClean="0"/>
          </a:p>
          <a:p>
            <a:pPr marL="0" indent="0">
              <a:buNone/>
            </a:pPr>
            <a:endParaRPr lang="en-US" b="1" noProof="0" dirty="0"/>
          </a:p>
        </p:txBody>
      </p:sp>
    </p:spTree>
    <p:extLst>
      <p:ext uri="{BB962C8B-B14F-4D97-AF65-F5344CB8AC3E}">
        <p14:creationId xmlns:p14="http://schemas.microsoft.com/office/powerpoint/2010/main" val="473334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noProof="0" dirty="0" smtClean="0"/>
              <a:t>GIT Setup</a:t>
            </a:r>
          </a:p>
          <a:p>
            <a:pPr marL="0" indent="0">
              <a:buNone/>
            </a:pPr>
            <a:endParaRPr lang="en-US" b="1" noProof="0" dirty="0" smtClean="0"/>
          </a:p>
          <a:p>
            <a:pPr marL="0" indent="0">
              <a:buNone/>
            </a:pPr>
            <a:r>
              <a:rPr lang="en-US" b="0" i="0" baseline="0" noProof="0" dirty="0" smtClean="0"/>
              <a:t>Each library is provided as one separate GIT repository. If libraries depend on each other, links between libraries are made using relative paths (and not using submodules). This allows avoiding the usage of submodules and nested submodules (hard to understand for many users). As a result, the location of libraries, to which a dependency exists, must be known. Therefore the required folder structure is described in each library together with the version requirements. </a:t>
            </a:r>
          </a:p>
          <a:p>
            <a:pPr marL="0" indent="0">
              <a:buNone/>
            </a:pPr>
            <a:endParaRPr lang="de-CH" b="0" i="0" baseline="0" noProof="0" dirty="0" smtClean="0"/>
          </a:p>
          <a:p>
            <a:pPr marL="0" indent="0">
              <a:buNone/>
            </a:pPr>
            <a:r>
              <a:rPr lang="en-US" b="0" i="0" baseline="0" noProof="0" dirty="0" smtClean="0"/>
              <a:t>This approach also ensures that each library is only required once (and not several times in different versions because of dependencies). Since VHDL in general and especially the vendor tools are quite prone to name-clashes, this is an important point.</a:t>
            </a:r>
          </a:p>
          <a:p>
            <a:pPr marL="0" indent="0">
              <a:buNone/>
            </a:pPr>
            <a:endParaRPr lang="en-US" b="0" i="0" baseline="0" noProof="0" dirty="0" smtClean="0"/>
          </a:p>
        </p:txBody>
      </p:sp>
    </p:spTree>
    <p:extLst>
      <p:ext uri="{BB962C8B-B14F-4D97-AF65-F5344CB8AC3E}">
        <p14:creationId xmlns:p14="http://schemas.microsoft.com/office/powerpoint/2010/main" val="473334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elfolie">
    <p:spTree>
      <p:nvGrpSpPr>
        <p:cNvPr id="1" name=""/>
        <p:cNvGrpSpPr/>
        <p:nvPr/>
      </p:nvGrpSpPr>
      <p:grpSpPr>
        <a:xfrm>
          <a:off x="0" y="0"/>
          <a:ext cx="0" cy="0"/>
          <a:chOff x="0" y="0"/>
          <a:chExt cx="0" cy="0"/>
        </a:xfrm>
      </p:grpSpPr>
      <p:pic>
        <p:nvPicPr>
          <p:cNvPr id="11" name="Picture 2" descr="U:\20160506_PSI_Luftbild_0292.jpg"/>
          <p:cNvPicPr>
            <a:picLocks noChangeArrowheads="1"/>
          </p:cNvPicPr>
          <p:nvPr userDrawn="1"/>
        </p:nvPicPr>
        <p:blipFill rotWithShape="1">
          <a:blip r:embed="rId2">
            <a:extLst>
              <a:ext uri="{28A0092B-C50C-407E-A947-70E740481C1C}">
                <a14:useLocalDpi xmlns:a14="http://schemas.microsoft.com/office/drawing/2010/main" val="0"/>
              </a:ext>
            </a:extLst>
          </a:blip>
          <a:srcRect l="-139" t="13866" r="1" b="14431"/>
          <a:stretch/>
        </p:blipFill>
        <p:spPr bwMode="auto">
          <a:xfrm>
            <a:off x="3260542" y="195488"/>
            <a:ext cx="5055885" cy="2376262"/>
          </a:xfrm>
          <a:prstGeom prst="rect">
            <a:avLst/>
          </a:prstGeom>
          <a:noFill/>
          <a:extLst>
            <a:ext uri="{909E8E84-426E-40DD-AFC4-6F175D3DCCD1}">
              <a14:hiddenFill xmlns:a14="http://schemas.microsoft.com/office/drawing/2010/main">
                <a:solidFill>
                  <a:srgbClr val="FFFFFF"/>
                </a:solidFill>
              </a14:hiddenFill>
            </a:ext>
          </a:extLst>
        </p:spPr>
      </p:pic>
      <p:sp>
        <p:nvSpPr>
          <p:cNvPr id="6" name="Rechteck 5"/>
          <p:cNvSpPr/>
          <p:nvPr/>
        </p:nvSpPr>
        <p:spPr bwMode="auto">
          <a:xfrm>
            <a:off x="-2" y="195487"/>
            <a:ext cx="3152960" cy="2376263"/>
          </a:xfrm>
          <a:prstGeom prst="rect">
            <a:avLst/>
          </a:prstGeom>
          <a:solidFill>
            <a:srgbClr val="E5E5E5"/>
          </a:solidFill>
          <a:ln w="9525" cap="flat" cmpd="sng" algn="ctr">
            <a:noFill/>
            <a:prstDash val="solid"/>
            <a:round/>
            <a:headEnd type="none" w="med" len="med"/>
            <a:tailEnd type="none" w="med" len="med"/>
          </a:ln>
          <a:effectLst/>
        </p:spPr>
        <p:txBody>
          <a:bodyPr/>
          <a:lstStyle/>
          <a:p>
            <a:pPr>
              <a:spcBef>
                <a:spcPct val="0"/>
              </a:spcBef>
              <a:defRPr/>
            </a:pPr>
            <a:endParaRPr lang="de-DE" sz="2400" dirty="0">
              <a:ln>
                <a:solidFill>
                  <a:srgbClr val="FFFFFF"/>
                </a:solidFill>
              </a:ln>
              <a:latin typeface="Times" charset="0"/>
            </a:endParaRPr>
          </a:p>
        </p:txBody>
      </p:sp>
      <p:pic>
        <p:nvPicPr>
          <p:cNvPr id="5" name="Bild 24" descr="PSI-Logo_narrow_30k.eps"/>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auto">
          <a:xfrm>
            <a:off x="830263" y="411523"/>
            <a:ext cx="1220400" cy="43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hteck 15"/>
          <p:cNvSpPr>
            <a:spLocks noChangeArrowheads="1"/>
          </p:cNvSpPr>
          <p:nvPr userDrawn="1"/>
        </p:nvSpPr>
        <p:spPr bwMode="auto">
          <a:xfrm>
            <a:off x="828012" y="4531500"/>
            <a:ext cx="612000" cy="612000"/>
          </a:xfrm>
          <a:prstGeom prst="rect">
            <a:avLst/>
          </a:prstGeom>
          <a:solidFill>
            <a:srgbClr val="B9B9B9"/>
          </a:solidFill>
          <a:ln>
            <a:noFill/>
          </a:ln>
          <a:extLst/>
        </p:spPr>
        <p:txBody>
          <a:bodyPr/>
          <a:lstStyle/>
          <a:p>
            <a:pPr>
              <a:spcBef>
                <a:spcPct val="0"/>
              </a:spcBef>
            </a:pPr>
            <a:endParaRPr lang="de-DE" sz="2400">
              <a:latin typeface="Times" charset="0"/>
            </a:endParaRPr>
          </a:p>
        </p:txBody>
      </p:sp>
      <p:sp>
        <p:nvSpPr>
          <p:cNvPr id="1027" name="Rectangle 8"/>
          <p:cNvSpPr>
            <a:spLocks noGrp="1" noChangeArrowheads="1"/>
          </p:cNvSpPr>
          <p:nvPr>
            <p:ph type="title" hasCustomPrompt="1"/>
          </p:nvPr>
        </p:nvSpPr>
        <p:spPr>
          <a:xfrm>
            <a:off x="814399" y="3273828"/>
            <a:ext cx="7969249" cy="810090"/>
          </a:xfrm>
        </p:spPr>
        <p:txBody>
          <a:bodyPr/>
          <a:lstStyle>
            <a:lvl1pPr>
              <a:lnSpc>
                <a:spcPct val="100000"/>
              </a:lnSpc>
              <a:defRPr sz="2500">
                <a:solidFill>
                  <a:srgbClr val="686868"/>
                </a:solidFill>
                <a:latin typeface="Georgia" charset="0"/>
                <a:ea typeface="ヒラギノ角ゴ Pro W3" charset="0"/>
              </a:defRPr>
            </a:lvl1pPr>
          </a:lstStyle>
          <a:p>
            <a:pPr lvl="0"/>
            <a:r>
              <a:rPr lang="en-US" dirty="0" smtClean="0"/>
              <a:t>Insert the title of your </a:t>
            </a:r>
            <a:br>
              <a:rPr lang="en-US" dirty="0" smtClean="0"/>
            </a:br>
            <a:r>
              <a:rPr lang="en-US" dirty="0" smtClean="0"/>
              <a:t>presentation here</a:t>
            </a:r>
            <a:endParaRPr lang="en-US" noProof="0" dirty="0"/>
          </a:p>
        </p:txBody>
      </p:sp>
      <p:sp>
        <p:nvSpPr>
          <p:cNvPr id="69649" name="Rectangle 17"/>
          <p:cNvSpPr>
            <a:spLocks noGrp="1" noChangeArrowheads="1"/>
          </p:cNvSpPr>
          <p:nvPr>
            <p:ph type="subTitle" sz="quarter" idx="1" hasCustomPrompt="1"/>
          </p:nvPr>
        </p:nvSpPr>
        <p:spPr bwMode="auto">
          <a:xfrm>
            <a:off x="828012" y="2946432"/>
            <a:ext cx="7955637" cy="27339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0" indent="0">
              <a:buNone/>
              <a:defRPr sz="1500" b="1">
                <a:solidFill>
                  <a:srgbClr val="969696"/>
                </a:solidFill>
                <a:ea typeface="ヒラギノ角ゴ Pro W3" charset="0"/>
              </a:defRPr>
            </a:lvl1pPr>
          </a:lstStyle>
          <a:p>
            <a:r>
              <a:rPr lang="en-US" dirty="0" smtClean="0"/>
              <a:t>First name and Name Author  ::  Function  ::  Paul </a:t>
            </a:r>
            <a:r>
              <a:rPr lang="en-US" dirty="0" err="1" smtClean="0"/>
              <a:t>Scherrer</a:t>
            </a:r>
            <a:r>
              <a:rPr lang="en-US" dirty="0" smtClean="0"/>
              <a:t> </a:t>
            </a:r>
            <a:r>
              <a:rPr lang="en-US" dirty="0" err="1" smtClean="0"/>
              <a:t>Institut</a:t>
            </a:r>
            <a:endParaRPr lang="en-US" dirty="0" smtClean="0"/>
          </a:p>
        </p:txBody>
      </p:sp>
      <p:sp>
        <p:nvSpPr>
          <p:cNvPr id="10" name="Rechteck 1"/>
          <p:cNvSpPr>
            <a:spLocks noChangeArrowheads="1"/>
          </p:cNvSpPr>
          <p:nvPr userDrawn="1"/>
        </p:nvSpPr>
        <p:spPr bwMode="auto">
          <a:xfrm>
            <a:off x="5796136" y="2397447"/>
            <a:ext cx="2520280" cy="174303"/>
          </a:xfrm>
          <a:prstGeom prst="rect">
            <a:avLst/>
          </a:prstGeom>
          <a:solidFill>
            <a:schemeClr val="bg1">
              <a:alpha val="74117"/>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0"/>
          <a:lstStyle/>
          <a:p>
            <a:pPr algn="ctr">
              <a:spcBef>
                <a:spcPct val="0"/>
              </a:spcBef>
            </a:pPr>
            <a:r>
              <a:rPr lang="de-CH" sz="900" b="1" i="0" kern="0" spc="31" dirty="0" smtClean="0">
                <a:solidFill>
                  <a:srgbClr val="505150"/>
                </a:solidFill>
                <a:latin typeface="+mn-lt"/>
                <a:cs typeface="Arial" charset="0"/>
              </a:rPr>
              <a:t>WIR SCHAFFEN WISSEN – HEUTE FÜR MORGEN</a:t>
            </a:r>
            <a:endParaRPr lang="de-CH" sz="900" b="1" i="0" kern="0" spc="31" dirty="0">
              <a:solidFill>
                <a:srgbClr val="505150"/>
              </a:solidFill>
              <a:latin typeface="+mn-lt"/>
              <a:cs typeface="Arial" charset="0"/>
            </a:endParaRPr>
          </a:p>
        </p:txBody>
      </p:sp>
      <p:sp>
        <p:nvSpPr>
          <p:cNvPr id="9" name="Rechteck 8"/>
          <p:cNvSpPr/>
          <p:nvPr userDrawn="1"/>
        </p:nvSpPr>
        <p:spPr bwMode="auto">
          <a:xfrm>
            <a:off x="8424000" y="195487"/>
            <a:ext cx="720000" cy="2376263"/>
          </a:xfrm>
          <a:prstGeom prst="rect">
            <a:avLst/>
          </a:prstGeom>
          <a:solidFill>
            <a:srgbClr val="E5E5E5"/>
          </a:solidFill>
          <a:ln w="9525" cap="flat" cmpd="sng" algn="ctr">
            <a:noFill/>
            <a:prstDash val="solid"/>
            <a:round/>
            <a:headEnd type="none" w="med" len="med"/>
            <a:tailEnd type="none" w="med" len="med"/>
          </a:ln>
          <a:effectLst/>
        </p:spPr>
        <p:txBody>
          <a:bodyPr/>
          <a:lstStyle/>
          <a:p>
            <a:pPr>
              <a:spcBef>
                <a:spcPct val="0"/>
              </a:spcBef>
              <a:defRPr/>
            </a:pPr>
            <a:endParaRPr lang="de-DE" sz="2400" dirty="0">
              <a:ln>
                <a:solidFill>
                  <a:srgbClr val="FFFFFF"/>
                </a:solidFill>
              </a:ln>
              <a:latin typeface="Times" charset="0"/>
            </a:endParaRPr>
          </a:p>
        </p:txBody>
      </p:sp>
      <p:sp>
        <p:nvSpPr>
          <p:cNvPr id="12" name="Textplatzhalter 11"/>
          <p:cNvSpPr>
            <a:spLocks noGrp="1"/>
          </p:cNvSpPr>
          <p:nvPr>
            <p:ph type="body" sz="quarter" idx="11" hasCustomPrompt="1"/>
          </p:nvPr>
        </p:nvSpPr>
        <p:spPr>
          <a:xfrm>
            <a:off x="828675" y="4150574"/>
            <a:ext cx="7954963" cy="293383"/>
          </a:xfrm>
        </p:spPr>
        <p:txBody>
          <a:bodyPr/>
          <a:lstStyle>
            <a:lvl1pPr marL="0" indent="0">
              <a:buNone/>
              <a:defRPr sz="1500" b="1">
                <a:solidFill>
                  <a:srgbClr val="969696"/>
                </a:solidFill>
              </a:defRPr>
            </a:lvl1pPr>
            <a:lvl2pPr marL="177790" indent="0">
              <a:buNone/>
              <a:defRPr sz="1500" b="1"/>
            </a:lvl2pPr>
            <a:lvl3pPr marL="355582" indent="0">
              <a:buNone/>
              <a:defRPr sz="1500" b="1"/>
            </a:lvl3pPr>
            <a:lvl4pPr marL="539723" indent="0">
              <a:buNone/>
              <a:defRPr sz="1500" b="1"/>
            </a:lvl4pPr>
            <a:lvl5pPr marL="717514" indent="0">
              <a:buNone/>
              <a:defRPr sz="1500" b="1"/>
            </a:lvl5pPr>
          </a:lstStyle>
          <a:p>
            <a:pPr lvl="0"/>
            <a:r>
              <a:rPr lang="en-US" dirty="0" smtClean="0"/>
              <a:t>Insert the occasion and date of your presentation here</a:t>
            </a:r>
          </a:p>
        </p:txBody>
      </p:sp>
    </p:spTree>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Inhaltsplatzhalter 7"/>
          <p:cNvSpPr>
            <a:spLocks noGrp="1"/>
          </p:cNvSpPr>
          <p:nvPr>
            <p:ph sz="quarter" idx="13" hasCustomPrompt="1"/>
          </p:nvPr>
        </p:nvSpPr>
        <p:spPr/>
        <p:txBody>
          <a:bodyPr/>
          <a:lstStyle>
            <a:lvl1pPr marL="177792" marR="0" indent="-177792" algn="l" defTabSz="914354" rtl="0" eaLnBrk="1" fontAlgn="auto" latinLnBrk="0" hangingPunct="1">
              <a:lnSpc>
                <a:spcPct val="110000"/>
              </a:lnSpc>
              <a:spcBef>
                <a:spcPts val="0"/>
              </a:spcBef>
              <a:spcAft>
                <a:spcPts val="0"/>
              </a:spcAft>
              <a:buClr>
                <a:schemeClr val="tx1"/>
              </a:buClr>
              <a:buSzPct val="100000"/>
              <a:buFont typeface="Arial" panose="020B0604020202020204" pitchFamily="34" charset="0"/>
              <a:buChar char="•"/>
              <a:tabLst/>
              <a:defRPr sz="1700">
                <a:latin typeface="+mn-lt"/>
              </a:defRPr>
            </a:lvl1pPr>
            <a:lvl2pPr marL="355582"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a:latin typeface="+mn-lt"/>
              </a:defRPr>
            </a:lvl2pPr>
            <a:lvl3pPr marL="539724" marR="0" indent="-18414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a:latin typeface="+mn-lt"/>
              </a:defRPr>
            </a:lvl3pPr>
            <a:lvl4pPr marL="717515"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a:latin typeface="+mn-lt"/>
              </a:defRPr>
            </a:lvl4pPr>
            <a:lvl5pPr marL="895306"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a:latin typeface="+mn-lt"/>
              </a:defRPr>
            </a:lvl5pPr>
            <a:lvl6pPr marL="1074685" indent="-179380">
              <a:lnSpc>
                <a:spcPct val="110000"/>
              </a:lnSpc>
              <a:buClr>
                <a:schemeClr val="tx1"/>
              </a:buClr>
              <a:buFont typeface="Symbol" panose="05050102010706020507" pitchFamily="18" charset="2"/>
              <a:buChar char="-"/>
              <a:defRPr sz="1500"/>
            </a:lvl6pPr>
            <a:lvl7pPr marL="1257238" indent="-182554">
              <a:lnSpc>
                <a:spcPct val="110000"/>
              </a:lnSpc>
              <a:buFont typeface="Symbol" panose="05050102010706020507" pitchFamily="18" charset="2"/>
              <a:buChar char="-"/>
              <a:defRPr sz="1500"/>
            </a:lvl7pPr>
            <a:lvl8pPr marL="1436616" indent="-179380">
              <a:lnSpc>
                <a:spcPct val="110000"/>
              </a:lnSpc>
              <a:buFont typeface="Symbol" panose="05050102010706020507" pitchFamily="18" charset="2"/>
              <a:buChar char="-"/>
              <a:defRPr sz="1500"/>
            </a:lvl8pPr>
            <a:lvl9pPr marL="1614408" indent="-177792">
              <a:lnSpc>
                <a:spcPct val="110000"/>
              </a:lnSpc>
              <a:buFont typeface="Symbol" panose="05050102010706020507" pitchFamily="18" charset="2"/>
              <a:buChar char="-"/>
              <a:defRPr sz="1500"/>
            </a:lvl9pPr>
          </a:lstStyle>
          <a:p>
            <a:pPr lvl="0"/>
            <a:r>
              <a:rPr lang="de-CH" dirty="0" smtClean="0"/>
              <a:t>Mastertextformat bearbeiten</a:t>
            </a:r>
          </a:p>
          <a:p>
            <a:pPr lvl="1"/>
            <a:r>
              <a:rPr lang="de-CH" dirty="0" smtClean="0"/>
              <a:t>Zweite Ebene</a:t>
            </a:r>
          </a:p>
          <a:p>
            <a:pPr lvl="2"/>
            <a:r>
              <a:rPr lang="de-CH" dirty="0" smtClean="0"/>
              <a:t>Dritte Ebene</a:t>
            </a:r>
          </a:p>
          <a:p>
            <a:pPr lvl="3"/>
            <a:r>
              <a:rPr lang="de-CH" dirty="0" smtClean="0"/>
              <a:t>Vierte Ebene</a:t>
            </a:r>
          </a:p>
          <a:p>
            <a:pPr lvl="4"/>
            <a:r>
              <a:rPr lang="de-CH" dirty="0" smtClean="0"/>
              <a:t>Fünfte Ebene</a:t>
            </a:r>
          </a:p>
          <a:p>
            <a:pPr lvl="5"/>
            <a:r>
              <a:rPr lang="de-CH" dirty="0" smtClean="0"/>
              <a:t>Sechste Ebene</a:t>
            </a:r>
          </a:p>
          <a:p>
            <a:pPr lvl="6"/>
            <a:r>
              <a:rPr lang="de-CH" dirty="0" smtClean="0"/>
              <a:t>Siebte Ebene</a:t>
            </a:r>
          </a:p>
          <a:p>
            <a:pPr lvl="7"/>
            <a:r>
              <a:rPr lang="de-CH" dirty="0" smtClean="0"/>
              <a:t>Achte Ebene</a:t>
            </a:r>
          </a:p>
          <a:p>
            <a:pPr lvl="8"/>
            <a:r>
              <a:rPr lang="de-CH" dirty="0" smtClean="0"/>
              <a:t>Neunte Ebene</a:t>
            </a:r>
            <a:endParaRPr kumimoji="0" lang="de-CH" sz="1800" b="0" i="0" u="none" strike="noStrike" kern="1200" cap="none" spc="0" normalizeH="0" baseline="0" noProof="0" dirty="0">
              <a:ln>
                <a:noFill/>
              </a:ln>
              <a:solidFill>
                <a:prstClr val="black">
                  <a:lumMod val="65000"/>
                  <a:lumOff val="35000"/>
                </a:prstClr>
              </a:solidFill>
              <a:effectLst/>
              <a:uLnTx/>
              <a:uFillTx/>
              <a:latin typeface="Rockwell"/>
              <a:ea typeface="+mn-ea"/>
              <a:cs typeface="+mn-cs"/>
            </a:endParaRPr>
          </a:p>
        </p:txBody>
      </p:sp>
      <p:sp>
        <p:nvSpPr>
          <p:cNvPr id="10" name="Titel 9"/>
          <p:cNvSpPr>
            <a:spLocks noGrp="1"/>
          </p:cNvSpPr>
          <p:nvPr>
            <p:ph type="title"/>
          </p:nvPr>
        </p:nvSpPr>
        <p:spPr>
          <a:xfrm>
            <a:off x="2077211" y="216000"/>
            <a:ext cx="6708025" cy="381375"/>
          </a:xfrm>
        </p:spPr>
        <p:txBody>
          <a:bodyPr/>
          <a:lstStyle>
            <a:lvl1pPr>
              <a:defRPr sz="2400"/>
            </a:lvl1pPr>
          </a:lstStyle>
          <a:p>
            <a:r>
              <a:rPr lang="en-US" smtClean="0"/>
              <a:t>Click to edit Master title style</a:t>
            </a:r>
            <a:endParaRPr lang="en-GB" dirty="0"/>
          </a:p>
        </p:txBody>
      </p:sp>
      <p:sp>
        <p:nvSpPr>
          <p:cNvPr id="14" name="Foliennummernplatzhalter 13"/>
          <p:cNvSpPr>
            <a:spLocks noGrp="1"/>
          </p:cNvSpPr>
          <p:nvPr>
            <p:ph type="sldNum" sz="quarter" idx="16"/>
          </p:nvPr>
        </p:nvSpPr>
        <p:spPr/>
        <p:txBody>
          <a:bodyPr/>
          <a:lstStyle/>
          <a:p>
            <a:pPr algn="r">
              <a:defRPr/>
            </a:pPr>
            <a:r>
              <a:rPr lang="de-DE" dirty="0" smtClean="0"/>
              <a:t>Page </a:t>
            </a:r>
            <a:fld id="{EBC07571-3134-BB4B-B83F-1A9FE18D34F3}" type="slidenum">
              <a:rPr lang="de-DE" smtClean="0"/>
              <a:pPr algn="r">
                <a:defRPr/>
              </a:pPr>
              <a:t>‹#›</a:t>
            </a:fld>
            <a:endParaRPr lang="de-DE" dirty="0"/>
          </a:p>
        </p:txBody>
      </p:sp>
    </p:spTree>
    <p:extLst>
      <p:ext uri="{BB962C8B-B14F-4D97-AF65-F5344CB8AC3E}">
        <p14:creationId xmlns:p14="http://schemas.microsoft.com/office/powerpoint/2010/main" val="2131681881"/>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grau)">
    <p:spTree>
      <p:nvGrpSpPr>
        <p:cNvPr id="1" name=""/>
        <p:cNvGrpSpPr/>
        <p:nvPr/>
      </p:nvGrpSpPr>
      <p:grpSpPr>
        <a:xfrm>
          <a:off x="0" y="0"/>
          <a:ext cx="0" cy="0"/>
          <a:chOff x="0" y="0"/>
          <a:chExt cx="0" cy="0"/>
        </a:xfrm>
      </p:grpSpPr>
      <p:sp>
        <p:nvSpPr>
          <p:cNvPr id="2" name="Rechteck 1"/>
          <p:cNvSpPr/>
          <p:nvPr userDrawn="1"/>
        </p:nvSpPr>
        <p:spPr bwMode="auto">
          <a:xfrm>
            <a:off x="827100" y="1059664"/>
            <a:ext cx="8066087" cy="3888581"/>
          </a:xfrm>
          <a:prstGeom prst="rect">
            <a:avLst/>
          </a:prstGeom>
          <a:solidFill>
            <a:srgbClr val="E5E5E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4"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sp>
        <p:nvSpPr>
          <p:cNvPr id="10" name="Titel 9"/>
          <p:cNvSpPr>
            <a:spLocks noGrp="1"/>
          </p:cNvSpPr>
          <p:nvPr>
            <p:ph type="title"/>
          </p:nvPr>
        </p:nvSpPr>
        <p:spPr>
          <a:xfrm>
            <a:off x="2077211" y="216000"/>
            <a:ext cx="6708025" cy="381375"/>
          </a:xfrm>
        </p:spPr>
        <p:txBody>
          <a:bodyPr/>
          <a:lstStyle>
            <a:lvl1pPr>
              <a:defRPr spc="0" baseline="0"/>
            </a:lvl1pPr>
          </a:lstStyle>
          <a:p>
            <a:r>
              <a:rPr lang="en-US" smtClean="0"/>
              <a:t>Click to edit Master title style</a:t>
            </a:r>
            <a:endParaRPr lang="en-GB" dirty="0"/>
          </a:p>
        </p:txBody>
      </p:sp>
      <p:sp>
        <p:nvSpPr>
          <p:cNvPr id="14" name="Foliennummernplatzhalter 13"/>
          <p:cNvSpPr>
            <a:spLocks noGrp="1"/>
          </p:cNvSpPr>
          <p:nvPr>
            <p:ph type="sldNum" sz="quarter" idx="16"/>
          </p:nvPr>
        </p:nvSpPr>
        <p:spPr/>
        <p:txBody>
          <a:bodyPr/>
          <a:lstStyle/>
          <a:p>
            <a:pPr algn="r">
              <a:defRPr/>
            </a:pPr>
            <a:r>
              <a:rPr lang="de-DE" dirty="0" smtClean="0"/>
              <a:t>Page </a:t>
            </a:r>
            <a:fld id="{EBC07571-3134-BB4B-B83F-1A9FE18D34F3}" type="slidenum">
              <a:rPr lang="de-DE" smtClean="0"/>
              <a:pPr algn="r">
                <a:defRPr/>
              </a:pPr>
              <a:t>‹#›</a:t>
            </a:fld>
            <a:endParaRPr lang="de-DE" dirty="0"/>
          </a:p>
        </p:txBody>
      </p:sp>
      <p:sp>
        <p:nvSpPr>
          <p:cNvPr id="9" name="Inhaltsplatzhalter 7"/>
          <p:cNvSpPr>
            <a:spLocks noGrp="1"/>
          </p:cNvSpPr>
          <p:nvPr>
            <p:ph sz="quarter" idx="13" hasCustomPrompt="1"/>
          </p:nvPr>
        </p:nvSpPr>
        <p:spPr>
          <a:xfrm>
            <a:off x="934841" y="1113586"/>
            <a:ext cx="7885633" cy="3456386"/>
          </a:xfrm>
        </p:spPr>
        <p:txBody>
          <a:bodyPr/>
          <a:lstStyle>
            <a:lvl1pPr marL="177792" marR="0" indent="-177792" algn="l" defTabSz="914354" rtl="0" eaLnBrk="1" fontAlgn="auto" latinLnBrk="0" hangingPunct="1">
              <a:lnSpc>
                <a:spcPct val="110000"/>
              </a:lnSpc>
              <a:spcBef>
                <a:spcPts val="0"/>
              </a:spcBef>
              <a:spcAft>
                <a:spcPts val="0"/>
              </a:spcAft>
              <a:buClr>
                <a:schemeClr val="tx1"/>
              </a:buClr>
              <a:buSzPct val="100000"/>
              <a:buFont typeface="Arial" panose="020B0604020202020204" pitchFamily="34" charset="0"/>
              <a:buChar char="•"/>
              <a:tabLst/>
              <a:defRPr sz="1700">
                <a:latin typeface="+mn-lt"/>
              </a:defRPr>
            </a:lvl1pPr>
            <a:lvl2pPr marL="355582"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a:latin typeface="+mn-lt"/>
              </a:defRPr>
            </a:lvl2pPr>
            <a:lvl3pPr marL="539724" marR="0" indent="-18414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a:latin typeface="+mn-lt"/>
              </a:defRPr>
            </a:lvl3pPr>
            <a:lvl4pPr marL="717515"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a:latin typeface="+mn-lt"/>
              </a:defRPr>
            </a:lvl4pPr>
            <a:lvl5pPr marL="895306"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a:latin typeface="+mn-lt"/>
              </a:defRPr>
            </a:lvl5pPr>
            <a:lvl6pPr marL="1074685" indent="-179380">
              <a:lnSpc>
                <a:spcPct val="110000"/>
              </a:lnSpc>
              <a:buClr>
                <a:schemeClr val="tx1"/>
              </a:buClr>
              <a:buFont typeface="Symbol" panose="05050102010706020507" pitchFamily="18" charset="2"/>
              <a:buChar char="-"/>
              <a:defRPr sz="1500"/>
            </a:lvl6pPr>
            <a:lvl7pPr marL="1257238" indent="-182554">
              <a:lnSpc>
                <a:spcPct val="110000"/>
              </a:lnSpc>
              <a:buFont typeface="Symbol" panose="05050102010706020507" pitchFamily="18" charset="2"/>
              <a:buChar char="-"/>
              <a:defRPr sz="1500"/>
            </a:lvl7pPr>
            <a:lvl8pPr marL="1436616" indent="-179380">
              <a:lnSpc>
                <a:spcPct val="110000"/>
              </a:lnSpc>
              <a:buFont typeface="Symbol" panose="05050102010706020507" pitchFamily="18" charset="2"/>
              <a:buChar char="-"/>
              <a:defRPr sz="1500"/>
            </a:lvl8pPr>
            <a:lvl9pPr marL="1614408" indent="-177792">
              <a:lnSpc>
                <a:spcPct val="110000"/>
              </a:lnSpc>
              <a:buFont typeface="Symbol" panose="05050102010706020507" pitchFamily="18" charset="2"/>
              <a:buChar char="-"/>
              <a:defRPr sz="1500"/>
            </a:lvl9pPr>
          </a:lstStyle>
          <a:p>
            <a:pPr lvl="0"/>
            <a:r>
              <a:rPr lang="de-CH" dirty="0" smtClean="0"/>
              <a:t>Mastertextformat bearbeiten</a:t>
            </a:r>
          </a:p>
          <a:p>
            <a:pPr lvl="1"/>
            <a:r>
              <a:rPr lang="de-CH" dirty="0" smtClean="0"/>
              <a:t>Zweite Ebene</a:t>
            </a:r>
          </a:p>
          <a:p>
            <a:pPr lvl="2"/>
            <a:r>
              <a:rPr lang="de-CH" dirty="0" smtClean="0"/>
              <a:t>Dritte Ebene</a:t>
            </a:r>
          </a:p>
          <a:p>
            <a:pPr lvl="3"/>
            <a:r>
              <a:rPr lang="de-CH" dirty="0" smtClean="0"/>
              <a:t>Vierte Ebene</a:t>
            </a:r>
          </a:p>
          <a:p>
            <a:pPr lvl="4"/>
            <a:r>
              <a:rPr lang="de-CH" dirty="0" smtClean="0"/>
              <a:t>Fünfte Ebene</a:t>
            </a:r>
          </a:p>
          <a:p>
            <a:pPr lvl="5"/>
            <a:r>
              <a:rPr lang="de-CH" dirty="0" smtClean="0"/>
              <a:t>Sechste Ebene</a:t>
            </a:r>
          </a:p>
          <a:p>
            <a:pPr lvl="6"/>
            <a:r>
              <a:rPr lang="de-CH" dirty="0" smtClean="0"/>
              <a:t>Siebte Ebene</a:t>
            </a:r>
          </a:p>
          <a:p>
            <a:pPr lvl="7"/>
            <a:r>
              <a:rPr lang="de-CH" dirty="0" smtClean="0"/>
              <a:t>Achte Ebene</a:t>
            </a:r>
          </a:p>
          <a:p>
            <a:pPr lvl="8"/>
            <a:r>
              <a:rPr lang="de-CH" dirty="0" smtClean="0"/>
              <a:t>Neunte Ebene</a:t>
            </a:r>
            <a:endParaRPr kumimoji="0" lang="de-CH" sz="1800" b="0" i="0" u="none" strike="noStrike" kern="1200" cap="none" spc="0" normalizeH="0" baseline="0" noProof="0" dirty="0">
              <a:ln>
                <a:noFill/>
              </a:ln>
              <a:solidFill>
                <a:prstClr val="black">
                  <a:lumMod val="65000"/>
                  <a:lumOff val="35000"/>
                </a:prstClr>
              </a:solidFill>
              <a:effectLst/>
              <a:uLnTx/>
              <a:uFillTx/>
              <a:latin typeface="Rockwell"/>
              <a:ea typeface="+mn-ea"/>
              <a:cs typeface="+mn-cs"/>
            </a:endParaRPr>
          </a:p>
        </p:txBody>
      </p:sp>
    </p:spTree>
    <p:extLst>
      <p:ext uri="{BB962C8B-B14F-4D97-AF65-F5344CB8AC3E}">
        <p14:creationId xmlns:p14="http://schemas.microsoft.com/office/powerpoint/2010/main" val="2878391058"/>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zwei Inhalte">
    <p:spTree>
      <p:nvGrpSpPr>
        <p:cNvPr id="1" name=""/>
        <p:cNvGrpSpPr/>
        <p:nvPr/>
      </p:nvGrpSpPr>
      <p:grpSpPr>
        <a:xfrm>
          <a:off x="0" y="0"/>
          <a:ext cx="0" cy="0"/>
          <a:chOff x="0" y="0"/>
          <a:chExt cx="0" cy="0"/>
        </a:xfrm>
      </p:grpSpPr>
      <p:sp>
        <p:nvSpPr>
          <p:cNvPr id="11" name="Inhaltsplatzhalter 10"/>
          <p:cNvSpPr>
            <a:spLocks noGrp="1"/>
          </p:cNvSpPr>
          <p:nvPr>
            <p:ph sz="quarter" idx="13" hasCustomPrompt="1"/>
          </p:nvPr>
        </p:nvSpPr>
        <p:spPr>
          <a:xfrm>
            <a:off x="1042993" y="1006081"/>
            <a:ext cx="3781425" cy="3509963"/>
          </a:xfrm>
        </p:spPr>
        <p:txBody>
          <a:bodyPr/>
          <a:lstStyle>
            <a:lvl1pPr marL="177792" indent="-177792">
              <a:buClr>
                <a:schemeClr val="tx1"/>
              </a:buClr>
              <a:buFont typeface="Arial" panose="020B0604020202020204" pitchFamily="34" charset="0"/>
              <a:buChar char="•"/>
              <a:defRPr sz="1700"/>
            </a:lvl1pPr>
            <a:lvl2pPr marL="355582" indent="-177792">
              <a:buSzPct val="100000"/>
              <a:buFont typeface="Symbol" panose="05050102010706020507" pitchFamily="18" charset="2"/>
              <a:buChar char="-"/>
              <a:defRPr sz="1700"/>
            </a:lvl2pPr>
            <a:lvl3pPr marL="539724" indent="-184142">
              <a:buFont typeface="Symbol" panose="05050102010706020507" pitchFamily="18" charset="2"/>
              <a:buChar char="-"/>
              <a:defRPr sz="1700"/>
            </a:lvl3pPr>
            <a:lvl4pPr marL="717515" indent="-177792">
              <a:buFont typeface="Symbol" panose="05050102010706020507" pitchFamily="18" charset="2"/>
              <a:buChar char="-"/>
              <a:defRPr sz="1700"/>
            </a:lvl4pPr>
            <a:lvl5pPr marL="895306" indent="-177792">
              <a:buFont typeface="Symbol" panose="05050102010706020507" pitchFamily="18" charset="2"/>
              <a:buChar char="-"/>
              <a:defRPr sz="1700"/>
            </a:lvl5pPr>
            <a:lvl6pPr marL="1074685" indent="-179380">
              <a:buFont typeface="Symbol" panose="05050102010706020507" pitchFamily="18" charset="2"/>
              <a:buChar char="-"/>
              <a:defRPr sz="1500"/>
            </a:lvl6pPr>
            <a:lvl7pPr marL="1257238" indent="-182554">
              <a:buFont typeface="Symbol" panose="05050102010706020507" pitchFamily="18" charset="2"/>
              <a:buChar char="-"/>
              <a:defRPr sz="1500"/>
            </a:lvl7pPr>
            <a:lvl8pPr marL="1436616" indent="-179380">
              <a:buFont typeface="Symbol" panose="05050102010706020507" pitchFamily="18" charset="2"/>
              <a:buChar char="-"/>
              <a:defRPr sz="1500"/>
            </a:lvl8pPr>
            <a:lvl9pPr marL="1614408" indent="-177792">
              <a:buFont typeface="Symbol" panose="05050102010706020507" pitchFamily="18" charset="2"/>
              <a:buChar char="-"/>
              <a:defRPr sz="1500"/>
            </a:lvl9pPr>
          </a:lstStyle>
          <a:p>
            <a:pPr lvl="0"/>
            <a:r>
              <a:rPr lang="de-CH" dirty="0" smtClean="0"/>
              <a:t>Mastertextformat bearbeiten</a:t>
            </a:r>
          </a:p>
          <a:p>
            <a:pPr lvl="1"/>
            <a:r>
              <a:rPr lang="de-CH" dirty="0" smtClean="0"/>
              <a:t>Zweite Ebene</a:t>
            </a:r>
          </a:p>
          <a:p>
            <a:pPr lvl="2"/>
            <a:r>
              <a:rPr lang="de-CH" dirty="0" smtClean="0"/>
              <a:t>Dritte Ebene</a:t>
            </a:r>
          </a:p>
          <a:p>
            <a:pPr lvl="3"/>
            <a:r>
              <a:rPr lang="de-CH" dirty="0" smtClean="0"/>
              <a:t>Vierte Ebene</a:t>
            </a:r>
          </a:p>
          <a:p>
            <a:pPr lvl="4"/>
            <a:r>
              <a:rPr lang="de-CH" dirty="0" smtClean="0"/>
              <a:t>Fünfte Ebene</a:t>
            </a:r>
          </a:p>
          <a:p>
            <a:pPr lvl="5"/>
            <a:r>
              <a:rPr lang="de-CH" dirty="0" smtClean="0"/>
              <a:t>Sechste Ebene</a:t>
            </a:r>
          </a:p>
          <a:p>
            <a:pPr lvl="6"/>
            <a:r>
              <a:rPr lang="de-CH" dirty="0" smtClean="0"/>
              <a:t>Siebte Ebene</a:t>
            </a:r>
          </a:p>
          <a:p>
            <a:pPr lvl="7"/>
            <a:r>
              <a:rPr lang="de-CH" dirty="0" smtClean="0"/>
              <a:t>Achte Ebene</a:t>
            </a:r>
          </a:p>
          <a:p>
            <a:pPr lvl="8"/>
            <a:r>
              <a:rPr lang="de-CH" dirty="0" smtClean="0"/>
              <a:t>Neunte Ebene</a:t>
            </a:r>
          </a:p>
        </p:txBody>
      </p:sp>
      <p:sp>
        <p:nvSpPr>
          <p:cNvPr id="15" name="Foliennummernplatzhalter 14"/>
          <p:cNvSpPr>
            <a:spLocks noGrp="1"/>
          </p:cNvSpPr>
          <p:nvPr>
            <p:ph type="sldNum" sz="quarter" idx="17"/>
          </p:nvPr>
        </p:nvSpPr>
        <p:spPr/>
        <p:txBody>
          <a:bodyPr/>
          <a:lstStyle/>
          <a:p>
            <a:pPr algn="r">
              <a:defRPr/>
            </a:pPr>
            <a:r>
              <a:rPr lang="de-DE" dirty="0" smtClean="0"/>
              <a:t>Page </a:t>
            </a:r>
            <a:fld id="{EBC07571-3134-BB4B-B83F-1A9FE18D34F3}" type="slidenum">
              <a:rPr lang="de-DE" smtClean="0"/>
              <a:pPr algn="r">
                <a:defRPr/>
              </a:pPr>
              <a:t>‹#›</a:t>
            </a:fld>
            <a:endParaRPr lang="de-DE" dirty="0"/>
          </a:p>
        </p:txBody>
      </p:sp>
      <p:sp>
        <p:nvSpPr>
          <p:cNvPr id="16" name="Titel 15"/>
          <p:cNvSpPr>
            <a:spLocks noGrp="1"/>
          </p:cNvSpPr>
          <p:nvPr>
            <p:ph type="title"/>
          </p:nvPr>
        </p:nvSpPr>
        <p:spPr>
          <a:xfrm>
            <a:off x="2077211" y="216000"/>
            <a:ext cx="6708025" cy="381375"/>
          </a:xfrm>
        </p:spPr>
        <p:txBody>
          <a:bodyPr/>
          <a:lstStyle/>
          <a:p>
            <a:r>
              <a:rPr lang="en-US" smtClean="0"/>
              <a:t>Click to edit Master title style</a:t>
            </a:r>
            <a:endParaRPr lang="en-GB" dirty="0"/>
          </a:p>
        </p:txBody>
      </p:sp>
      <p:sp>
        <p:nvSpPr>
          <p:cNvPr id="8" name="Inhaltsplatzhalter 10"/>
          <p:cNvSpPr>
            <a:spLocks noGrp="1"/>
          </p:cNvSpPr>
          <p:nvPr>
            <p:ph sz="quarter" idx="18" hasCustomPrompt="1"/>
          </p:nvPr>
        </p:nvSpPr>
        <p:spPr>
          <a:xfrm>
            <a:off x="5003806" y="1003406"/>
            <a:ext cx="3781425" cy="3509963"/>
          </a:xfrm>
        </p:spPr>
        <p:txBody>
          <a:bodyPr/>
          <a:lstStyle>
            <a:lvl1pPr marL="177792" indent="-177792">
              <a:buClr>
                <a:schemeClr val="tx1"/>
              </a:buClr>
              <a:buFont typeface="Arial" panose="020B0604020202020204" pitchFamily="34" charset="0"/>
              <a:buChar char="•"/>
              <a:defRPr sz="1700"/>
            </a:lvl1pPr>
            <a:lvl2pPr marL="355582" indent="-177792">
              <a:buSzPct val="100000"/>
              <a:buFont typeface="Symbol" panose="05050102010706020507" pitchFamily="18" charset="2"/>
              <a:buChar char="-"/>
              <a:defRPr sz="1700"/>
            </a:lvl2pPr>
            <a:lvl3pPr marL="539724" indent="-184142">
              <a:buFont typeface="Symbol" panose="05050102010706020507" pitchFamily="18" charset="2"/>
              <a:buChar char="-"/>
              <a:defRPr sz="1700"/>
            </a:lvl3pPr>
            <a:lvl4pPr marL="717515" indent="-177792">
              <a:buFont typeface="Symbol" panose="05050102010706020507" pitchFamily="18" charset="2"/>
              <a:buChar char="-"/>
              <a:defRPr sz="1700"/>
            </a:lvl4pPr>
            <a:lvl5pPr marL="895306" indent="-177792">
              <a:buFont typeface="Symbol" panose="05050102010706020507" pitchFamily="18" charset="2"/>
              <a:buChar char="-"/>
              <a:defRPr sz="1700"/>
            </a:lvl5pPr>
            <a:lvl6pPr marL="1074685" indent="-179380">
              <a:buFont typeface="Symbol" panose="05050102010706020507" pitchFamily="18" charset="2"/>
              <a:buChar char="-"/>
              <a:defRPr sz="1500"/>
            </a:lvl6pPr>
            <a:lvl7pPr marL="1257238" indent="-182554">
              <a:buFont typeface="Symbol" panose="05050102010706020507" pitchFamily="18" charset="2"/>
              <a:buChar char="-"/>
              <a:defRPr sz="1500"/>
            </a:lvl7pPr>
            <a:lvl8pPr marL="1436616" indent="-179380">
              <a:buFont typeface="Symbol" panose="05050102010706020507" pitchFamily="18" charset="2"/>
              <a:buChar char="-"/>
              <a:defRPr sz="1500"/>
            </a:lvl8pPr>
            <a:lvl9pPr marL="1614408" indent="-177792">
              <a:buFont typeface="Symbol" panose="05050102010706020507" pitchFamily="18" charset="2"/>
              <a:buChar char="-"/>
              <a:defRPr sz="1500"/>
            </a:lvl9pPr>
          </a:lstStyle>
          <a:p>
            <a:pPr lvl="0"/>
            <a:r>
              <a:rPr lang="de-CH" dirty="0" smtClean="0"/>
              <a:t>Mastertextformat bearbeiten</a:t>
            </a:r>
          </a:p>
          <a:p>
            <a:pPr lvl="1"/>
            <a:r>
              <a:rPr lang="de-CH" dirty="0" smtClean="0"/>
              <a:t>Zweite Ebene</a:t>
            </a:r>
          </a:p>
          <a:p>
            <a:pPr lvl="2"/>
            <a:r>
              <a:rPr lang="de-CH" dirty="0" smtClean="0"/>
              <a:t>Dritte Ebene</a:t>
            </a:r>
          </a:p>
          <a:p>
            <a:pPr lvl="3"/>
            <a:r>
              <a:rPr lang="de-CH" dirty="0" smtClean="0"/>
              <a:t>Vierte Ebene</a:t>
            </a:r>
          </a:p>
          <a:p>
            <a:pPr lvl="4"/>
            <a:r>
              <a:rPr lang="de-CH" dirty="0" smtClean="0"/>
              <a:t>Fünfte Ebene</a:t>
            </a:r>
          </a:p>
          <a:p>
            <a:pPr lvl="5"/>
            <a:r>
              <a:rPr lang="de-CH" dirty="0" smtClean="0"/>
              <a:t>Sechste Ebene</a:t>
            </a:r>
          </a:p>
          <a:p>
            <a:pPr lvl="6"/>
            <a:r>
              <a:rPr lang="de-CH" dirty="0" smtClean="0"/>
              <a:t>Siebte Ebene</a:t>
            </a:r>
          </a:p>
          <a:p>
            <a:pPr lvl="7"/>
            <a:r>
              <a:rPr lang="de-CH" dirty="0" smtClean="0"/>
              <a:t>Achte Ebene</a:t>
            </a:r>
          </a:p>
          <a:p>
            <a:pPr lvl="8"/>
            <a:r>
              <a:rPr lang="de-CH" dirty="0" smtClean="0"/>
              <a:t>Neunte Ebene</a:t>
            </a:r>
          </a:p>
        </p:txBody>
      </p:sp>
    </p:spTree>
    <p:extLst>
      <p:ext uri="{BB962C8B-B14F-4D97-AF65-F5344CB8AC3E}">
        <p14:creationId xmlns:p14="http://schemas.microsoft.com/office/powerpoint/2010/main" val="653103038"/>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zwei Inhalte (grau)">
    <p:spTree>
      <p:nvGrpSpPr>
        <p:cNvPr id="1" name=""/>
        <p:cNvGrpSpPr/>
        <p:nvPr/>
      </p:nvGrpSpPr>
      <p:grpSpPr>
        <a:xfrm>
          <a:off x="0" y="0"/>
          <a:ext cx="0" cy="0"/>
          <a:chOff x="0" y="0"/>
          <a:chExt cx="0" cy="0"/>
        </a:xfrm>
      </p:grpSpPr>
      <p:sp>
        <p:nvSpPr>
          <p:cNvPr id="10" name="Rechteck 9"/>
          <p:cNvSpPr/>
          <p:nvPr userDrawn="1"/>
        </p:nvSpPr>
        <p:spPr bwMode="auto">
          <a:xfrm>
            <a:off x="827100" y="1059664"/>
            <a:ext cx="8066087" cy="3888581"/>
          </a:xfrm>
          <a:prstGeom prst="rect">
            <a:avLst/>
          </a:prstGeom>
          <a:solidFill>
            <a:srgbClr val="E5E5E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4"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sp>
        <p:nvSpPr>
          <p:cNvPr id="15" name="Foliennummernplatzhalter 14"/>
          <p:cNvSpPr>
            <a:spLocks noGrp="1"/>
          </p:cNvSpPr>
          <p:nvPr>
            <p:ph type="sldNum" sz="quarter" idx="17"/>
          </p:nvPr>
        </p:nvSpPr>
        <p:spPr/>
        <p:txBody>
          <a:bodyPr/>
          <a:lstStyle/>
          <a:p>
            <a:pPr algn="r">
              <a:defRPr/>
            </a:pPr>
            <a:r>
              <a:rPr lang="de-DE" dirty="0" smtClean="0"/>
              <a:t>Page </a:t>
            </a:r>
            <a:fld id="{EBC07571-3134-BB4B-B83F-1A9FE18D34F3}" type="slidenum">
              <a:rPr lang="de-DE" smtClean="0"/>
              <a:pPr algn="r">
                <a:defRPr/>
              </a:pPr>
              <a:t>‹#›</a:t>
            </a:fld>
            <a:endParaRPr lang="de-DE" dirty="0"/>
          </a:p>
        </p:txBody>
      </p:sp>
      <p:sp>
        <p:nvSpPr>
          <p:cNvPr id="16" name="Titel 15"/>
          <p:cNvSpPr>
            <a:spLocks noGrp="1"/>
          </p:cNvSpPr>
          <p:nvPr>
            <p:ph type="title"/>
          </p:nvPr>
        </p:nvSpPr>
        <p:spPr>
          <a:xfrm>
            <a:off x="2077211" y="216000"/>
            <a:ext cx="6708025" cy="381375"/>
          </a:xfrm>
        </p:spPr>
        <p:txBody>
          <a:bodyPr/>
          <a:lstStyle/>
          <a:p>
            <a:r>
              <a:rPr lang="en-US" smtClean="0"/>
              <a:t>Click to edit Master title style</a:t>
            </a:r>
            <a:endParaRPr lang="en-GB" dirty="0"/>
          </a:p>
        </p:txBody>
      </p:sp>
      <p:sp>
        <p:nvSpPr>
          <p:cNvPr id="17" name="Inhaltsplatzhalter 10"/>
          <p:cNvSpPr>
            <a:spLocks noGrp="1"/>
          </p:cNvSpPr>
          <p:nvPr>
            <p:ph sz="quarter" idx="18" hasCustomPrompt="1"/>
          </p:nvPr>
        </p:nvSpPr>
        <p:spPr>
          <a:xfrm>
            <a:off x="938422" y="1087360"/>
            <a:ext cx="3781425" cy="3428689"/>
          </a:xfrm>
        </p:spPr>
        <p:txBody>
          <a:bodyPr/>
          <a:lstStyle>
            <a:lvl1pPr marL="177792" indent="-177792">
              <a:buClr>
                <a:schemeClr val="tx1"/>
              </a:buClr>
              <a:buFont typeface="Arial" panose="020B0604020202020204" pitchFamily="34" charset="0"/>
              <a:buChar char="•"/>
              <a:defRPr sz="1700"/>
            </a:lvl1pPr>
            <a:lvl2pPr marL="355582" indent="-177792">
              <a:buSzPct val="100000"/>
              <a:buFont typeface="Symbol" panose="05050102010706020507" pitchFamily="18" charset="2"/>
              <a:buChar char="-"/>
              <a:defRPr sz="1700"/>
            </a:lvl2pPr>
            <a:lvl3pPr marL="539724" indent="-184142">
              <a:buFont typeface="Symbol" panose="05050102010706020507" pitchFamily="18" charset="2"/>
              <a:buChar char="-"/>
              <a:defRPr sz="1700"/>
            </a:lvl3pPr>
            <a:lvl4pPr marL="717515" indent="-177792">
              <a:buFont typeface="Symbol" panose="05050102010706020507" pitchFamily="18" charset="2"/>
              <a:buChar char="-"/>
              <a:defRPr sz="1700"/>
            </a:lvl4pPr>
            <a:lvl5pPr marL="895306" indent="-177792">
              <a:buFont typeface="Symbol" panose="05050102010706020507" pitchFamily="18" charset="2"/>
              <a:buChar char="-"/>
              <a:defRPr sz="1700"/>
            </a:lvl5pPr>
            <a:lvl6pPr marL="1074685" indent="-179380">
              <a:buFont typeface="Symbol" panose="05050102010706020507" pitchFamily="18" charset="2"/>
              <a:buChar char="-"/>
              <a:defRPr sz="1500"/>
            </a:lvl6pPr>
            <a:lvl7pPr marL="1257238" indent="-182554">
              <a:buFont typeface="Symbol" panose="05050102010706020507" pitchFamily="18" charset="2"/>
              <a:buChar char="-"/>
              <a:defRPr sz="1500"/>
            </a:lvl7pPr>
            <a:lvl8pPr marL="1436616" indent="-179380">
              <a:buFont typeface="Symbol" panose="05050102010706020507" pitchFamily="18" charset="2"/>
              <a:buChar char="-"/>
              <a:defRPr sz="1500"/>
            </a:lvl8pPr>
            <a:lvl9pPr marL="1614408" indent="-177792">
              <a:buFont typeface="Symbol" panose="05050102010706020507" pitchFamily="18" charset="2"/>
              <a:buChar char="-"/>
              <a:defRPr sz="1500"/>
            </a:lvl9pPr>
          </a:lstStyle>
          <a:p>
            <a:pPr lvl="0"/>
            <a:r>
              <a:rPr lang="de-CH" dirty="0" smtClean="0"/>
              <a:t>Mastertextformat bearbeiten</a:t>
            </a:r>
          </a:p>
          <a:p>
            <a:pPr lvl="1"/>
            <a:r>
              <a:rPr lang="de-CH" dirty="0" smtClean="0"/>
              <a:t>Zweite Ebene</a:t>
            </a:r>
          </a:p>
          <a:p>
            <a:pPr lvl="2"/>
            <a:r>
              <a:rPr lang="de-CH" dirty="0" smtClean="0"/>
              <a:t>Dritte Ebene</a:t>
            </a:r>
          </a:p>
          <a:p>
            <a:pPr lvl="3"/>
            <a:r>
              <a:rPr lang="de-CH" dirty="0" smtClean="0"/>
              <a:t>Vierte Ebene</a:t>
            </a:r>
          </a:p>
          <a:p>
            <a:pPr lvl="4"/>
            <a:r>
              <a:rPr lang="de-CH" dirty="0" smtClean="0"/>
              <a:t>Fünfte Ebene</a:t>
            </a:r>
          </a:p>
          <a:p>
            <a:pPr lvl="5"/>
            <a:r>
              <a:rPr lang="de-CH" dirty="0" smtClean="0"/>
              <a:t>Sechste Ebene</a:t>
            </a:r>
          </a:p>
          <a:p>
            <a:pPr lvl="6"/>
            <a:r>
              <a:rPr lang="de-CH" dirty="0" smtClean="0"/>
              <a:t>Siebte Ebene</a:t>
            </a:r>
          </a:p>
          <a:p>
            <a:pPr lvl="7"/>
            <a:r>
              <a:rPr lang="de-CH" dirty="0" smtClean="0"/>
              <a:t>Achte Ebene</a:t>
            </a:r>
          </a:p>
          <a:p>
            <a:pPr lvl="8"/>
            <a:r>
              <a:rPr lang="de-CH" dirty="0" smtClean="0"/>
              <a:t>Neunte Ebene</a:t>
            </a:r>
          </a:p>
        </p:txBody>
      </p:sp>
      <p:sp>
        <p:nvSpPr>
          <p:cNvPr id="18" name="Inhaltsplatzhalter 10"/>
          <p:cNvSpPr>
            <a:spLocks noGrp="1"/>
          </p:cNvSpPr>
          <p:nvPr>
            <p:ph sz="quarter" idx="19" hasCustomPrompt="1"/>
          </p:nvPr>
        </p:nvSpPr>
        <p:spPr>
          <a:xfrm>
            <a:off x="4899235" y="1084678"/>
            <a:ext cx="3781425" cy="3431366"/>
          </a:xfrm>
        </p:spPr>
        <p:txBody>
          <a:bodyPr/>
          <a:lstStyle>
            <a:lvl1pPr marL="177792" indent="-177792">
              <a:buClr>
                <a:schemeClr val="tx1"/>
              </a:buClr>
              <a:buFont typeface="Arial" panose="020B0604020202020204" pitchFamily="34" charset="0"/>
              <a:buChar char="•"/>
              <a:defRPr sz="1700"/>
            </a:lvl1pPr>
            <a:lvl2pPr marL="355582" indent="-177792">
              <a:buSzPct val="100000"/>
              <a:buFont typeface="Symbol" panose="05050102010706020507" pitchFamily="18" charset="2"/>
              <a:buChar char="-"/>
              <a:defRPr sz="1700"/>
            </a:lvl2pPr>
            <a:lvl3pPr marL="539724" indent="-184142">
              <a:buFont typeface="Symbol" panose="05050102010706020507" pitchFamily="18" charset="2"/>
              <a:buChar char="-"/>
              <a:defRPr sz="1700"/>
            </a:lvl3pPr>
            <a:lvl4pPr marL="717515" indent="-177792">
              <a:buFont typeface="Symbol" panose="05050102010706020507" pitchFamily="18" charset="2"/>
              <a:buChar char="-"/>
              <a:defRPr sz="1700"/>
            </a:lvl4pPr>
            <a:lvl5pPr marL="895306" indent="-177792">
              <a:buFont typeface="Symbol" panose="05050102010706020507" pitchFamily="18" charset="2"/>
              <a:buChar char="-"/>
              <a:defRPr sz="1700"/>
            </a:lvl5pPr>
            <a:lvl6pPr marL="1074685" indent="-179380">
              <a:buFont typeface="Symbol" panose="05050102010706020507" pitchFamily="18" charset="2"/>
              <a:buChar char="-"/>
              <a:defRPr sz="1500"/>
            </a:lvl6pPr>
            <a:lvl7pPr marL="1257238" indent="-182554">
              <a:buFont typeface="Symbol" panose="05050102010706020507" pitchFamily="18" charset="2"/>
              <a:buChar char="-"/>
              <a:defRPr sz="1500"/>
            </a:lvl7pPr>
            <a:lvl8pPr marL="1436616" indent="-179380">
              <a:buFont typeface="Symbol" panose="05050102010706020507" pitchFamily="18" charset="2"/>
              <a:buChar char="-"/>
              <a:defRPr sz="1500"/>
            </a:lvl8pPr>
            <a:lvl9pPr marL="1614408" indent="-177792">
              <a:buFont typeface="Symbol" panose="05050102010706020507" pitchFamily="18" charset="2"/>
              <a:buChar char="-"/>
              <a:defRPr sz="1500"/>
            </a:lvl9pPr>
          </a:lstStyle>
          <a:p>
            <a:pPr lvl="0"/>
            <a:r>
              <a:rPr lang="de-CH" dirty="0" smtClean="0"/>
              <a:t>Mastertextformat bearbeiten</a:t>
            </a:r>
          </a:p>
          <a:p>
            <a:pPr lvl="1"/>
            <a:r>
              <a:rPr lang="de-CH" dirty="0" smtClean="0"/>
              <a:t>Zweite Ebene</a:t>
            </a:r>
          </a:p>
          <a:p>
            <a:pPr lvl="2"/>
            <a:r>
              <a:rPr lang="de-CH" dirty="0" smtClean="0"/>
              <a:t>Dritte Ebene</a:t>
            </a:r>
          </a:p>
          <a:p>
            <a:pPr lvl="3"/>
            <a:r>
              <a:rPr lang="de-CH" dirty="0" smtClean="0"/>
              <a:t>Vierte Ebene</a:t>
            </a:r>
          </a:p>
          <a:p>
            <a:pPr lvl="4"/>
            <a:r>
              <a:rPr lang="de-CH" dirty="0" smtClean="0"/>
              <a:t>Fünfte Ebene</a:t>
            </a:r>
          </a:p>
          <a:p>
            <a:pPr lvl="5"/>
            <a:r>
              <a:rPr lang="de-CH" dirty="0" smtClean="0"/>
              <a:t>Sechste Ebene</a:t>
            </a:r>
          </a:p>
          <a:p>
            <a:pPr lvl="6"/>
            <a:r>
              <a:rPr lang="de-CH" dirty="0" smtClean="0"/>
              <a:t>Siebte Ebene</a:t>
            </a:r>
          </a:p>
          <a:p>
            <a:pPr lvl="7"/>
            <a:r>
              <a:rPr lang="de-CH" dirty="0" smtClean="0"/>
              <a:t>Achte Ebene</a:t>
            </a:r>
          </a:p>
          <a:p>
            <a:pPr lvl="8"/>
            <a:r>
              <a:rPr lang="de-CH" dirty="0" smtClean="0"/>
              <a:t>Neunte Ebene</a:t>
            </a:r>
          </a:p>
        </p:txBody>
      </p:sp>
    </p:spTree>
    <p:extLst>
      <p:ext uri="{BB962C8B-B14F-4D97-AF65-F5344CB8AC3E}">
        <p14:creationId xmlns:p14="http://schemas.microsoft.com/office/powerpoint/2010/main" val="963531168"/>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077211" y="216000"/>
            <a:ext cx="6708025" cy="381375"/>
          </a:xfrm>
        </p:spPr>
        <p:txBody>
          <a:bodyPr/>
          <a:lstStyle/>
          <a:p>
            <a:r>
              <a:rPr lang="en-US" smtClean="0"/>
              <a:t>Click to edit Master title style</a:t>
            </a:r>
            <a:endParaRPr lang="en-GB" dirty="0"/>
          </a:p>
        </p:txBody>
      </p:sp>
      <p:sp>
        <p:nvSpPr>
          <p:cNvPr id="5" name="Foliennummernplatzhalter 4"/>
          <p:cNvSpPr>
            <a:spLocks noGrp="1"/>
          </p:cNvSpPr>
          <p:nvPr>
            <p:ph type="sldNum" sz="quarter" idx="12"/>
          </p:nvPr>
        </p:nvSpPr>
        <p:spPr/>
        <p:txBody>
          <a:bodyPr/>
          <a:lstStyle/>
          <a:p>
            <a:pPr algn="r">
              <a:defRPr/>
            </a:pPr>
            <a:r>
              <a:rPr lang="de-DE" dirty="0" smtClean="0"/>
              <a:t>Page </a:t>
            </a:r>
            <a:fld id="{EBC07571-3134-BB4B-B83F-1A9FE18D34F3}" type="slidenum">
              <a:rPr lang="de-DE" smtClean="0"/>
              <a:pPr algn="r">
                <a:defRPr/>
              </a:pPr>
              <a:t>‹#›</a:t>
            </a:fld>
            <a:endParaRPr lang="de-DE" dirty="0"/>
          </a:p>
        </p:txBody>
      </p:sp>
    </p:spTree>
    <p:extLst>
      <p:ext uri="{BB962C8B-B14F-4D97-AF65-F5344CB8AC3E}">
        <p14:creationId xmlns:p14="http://schemas.microsoft.com/office/powerpoint/2010/main" val="681525059"/>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grau)">
    <p:spTree>
      <p:nvGrpSpPr>
        <p:cNvPr id="1" name=""/>
        <p:cNvGrpSpPr/>
        <p:nvPr/>
      </p:nvGrpSpPr>
      <p:grpSpPr>
        <a:xfrm>
          <a:off x="0" y="0"/>
          <a:ext cx="0" cy="0"/>
          <a:chOff x="0" y="0"/>
          <a:chExt cx="0" cy="0"/>
        </a:xfrm>
      </p:grpSpPr>
      <p:sp>
        <p:nvSpPr>
          <p:cNvPr id="2" name="Titel 1"/>
          <p:cNvSpPr>
            <a:spLocks noGrp="1"/>
          </p:cNvSpPr>
          <p:nvPr>
            <p:ph type="title"/>
          </p:nvPr>
        </p:nvSpPr>
        <p:spPr>
          <a:xfrm>
            <a:off x="2077211" y="216000"/>
            <a:ext cx="6708025" cy="381375"/>
          </a:xfrm>
        </p:spPr>
        <p:txBody>
          <a:bodyPr/>
          <a:lstStyle/>
          <a:p>
            <a:r>
              <a:rPr lang="en-US" smtClean="0"/>
              <a:t>Click to edit Master title style</a:t>
            </a:r>
            <a:endParaRPr lang="en-GB" dirty="0"/>
          </a:p>
        </p:txBody>
      </p:sp>
      <p:sp>
        <p:nvSpPr>
          <p:cNvPr id="5" name="Foliennummernplatzhalter 4"/>
          <p:cNvSpPr>
            <a:spLocks noGrp="1"/>
          </p:cNvSpPr>
          <p:nvPr>
            <p:ph type="sldNum" sz="quarter" idx="12"/>
          </p:nvPr>
        </p:nvSpPr>
        <p:spPr/>
        <p:txBody>
          <a:bodyPr/>
          <a:lstStyle/>
          <a:p>
            <a:pPr algn="r">
              <a:defRPr/>
            </a:pPr>
            <a:r>
              <a:rPr lang="de-DE" dirty="0" smtClean="0"/>
              <a:t>Page </a:t>
            </a:r>
            <a:fld id="{EBC07571-3134-BB4B-B83F-1A9FE18D34F3}" type="slidenum">
              <a:rPr lang="de-DE" smtClean="0"/>
              <a:pPr algn="r">
                <a:defRPr/>
              </a:pPr>
              <a:t>‹#›</a:t>
            </a:fld>
            <a:endParaRPr lang="de-DE" dirty="0"/>
          </a:p>
        </p:txBody>
      </p:sp>
      <p:sp>
        <p:nvSpPr>
          <p:cNvPr id="7" name="Rechteck 6"/>
          <p:cNvSpPr/>
          <p:nvPr userDrawn="1"/>
        </p:nvSpPr>
        <p:spPr bwMode="auto">
          <a:xfrm>
            <a:off x="827100" y="1059664"/>
            <a:ext cx="8066087" cy="3888581"/>
          </a:xfrm>
          <a:prstGeom prst="rect">
            <a:avLst/>
          </a:prstGeom>
          <a:solidFill>
            <a:srgbClr val="E5E5E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4"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3767438787"/>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nhalt auf Bild (hoch)">
    <p:spTree>
      <p:nvGrpSpPr>
        <p:cNvPr id="1" name=""/>
        <p:cNvGrpSpPr/>
        <p:nvPr/>
      </p:nvGrpSpPr>
      <p:grpSpPr>
        <a:xfrm>
          <a:off x="0" y="0"/>
          <a:ext cx="0" cy="0"/>
          <a:chOff x="0" y="0"/>
          <a:chExt cx="0" cy="0"/>
        </a:xfrm>
      </p:grpSpPr>
      <p:pic>
        <p:nvPicPr>
          <p:cNvPr id="8" name="Picture 2" descr="U:\20160506_PSI_Luftbild_0292.jpg"/>
          <p:cNvPicPr>
            <a:picLocks noChangeArrowheads="1"/>
          </p:cNvPicPr>
          <p:nvPr userDrawn="1"/>
        </p:nvPicPr>
        <p:blipFill rotWithShape="1">
          <a:blip r:embed="rId2">
            <a:extLst>
              <a:ext uri="{28A0092B-C50C-407E-A947-70E740481C1C}">
                <a14:useLocalDpi xmlns:a14="http://schemas.microsoft.com/office/drawing/2010/main" val="0"/>
              </a:ext>
            </a:extLst>
          </a:blip>
          <a:srcRect l="-1" t="13691" r="643" b="11426"/>
          <a:stretch/>
        </p:blipFill>
        <p:spPr bwMode="auto">
          <a:xfrm>
            <a:off x="827095" y="764860"/>
            <a:ext cx="8316905" cy="4183385"/>
          </a:xfrm>
          <a:prstGeom prst="rect">
            <a:avLst/>
          </a:prstGeom>
          <a:noFill/>
          <a:extLst>
            <a:ext uri="{909E8E84-426E-40DD-AFC4-6F175D3DCCD1}">
              <a14:hiddenFill xmlns:a14="http://schemas.microsoft.com/office/drawing/2010/main">
                <a:solidFill>
                  <a:srgbClr val="FFFFFF"/>
                </a:solidFill>
              </a14:hiddenFill>
            </a:ext>
          </a:extLst>
        </p:spPr>
      </p:pic>
      <p:sp>
        <p:nvSpPr>
          <p:cNvPr id="10" name="Foliennummernplatzhalter 9"/>
          <p:cNvSpPr>
            <a:spLocks noGrp="1"/>
          </p:cNvSpPr>
          <p:nvPr>
            <p:ph type="sldNum" sz="quarter" idx="12"/>
          </p:nvPr>
        </p:nvSpPr>
        <p:spPr/>
        <p:txBody>
          <a:bodyPr/>
          <a:lstStyle/>
          <a:p>
            <a:pPr algn="r">
              <a:defRPr/>
            </a:pPr>
            <a:r>
              <a:rPr lang="de-DE" dirty="0" smtClean="0"/>
              <a:t>Page </a:t>
            </a:r>
            <a:fld id="{EBC07571-3134-BB4B-B83F-1A9FE18D34F3}" type="slidenum">
              <a:rPr lang="de-DE" smtClean="0"/>
              <a:pPr algn="r">
                <a:defRPr/>
              </a:pPr>
              <a:t>‹#›</a:t>
            </a:fld>
            <a:endParaRPr lang="de-DE" dirty="0"/>
          </a:p>
        </p:txBody>
      </p:sp>
      <p:sp>
        <p:nvSpPr>
          <p:cNvPr id="12" name="Titel 11"/>
          <p:cNvSpPr>
            <a:spLocks noGrp="1"/>
          </p:cNvSpPr>
          <p:nvPr>
            <p:ph type="title"/>
          </p:nvPr>
        </p:nvSpPr>
        <p:spPr>
          <a:xfrm>
            <a:off x="2077211" y="216000"/>
            <a:ext cx="6708025" cy="381375"/>
          </a:xfrm>
        </p:spPr>
        <p:txBody>
          <a:bodyPr/>
          <a:lstStyle/>
          <a:p>
            <a:r>
              <a:rPr lang="en-US" smtClean="0"/>
              <a:t>Click to edit Master title style</a:t>
            </a:r>
            <a:endParaRPr lang="en-GB" dirty="0"/>
          </a:p>
        </p:txBody>
      </p:sp>
      <p:sp>
        <p:nvSpPr>
          <p:cNvPr id="14" name="Textplatzhalter 13"/>
          <p:cNvSpPr>
            <a:spLocks noGrp="1"/>
          </p:cNvSpPr>
          <p:nvPr>
            <p:ph type="body" sz="quarter" idx="13"/>
          </p:nvPr>
        </p:nvSpPr>
        <p:spPr>
          <a:xfrm>
            <a:off x="827088" y="764867"/>
            <a:ext cx="2289712" cy="4183379"/>
          </a:xfrm>
          <a:solidFill>
            <a:schemeClr val="bg1">
              <a:alpha val="75000"/>
            </a:schemeClr>
          </a:solidFill>
        </p:spPr>
        <p:txBody>
          <a:bodyPr lIns="72000" tIns="432000" rIns="36000" bIns="36000" anchor="t" anchorCtr="0"/>
          <a:lstStyle>
            <a:lvl1pPr marL="177792" indent="-177792">
              <a:lnSpc>
                <a:spcPct val="110000"/>
              </a:lnSpc>
              <a:spcAft>
                <a:spcPts val="0"/>
              </a:spcAft>
              <a:buFont typeface="Arial" panose="020B0604020202020204" pitchFamily="34" charset="0"/>
              <a:buChar char="•"/>
              <a:defRPr sz="1700"/>
            </a:lvl1pPr>
            <a:lvl2pPr>
              <a:lnSpc>
                <a:spcPct val="110000"/>
              </a:lnSpc>
              <a:spcBef>
                <a:spcPts val="0"/>
              </a:spcBef>
              <a:spcAft>
                <a:spcPts val="0"/>
              </a:spcAft>
              <a:defRPr sz="1700"/>
            </a:lvl2pPr>
            <a:lvl3pPr>
              <a:lnSpc>
                <a:spcPct val="110000"/>
              </a:lnSpc>
              <a:spcBef>
                <a:spcPts val="0"/>
              </a:spcBef>
              <a:spcAft>
                <a:spcPts val="0"/>
              </a:spcAft>
              <a:defRPr sz="1700"/>
            </a:lvl3pPr>
            <a:lvl4pPr>
              <a:lnSpc>
                <a:spcPct val="110000"/>
              </a:lnSpc>
              <a:spcBef>
                <a:spcPts val="0"/>
              </a:spcBef>
              <a:spcAft>
                <a:spcPts val="0"/>
              </a:spcAft>
              <a:defRPr sz="1700"/>
            </a:lvl4pPr>
            <a:lvl5pPr>
              <a:lnSpc>
                <a:spcPct val="110000"/>
              </a:lnSpc>
              <a:spcBef>
                <a:spcPts val="0"/>
              </a:spcBef>
              <a:spcAft>
                <a:spcPts val="0"/>
              </a:spcAft>
              <a:defRPr sz="17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9" name="Bild 14" descr="PSI-Logo_narrow_30k.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auto">
          <a:xfrm>
            <a:off x="827014" y="214317"/>
            <a:ext cx="1015200" cy="361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hteck 12"/>
          <p:cNvSpPr>
            <a:spLocks noChangeArrowheads="1"/>
          </p:cNvSpPr>
          <p:nvPr userDrawn="1"/>
        </p:nvSpPr>
        <p:spPr bwMode="auto">
          <a:xfrm>
            <a:off x="12" y="764860"/>
            <a:ext cx="648000" cy="648000"/>
          </a:xfrm>
          <a:prstGeom prst="rect">
            <a:avLst/>
          </a:prstGeom>
          <a:solidFill>
            <a:srgbClr val="B9B9B9"/>
          </a:solidFill>
          <a:ln>
            <a:noFill/>
          </a:ln>
          <a:extLst/>
        </p:spPr>
        <p:txBody>
          <a:bodyPr/>
          <a:lstStyle/>
          <a:p>
            <a:pPr>
              <a:spcBef>
                <a:spcPct val="0"/>
              </a:spcBef>
            </a:pPr>
            <a:endParaRPr lang="de-DE" sz="2400">
              <a:latin typeface="Times" charset="0"/>
            </a:endParaRPr>
          </a:p>
        </p:txBody>
      </p:sp>
    </p:spTree>
    <p:extLst>
      <p:ext uri="{BB962C8B-B14F-4D97-AF65-F5344CB8AC3E}">
        <p14:creationId xmlns:p14="http://schemas.microsoft.com/office/powerpoint/2010/main" val="3668468805"/>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8"/>
          <p:cNvSpPr>
            <a:spLocks noGrp="1" noChangeArrowheads="1"/>
          </p:cNvSpPr>
          <p:nvPr>
            <p:ph type="title"/>
          </p:nvPr>
        </p:nvSpPr>
        <p:spPr bwMode="auto">
          <a:xfrm>
            <a:off x="2077211" y="216000"/>
            <a:ext cx="6708025" cy="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de-CH" noProof="0" dirty="0" smtClean="0"/>
              <a:t>Folientitel eingeben</a:t>
            </a:r>
            <a:endParaRPr lang="de-CH" noProof="0" dirty="0"/>
          </a:p>
        </p:txBody>
      </p:sp>
      <p:sp>
        <p:nvSpPr>
          <p:cNvPr id="18" name="Foliennummernplatzhalter 5"/>
          <p:cNvSpPr>
            <a:spLocks noGrp="1"/>
          </p:cNvSpPr>
          <p:nvPr>
            <p:ph type="sldNum" sz="quarter" idx="4"/>
          </p:nvPr>
        </p:nvSpPr>
        <p:spPr>
          <a:xfrm>
            <a:off x="8206312" y="4968000"/>
            <a:ext cx="575742" cy="147638"/>
          </a:xfrm>
          <a:prstGeom prst="rect">
            <a:avLst/>
          </a:prstGeom>
        </p:spPr>
        <p:txBody>
          <a:bodyPr vert="horz" wrap="square" lIns="0" tIns="0" rIns="0" bIns="0" numCol="1" anchor="t" anchorCtr="0" compatLnSpc="1">
            <a:prstTxWarp prst="textNoShape">
              <a:avLst/>
            </a:prstTxWarp>
          </a:bodyPr>
          <a:lstStyle>
            <a:lvl1pPr>
              <a:spcBef>
                <a:spcPct val="0"/>
              </a:spcBef>
              <a:defRPr sz="800" smtClean="0">
                <a:latin typeface="+mn-lt"/>
              </a:defRPr>
            </a:lvl1pPr>
          </a:lstStyle>
          <a:p>
            <a:pPr algn="r">
              <a:defRPr/>
            </a:pPr>
            <a:r>
              <a:rPr lang="de-DE" dirty="0" smtClean="0"/>
              <a:t>Page </a:t>
            </a:r>
            <a:fld id="{EBC07571-3134-BB4B-B83F-1A9FE18D34F3}" type="slidenum">
              <a:rPr lang="de-DE" smtClean="0"/>
              <a:pPr algn="r">
                <a:defRPr/>
              </a:pPr>
              <a:t>‹#›</a:t>
            </a:fld>
            <a:endParaRPr lang="de-DE" dirty="0"/>
          </a:p>
        </p:txBody>
      </p:sp>
      <p:sp>
        <p:nvSpPr>
          <p:cNvPr id="6" name="Rechteck 12"/>
          <p:cNvSpPr>
            <a:spLocks noChangeArrowheads="1"/>
          </p:cNvSpPr>
          <p:nvPr/>
        </p:nvSpPr>
        <p:spPr bwMode="auto">
          <a:xfrm>
            <a:off x="12" y="1059659"/>
            <a:ext cx="612000" cy="612000"/>
          </a:xfrm>
          <a:prstGeom prst="rect">
            <a:avLst/>
          </a:prstGeom>
          <a:solidFill>
            <a:srgbClr val="B9B9B9"/>
          </a:solidFill>
          <a:ln>
            <a:noFill/>
          </a:ln>
          <a:extLst/>
        </p:spPr>
        <p:txBody>
          <a:bodyPr/>
          <a:lstStyle/>
          <a:p>
            <a:pPr>
              <a:spcBef>
                <a:spcPct val="0"/>
              </a:spcBef>
            </a:pPr>
            <a:endParaRPr lang="de-DE" sz="2400">
              <a:latin typeface="Times" charset="0"/>
            </a:endParaRPr>
          </a:p>
        </p:txBody>
      </p:sp>
      <p:sp>
        <p:nvSpPr>
          <p:cNvPr id="2" name="Textplatzhalter 1"/>
          <p:cNvSpPr>
            <a:spLocks noGrp="1"/>
          </p:cNvSpPr>
          <p:nvPr>
            <p:ph type="body" idx="1"/>
          </p:nvPr>
        </p:nvSpPr>
        <p:spPr>
          <a:xfrm>
            <a:off x="1043000" y="1006082"/>
            <a:ext cx="7742237" cy="3509963"/>
          </a:xfrm>
          <a:prstGeom prst="rect">
            <a:avLst/>
          </a:prstGeom>
        </p:spPr>
        <p:txBody>
          <a:bodyPr vert="horz" lIns="0" tIns="0" rIns="0" bIns="0" rtlCol="0">
            <a:noAutofit/>
          </a:bodyPr>
          <a:lstStyle/>
          <a:p>
            <a:pPr lvl="0"/>
            <a:r>
              <a:rPr lang="de-CH" dirty="0" smtClean="0"/>
              <a:t>Mastertextformat bearbeiten</a:t>
            </a:r>
          </a:p>
          <a:p>
            <a:pPr lvl="1"/>
            <a:r>
              <a:rPr lang="de-CH" dirty="0" smtClean="0"/>
              <a:t>Zweite Ebene</a:t>
            </a:r>
          </a:p>
          <a:p>
            <a:pPr lvl="2"/>
            <a:r>
              <a:rPr lang="de-CH" dirty="0" smtClean="0"/>
              <a:t>Dritte Ebene</a:t>
            </a:r>
          </a:p>
          <a:p>
            <a:pPr lvl="3"/>
            <a:r>
              <a:rPr lang="de-CH" dirty="0" smtClean="0"/>
              <a:t>Vierte Ebene</a:t>
            </a:r>
          </a:p>
          <a:p>
            <a:pPr lvl="4"/>
            <a:r>
              <a:rPr lang="de-CH" dirty="0" smtClean="0"/>
              <a:t>Fünfte Ebene</a:t>
            </a:r>
          </a:p>
          <a:p>
            <a:pPr lvl="5"/>
            <a:r>
              <a:rPr lang="de-CH" dirty="0" smtClean="0"/>
              <a:t>Sechste Ebene</a:t>
            </a:r>
          </a:p>
          <a:p>
            <a:pPr lvl="6"/>
            <a:r>
              <a:rPr lang="de-CH" dirty="0" smtClean="0"/>
              <a:t>Siebte Ebene</a:t>
            </a:r>
          </a:p>
          <a:p>
            <a:pPr lvl="7"/>
            <a:r>
              <a:rPr lang="de-CH" dirty="0" smtClean="0"/>
              <a:t>Achte Ebene</a:t>
            </a:r>
          </a:p>
          <a:p>
            <a:pPr lvl="8"/>
            <a:r>
              <a:rPr lang="de-CH" dirty="0" smtClean="0"/>
              <a:t>Neunte Ebene</a:t>
            </a:r>
          </a:p>
        </p:txBody>
      </p:sp>
      <p:pic>
        <p:nvPicPr>
          <p:cNvPr id="8" name="Bild 14" descr="PSI-Logo_narrow_30k.eps"/>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bwMode="auto">
          <a:xfrm>
            <a:off x="828000" y="214317"/>
            <a:ext cx="1015200" cy="361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9" r:id="rId1"/>
    <p:sldLayoutId id="2147483974" r:id="rId2"/>
    <p:sldLayoutId id="2147483976" r:id="rId3"/>
    <p:sldLayoutId id="2147483973" r:id="rId4"/>
    <p:sldLayoutId id="2147483977" r:id="rId5"/>
    <p:sldLayoutId id="2147483979" r:id="rId6"/>
    <p:sldLayoutId id="2147483978" r:id="rId7"/>
    <p:sldLayoutId id="2147483980" r:id="rId8"/>
  </p:sldLayoutIdLst>
  <p:transition spd="med"/>
  <p:timing>
    <p:tnLst>
      <p:par>
        <p:cTn id="1" dur="indefinite" restart="never" nodeType="tmRoot"/>
      </p:par>
    </p:tnLst>
  </p:timing>
  <p:hf hdr="0"/>
  <p:txStyles>
    <p:titleStyle>
      <a:lvl1pPr algn="l" rtl="0" eaLnBrk="1" fontAlgn="base" hangingPunct="1">
        <a:spcBef>
          <a:spcPct val="0"/>
        </a:spcBef>
        <a:spcAft>
          <a:spcPct val="0"/>
        </a:spcAft>
        <a:defRPr sz="2400" kern="1000" spc="0">
          <a:solidFill>
            <a:srgbClr val="686868"/>
          </a:solidFill>
          <a:latin typeface="+mj-lt"/>
          <a:ea typeface="+mj-ea"/>
          <a:cs typeface="+mj-cs"/>
        </a:defRPr>
      </a:lvl1pPr>
      <a:lvl2pPr algn="l" rtl="0" eaLnBrk="1" fontAlgn="base" hangingPunct="1">
        <a:spcBef>
          <a:spcPct val="0"/>
        </a:spcBef>
        <a:spcAft>
          <a:spcPct val="0"/>
        </a:spcAft>
        <a:defRPr sz="2500">
          <a:solidFill>
            <a:srgbClr val="505150"/>
          </a:solidFill>
          <a:latin typeface="Georgia" charset="0"/>
          <a:ea typeface="ヒラギノ角ゴ Pro W3" pitchFamily="-108" charset="-128"/>
          <a:cs typeface="ヒラギノ角ゴ Pro W3" pitchFamily="-108" charset="-128"/>
        </a:defRPr>
      </a:lvl2pPr>
      <a:lvl3pPr algn="l" rtl="0" eaLnBrk="1" fontAlgn="base" hangingPunct="1">
        <a:spcBef>
          <a:spcPct val="0"/>
        </a:spcBef>
        <a:spcAft>
          <a:spcPct val="0"/>
        </a:spcAft>
        <a:defRPr sz="2500">
          <a:solidFill>
            <a:srgbClr val="505150"/>
          </a:solidFill>
          <a:latin typeface="Georgia" charset="0"/>
          <a:ea typeface="ヒラギノ角ゴ Pro W3" pitchFamily="-108" charset="-128"/>
          <a:cs typeface="ヒラギノ角ゴ Pro W3" pitchFamily="-108" charset="-128"/>
        </a:defRPr>
      </a:lvl3pPr>
      <a:lvl4pPr algn="l" rtl="0" eaLnBrk="1" fontAlgn="base" hangingPunct="1">
        <a:spcBef>
          <a:spcPct val="0"/>
        </a:spcBef>
        <a:spcAft>
          <a:spcPct val="0"/>
        </a:spcAft>
        <a:defRPr sz="2500">
          <a:solidFill>
            <a:srgbClr val="505150"/>
          </a:solidFill>
          <a:latin typeface="Georgia" charset="0"/>
          <a:ea typeface="ヒラギノ角ゴ Pro W3" pitchFamily="-108" charset="-128"/>
          <a:cs typeface="ヒラギノ角ゴ Pro W3" pitchFamily="-108" charset="-128"/>
        </a:defRPr>
      </a:lvl4pPr>
      <a:lvl5pPr algn="l" rtl="0" eaLnBrk="1" fontAlgn="base" hangingPunct="1">
        <a:spcBef>
          <a:spcPct val="0"/>
        </a:spcBef>
        <a:spcAft>
          <a:spcPct val="0"/>
        </a:spcAft>
        <a:defRPr sz="2500">
          <a:solidFill>
            <a:srgbClr val="505150"/>
          </a:solidFill>
          <a:latin typeface="Georgia" charset="0"/>
          <a:ea typeface="ヒラギノ角ゴ Pro W3" pitchFamily="-108" charset="-128"/>
          <a:cs typeface="ヒラギノ角ゴ Pro W3" pitchFamily="-108" charset="-128"/>
        </a:defRPr>
      </a:lvl5pPr>
      <a:lvl6pPr marL="457178" algn="l" rtl="0" eaLnBrk="1" fontAlgn="base" hangingPunct="1">
        <a:spcBef>
          <a:spcPct val="0"/>
        </a:spcBef>
        <a:spcAft>
          <a:spcPct val="0"/>
        </a:spcAft>
        <a:defRPr sz="3200" b="1">
          <a:solidFill>
            <a:schemeClr val="tx2"/>
          </a:solidFill>
          <a:latin typeface="Arial Narrow" pitchFamily="34" charset="0"/>
        </a:defRPr>
      </a:lvl6pPr>
      <a:lvl7pPr marL="914354" algn="l" rtl="0" eaLnBrk="1" fontAlgn="base" hangingPunct="1">
        <a:spcBef>
          <a:spcPct val="0"/>
        </a:spcBef>
        <a:spcAft>
          <a:spcPct val="0"/>
        </a:spcAft>
        <a:defRPr sz="3200" b="1">
          <a:solidFill>
            <a:schemeClr val="tx2"/>
          </a:solidFill>
          <a:latin typeface="Arial Narrow" pitchFamily="34" charset="0"/>
        </a:defRPr>
      </a:lvl7pPr>
      <a:lvl8pPr marL="1371532" algn="l" rtl="0" eaLnBrk="1" fontAlgn="base" hangingPunct="1">
        <a:spcBef>
          <a:spcPct val="0"/>
        </a:spcBef>
        <a:spcAft>
          <a:spcPct val="0"/>
        </a:spcAft>
        <a:defRPr sz="3200" b="1">
          <a:solidFill>
            <a:schemeClr val="tx2"/>
          </a:solidFill>
          <a:latin typeface="Arial Narrow" pitchFamily="34" charset="0"/>
        </a:defRPr>
      </a:lvl8pPr>
      <a:lvl9pPr marL="1828709" algn="l" rtl="0" eaLnBrk="1" fontAlgn="base" hangingPunct="1">
        <a:spcBef>
          <a:spcPct val="0"/>
        </a:spcBef>
        <a:spcAft>
          <a:spcPct val="0"/>
        </a:spcAft>
        <a:defRPr sz="3200" b="1">
          <a:solidFill>
            <a:schemeClr val="tx2"/>
          </a:solidFill>
          <a:latin typeface="Arial Narrow" pitchFamily="34" charset="0"/>
        </a:defRPr>
      </a:lvl9pPr>
    </p:titleStyle>
    <p:bodyStyle>
      <a:lvl1pPr marL="177792" indent="-177792" algn="l" rtl="0" eaLnBrk="1" fontAlgn="base" hangingPunct="1">
        <a:lnSpc>
          <a:spcPct val="110000"/>
        </a:lnSpc>
        <a:spcBef>
          <a:spcPct val="0"/>
        </a:spcBef>
        <a:spcAft>
          <a:spcPct val="0"/>
        </a:spcAft>
        <a:buClr>
          <a:schemeClr val="tx1"/>
        </a:buClr>
        <a:buFont typeface="Arial" panose="020B0604020202020204" pitchFamily="34" charset="0"/>
        <a:buChar char="•"/>
        <a:defRPr sz="1700" kern="1200" spc="0" baseline="0">
          <a:solidFill>
            <a:schemeClr val="tx1"/>
          </a:solidFill>
          <a:latin typeface="+mn-lt"/>
          <a:ea typeface="+mn-ea"/>
          <a:cs typeface="+mn-cs"/>
        </a:defRPr>
      </a:lvl1pPr>
      <a:lvl2pPr marL="355582" indent="-177792" algn="l" rtl="0" eaLnBrk="1" fontAlgn="base" hangingPunct="1">
        <a:lnSpc>
          <a:spcPct val="110000"/>
        </a:lnSpc>
        <a:spcBef>
          <a:spcPct val="0"/>
        </a:spcBef>
        <a:spcAft>
          <a:spcPct val="0"/>
        </a:spcAft>
        <a:buClr>
          <a:schemeClr val="tx1"/>
        </a:buClr>
        <a:buSzPct val="100000"/>
        <a:buFont typeface="Symbol" panose="05050102010706020507" pitchFamily="18" charset="2"/>
        <a:buChar char="-"/>
        <a:defRPr sz="1700" kern="1200" spc="0" baseline="0">
          <a:solidFill>
            <a:schemeClr val="tx1"/>
          </a:solidFill>
          <a:latin typeface="+mn-lt"/>
          <a:ea typeface="+mn-ea"/>
          <a:cs typeface="+mn-cs"/>
        </a:defRPr>
      </a:lvl2pPr>
      <a:lvl3pPr marL="355582" indent="184142" algn="l" rtl="0" eaLnBrk="1" fontAlgn="base" hangingPunct="1">
        <a:lnSpc>
          <a:spcPct val="110000"/>
        </a:lnSpc>
        <a:spcBef>
          <a:spcPct val="0"/>
        </a:spcBef>
        <a:spcAft>
          <a:spcPct val="0"/>
        </a:spcAft>
        <a:buFont typeface="Symbol" panose="05050102010706020507" pitchFamily="18" charset="2"/>
        <a:buChar char="-"/>
        <a:defRPr sz="1700" spc="0" baseline="0">
          <a:solidFill>
            <a:schemeClr val="tx1"/>
          </a:solidFill>
          <a:latin typeface="+mn-lt"/>
          <a:ea typeface="ＭＳ Ｐゴシック" charset="-128"/>
          <a:cs typeface="ＭＳ Ｐゴシック" charset="-128"/>
        </a:defRPr>
      </a:lvl3pPr>
      <a:lvl4pPr marL="717515" indent="-177792" algn="l" rtl="0" eaLnBrk="1" fontAlgn="base" hangingPunct="1">
        <a:lnSpc>
          <a:spcPct val="110000"/>
        </a:lnSpc>
        <a:spcBef>
          <a:spcPct val="0"/>
        </a:spcBef>
        <a:spcAft>
          <a:spcPct val="0"/>
        </a:spcAft>
        <a:buFont typeface="Symbol" panose="05050102010706020507" pitchFamily="18" charset="2"/>
        <a:buChar char="-"/>
        <a:defRPr sz="1700" kern="1200" spc="0" baseline="0">
          <a:solidFill>
            <a:schemeClr val="tx1"/>
          </a:solidFill>
          <a:latin typeface="+mn-lt"/>
          <a:ea typeface="ＭＳ Ｐゴシック" charset="0"/>
          <a:cs typeface="ＭＳ Ｐゴシック" charset="0"/>
        </a:defRPr>
      </a:lvl4pPr>
      <a:lvl5pPr marL="895306" indent="-177792" algn="l" rtl="0" eaLnBrk="1" fontAlgn="base" hangingPunct="1">
        <a:lnSpc>
          <a:spcPct val="110000"/>
        </a:lnSpc>
        <a:spcBef>
          <a:spcPct val="0"/>
        </a:spcBef>
        <a:spcAft>
          <a:spcPct val="0"/>
        </a:spcAft>
        <a:buFont typeface="Symbol" panose="05050102010706020507" pitchFamily="18" charset="2"/>
        <a:buChar char="-"/>
        <a:defRPr sz="1700" kern="1200" spc="0" baseline="0">
          <a:solidFill>
            <a:schemeClr val="tx1"/>
          </a:solidFill>
          <a:latin typeface="+mn-lt"/>
          <a:ea typeface="+mn-ea"/>
          <a:cs typeface="ＭＳ Ｐゴシック" charset="0"/>
        </a:defRPr>
      </a:lvl5pPr>
      <a:lvl6pPr marL="1074685" indent="-179380" algn="l" rtl="0" eaLnBrk="1" fontAlgn="base" hangingPunct="1">
        <a:lnSpc>
          <a:spcPct val="110000"/>
        </a:lnSpc>
        <a:spcBef>
          <a:spcPct val="0"/>
        </a:spcBef>
        <a:spcAft>
          <a:spcPct val="0"/>
        </a:spcAft>
        <a:buFont typeface="Symbol" panose="05050102010706020507" pitchFamily="18" charset="2"/>
        <a:buChar char="-"/>
        <a:defRPr sz="1700">
          <a:solidFill>
            <a:schemeClr val="tx1"/>
          </a:solidFill>
          <a:latin typeface="+mn-lt"/>
          <a:ea typeface="+mn-ea"/>
        </a:defRPr>
      </a:lvl6pPr>
      <a:lvl7pPr marL="1257238" indent="-182554" algn="l" rtl="0" eaLnBrk="1" fontAlgn="base" hangingPunct="1">
        <a:lnSpc>
          <a:spcPct val="110000"/>
        </a:lnSpc>
        <a:spcBef>
          <a:spcPct val="0"/>
        </a:spcBef>
        <a:spcAft>
          <a:spcPct val="0"/>
        </a:spcAft>
        <a:buFont typeface="Symbol" panose="05050102010706020507" pitchFamily="18" charset="2"/>
        <a:buChar char="-"/>
        <a:defRPr sz="1700">
          <a:solidFill>
            <a:schemeClr val="tx1"/>
          </a:solidFill>
          <a:latin typeface="+mn-lt"/>
          <a:ea typeface="+mn-ea"/>
        </a:defRPr>
      </a:lvl7pPr>
      <a:lvl8pPr marL="1436616" indent="-179380" algn="l" rtl="0" eaLnBrk="1" fontAlgn="base" hangingPunct="1">
        <a:lnSpc>
          <a:spcPct val="110000"/>
        </a:lnSpc>
        <a:spcBef>
          <a:spcPct val="0"/>
        </a:spcBef>
        <a:spcAft>
          <a:spcPct val="0"/>
        </a:spcAft>
        <a:buFont typeface="Symbol" panose="05050102010706020507" pitchFamily="18" charset="2"/>
        <a:buChar char="-"/>
        <a:defRPr sz="1700">
          <a:solidFill>
            <a:schemeClr val="tx1"/>
          </a:solidFill>
          <a:latin typeface="+mn-lt"/>
          <a:ea typeface="+mn-ea"/>
        </a:defRPr>
      </a:lvl8pPr>
      <a:lvl9pPr marL="1614408" indent="-177792" algn="l" rtl="0" eaLnBrk="1" fontAlgn="base" hangingPunct="1">
        <a:lnSpc>
          <a:spcPct val="110000"/>
        </a:lnSpc>
        <a:spcBef>
          <a:spcPct val="0"/>
        </a:spcBef>
        <a:spcAft>
          <a:spcPct val="0"/>
        </a:spcAft>
        <a:buFont typeface="Symbol" panose="05050102010706020507" pitchFamily="18" charset="2"/>
        <a:buChar char="-"/>
        <a:defRPr sz="1700">
          <a:solidFill>
            <a:schemeClr val="tx1"/>
          </a:solidFill>
          <a:latin typeface="+mn-lt"/>
          <a:ea typeface="+mn-ea"/>
        </a:defRPr>
      </a:lvl9pPr>
    </p:bodyStyle>
    <p:otherStyle>
      <a:defPPr>
        <a:defRPr lang="de-DE"/>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emf"/></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9.emf"/></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aulscherrerinstitut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err="1"/>
              <a:t>p</a:t>
            </a:r>
            <a:r>
              <a:rPr lang="de-DE" dirty="0" err="1" smtClean="0"/>
              <a:t>si_fix</a:t>
            </a:r>
            <a:r>
              <a:rPr lang="de-DE" dirty="0" smtClean="0"/>
              <a:t/>
            </a:r>
            <a:br>
              <a:rPr lang="de-DE" dirty="0" smtClean="0"/>
            </a:br>
            <a:r>
              <a:rPr lang="de-DE" sz="1800" dirty="0" smtClean="0"/>
              <a:t>FPGA Library</a:t>
            </a:r>
            <a:endParaRPr lang="de-DE" sz="1800" dirty="0"/>
          </a:p>
        </p:txBody>
      </p:sp>
      <p:sp>
        <p:nvSpPr>
          <p:cNvPr id="9" name="Untertitel 8"/>
          <p:cNvSpPr>
            <a:spLocks noGrp="1"/>
          </p:cNvSpPr>
          <p:nvPr>
            <p:ph type="subTitle" sz="quarter" idx="1"/>
          </p:nvPr>
        </p:nvSpPr>
        <p:spPr/>
        <p:txBody>
          <a:bodyPr/>
          <a:lstStyle/>
          <a:p>
            <a:r>
              <a:rPr lang="en-US" dirty="0" smtClean="0"/>
              <a:t>Oliver </a:t>
            </a:r>
            <a:r>
              <a:rPr lang="en-US" dirty="0" err="1" smtClean="0"/>
              <a:t>Bründler</a:t>
            </a:r>
            <a:r>
              <a:rPr lang="en-US" dirty="0" smtClean="0"/>
              <a:t>  ::  FPGA Engineer  </a:t>
            </a:r>
            <a:r>
              <a:rPr lang="en-US" dirty="0"/>
              <a:t>::  Paul </a:t>
            </a:r>
            <a:r>
              <a:rPr lang="en-US" dirty="0" err="1"/>
              <a:t>Scherrer</a:t>
            </a:r>
            <a:r>
              <a:rPr lang="en-US" dirty="0"/>
              <a:t> </a:t>
            </a:r>
            <a:r>
              <a:rPr lang="en-US" dirty="0" err="1"/>
              <a:t>Institut</a:t>
            </a:r>
            <a:endParaRPr lang="en-US" dirty="0"/>
          </a:p>
        </p:txBody>
      </p:sp>
      <p:sp>
        <p:nvSpPr>
          <p:cNvPr id="10" name="Textplatzhalter 9"/>
          <p:cNvSpPr>
            <a:spLocks noGrp="1"/>
          </p:cNvSpPr>
          <p:nvPr>
            <p:ph type="body" sz="quarter" idx="11"/>
          </p:nvPr>
        </p:nvSpPr>
        <p:spPr/>
        <p:txBody>
          <a:bodyPr/>
          <a:lstStyle/>
          <a:p>
            <a:r>
              <a:rPr lang="de-DE" dirty="0" smtClean="0"/>
              <a:t>30</a:t>
            </a:r>
            <a:r>
              <a:rPr lang="de-DE" dirty="0" smtClean="0"/>
              <a:t>.11.2018</a:t>
            </a:r>
            <a:endParaRPr lang="de-DE" dirty="0"/>
          </a:p>
        </p:txBody>
      </p:sp>
    </p:spTree>
    <p:extLst>
      <p:ext uri="{BB962C8B-B14F-4D97-AF65-F5344CB8AC3E}">
        <p14:creationId xmlns:p14="http://schemas.microsoft.com/office/powerpoint/2010/main" val="1859313940"/>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defTabSz="914400">
              <a:buClr>
                <a:srgbClr val="000000"/>
              </a:buClr>
              <a:buNone/>
            </a:pPr>
            <a:r>
              <a:rPr lang="en-US" sz="1800" b="1" dirty="0" smtClean="0">
                <a:solidFill>
                  <a:srgbClr val="000000"/>
                </a:solidFill>
              </a:rPr>
              <a:t>Keep Clean</a:t>
            </a:r>
          </a:p>
          <a:p>
            <a:pPr marL="0" indent="0" defTabSz="914400">
              <a:buClr>
                <a:srgbClr val="000000"/>
              </a:buClr>
              <a:buNone/>
            </a:pPr>
            <a:endParaRPr lang="en-US" sz="1400" dirty="0" smtClean="0">
              <a:solidFill>
                <a:srgbClr val="000000"/>
              </a:solidFill>
            </a:endParaRPr>
          </a:p>
          <a:p>
            <a:pPr defTabSz="914400">
              <a:buClr>
                <a:srgbClr val="000000"/>
              </a:buClr>
            </a:pPr>
            <a:r>
              <a:rPr lang="en-US" sz="1400" dirty="0" smtClean="0">
                <a:solidFill>
                  <a:srgbClr val="000000"/>
                </a:solidFill>
                <a:sym typeface="Wingdings" panose="05000000000000000000" pitchFamily="2" charset="2"/>
              </a:rPr>
              <a:t>Self-checking test-benches for each entity</a:t>
            </a:r>
            <a:br>
              <a:rPr lang="en-US" sz="1400" dirty="0" smtClean="0">
                <a:solidFill>
                  <a:srgbClr val="000000"/>
                </a:solidFill>
                <a:sym typeface="Wingdings" panose="05000000000000000000" pitchFamily="2" charset="2"/>
              </a:rPr>
            </a:br>
            <a:r>
              <a:rPr lang="en-US" sz="1400" dirty="0" smtClean="0">
                <a:solidFill>
                  <a:srgbClr val="000000"/>
                </a:solidFill>
                <a:sym typeface="Wingdings" panose="05000000000000000000" pitchFamily="2" charset="2"/>
              </a:rPr>
              <a:t>(mandatory)</a:t>
            </a:r>
          </a:p>
          <a:p>
            <a:pPr defTabSz="914400">
              <a:buClr>
                <a:srgbClr val="000000"/>
              </a:buClr>
            </a:pPr>
            <a:r>
              <a:rPr lang="en-US" sz="1400" dirty="0" smtClean="0">
                <a:solidFill>
                  <a:srgbClr val="000000"/>
                </a:solidFill>
                <a:sym typeface="Wingdings" panose="05000000000000000000" pitchFamily="2" charset="2"/>
              </a:rPr>
              <a:t>Regression test scripts </a:t>
            </a:r>
          </a:p>
          <a:p>
            <a:pPr lvl="1" defTabSz="914400">
              <a:buClr>
                <a:srgbClr val="000000"/>
              </a:buClr>
            </a:pPr>
            <a:r>
              <a:rPr lang="de-CH" sz="1400" dirty="0" err="1" smtClean="0">
                <a:solidFill>
                  <a:srgbClr val="000000"/>
                </a:solidFill>
                <a:sym typeface="Wingdings" panose="05000000000000000000" pitchFamily="2" charset="2"/>
              </a:rPr>
              <a:t>Modelsim</a:t>
            </a:r>
            <a:r>
              <a:rPr lang="de-CH" sz="1400" dirty="0" smtClean="0">
                <a:solidFill>
                  <a:srgbClr val="000000"/>
                </a:solidFill>
                <a:sym typeface="Wingdings" panose="05000000000000000000" pitchFamily="2" charset="2"/>
              </a:rPr>
              <a:t> &amp; GHDL</a:t>
            </a:r>
            <a:endParaRPr lang="en-US" sz="1400" dirty="0" smtClean="0">
              <a:solidFill>
                <a:srgbClr val="000000"/>
              </a:solidFill>
              <a:sym typeface="Wingdings" panose="05000000000000000000" pitchFamily="2" charset="2"/>
            </a:endParaRPr>
          </a:p>
          <a:p>
            <a:pPr defTabSz="914400">
              <a:buClr>
                <a:srgbClr val="000000"/>
              </a:buClr>
            </a:pPr>
            <a:r>
              <a:rPr lang="en-US" sz="1400" dirty="0" smtClean="0">
                <a:solidFill>
                  <a:srgbClr val="000000"/>
                </a:solidFill>
                <a:sym typeface="Wingdings" panose="05000000000000000000" pitchFamily="2" charset="2"/>
              </a:rPr>
              <a:t>Automated build server</a:t>
            </a:r>
          </a:p>
          <a:p>
            <a:pPr lvl="1" defTabSz="914400">
              <a:buClr>
                <a:srgbClr val="000000"/>
              </a:buClr>
            </a:pPr>
            <a:r>
              <a:rPr lang="de-CH" sz="1400" dirty="0" smtClean="0">
                <a:solidFill>
                  <a:srgbClr val="000000"/>
                </a:solidFill>
                <a:sym typeface="Wingdings" panose="05000000000000000000" pitchFamily="2" charset="2"/>
              </a:rPr>
              <a:t>Jenkins</a:t>
            </a:r>
            <a:endParaRPr lang="en-US" sz="1400" dirty="0" smtClean="0">
              <a:solidFill>
                <a:srgbClr val="000000"/>
              </a:solidFill>
              <a:sym typeface="Wingdings" panose="05000000000000000000" pitchFamily="2" charset="2"/>
            </a:endParaRPr>
          </a:p>
          <a:p>
            <a:pPr lvl="1" defTabSz="914400">
              <a:buClr>
                <a:srgbClr val="000000"/>
              </a:buClr>
            </a:pPr>
            <a:r>
              <a:rPr lang="en-US" sz="1400" dirty="0" smtClean="0">
                <a:solidFill>
                  <a:srgbClr val="000000"/>
                </a:solidFill>
                <a:sym typeface="Wingdings" panose="05000000000000000000" pitchFamily="2" charset="2"/>
              </a:rPr>
              <a:t>Regression tests on pushes to master</a:t>
            </a:r>
          </a:p>
          <a:p>
            <a:pPr lvl="1" defTabSz="914400">
              <a:buClr>
                <a:srgbClr val="000000"/>
              </a:buClr>
            </a:pPr>
            <a:r>
              <a:rPr lang="en-US" sz="1400" dirty="0" smtClean="0">
                <a:solidFill>
                  <a:srgbClr val="000000"/>
                </a:solidFill>
                <a:sym typeface="Wingdings" panose="05000000000000000000" pitchFamily="2" charset="2"/>
              </a:rPr>
              <a:t>E-Mail notifications on errors</a:t>
            </a:r>
          </a:p>
          <a:p>
            <a:pPr marL="177790" lvl="1" indent="0" defTabSz="914400">
              <a:buClr>
                <a:srgbClr val="000000"/>
              </a:buClr>
              <a:buNone/>
            </a:pPr>
            <a:endParaRPr lang="en-US" sz="1400" dirty="0" smtClean="0">
              <a:solidFill>
                <a:srgbClr val="000000"/>
              </a:solidFill>
              <a:sym typeface="Wingdings" panose="05000000000000000000" pitchFamily="2" charset="2"/>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a:t>Concepts in </a:t>
            </a:r>
            <a:r>
              <a:rPr lang="en-US" dirty="0" smtClean="0"/>
              <a:t>PSI Libraries</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10</a:t>
            </a:fld>
            <a:endParaRPr lang="en-US" dirty="0"/>
          </a:p>
        </p:txBody>
      </p:sp>
      <p:pic>
        <p:nvPicPr>
          <p:cNvPr id="4098" name="Picture 2" descr="Putzen, Lappen, Putzlappen, Haushalt, Reini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0094" y="1347614"/>
            <a:ext cx="3846362"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5524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defTabSz="914400">
              <a:buClr>
                <a:srgbClr val="000000"/>
              </a:buClr>
              <a:buNone/>
            </a:pPr>
            <a:r>
              <a:rPr lang="en-US" sz="1800" b="1" dirty="0" smtClean="0">
                <a:solidFill>
                  <a:srgbClr val="000000"/>
                </a:solidFill>
              </a:rPr>
              <a:t>AXI-S Interfaces</a:t>
            </a:r>
          </a:p>
          <a:p>
            <a:pPr marL="0" indent="0" defTabSz="914400">
              <a:buClr>
                <a:srgbClr val="000000"/>
              </a:buClr>
              <a:buNone/>
            </a:pPr>
            <a:endParaRPr lang="en-US" sz="1400" dirty="0" smtClean="0">
              <a:solidFill>
                <a:srgbClr val="000000"/>
              </a:solidFill>
            </a:endParaRPr>
          </a:p>
          <a:p>
            <a:pPr defTabSz="914400">
              <a:buClr>
                <a:srgbClr val="000000"/>
              </a:buClr>
            </a:pPr>
            <a:r>
              <a:rPr lang="en-US" sz="1400" dirty="0" smtClean="0">
                <a:solidFill>
                  <a:srgbClr val="000000"/>
                </a:solidFill>
                <a:sym typeface="Wingdings" panose="05000000000000000000" pitchFamily="2" charset="2"/>
              </a:rPr>
              <a:t>AXI-S handshaking is used wherever streaming data exchange is required</a:t>
            </a:r>
          </a:p>
          <a:p>
            <a:pPr defTabSz="914400">
              <a:buClr>
                <a:srgbClr val="000000"/>
              </a:buClr>
            </a:pPr>
            <a:r>
              <a:rPr lang="en-US" sz="1400" dirty="0" smtClean="0">
                <a:solidFill>
                  <a:srgbClr val="000000"/>
                </a:solidFill>
                <a:sym typeface="Wingdings" panose="05000000000000000000" pitchFamily="2" charset="2"/>
              </a:rPr>
              <a:t>Connection of library elements without glue-logic</a:t>
            </a:r>
          </a:p>
          <a:p>
            <a:pPr defTabSz="914400">
              <a:buClr>
                <a:srgbClr val="000000"/>
              </a:buClr>
            </a:pPr>
            <a:endParaRPr lang="en-US" sz="1400" dirty="0" smtClean="0">
              <a:solidFill>
                <a:srgbClr val="000000"/>
              </a:solidFill>
              <a:sym typeface="Wingdings" panose="05000000000000000000" pitchFamily="2" charset="2"/>
            </a:endParaRPr>
          </a:p>
          <a:p>
            <a:pPr marL="177790" lvl="1" indent="0" defTabSz="914400">
              <a:buClr>
                <a:srgbClr val="000000"/>
              </a:buClr>
              <a:buNone/>
            </a:pPr>
            <a:endParaRPr lang="en-US" sz="1400" dirty="0" smtClean="0">
              <a:solidFill>
                <a:srgbClr val="000000"/>
              </a:solidFill>
              <a:sym typeface="Wingdings" panose="05000000000000000000" pitchFamily="2" charset="2"/>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Concepts in PSI Libraries</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11</a:t>
            </a:fld>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641" y="2427734"/>
            <a:ext cx="7349920" cy="165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571348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defTabSz="914400">
              <a:buClr>
                <a:srgbClr val="000000"/>
              </a:buClr>
              <a:buNone/>
            </a:pPr>
            <a:r>
              <a:rPr lang="en-US" sz="1800" b="1" dirty="0" smtClean="0">
                <a:solidFill>
                  <a:srgbClr val="000000"/>
                </a:solidFill>
              </a:rPr>
              <a:t>Portability &amp; Reusability</a:t>
            </a:r>
          </a:p>
          <a:p>
            <a:pPr marL="0" indent="0" defTabSz="914400">
              <a:buClr>
                <a:srgbClr val="000000"/>
              </a:buClr>
              <a:buNone/>
            </a:pPr>
            <a:endParaRPr lang="en-US" sz="1400" dirty="0" smtClean="0">
              <a:solidFill>
                <a:srgbClr val="000000"/>
              </a:solidFill>
            </a:endParaRPr>
          </a:p>
          <a:p>
            <a:pPr defTabSz="914400">
              <a:buClr>
                <a:srgbClr val="000000"/>
              </a:buClr>
            </a:pPr>
            <a:r>
              <a:rPr lang="en-US" sz="1400" dirty="0" smtClean="0">
                <a:solidFill>
                  <a:srgbClr val="000000"/>
                </a:solidFill>
                <a:sym typeface="Wingdings" panose="05000000000000000000" pitchFamily="2" charset="2"/>
              </a:rPr>
              <a:t>Libraries are </a:t>
            </a:r>
            <a:r>
              <a:rPr lang="en-US" sz="1400" b="1" i="1" dirty="0" smtClean="0">
                <a:solidFill>
                  <a:srgbClr val="000000"/>
                </a:solidFill>
                <a:sym typeface="Wingdings" panose="05000000000000000000" pitchFamily="2" charset="2"/>
              </a:rPr>
              <a:t>NOT </a:t>
            </a:r>
            <a:r>
              <a:rPr lang="en-US" sz="1400" dirty="0" smtClean="0">
                <a:solidFill>
                  <a:srgbClr val="000000"/>
                </a:solidFill>
                <a:sym typeface="Wingdings" panose="05000000000000000000" pitchFamily="2" charset="2"/>
              </a:rPr>
              <a:t> targeted to a single technology</a:t>
            </a:r>
          </a:p>
          <a:p>
            <a:pPr defTabSz="914400">
              <a:buClr>
                <a:srgbClr val="000000"/>
              </a:buClr>
            </a:pPr>
            <a:r>
              <a:rPr lang="en-US" sz="1400" dirty="0" smtClean="0">
                <a:solidFill>
                  <a:srgbClr val="000000"/>
                </a:solidFill>
                <a:sym typeface="Wingdings" panose="05000000000000000000" pitchFamily="2" charset="2"/>
              </a:rPr>
              <a:t>Avoid technology specific statements</a:t>
            </a:r>
          </a:p>
          <a:p>
            <a:pPr lvl="1" defTabSz="914400">
              <a:buClr>
                <a:srgbClr val="000000"/>
              </a:buClr>
            </a:pPr>
            <a:r>
              <a:rPr lang="en-US" sz="1400" dirty="0" smtClean="0">
                <a:solidFill>
                  <a:srgbClr val="000000"/>
                </a:solidFill>
                <a:sym typeface="Wingdings" panose="05000000000000000000" pitchFamily="2" charset="2"/>
              </a:rPr>
              <a:t>Do not instantiate primitives (use inference)</a:t>
            </a:r>
          </a:p>
          <a:p>
            <a:pPr lvl="1" defTabSz="914400">
              <a:buClr>
                <a:srgbClr val="000000"/>
              </a:buClr>
            </a:pPr>
            <a:r>
              <a:rPr lang="en-US" sz="1400" dirty="0" smtClean="0">
                <a:solidFill>
                  <a:srgbClr val="000000"/>
                </a:solidFill>
                <a:sym typeface="Wingdings" panose="05000000000000000000" pitchFamily="2" charset="2"/>
              </a:rPr>
              <a:t>Do not use tool-generated IP (e.g. FIFO generator)</a:t>
            </a:r>
          </a:p>
          <a:p>
            <a:pPr defTabSz="914400">
              <a:buClr>
                <a:srgbClr val="000000"/>
              </a:buClr>
            </a:pPr>
            <a:r>
              <a:rPr lang="en-US" sz="1400" dirty="0" smtClean="0">
                <a:solidFill>
                  <a:srgbClr val="000000"/>
                </a:solidFill>
                <a:sym typeface="Wingdings" panose="05000000000000000000" pitchFamily="2" charset="2"/>
              </a:rPr>
              <a:t>Make library elements generic </a:t>
            </a:r>
          </a:p>
          <a:p>
            <a:pPr lvl="1" defTabSz="914400">
              <a:buClr>
                <a:srgbClr val="000000"/>
              </a:buClr>
            </a:pPr>
            <a:r>
              <a:rPr lang="de-CH" sz="1400" dirty="0" smtClean="0">
                <a:solidFill>
                  <a:srgbClr val="000000"/>
                </a:solidFill>
                <a:sym typeface="Wingdings" panose="05000000000000000000" pitchFamily="2" charset="2"/>
              </a:rPr>
              <a:t>VHDL </a:t>
            </a:r>
            <a:r>
              <a:rPr lang="de-CH" sz="1400" dirty="0" err="1" smtClean="0">
                <a:solidFill>
                  <a:srgbClr val="000000"/>
                </a:solidFill>
                <a:sym typeface="Wingdings" panose="05000000000000000000" pitchFamily="2" charset="2"/>
              </a:rPr>
              <a:t>Generics</a:t>
            </a:r>
            <a:endParaRPr lang="en-US" sz="1400" dirty="0" smtClean="0">
              <a:solidFill>
                <a:srgbClr val="000000"/>
              </a:solidFill>
              <a:sym typeface="Wingdings" panose="05000000000000000000" pitchFamily="2" charset="2"/>
            </a:endParaRPr>
          </a:p>
          <a:p>
            <a:pPr lvl="1" defTabSz="914400">
              <a:buClr>
                <a:srgbClr val="000000"/>
              </a:buClr>
            </a:pPr>
            <a:r>
              <a:rPr lang="en-US" sz="1400" dirty="0" smtClean="0">
                <a:solidFill>
                  <a:srgbClr val="000000"/>
                </a:solidFill>
                <a:sym typeface="Wingdings" panose="05000000000000000000" pitchFamily="2" charset="2"/>
              </a:rPr>
              <a:t>Functionally (e.g. FIFO depth)</a:t>
            </a:r>
          </a:p>
          <a:p>
            <a:pPr lvl="1" defTabSz="914400">
              <a:buClr>
                <a:srgbClr val="000000"/>
              </a:buClr>
            </a:pPr>
            <a:r>
              <a:rPr lang="en-US" sz="1400" dirty="0" smtClean="0">
                <a:solidFill>
                  <a:srgbClr val="000000"/>
                </a:solidFill>
                <a:sym typeface="Wingdings" panose="05000000000000000000" pitchFamily="2" charset="2"/>
              </a:rPr>
              <a:t>Technology wise (RBW vs. WBR)</a:t>
            </a:r>
          </a:p>
          <a:p>
            <a:pPr lvl="1" defTabSz="914400">
              <a:buClr>
                <a:srgbClr val="000000"/>
              </a:buClr>
            </a:pPr>
            <a:endParaRPr lang="en-US" sz="1400" dirty="0" smtClean="0">
              <a:solidFill>
                <a:srgbClr val="000000"/>
              </a:solidFill>
              <a:sym typeface="Wingdings" panose="05000000000000000000" pitchFamily="2" charset="2"/>
            </a:endParaRPr>
          </a:p>
          <a:p>
            <a:pPr defTabSz="914400">
              <a:buClr>
                <a:srgbClr val="000000"/>
              </a:buClr>
            </a:pPr>
            <a:r>
              <a:rPr lang="en-US" sz="1400" dirty="0" smtClean="0">
                <a:solidFill>
                  <a:srgbClr val="000000"/>
                </a:solidFill>
                <a:sym typeface="Wingdings" panose="05000000000000000000" pitchFamily="2" charset="2"/>
              </a:rPr>
              <a:t>Inference also has nice side effects</a:t>
            </a:r>
          </a:p>
          <a:p>
            <a:pPr lvl="1" defTabSz="914400">
              <a:buClr>
                <a:srgbClr val="000000"/>
              </a:buClr>
            </a:pPr>
            <a:r>
              <a:rPr lang="en-US" sz="1400" dirty="0" smtClean="0">
                <a:solidFill>
                  <a:srgbClr val="000000"/>
                </a:solidFill>
                <a:sym typeface="Wingdings" panose="05000000000000000000" pitchFamily="2" charset="2"/>
              </a:rPr>
              <a:t>Faster simulation</a:t>
            </a:r>
          </a:p>
          <a:p>
            <a:pPr lvl="1" defTabSz="914400">
              <a:buClr>
                <a:srgbClr val="000000"/>
              </a:buClr>
            </a:pPr>
            <a:r>
              <a:rPr lang="en-US" sz="1400" dirty="0" smtClean="0">
                <a:solidFill>
                  <a:srgbClr val="000000"/>
                </a:solidFill>
                <a:sym typeface="Wingdings" panose="05000000000000000000" pitchFamily="2" charset="2"/>
              </a:rPr>
              <a:t>Easier for version control</a:t>
            </a:r>
          </a:p>
          <a:p>
            <a:pPr lvl="1" defTabSz="914400">
              <a:buClr>
                <a:srgbClr val="000000"/>
              </a:buClr>
            </a:pPr>
            <a:r>
              <a:rPr lang="en-US" sz="1400" dirty="0" smtClean="0">
                <a:solidFill>
                  <a:srgbClr val="000000"/>
                </a:solidFill>
                <a:sym typeface="Wingdings" panose="05000000000000000000" pitchFamily="2" charset="2"/>
              </a:rPr>
              <a:t>No dependencies to vendor libraries (e.g. </a:t>
            </a:r>
            <a:r>
              <a:rPr lang="en-US" sz="1400" dirty="0" err="1" smtClean="0">
                <a:solidFill>
                  <a:srgbClr val="000000"/>
                </a:solidFill>
                <a:sym typeface="Wingdings" panose="05000000000000000000" pitchFamily="2" charset="2"/>
              </a:rPr>
              <a:t>unisims</a:t>
            </a:r>
            <a:r>
              <a:rPr lang="en-US" sz="1400" dirty="0" smtClean="0">
                <a:solidFill>
                  <a:srgbClr val="000000"/>
                </a:solidFill>
                <a:sym typeface="Wingdings" panose="05000000000000000000" pitchFamily="2" charset="2"/>
              </a:rPr>
              <a:t>)</a:t>
            </a:r>
          </a:p>
          <a:p>
            <a:pPr defTabSz="914400">
              <a:buClr>
                <a:srgbClr val="000000"/>
              </a:buClr>
            </a:pPr>
            <a:endParaRPr lang="en-US" sz="1400" dirty="0" smtClean="0">
              <a:solidFill>
                <a:srgbClr val="000000"/>
              </a:solidFill>
              <a:sym typeface="Wingdings" panose="05000000000000000000" pitchFamily="2" charset="2"/>
            </a:endParaRPr>
          </a:p>
          <a:p>
            <a:pPr defTabSz="914400">
              <a:buClr>
                <a:srgbClr val="000000"/>
              </a:buClr>
            </a:pPr>
            <a:endParaRPr lang="en-US" sz="1400" dirty="0" smtClean="0">
              <a:solidFill>
                <a:srgbClr val="000000"/>
              </a:solidFill>
              <a:sym typeface="Wingdings" panose="05000000000000000000" pitchFamily="2" charset="2"/>
            </a:endParaRPr>
          </a:p>
          <a:p>
            <a:pPr defTabSz="914400">
              <a:buClr>
                <a:srgbClr val="000000"/>
              </a:buClr>
            </a:pPr>
            <a:endParaRPr lang="en-US" sz="1400" dirty="0" smtClean="0">
              <a:solidFill>
                <a:srgbClr val="000000"/>
              </a:solidFill>
              <a:sym typeface="Wingdings" panose="05000000000000000000" pitchFamily="2" charset="2"/>
            </a:endParaRPr>
          </a:p>
          <a:p>
            <a:pPr defTabSz="914400">
              <a:buClr>
                <a:srgbClr val="000000"/>
              </a:buClr>
            </a:pPr>
            <a:endParaRPr lang="en-US" sz="1400" b="1" i="1" dirty="0" smtClean="0">
              <a:solidFill>
                <a:srgbClr val="000000"/>
              </a:solidFill>
              <a:sym typeface="Wingdings" panose="05000000000000000000" pitchFamily="2" charset="2"/>
            </a:endParaRPr>
          </a:p>
          <a:p>
            <a:pPr marL="177790" lvl="1" indent="0" defTabSz="914400">
              <a:buClr>
                <a:srgbClr val="000000"/>
              </a:buClr>
              <a:buNone/>
            </a:pPr>
            <a:endParaRPr lang="en-US" sz="1400" dirty="0" smtClean="0">
              <a:solidFill>
                <a:srgbClr val="000000"/>
              </a:solidFill>
              <a:sym typeface="Wingdings" panose="05000000000000000000" pitchFamily="2" charset="2"/>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Concepts in PSI Libraries</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12</a:t>
            </a:fld>
            <a:endParaRPr lang="en-US" dirty="0"/>
          </a:p>
        </p:txBody>
      </p:sp>
      <p:pic>
        <p:nvPicPr>
          <p:cNvPr id="5122" name="Picture 2" descr="Bildergebnis fÃ¼r alte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347614"/>
            <a:ext cx="3196139" cy="115212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Bildergebnis fÃ¼r xilin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4005" y="3075806"/>
            <a:ext cx="3024336" cy="913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40247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defTabSz="914400">
              <a:buClr>
                <a:srgbClr val="000000"/>
              </a:buClr>
            </a:pPr>
            <a:r>
              <a:rPr lang="en-US" sz="1400" dirty="0" smtClean="0"/>
              <a:t>Why using Libraries?</a:t>
            </a:r>
          </a:p>
          <a:p>
            <a:pPr defTabSz="914400">
              <a:buClr>
                <a:srgbClr val="000000"/>
              </a:buClr>
            </a:pPr>
            <a:r>
              <a:rPr lang="en-US" sz="1400" dirty="0" smtClean="0">
                <a:solidFill>
                  <a:srgbClr val="000000"/>
                </a:solidFill>
              </a:rPr>
              <a:t>Concepts </a:t>
            </a:r>
            <a:r>
              <a:rPr lang="en-US" sz="1400" dirty="0" smtClean="0">
                <a:solidFill>
                  <a:srgbClr val="000000"/>
                </a:solidFill>
              </a:rPr>
              <a:t>in </a:t>
            </a:r>
            <a:r>
              <a:rPr lang="en-US" sz="1400" dirty="0" smtClean="0">
                <a:solidFill>
                  <a:srgbClr val="000000"/>
                </a:solidFill>
              </a:rPr>
              <a:t>PSI</a:t>
            </a:r>
            <a:r>
              <a:rPr lang="en-US" sz="1400" dirty="0" smtClean="0">
                <a:solidFill>
                  <a:srgbClr val="000000"/>
                </a:solidFill>
              </a:rPr>
              <a:t> </a:t>
            </a:r>
            <a:r>
              <a:rPr lang="en-US" sz="1400" dirty="0" smtClean="0">
                <a:solidFill>
                  <a:srgbClr val="000000"/>
                </a:solidFill>
              </a:rPr>
              <a:t>Libraries</a:t>
            </a:r>
          </a:p>
          <a:p>
            <a:pPr defTabSz="914400">
              <a:buClr>
                <a:srgbClr val="000000"/>
              </a:buClr>
            </a:pPr>
            <a:r>
              <a:rPr lang="en-US" sz="1400" b="1" dirty="0" smtClean="0">
                <a:solidFill>
                  <a:srgbClr val="0070C0"/>
                </a:solidFill>
              </a:rPr>
              <a:t>Binary Fixed-Point Numbers</a:t>
            </a:r>
          </a:p>
          <a:p>
            <a:pPr defTabSz="914400">
              <a:buClr>
                <a:srgbClr val="000000"/>
              </a:buClr>
            </a:pPr>
            <a:r>
              <a:rPr lang="de-CH" sz="1400" dirty="0" smtClean="0">
                <a:solidFill>
                  <a:srgbClr val="000000"/>
                </a:solidFill>
              </a:rPr>
              <a:t>Bit-True Models</a:t>
            </a:r>
            <a:endParaRPr lang="en-US" sz="1400" dirty="0" smtClean="0">
              <a:solidFill>
                <a:srgbClr val="000000"/>
              </a:solidFill>
            </a:endParaRPr>
          </a:p>
          <a:p>
            <a:pPr defTabSz="914400">
              <a:buClr>
                <a:srgbClr val="000000"/>
              </a:buClr>
            </a:pPr>
            <a:r>
              <a:rPr lang="en-US" sz="1400" dirty="0" err="1" smtClean="0">
                <a:solidFill>
                  <a:srgbClr val="000000"/>
                </a:solidFill>
              </a:rPr>
              <a:t>psi_fix</a:t>
            </a:r>
            <a:endParaRPr lang="en-US" sz="1400" dirty="0" smtClean="0">
              <a:solidFill>
                <a:srgbClr val="000000"/>
              </a:solidFill>
            </a:endParaRPr>
          </a:p>
          <a:p>
            <a:pPr defTabSz="914400">
              <a:buClr>
                <a:srgbClr val="000000"/>
              </a:buClr>
            </a:pPr>
            <a:r>
              <a:rPr lang="de-CH" sz="1400" dirty="0" err="1" smtClean="0">
                <a:solidFill>
                  <a:srgbClr val="000000"/>
                </a:solidFill>
              </a:rPr>
              <a:t>Conclusion</a:t>
            </a:r>
            <a:endParaRPr lang="en-US" sz="1400" dirty="0" smtClean="0">
              <a:solidFill>
                <a:srgbClr val="000000"/>
              </a:solidFill>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Agenda</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13</a:t>
            </a:fld>
            <a:endParaRPr lang="en-US" dirty="0"/>
          </a:p>
        </p:txBody>
      </p:sp>
    </p:spTree>
    <p:extLst>
      <p:ext uri="{BB962C8B-B14F-4D97-AF65-F5344CB8AC3E}">
        <p14:creationId xmlns:p14="http://schemas.microsoft.com/office/powerpoint/2010/main" val="192644412"/>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a:xfrm>
            <a:off x="1043001" y="1419622"/>
            <a:ext cx="4537111" cy="1421651"/>
          </a:xfrm>
        </p:spPr>
        <p:txBody>
          <a:bodyPr/>
          <a:lstStyle/>
          <a:p>
            <a:pPr defTabSz="914400">
              <a:buClr>
                <a:srgbClr val="000000"/>
              </a:buClr>
            </a:pPr>
            <a:r>
              <a:rPr lang="en-US" sz="1400" dirty="0" smtClean="0">
                <a:solidFill>
                  <a:srgbClr val="000000"/>
                </a:solidFill>
              </a:rPr>
              <a:t>How does the decimal system work?</a:t>
            </a:r>
          </a:p>
          <a:p>
            <a:pPr lvl="1" defTabSz="914400">
              <a:buClr>
                <a:srgbClr val="000000"/>
              </a:buClr>
            </a:pPr>
            <a:r>
              <a:rPr lang="en-US" sz="1400" dirty="0" smtClean="0">
                <a:solidFill>
                  <a:srgbClr val="000000"/>
                </a:solidFill>
              </a:rPr>
              <a:t>Factor of 10 between each digit</a:t>
            </a:r>
          </a:p>
          <a:p>
            <a:pPr lvl="1" defTabSz="914400">
              <a:buClr>
                <a:srgbClr val="000000"/>
              </a:buClr>
            </a:pPr>
            <a:r>
              <a:rPr lang="de-CH" sz="1400" dirty="0" smtClean="0">
                <a:solidFill>
                  <a:srgbClr val="000000"/>
                </a:solidFill>
              </a:rPr>
              <a:t>10 Values per </a:t>
            </a:r>
            <a:r>
              <a:rPr lang="de-CH" sz="1400" dirty="0" err="1" smtClean="0">
                <a:solidFill>
                  <a:srgbClr val="000000"/>
                </a:solidFill>
              </a:rPr>
              <a:t>digit</a:t>
            </a:r>
            <a:r>
              <a:rPr lang="de-CH" sz="1400" dirty="0" smtClean="0">
                <a:solidFill>
                  <a:srgbClr val="000000"/>
                </a:solidFill>
              </a:rPr>
              <a:t> (0 … 9)</a:t>
            </a:r>
            <a:endParaRPr lang="en-US" sz="1400" dirty="0" smtClean="0">
              <a:solidFill>
                <a:srgbClr val="000000"/>
              </a:solidFill>
            </a:endParaRPr>
          </a:p>
          <a:p>
            <a:pPr lvl="1" defTabSz="914400">
              <a:buClr>
                <a:srgbClr val="000000"/>
              </a:buClr>
            </a:pPr>
            <a:r>
              <a:rPr lang="en-US" sz="1400" dirty="0" smtClean="0">
                <a:solidFill>
                  <a:srgbClr val="000000"/>
                </a:solidFill>
              </a:rPr>
              <a:t>Decimal point between two digits to mark 10</a:t>
            </a:r>
            <a:r>
              <a:rPr lang="en-US" sz="1400" baseline="30000" dirty="0" smtClean="0">
                <a:solidFill>
                  <a:srgbClr val="000000"/>
                </a:solidFill>
              </a:rPr>
              <a:t>0 </a:t>
            </a:r>
            <a:r>
              <a:rPr lang="en-US" sz="1400" dirty="0" smtClean="0">
                <a:solidFill>
                  <a:srgbClr val="000000"/>
                </a:solidFill>
              </a:rPr>
              <a:t> </a:t>
            </a:r>
            <a:r>
              <a:rPr lang="en-US" sz="1400" dirty="0" smtClean="0">
                <a:solidFill>
                  <a:srgbClr val="000000"/>
                </a:solidFill>
                <a:sym typeface="Wingdings" panose="05000000000000000000" pitchFamily="2" charset="2"/>
              </a:rPr>
              <a:t> </a:t>
            </a:r>
            <a:r>
              <a:rPr lang="en-US" sz="1400" dirty="0" smtClean="0">
                <a:solidFill>
                  <a:srgbClr val="000000"/>
                </a:solidFill>
              </a:rPr>
              <a:t>12.25</a:t>
            </a:r>
          </a:p>
          <a:p>
            <a:pPr lvl="1" defTabSz="914400">
              <a:buClr>
                <a:srgbClr val="000000"/>
              </a:buClr>
            </a:pPr>
            <a:r>
              <a:rPr lang="en-US" sz="1400" dirty="0" smtClean="0">
                <a:solidFill>
                  <a:srgbClr val="000000"/>
                </a:solidFill>
                <a:sym typeface="Wingdings" panose="05000000000000000000" pitchFamily="2" charset="2"/>
              </a:rPr>
              <a:t>Range: 10</a:t>
            </a:r>
            <a:r>
              <a:rPr lang="en-US" sz="1400" baseline="30000" dirty="0" smtClean="0">
                <a:solidFill>
                  <a:srgbClr val="000000"/>
                </a:solidFill>
                <a:sym typeface="Wingdings" panose="05000000000000000000" pitchFamily="2" charset="2"/>
              </a:rPr>
              <a:t>&lt;Digits to the left of the decimal point&gt;</a:t>
            </a:r>
          </a:p>
          <a:p>
            <a:pPr lvl="1" defTabSz="914400">
              <a:buClr>
                <a:srgbClr val="000000"/>
              </a:buClr>
            </a:pPr>
            <a:r>
              <a:rPr lang="en-US" sz="1400" dirty="0" smtClean="0">
                <a:solidFill>
                  <a:srgbClr val="000000"/>
                </a:solidFill>
                <a:sym typeface="Wingdings" panose="05000000000000000000" pitchFamily="2" charset="2"/>
              </a:rPr>
              <a:t>Resolution: 10</a:t>
            </a:r>
            <a:r>
              <a:rPr lang="en-US" sz="1400" baseline="30000" dirty="0" smtClean="0">
                <a:solidFill>
                  <a:srgbClr val="000000"/>
                </a:solidFill>
                <a:sym typeface="Wingdings" panose="05000000000000000000" pitchFamily="2" charset="2"/>
              </a:rPr>
              <a:t>- &lt;Digits to the right of the decimal point&gt;</a:t>
            </a:r>
          </a:p>
          <a:p>
            <a:pPr lvl="1" defTabSz="914400">
              <a:buClr>
                <a:srgbClr val="000000"/>
              </a:buClr>
            </a:pPr>
            <a:r>
              <a:rPr lang="en-US" sz="1400" dirty="0" smtClean="0">
                <a:solidFill>
                  <a:srgbClr val="000000"/>
                </a:solidFill>
                <a:sym typeface="Wingdings" panose="05000000000000000000" pitchFamily="2" charset="2"/>
              </a:rPr>
              <a:t>Digit values: … - 100 - 10 - 1 - . - 1/10 - 1/100 - …</a:t>
            </a: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Binary Fixed-Point Numbers</a:t>
            </a:r>
            <a:r>
              <a:rPr lang="en-US" dirty="0" smtClean="0"/>
              <a:t/>
            </a:r>
            <a:br>
              <a:rPr lang="en-US" dirty="0" smtClean="0"/>
            </a:br>
            <a:endParaRPr lang="en-US" sz="2000"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14</a:t>
            </a:fld>
            <a:endParaRPr lang="en-US" dirty="0"/>
          </a:p>
        </p:txBody>
      </p:sp>
      <p:sp>
        <p:nvSpPr>
          <p:cNvPr id="5" name="Inhaltsplatzhalter 1"/>
          <p:cNvSpPr txBox="1">
            <a:spLocks/>
          </p:cNvSpPr>
          <p:nvPr/>
        </p:nvSpPr>
        <p:spPr>
          <a:xfrm>
            <a:off x="1043608" y="3147814"/>
            <a:ext cx="4537111" cy="1421651"/>
          </a:xfrm>
          <a:prstGeom prst="rect">
            <a:avLst/>
          </a:prstGeom>
        </p:spPr>
        <p:txBody>
          <a:bodyPr vert="horz" lIns="0" tIns="0" rIns="0" bIns="0" rtlCol="0">
            <a:noAutofit/>
          </a:bodyPr>
          <a:lstStyle>
            <a:lvl1pPr marL="177792" marR="0" indent="-177792" algn="l" defTabSz="914354" rtl="0" eaLnBrk="1" fontAlgn="auto" latinLnBrk="0" hangingPunct="1">
              <a:lnSpc>
                <a:spcPct val="110000"/>
              </a:lnSpc>
              <a:spcBef>
                <a:spcPts val="0"/>
              </a:spcBef>
              <a:spcAft>
                <a:spcPts val="0"/>
              </a:spcAft>
              <a:buClr>
                <a:schemeClr val="tx1"/>
              </a:buClr>
              <a:buSzPct val="100000"/>
              <a:buFont typeface="Arial" panose="020B0604020202020204" pitchFamily="34" charset="0"/>
              <a:buChar char="•"/>
              <a:tabLst/>
              <a:defRPr sz="1700" kern="1200" spc="0" baseline="0">
                <a:solidFill>
                  <a:schemeClr val="tx1"/>
                </a:solidFill>
                <a:latin typeface="+mn-lt"/>
                <a:ea typeface="+mn-ea"/>
                <a:cs typeface="+mn-cs"/>
              </a:defRPr>
            </a:lvl1pPr>
            <a:lvl2pPr marL="355582"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mn-cs"/>
              </a:defRPr>
            </a:lvl2pPr>
            <a:lvl3pPr marL="539724" marR="0" indent="-18414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spc="0" baseline="0">
                <a:solidFill>
                  <a:schemeClr val="tx1"/>
                </a:solidFill>
                <a:latin typeface="+mn-lt"/>
                <a:ea typeface="ＭＳ Ｐゴシック" charset="-128"/>
                <a:cs typeface="ＭＳ Ｐゴシック" charset="-128"/>
              </a:defRPr>
            </a:lvl3pPr>
            <a:lvl4pPr marL="717515"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ＭＳ Ｐゴシック" charset="0"/>
                <a:cs typeface="ＭＳ Ｐゴシック" charset="0"/>
              </a:defRPr>
            </a:lvl4pPr>
            <a:lvl5pPr marL="895306"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ＭＳ Ｐゴシック" charset="0"/>
              </a:defRPr>
            </a:lvl5pPr>
            <a:lvl6pPr marL="1074685" indent="-179380" algn="l" rtl="0" eaLnBrk="1" fontAlgn="base" hangingPunct="1">
              <a:lnSpc>
                <a:spcPct val="110000"/>
              </a:lnSpc>
              <a:spcBef>
                <a:spcPct val="0"/>
              </a:spcBef>
              <a:spcAft>
                <a:spcPct val="0"/>
              </a:spcAft>
              <a:buClr>
                <a:schemeClr val="tx1"/>
              </a:buClr>
              <a:buFont typeface="Symbol" panose="05050102010706020507" pitchFamily="18" charset="2"/>
              <a:buChar char="-"/>
              <a:defRPr sz="1500">
                <a:solidFill>
                  <a:schemeClr val="tx1"/>
                </a:solidFill>
                <a:latin typeface="+mn-lt"/>
                <a:ea typeface="+mn-ea"/>
              </a:defRPr>
            </a:lvl6pPr>
            <a:lvl7pPr marL="1257238" indent="-182554"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7pPr>
            <a:lvl8pPr marL="1436616" indent="-179380"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8pPr>
            <a:lvl9pPr marL="1614408" indent="-177792"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9pPr>
          </a:lstStyle>
          <a:p>
            <a:pPr defTabSz="914400">
              <a:buClr>
                <a:srgbClr val="000000"/>
              </a:buClr>
            </a:pPr>
            <a:r>
              <a:rPr lang="en-US" sz="1400" dirty="0" smtClean="0">
                <a:solidFill>
                  <a:srgbClr val="000000"/>
                </a:solidFill>
              </a:rPr>
              <a:t>How does the </a:t>
            </a:r>
            <a:r>
              <a:rPr lang="en-US" sz="1400" dirty="0" smtClean="0">
                <a:solidFill>
                  <a:srgbClr val="FF0000"/>
                </a:solidFill>
              </a:rPr>
              <a:t>binary </a:t>
            </a:r>
            <a:r>
              <a:rPr lang="en-US" sz="1400" dirty="0" smtClean="0">
                <a:solidFill>
                  <a:srgbClr val="000000"/>
                </a:solidFill>
              </a:rPr>
              <a:t>system work?</a:t>
            </a:r>
          </a:p>
          <a:p>
            <a:pPr lvl="1" defTabSz="914400">
              <a:buClr>
                <a:srgbClr val="000000"/>
              </a:buClr>
            </a:pPr>
            <a:r>
              <a:rPr lang="en-US" sz="1400" dirty="0" smtClean="0">
                <a:solidFill>
                  <a:srgbClr val="000000"/>
                </a:solidFill>
              </a:rPr>
              <a:t>Factor of </a:t>
            </a:r>
            <a:r>
              <a:rPr lang="en-US" sz="1400" dirty="0" smtClean="0">
                <a:solidFill>
                  <a:srgbClr val="FF0000"/>
                </a:solidFill>
              </a:rPr>
              <a:t>2</a:t>
            </a:r>
            <a:r>
              <a:rPr lang="en-US" sz="1400" dirty="0" smtClean="0">
                <a:solidFill>
                  <a:srgbClr val="000000"/>
                </a:solidFill>
              </a:rPr>
              <a:t> between each digit</a:t>
            </a:r>
          </a:p>
          <a:p>
            <a:pPr lvl="1" defTabSz="914400">
              <a:buClr>
                <a:srgbClr val="000000"/>
              </a:buClr>
            </a:pPr>
            <a:r>
              <a:rPr lang="de-CH" sz="1400" dirty="0" smtClean="0">
                <a:solidFill>
                  <a:srgbClr val="FF0000"/>
                </a:solidFill>
              </a:rPr>
              <a:t>2</a:t>
            </a:r>
            <a:r>
              <a:rPr lang="de-CH" sz="1400" dirty="0" smtClean="0">
                <a:solidFill>
                  <a:srgbClr val="000000"/>
                </a:solidFill>
              </a:rPr>
              <a:t> Values per </a:t>
            </a:r>
            <a:r>
              <a:rPr lang="de-CH" sz="1400" dirty="0" err="1" smtClean="0">
                <a:solidFill>
                  <a:srgbClr val="000000"/>
                </a:solidFill>
              </a:rPr>
              <a:t>digit</a:t>
            </a:r>
            <a:r>
              <a:rPr lang="de-CH" sz="1400" dirty="0" smtClean="0">
                <a:solidFill>
                  <a:srgbClr val="000000"/>
                </a:solidFill>
              </a:rPr>
              <a:t> (0 </a:t>
            </a:r>
            <a:r>
              <a:rPr lang="de-CH" sz="1400" dirty="0" err="1" smtClean="0">
                <a:solidFill>
                  <a:srgbClr val="000000"/>
                </a:solidFill>
              </a:rPr>
              <a:t>or</a:t>
            </a:r>
            <a:r>
              <a:rPr lang="de-CH" sz="1400" dirty="0" smtClean="0">
                <a:solidFill>
                  <a:srgbClr val="000000"/>
                </a:solidFill>
              </a:rPr>
              <a:t> 1)</a:t>
            </a:r>
            <a:endParaRPr lang="en-US" sz="1400" dirty="0" smtClean="0">
              <a:solidFill>
                <a:srgbClr val="000000"/>
              </a:solidFill>
            </a:endParaRPr>
          </a:p>
          <a:p>
            <a:pPr lvl="1" defTabSz="914400">
              <a:buClr>
                <a:srgbClr val="000000"/>
              </a:buClr>
            </a:pPr>
            <a:r>
              <a:rPr lang="en-US" sz="1400" dirty="0" smtClean="0">
                <a:solidFill>
                  <a:srgbClr val="FF0000"/>
                </a:solidFill>
              </a:rPr>
              <a:t>Binary</a:t>
            </a:r>
            <a:r>
              <a:rPr lang="en-US" sz="1400" dirty="0" smtClean="0">
                <a:solidFill>
                  <a:srgbClr val="000000"/>
                </a:solidFill>
              </a:rPr>
              <a:t> point between two digits to mark </a:t>
            </a:r>
            <a:r>
              <a:rPr lang="en-US" sz="1400" dirty="0" smtClean="0">
                <a:solidFill>
                  <a:srgbClr val="FF0000"/>
                </a:solidFill>
              </a:rPr>
              <a:t>2</a:t>
            </a:r>
            <a:r>
              <a:rPr lang="en-US" sz="1400" baseline="30000" dirty="0" smtClean="0">
                <a:solidFill>
                  <a:srgbClr val="000000"/>
                </a:solidFill>
              </a:rPr>
              <a:t>0 </a:t>
            </a:r>
            <a:r>
              <a:rPr lang="en-US" sz="1400" dirty="0" smtClean="0">
                <a:solidFill>
                  <a:srgbClr val="000000"/>
                </a:solidFill>
              </a:rPr>
              <a:t> </a:t>
            </a:r>
            <a:r>
              <a:rPr lang="en-US" sz="1400" dirty="0" smtClean="0">
                <a:solidFill>
                  <a:srgbClr val="000000"/>
                </a:solidFill>
                <a:sym typeface="Wingdings" panose="05000000000000000000" pitchFamily="2" charset="2"/>
              </a:rPr>
              <a:t> 1100.01</a:t>
            </a:r>
            <a:endParaRPr lang="en-US" sz="1400" dirty="0" smtClean="0">
              <a:solidFill>
                <a:srgbClr val="000000"/>
              </a:solidFill>
            </a:endParaRPr>
          </a:p>
          <a:p>
            <a:pPr lvl="1" defTabSz="914400">
              <a:buClr>
                <a:srgbClr val="000000"/>
              </a:buClr>
            </a:pPr>
            <a:r>
              <a:rPr lang="en-US" sz="1400" dirty="0" smtClean="0">
                <a:solidFill>
                  <a:srgbClr val="000000"/>
                </a:solidFill>
                <a:sym typeface="Wingdings" panose="05000000000000000000" pitchFamily="2" charset="2"/>
              </a:rPr>
              <a:t>Range: </a:t>
            </a:r>
            <a:r>
              <a:rPr lang="en-US" sz="1400" dirty="0" smtClean="0">
                <a:solidFill>
                  <a:srgbClr val="FF0000"/>
                </a:solidFill>
                <a:sym typeface="Wingdings" panose="05000000000000000000" pitchFamily="2" charset="2"/>
              </a:rPr>
              <a:t>2</a:t>
            </a:r>
            <a:r>
              <a:rPr lang="en-US" sz="1400" baseline="30000" dirty="0" smtClean="0">
                <a:solidFill>
                  <a:srgbClr val="000000"/>
                </a:solidFill>
                <a:sym typeface="Wingdings" panose="05000000000000000000" pitchFamily="2" charset="2"/>
              </a:rPr>
              <a:t>&lt;</a:t>
            </a:r>
            <a:r>
              <a:rPr lang="en-US" sz="1400" baseline="30000" dirty="0" smtClean="0">
                <a:solidFill>
                  <a:srgbClr val="FF0000"/>
                </a:solidFill>
                <a:sym typeface="Wingdings" panose="05000000000000000000" pitchFamily="2" charset="2"/>
              </a:rPr>
              <a:t>Bits</a:t>
            </a:r>
            <a:r>
              <a:rPr lang="en-US" sz="1400" baseline="30000" dirty="0" smtClean="0">
                <a:solidFill>
                  <a:srgbClr val="000000"/>
                </a:solidFill>
                <a:sym typeface="Wingdings" panose="05000000000000000000" pitchFamily="2" charset="2"/>
              </a:rPr>
              <a:t> to the left of the </a:t>
            </a:r>
            <a:r>
              <a:rPr lang="en-US" sz="1400" baseline="30000" dirty="0" smtClean="0">
                <a:solidFill>
                  <a:srgbClr val="FF0000"/>
                </a:solidFill>
                <a:sym typeface="Wingdings" panose="05000000000000000000" pitchFamily="2" charset="2"/>
              </a:rPr>
              <a:t>binary </a:t>
            </a:r>
            <a:r>
              <a:rPr lang="en-US" sz="1400" baseline="30000" dirty="0" smtClean="0">
                <a:solidFill>
                  <a:srgbClr val="000000"/>
                </a:solidFill>
                <a:sym typeface="Wingdings" panose="05000000000000000000" pitchFamily="2" charset="2"/>
              </a:rPr>
              <a:t>point&gt;</a:t>
            </a:r>
          </a:p>
          <a:p>
            <a:pPr lvl="1" defTabSz="914400">
              <a:buClr>
                <a:srgbClr val="000000"/>
              </a:buClr>
            </a:pPr>
            <a:r>
              <a:rPr lang="en-US" sz="1400" dirty="0" smtClean="0">
                <a:solidFill>
                  <a:srgbClr val="000000"/>
                </a:solidFill>
                <a:sym typeface="Wingdings" panose="05000000000000000000" pitchFamily="2" charset="2"/>
              </a:rPr>
              <a:t>Resolution: </a:t>
            </a:r>
            <a:r>
              <a:rPr lang="en-US" sz="1400" dirty="0" smtClean="0">
                <a:solidFill>
                  <a:srgbClr val="FF0000"/>
                </a:solidFill>
                <a:sym typeface="Wingdings" panose="05000000000000000000" pitchFamily="2" charset="2"/>
              </a:rPr>
              <a:t>2</a:t>
            </a:r>
            <a:r>
              <a:rPr lang="en-US" sz="1400" baseline="30000" dirty="0" smtClean="0">
                <a:solidFill>
                  <a:srgbClr val="000000"/>
                </a:solidFill>
                <a:sym typeface="Wingdings" panose="05000000000000000000" pitchFamily="2" charset="2"/>
              </a:rPr>
              <a:t>- &lt;</a:t>
            </a:r>
            <a:r>
              <a:rPr lang="en-US" sz="1400" baseline="30000" dirty="0" smtClean="0">
                <a:solidFill>
                  <a:srgbClr val="FF0000"/>
                </a:solidFill>
                <a:sym typeface="Wingdings" panose="05000000000000000000" pitchFamily="2" charset="2"/>
              </a:rPr>
              <a:t>Bits</a:t>
            </a:r>
            <a:r>
              <a:rPr lang="en-US" sz="1400" baseline="30000" dirty="0" smtClean="0">
                <a:solidFill>
                  <a:srgbClr val="000000"/>
                </a:solidFill>
                <a:sym typeface="Wingdings" panose="05000000000000000000" pitchFamily="2" charset="2"/>
              </a:rPr>
              <a:t> to the right of the </a:t>
            </a:r>
            <a:r>
              <a:rPr lang="en-US" sz="1400" baseline="30000" dirty="0" smtClean="0">
                <a:solidFill>
                  <a:srgbClr val="FF0000"/>
                </a:solidFill>
                <a:sym typeface="Wingdings" panose="05000000000000000000" pitchFamily="2" charset="2"/>
              </a:rPr>
              <a:t>binary </a:t>
            </a:r>
            <a:r>
              <a:rPr lang="en-US" sz="1400" baseline="30000" dirty="0" smtClean="0">
                <a:solidFill>
                  <a:srgbClr val="000000"/>
                </a:solidFill>
                <a:sym typeface="Wingdings" panose="05000000000000000000" pitchFamily="2" charset="2"/>
              </a:rPr>
              <a:t>point&gt;</a:t>
            </a:r>
          </a:p>
          <a:p>
            <a:pPr lvl="1" defTabSz="914400">
              <a:buClr>
                <a:srgbClr val="000000"/>
              </a:buClr>
            </a:pPr>
            <a:r>
              <a:rPr lang="en-US" sz="1400" dirty="0" smtClean="0">
                <a:solidFill>
                  <a:srgbClr val="000000"/>
                </a:solidFill>
                <a:sym typeface="Wingdings" panose="05000000000000000000" pitchFamily="2" charset="2"/>
              </a:rPr>
              <a:t>Bit values: </a:t>
            </a:r>
            <a:r>
              <a:rPr lang="en-US" sz="1400" dirty="0" smtClean="0">
                <a:solidFill>
                  <a:srgbClr val="FF0000"/>
                </a:solidFill>
                <a:sym typeface="Wingdings" panose="05000000000000000000" pitchFamily="2" charset="2"/>
              </a:rPr>
              <a:t>… - 4 - 2 - 1 - . - 1/2 - 1/4 – 1/8 …</a:t>
            </a:r>
          </a:p>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0" indent="0" defTabSz="914400">
              <a:buClr>
                <a:srgbClr val="000000"/>
              </a:buClr>
              <a:buFont typeface="Arial" panose="020B0604020202020204" pitchFamily="34" charset="0"/>
              <a:buNone/>
            </a:pPr>
            <a:endParaRPr lang="en-US" sz="1800" dirty="0" smtClean="0">
              <a:solidFill>
                <a:srgbClr val="000000"/>
              </a:solidFill>
            </a:endParaRPr>
          </a:p>
          <a:p>
            <a:pPr marL="0" indent="0">
              <a:buFont typeface="Arial" panose="020B0604020202020204" pitchFamily="34" charset="0"/>
              <a:buNone/>
            </a:pPr>
            <a:endParaRPr lang="en-US" dirty="0"/>
          </a:p>
        </p:txBody>
      </p:sp>
      <p:sp>
        <p:nvSpPr>
          <p:cNvPr id="6" name="Rectangle 5"/>
          <p:cNvSpPr/>
          <p:nvPr/>
        </p:nvSpPr>
        <p:spPr>
          <a:xfrm>
            <a:off x="971600" y="987574"/>
            <a:ext cx="3206327" cy="338554"/>
          </a:xfrm>
          <a:prstGeom prst="rect">
            <a:avLst/>
          </a:prstGeom>
        </p:spPr>
        <p:txBody>
          <a:bodyPr wrap="none">
            <a:spAutoFit/>
          </a:bodyPr>
          <a:lstStyle/>
          <a:p>
            <a:pPr marL="0" indent="0" defTabSz="914400">
              <a:buClr>
                <a:srgbClr val="000000"/>
              </a:buClr>
              <a:buNone/>
            </a:pPr>
            <a:r>
              <a:rPr lang="en-US" b="1" dirty="0" smtClean="0">
                <a:solidFill>
                  <a:srgbClr val="000000"/>
                </a:solidFill>
              </a:rPr>
              <a:t>The Binary Fixed-Point System</a:t>
            </a:r>
            <a:endParaRPr lang="en-US" b="1" dirty="0">
              <a:solidFill>
                <a:srgbClr val="000000"/>
              </a:solidFill>
            </a:endParaRPr>
          </a:p>
        </p:txBody>
      </p:sp>
    </p:spTree>
    <p:extLst>
      <p:ext uri="{BB962C8B-B14F-4D97-AF65-F5344CB8AC3E}">
        <p14:creationId xmlns:p14="http://schemas.microsoft.com/office/powerpoint/2010/main" val="24481463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a:xfrm>
            <a:off x="1043001" y="1006082"/>
            <a:ext cx="5473216" cy="3581891"/>
          </a:xfrm>
        </p:spPr>
        <p:txBody>
          <a:bodyPr/>
          <a:lstStyle/>
          <a:p>
            <a:pPr marL="0" indent="0" defTabSz="914400">
              <a:buClr>
                <a:srgbClr val="000000"/>
              </a:buClr>
              <a:buNone/>
            </a:pPr>
            <a:r>
              <a:rPr lang="en-US" sz="1800" b="1" dirty="0" smtClean="0">
                <a:solidFill>
                  <a:srgbClr val="000000"/>
                </a:solidFill>
              </a:rPr>
              <a:t>Why using Binary Fixed-Point Numbers?</a:t>
            </a:r>
            <a:endParaRPr lang="en-US" sz="1400" dirty="0" smtClean="0">
              <a:solidFill>
                <a:srgbClr val="000000"/>
              </a:solidFill>
              <a:sym typeface="Wingdings" panose="05000000000000000000" pitchFamily="2" charset="2"/>
            </a:endParaRPr>
          </a:p>
          <a:p>
            <a:pPr marL="355582" lvl="2" indent="0" defTabSz="914400">
              <a:buClr>
                <a:srgbClr val="000000"/>
              </a:buClr>
              <a:buNone/>
            </a:pPr>
            <a:endParaRPr lang="en-US" sz="1400" dirty="0" smtClean="0">
              <a:solidFill>
                <a:srgbClr val="000000"/>
              </a:solidFill>
              <a:sym typeface="Wingdings" panose="05000000000000000000" pitchFamily="2" charset="2"/>
            </a:endParaRPr>
          </a:p>
        </p:txBody>
      </p:sp>
      <p:sp>
        <p:nvSpPr>
          <p:cNvPr id="3" name="Titel 2"/>
          <p:cNvSpPr>
            <a:spLocks noGrp="1"/>
          </p:cNvSpPr>
          <p:nvPr>
            <p:ph type="title"/>
          </p:nvPr>
        </p:nvSpPr>
        <p:spPr/>
        <p:txBody>
          <a:bodyPr/>
          <a:lstStyle/>
          <a:p>
            <a:r>
              <a:rPr lang="en-US" dirty="0"/>
              <a:t>Binary Fixed-Point Numbers</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15</a:t>
            </a:fld>
            <a:endParaRPr lang="en-US" dirty="0"/>
          </a:p>
        </p:txBody>
      </p:sp>
      <p:sp>
        <p:nvSpPr>
          <p:cNvPr id="7" name="Inhaltsplatzhalter 1"/>
          <p:cNvSpPr txBox="1">
            <a:spLocks/>
          </p:cNvSpPr>
          <p:nvPr/>
        </p:nvSpPr>
        <p:spPr>
          <a:xfrm>
            <a:off x="1043608" y="2662267"/>
            <a:ext cx="4537111" cy="1421651"/>
          </a:xfrm>
          <a:prstGeom prst="rect">
            <a:avLst/>
          </a:prstGeom>
        </p:spPr>
        <p:txBody>
          <a:bodyPr vert="horz" lIns="0" tIns="0" rIns="0" bIns="0" rtlCol="0">
            <a:noAutofit/>
          </a:bodyPr>
          <a:lstStyle>
            <a:lvl1pPr marL="177792" marR="0" indent="-177792" algn="l" defTabSz="914354" rtl="0" eaLnBrk="1" fontAlgn="auto" latinLnBrk="0" hangingPunct="1">
              <a:lnSpc>
                <a:spcPct val="110000"/>
              </a:lnSpc>
              <a:spcBef>
                <a:spcPts val="0"/>
              </a:spcBef>
              <a:spcAft>
                <a:spcPts val="0"/>
              </a:spcAft>
              <a:buClr>
                <a:schemeClr val="tx1"/>
              </a:buClr>
              <a:buSzPct val="100000"/>
              <a:buFont typeface="Arial" panose="020B0604020202020204" pitchFamily="34" charset="0"/>
              <a:buChar char="•"/>
              <a:tabLst/>
              <a:defRPr sz="1700" kern="1200" spc="0" baseline="0">
                <a:solidFill>
                  <a:schemeClr val="tx1"/>
                </a:solidFill>
                <a:latin typeface="+mn-lt"/>
                <a:ea typeface="+mn-ea"/>
                <a:cs typeface="+mn-cs"/>
              </a:defRPr>
            </a:lvl1pPr>
            <a:lvl2pPr marL="355582"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mn-cs"/>
              </a:defRPr>
            </a:lvl2pPr>
            <a:lvl3pPr marL="539724" marR="0" indent="-18414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spc="0" baseline="0">
                <a:solidFill>
                  <a:schemeClr val="tx1"/>
                </a:solidFill>
                <a:latin typeface="+mn-lt"/>
                <a:ea typeface="ＭＳ Ｐゴシック" charset="-128"/>
                <a:cs typeface="ＭＳ Ｐゴシック" charset="-128"/>
              </a:defRPr>
            </a:lvl3pPr>
            <a:lvl4pPr marL="717515"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ＭＳ Ｐゴシック" charset="0"/>
                <a:cs typeface="ＭＳ Ｐゴシック" charset="0"/>
              </a:defRPr>
            </a:lvl4pPr>
            <a:lvl5pPr marL="895306"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ＭＳ Ｐゴシック" charset="0"/>
              </a:defRPr>
            </a:lvl5pPr>
            <a:lvl6pPr marL="1074685" indent="-179380" algn="l" rtl="0" eaLnBrk="1" fontAlgn="base" hangingPunct="1">
              <a:lnSpc>
                <a:spcPct val="110000"/>
              </a:lnSpc>
              <a:spcBef>
                <a:spcPct val="0"/>
              </a:spcBef>
              <a:spcAft>
                <a:spcPct val="0"/>
              </a:spcAft>
              <a:buClr>
                <a:schemeClr val="tx1"/>
              </a:buClr>
              <a:buFont typeface="Symbol" panose="05050102010706020507" pitchFamily="18" charset="2"/>
              <a:buChar char="-"/>
              <a:defRPr sz="1500">
                <a:solidFill>
                  <a:schemeClr val="tx1"/>
                </a:solidFill>
                <a:latin typeface="+mn-lt"/>
                <a:ea typeface="+mn-ea"/>
              </a:defRPr>
            </a:lvl6pPr>
            <a:lvl7pPr marL="1257238" indent="-182554"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7pPr>
            <a:lvl8pPr marL="1436616" indent="-179380"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8pPr>
            <a:lvl9pPr marL="1614408" indent="-177792"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9pPr>
          </a:lstStyle>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0" indent="0" defTabSz="914400">
              <a:buClr>
                <a:srgbClr val="000000"/>
              </a:buClr>
              <a:buFont typeface="Arial" panose="020B0604020202020204" pitchFamily="34" charset="0"/>
              <a:buNone/>
            </a:pPr>
            <a:endParaRPr lang="en-US" sz="1800" dirty="0" smtClean="0">
              <a:solidFill>
                <a:srgbClr val="000000"/>
              </a:solidFill>
            </a:endParaRPr>
          </a:p>
          <a:p>
            <a:pPr marL="0" indent="0">
              <a:buFont typeface="Arial" panose="020B0604020202020204" pitchFamily="34" charset="0"/>
              <a:buNone/>
            </a:pPr>
            <a:endParaRPr lang="en-US" dirty="0"/>
          </a:p>
        </p:txBody>
      </p:sp>
      <p:sp>
        <p:nvSpPr>
          <p:cNvPr id="5" name="AutoShape 2" descr="Bildergebnis fÃ¼r unnatural behavio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5604" name="Picture 4" descr="Bildergebnis fÃ¼r unnatural behavi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146" y="1635646"/>
            <a:ext cx="3328842" cy="2147104"/>
          </a:xfrm>
          <a:prstGeom prst="rect">
            <a:avLst/>
          </a:prstGeom>
          <a:noFill/>
          <a:extLst>
            <a:ext uri="{909E8E84-426E-40DD-AFC4-6F175D3DCCD1}">
              <a14:hiddenFill xmlns:a14="http://schemas.microsoft.com/office/drawing/2010/main">
                <a:solidFill>
                  <a:srgbClr val="FFFFFF"/>
                </a:solidFill>
              </a14:hiddenFill>
            </a:ext>
          </a:extLst>
        </p:spPr>
      </p:pic>
      <p:sp>
        <p:nvSpPr>
          <p:cNvPr id="8" name="Inhaltsplatzhalter 1"/>
          <p:cNvSpPr txBox="1">
            <a:spLocks/>
          </p:cNvSpPr>
          <p:nvPr/>
        </p:nvSpPr>
        <p:spPr>
          <a:xfrm>
            <a:off x="1043000" y="915566"/>
            <a:ext cx="5473216" cy="3581891"/>
          </a:xfrm>
          <a:prstGeom prst="rect">
            <a:avLst/>
          </a:prstGeom>
        </p:spPr>
        <p:txBody>
          <a:bodyPr vert="horz" lIns="0" tIns="0" rIns="0" bIns="0" rtlCol="0">
            <a:noAutofit/>
          </a:bodyPr>
          <a:lstStyle>
            <a:lvl1pPr marL="177792" marR="0" indent="-177792" algn="l" defTabSz="914354" rtl="0" eaLnBrk="1" fontAlgn="auto" latinLnBrk="0" hangingPunct="1">
              <a:lnSpc>
                <a:spcPct val="110000"/>
              </a:lnSpc>
              <a:spcBef>
                <a:spcPts val="0"/>
              </a:spcBef>
              <a:spcAft>
                <a:spcPts val="0"/>
              </a:spcAft>
              <a:buClr>
                <a:schemeClr val="tx1"/>
              </a:buClr>
              <a:buSzPct val="100000"/>
              <a:buFont typeface="Arial" panose="020B0604020202020204" pitchFamily="34" charset="0"/>
              <a:buChar char="•"/>
              <a:tabLst/>
              <a:defRPr sz="1700" kern="1200" spc="0" baseline="0">
                <a:solidFill>
                  <a:schemeClr val="tx1"/>
                </a:solidFill>
                <a:latin typeface="+mn-lt"/>
                <a:ea typeface="+mn-ea"/>
                <a:cs typeface="+mn-cs"/>
              </a:defRPr>
            </a:lvl1pPr>
            <a:lvl2pPr marL="355582"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mn-cs"/>
              </a:defRPr>
            </a:lvl2pPr>
            <a:lvl3pPr marL="539724" marR="0" indent="-18414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spc="0" baseline="0">
                <a:solidFill>
                  <a:schemeClr val="tx1"/>
                </a:solidFill>
                <a:latin typeface="+mn-lt"/>
                <a:ea typeface="ＭＳ Ｐゴシック" charset="-128"/>
                <a:cs typeface="ＭＳ Ｐゴシック" charset="-128"/>
              </a:defRPr>
            </a:lvl3pPr>
            <a:lvl4pPr marL="717515"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ＭＳ Ｐゴシック" charset="0"/>
                <a:cs typeface="ＭＳ Ｐゴシック" charset="0"/>
              </a:defRPr>
            </a:lvl4pPr>
            <a:lvl5pPr marL="895306"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ＭＳ Ｐゴシック" charset="0"/>
              </a:defRPr>
            </a:lvl5pPr>
            <a:lvl6pPr marL="1074685" indent="-179380" algn="l" rtl="0" eaLnBrk="1" fontAlgn="base" hangingPunct="1">
              <a:lnSpc>
                <a:spcPct val="110000"/>
              </a:lnSpc>
              <a:spcBef>
                <a:spcPct val="0"/>
              </a:spcBef>
              <a:spcAft>
                <a:spcPct val="0"/>
              </a:spcAft>
              <a:buClr>
                <a:schemeClr val="tx1"/>
              </a:buClr>
              <a:buFont typeface="Symbol" panose="05050102010706020507" pitchFamily="18" charset="2"/>
              <a:buChar char="-"/>
              <a:defRPr sz="1500">
                <a:solidFill>
                  <a:schemeClr val="tx1"/>
                </a:solidFill>
                <a:latin typeface="+mn-lt"/>
                <a:ea typeface="+mn-ea"/>
              </a:defRPr>
            </a:lvl6pPr>
            <a:lvl7pPr marL="1257238" indent="-182554"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7pPr>
            <a:lvl8pPr marL="1436616" indent="-179380"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8pPr>
            <a:lvl9pPr marL="1614408" indent="-177792"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9pPr>
          </a:lstStyle>
          <a:p>
            <a:pPr marL="0" indent="0" defTabSz="914400">
              <a:buClr>
                <a:srgbClr val="000000"/>
              </a:buClr>
              <a:buFont typeface="Arial" panose="020B0604020202020204" pitchFamily="34" charset="0"/>
              <a:buNone/>
            </a:pPr>
            <a:endParaRPr lang="de-CH" sz="1800" b="1" dirty="0" smtClean="0">
              <a:solidFill>
                <a:srgbClr val="000000"/>
              </a:solidFill>
            </a:endParaRPr>
          </a:p>
          <a:p>
            <a:pPr marL="0" indent="0" defTabSz="914400">
              <a:buClr>
                <a:srgbClr val="000000"/>
              </a:buClr>
              <a:buFont typeface="Arial" panose="020B0604020202020204" pitchFamily="34" charset="0"/>
              <a:buNone/>
            </a:pPr>
            <a:endParaRPr lang="de-CH" sz="1400" dirty="0" smtClean="0">
              <a:solidFill>
                <a:srgbClr val="000000"/>
              </a:solidFill>
            </a:endParaRPr>
          </a:p>
          <a:p>
            <a:pPr defTabSz="914400">
              <a:buClr>
                <a:srgbClr val="000000"/>
              </a:buClr>
            </a:pPr>
            <a:r>
              <a:rPr lang="de-CH" sz="1400" dirty="0" err="1" smtClean="0">
                <a:solidFill>
                  <a:srgbClr val="000000"/>
                </a:solidFill>
              </a:rPr>
              <a:t>Because</a:t>
            </a:r>
            <a:r>
              <a:rPr lang="de-CH" sz="1400" dirty="0" smtClean="0">
                <a:solidFill>
                  <a:srgbClr val="000000"/>
                </a:solidFill>
              </a:rPr>
              <a:t> </a:t>
            </a:r>
            <a:r>
              <a:rPr lang="de-CH" sz="1400" dirty="0" err="1" smtClean="0">
                <a:solidFill>
                  <a:srgbClr val="000000"/>
                </a:solidFill>
              </a:rPr>
              <a:t>it</a:t>
            </a:r>
            <a:r>
              <a:rPr lang="de-CH" sz="1400" dirty="0" smtClean="0">
                <a:solidFill>
                  <a:srgbClr val="000000"/>
                </a:solidFill>
              </a:rPr>
              <a:t> </a:t>
            </a:r>
            <a:r>
              <a:rPr lang="de-CH" sz="1400" dirty="0" err="1" smtClean="0">
                <a:solidFill>
                  <a:srgbClr val="000000"/>
                </a:solidFill>
              </a:rPr>
              <a:t>is</a:t>
            </a:r>
            <a:r>
              <a:rPr lang="de-CH" sz="1400" dirty="0" smtClean="0">
                <a:solidFill>
                  <a:srgbClr val="000000"/>
                </a:solidFill>
              </a:rPr>
              <a:t> </a:t>
            </a:r>
            <a:r>
              <a:rPr lang="de-CH" sz="1400" dirty="0" err="1" smtClean="0">
                <a:solidFill>
                  <a:srgbClr val="000000"/>
                </a:solidFill>
              </a:rPr>
              <a:t>the</a:t>
            </a:r>
            <a:r>
              <a:rPr lang="de-CH" sz="1400" dirty="0" smtClean="0">
                <a:solidFill>
                  <a:srgbClr val="000000"/>
                </a:solidFill>
              </a:rPr>
              <a:t> </a:t>
            </a:r>
            <a:r>
              <a:rPr lang="de-CH" sz="1400" dirty="0" err="1" smtClean="0">
                <a:solidFill>
                  <a:srgbClr val="000000"/>
                </a:solidFill>
              </a:rPr>
              <a:t>natural</a:t>
            </a:r>
            <a:r>
              <a:rPr lang="de-CH" sz="1400" dirty="0" smtClean="0">
                <a:solidFill>
                  <a:srgbClr val="000000"/>
                </a:solidFill>
              </a:rPr>
              <a:t> </a:t>
            </a:r>
            <a:r>
              <a:rPr lang="de-CH" sz="1400" dirty="0" err="1" smtClean="0">
                <a:solidFill>
                  <a:srgbClr val="000000"/>
                </a:solidFill>
              </a:rPr>
              <a:t>behavior</a:t>
            </a:r>
            <a:r>
              <a:rPr lang="de-CH" sz="1400" dirty="0" smtClean="0">
                <a:solidFill>
                  <a:srgbClr val="000000"/>
                </a:solidFill>
              </a:rPr>
              <a:t> </a:t>
            </a:r>
            <a:r>
              <a:rPr lang="de-CH" sz="1400" dirty="0" err="1" smtClean="0">
                <a:solidFill>
                  <a:srgbClr val="000000"/>
                </a:solidFill>
              </a:rPr>
              <a:t>of</a:t>
            </a:r>
            <a:r>
              <a:rPr lang="de-CH" sz="1400" dirty="0" smtClean="0">
                <a:solidFill>
                  <a:srgbClr val="000000"/>
                </a:solidFill>
              </a:rPr>
              <a:t> digital </a:t>
            </a:r>
            <a:r>
              <a:rPr lang="de-CH" sz="1400" dirty="0" err="1" smtClean="0">
                <a:solidFill>
                  <a:srgbClr val="000000"/>
                </a:solidFill>
              </a:rPr>
              <a:t>numbers</a:t>
            </a:r>
            <a:endParaRPr lang="de-CH" sz="1400" dirty="0" smtClean="0">
              <a:solidFill>
                <a:srgbClr val="000000"/>
              </a:solidFill>
            </a:endParaRPr>
          </a:p>
          <a:p>
            <a:pPr lvl="1" defTabSz="914400">
              <a:buClr>
                <a:srgbClr val="000000"/>
              </a:buClr>
            </a:pPr>
            <a:r>
              <a:rPr lang="de-CH" sz="1400" dirty="0" smtClean="0">
                <a:solidFill>
                  <a:srgbClr val="000000"/>
                </a:solidFill>
              </a:rPr>
              <a:t>More </a:t>
            </a:r>
            <a:r>
              <a:rPr lang="de-CH" sz="1400" dirty="0" err="1" smtClean="0">
                <a:solidFill>
                  <a:srgbClr val="000000"/>
                </a:solidFill>
              </a:rPr>
              <a:t>efficient</a:t>
            </a:r>
            <a:r>
              <a:rPr lang="de-CH" sz="1400" dirty="0" smtClean="0">
                <a:solidFill>
                  <a:srgbClr val="000000"/>
                </a:solidFill>
              </a:rPr>
              <a:t>, fast, easy </a:t>
            </a:r>
            <a:r>
              <a:rPr lang="de-CH" sz="1400" dirty="0" err="1" smtClean="0">
                <a:solidFill>
                  <a:srgbClr val="000000"/>
                </a:solidFill>
              </a:rPr>
              <a:t>to</a:t>
            </a:r>
            <a:r>
              <a:rPr lang="de-CH" sz="1400" dirty="0" smtClean="0">
                <a:solidFill>
                  <a:srgbClr val="000000"/>
                </a:solidFill>
              </a:rPr>
              <a:t> </a:t>
            </a:r>
            <a:r>
              <a:rPr lang="de-CH" sz="1400" dirty="0" err="1" smtClean="0">
                <a:solidFill>
                  <a:srgbClr val="000000"/>
                </a:solidFill>
              </a:rPr>
              <a:t>implement</a:t>
            </a:r>
            <a:endParaRPr lang="en-US" sz="1400" dirty="0" smtClean="0">
              <a:solidFill>
                <a:srgbClr val="000000"/>
              </a:solidFill>
            </a:endParaRPr>
          </a:p>
          <a:p>
            <a:pPr lvl="1" defTabSz="914400">
              <a:buClr>
                <a:srgbClr val="000000"/>
              </a:buClr>
            </a:pPr>
            <a:endParaRPr lang="de-CH" sz="1400" dirty="0" smtClean="0">
              <a:solidFill>
                <a:srgbClr val="000000"/>
              </a:solidFill>
            </a:endParaRPr>
          </a:p>
          <a:p>
            <a:pPr defTabSz="914400">
              <a:buClr>
                <a:srgbClr val="000000"/>
              </a:buClr>
            </a:pPr>
            <a:r>
              <a:rPr lang="de-CH" sz="1400" dirty="0" err="1" smtClean="0">
                <a:solidFill>
                  <a:srgbClr val="000000"/>
                </a:solidFill>
              </a:rPr>
              <a:t>Example</a:t>
            </a:r>
            <a:r>
              <a:rPr lang="de-CH" sz="1400" dirty="0" smtClean="0">
                <a:solidFill>
                  <a:srgbClr val="000000"/>
                </a:solidFill>
              </a:rPr>
              <a:t>: </a:t>
            </a:r>
            <a:r>
              <a:rPr lang="de-CH" sz="1400" dirty="0" err="1" smtClean="0">
                <a:solidFill>
                  <a:srgbClr val="000000"/>
                </a:solidFill>
              </a:rPr>
              <a:t>Distance</a:t>
            </a:r>
            <a:r>
              <a:rPr lang="de-CH" sz="1400" dirty="0" smtClean="0">
                <a:solidFill>
                  <a:srgbClr val="000000"/>
                </a:solidFill>
              </a:rPr>
              <a:t> </a:t>
            </a:r>
            <a:r>
              <a:rPr lang="de-CH" sz="1400" dirty="0" err="1" smtClean="0">
                <a:solidFill>
                  <a:srgbClr val="000000"/>
                </a:solidFill>
              </a:rPr>
              <a:t>between</a:t>
            </a:r>
            <a:r>
              <a:rPr lang="de-CH" sz="1400" dirty="0" smtClean="0">
                <a:solidFill>
                  <a:srgbClr val="000000"/>
                </a:solidFill>
              </a:rPr>
              <a:t> 0 </a:t>
            </a:r>
            <a:r>
              <a:rPr lang="de-CH" sz="1400" dirty="0" err="1" smtClean="0">
                <a:solidFill>
                  <a:srgbClr val="000000"/>
                </a:solidFill>
              </a:rPr>
              <a:t>and</a:t>
            </a:r>
            <a:r>
              <a:rPr lang="de-CH" sz="1400" dirty="0" smtClean="0">
                <a:solidFill>
                  <a:srgbClr val="000000"/>
                </a:solidFill>
              </a:rPr>
              <a:t> 5 m</a:t>
            </a:r>
            <a:endParaRPr lang="en-US" sz="1400" dirty="0" smtClean="0">
              <a:solidFill>
                <a:srgbClr val="000000"/>
              </a:solidFill>
            </a:endParaRPr>
          </a:p>
          <a:p>
            <a:pPr lvl="1" defTabSz="914400">
              <a:buClr>
                <a:srgbClr val="000000"/>
              </a:buClr>
            </a:pPr>
            <a:r>
              <a:rPr lang="en-US" sz="1400" dirty="0" smtClean="0">
                <a:solidFill>
                  <a:srgbClr val="000000"/>
                </a:solidFill>
              </a:rPr>
              <a:t>Could be given as fixed-point number (0, 3, 10)</a:t>
            </a:r>
          </a:p>
          <a:p>
            <a:pPr lvl="2" defTabSz="914400">
              <a:buClr>
                <a:srgbClr val="000000"/>
              </a:buClr>
            </a:pPr>
            <a:r>
              <a:rPr lang="en-US" sz="1400" kern="0" dirty="0" smtClean="0">
                <a:solidFill>
                  <a:srgbClr val="000000"/>
                </a:solidFill>
              </a:rPr>
              <a:t>Range 0 … ~8 m</a:t>
            </a:r>
          </a:p>
          <a:p>
            <a:pPr lvl="2" defTabSz="914400">
              <a:buClr>
                <a:srgbClr val="000000"/>
              </a:buClr>
            </a:pPr>
            <a:r>
              <a:rPr lang="en-US" sz="1400" kern="0" dirty="0" smtClean="0">
                <a:solidFill>
                  <a:srgbClr val="000000"/>
                </a:solidFill>
              </a:rPr>
              <a:t>Resolution 0.976 mm (1/1024 m)</a:t>
            </a:r>
          </a:p>
          <a:p>
            <a:pPr lvl="1" defTabSz="914400">
              <a:buClr>
                <a:srgbClr val="000000"/>
              </a:buClr>
            </a:pPr>
            <a:r>
              <a:rPr lang="en-US" sz="1400" dirty="0" smtClean="0">
                <a:solidFill>
                  <a:srgbClr val="000000"/>
                </a:solidFill>
              </a:rPr>
              <a:t>Alternatively as «integer multiple of mm»</a:t>
            </a:r>
          </a:p>
          <a:p>
            <a:pPr lvl="2" defTabSz="914400">
              <a:buClr>
                <a:srgbClr val="000000"/>
              </a:buClr>
            </a:pPr>
            <a:r>
              <a:rPr lang="en-US" sz="1400" kern="0" dirty="0" smtClean="0">
                <a:solidFill>
                  <a:srgbClr val="000000"/>
                </a:solidFill>
              </a:rPr>
              <a:t>Range 0 … ~8 m</a:t>
            </a:r>
          </a:p>
          <a:p>
            <a:pPr lvl="2" defTabSz="914400">
              <a:buClr>
                <a:srgbClr val="000000"/>
              </a:buClr>
            </a:pPr>
            <a:r>
              <a:rPr lang="en-US" sz="1400" kern="0" dirty="0" smtClean="0">
                <a:solidFill>
                  <a:srgbClr val="000000"/>
                </a:solidFill>
              </a:rPr>
              <a:t>Resolution 1 mm</a:t>
            </a:r>
          </a:p>
          <a:p>
            <a:pPr defTabSz="914400">
              <a:buClr>
                <a:srgbClr val="000000"/>
              </a:buClr>
            </a:pPr>
            <a:endParaRPr lang="en-US" sz="1400" dirty="0" smtClean="0">
              <a:solidFill>
                <a:srgbClr val="000000"/>
              </a:solidFill>
            </a:endParaRPr>
          </a:p>
          <a:p>
            <a:pPr lvl="1" defTabSz="914400">
              <a:buClr>
                <a:srgbClr val="000000"/>
              </a:buClr>
            </a:pPr>
            <a:r>
              <a:rPr lang="en-US" sz="1400" dirty="0" smtClean="0">
                <a:solidFill>
                  <a:srgbClr val="000000"/>
                </a:solidFill>
              </a:rPr>
              <a:t>Multiplication between two such distances</a:t>
            </a:r>
          </a:p>
          <a:p>
            <a:pPr lvl="2" defTabSz="914400">
              <a:buClr>
                <a:srgbClr val="000000"/>
              </a:buClr>
            </a:pPr>
            <a:r>
              <a:rPr lang="en-US" sz="1400" kern="0" dirty="0" smtClean="0">
                <a:solidFill>
                  <a:srgbClr val="000000"/>
                </a:solidFill>
              </a:rPr>
              <a:t>Fixed-point: (A x B) &gt;&gt; 10 </a:t>
            </a:r>
            <a:r>
              <a:rPr lang="en-US" sz="1400" kern="0" dirty="0" smtClean="0">
                <a:solidFill>
                  <a:srgbClr val="000000"/>
                </a:solidFill>
                <a:sym typeface="Wingdings" panose="05000000000000000000" pitchFamily="2" charset="2"/>
              </a:rPr>
              <a:t> Shift is for free in logic</a:t>
            </a:r>
            <a:endParaRPr lang="en-US" sz="1400" kern="0" dirty="0" smtClean="0">
              <a:solidFill>
                <a:srgbClr val="000000"/>
              </a:solidFill>
            </a:endParaRPr>
          </a:p>
          <a:p>
            <a:pPr lvl="2" defTabSz="914400">
              <a:buClr>
                <a:srgbClr val="000000"/>
              </a:buClr>
            </a:pPr>
            <a:r>
              <a:rPr lang="en-US" sz="1400" kern="0" dirty="0" smtClean="0">
                <a:solidFill>
                  <a:srgbClr val="000000"/>
                </a:solidFill>
              </a:rPr>
              <a:t>Alternative: (A x B)/1000 </a:t>
            </a:r>
            <a:r>
              <a:rPr lang="en-US" sz="1400" kern="0" dirty="0" smtClean="0">
                <a:solidFill>
                  <a:srgbClr val="000000"/>
                </a:solidFill>
                <a:sym typeface="Wingdings" panose="05000000000000000000" pitchFamily="2" charset="2"/>
              </a:rPr>
              <a:t> Division is expensive</a:t>
            </a:r>
          </a:p>
          <a:p>
            <a:pPr marL="355582" lvl="2" indent="0" defTabSz="914400">
              <a:buClr>
                <a:srgbClr val="000000"/>
              </a:buClr>
              <a:buFont typeface="Symbol" panose="05050102010706020507" pitchFamily="18" charset="2"/>
              <a:buNone/>
            </a:pPr>
            <a:endParaRPr lang="en-US" sz="1400" kern="0" dirty="0" smtClean="0">
              <a:solidFill>
                <a:srgbClr val="000000"/>
              </a:solidFill>
              <a:sym typeface="Wingdings" panose="05000000000000000000" pitchFamily="2" charset="2"/>
            </a:endParaRPr>
          </a:p>
        </p:txBody>
      </p:sp>
    </p:spTree>
    <p:extLst>
      <p:ext uri="{BB962C8B-B14F-4D97-AF65-F5344CB8AC3E}">
        <p14:creationId xmlns:p14="http://schemas.microsoft.com/office/powerpoint/2010/main" val="16166612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a:xfrm>
            <a:off x="1043001" y="1419622"/>
            <a:ext cx="4537111" cy="2952328"/>
          </a:xfrm>
        </p:spPr>
        <p:txBody>
          <a:bodyPr/>
          <a:lstStyle/>
          <a:p>
            <a:pPr defTabSz="914400">
              <a:buClr>
                <a:srgbClr val="000000"/>
              </a:buClr>
            </a:pPr>
            <a:r>
              <a:rPr lang="en-US" sz="1400" dirty="0" smtClean="0">
                <a:solidFill>
                  <a:srgbClr val="000000"/>
                </a:solidFill>
              </a:rPr>
              <a:t>Benefits</a:t>
            </a:r>
          </a:p>
          <a:p>
            <a:pPr lvl="1" defTabSz="914400">
              <a:buClr>
                <a:srgbClr val="000000"/>
              </a:buClr>
            </a:pPr>
            <a:r>
              <a:rPr lang="en-US" sz="1400" dirty="0" smtClean="0">
                <a:solidFill>
                  <a:srgbClr val="000000"/>
                </a:solidFill>
              </a:rPr>
              <a:t>No hassle with number formats</a:t>
            </a:r>
          </a:p>
          <a:p>
            <a:pPr lvl="1" defTabSz="914400">
              <a:buClr>
                <a:srgbClr val="000000"/>
              </a:buClr>
            </a:pPr>
            <a:r>
              <a:rPr lang="en-US" sz="1400" dirty="0" smtClean="0">
                <a:solidFill>
                  <a:srgbClr val="000000"/>
                </a:solidFill>
              </a:rPr>
              <a:t>High dynamic range</a:t>
            </a:r>
          </a:p>
          <a:p>
            <a:pPr defTabSz="914400">
              <a:buClr>
                <a:srgbClr val="000000"/>
              </a:buClr>
            </a:pPr>
            <a:r>
              <a:rPr lang="en-US" sz="1400" dirty="0" smtClean="0">
                <a:solidFill>
                  <a:srgbClr val="000000"/>
                </a:solidFill>
                <a:sym typeface="Wingdings" panose="05000000000000000000" pitchFamily="2" charset="2"/>
              </a:rPr>
              <a:t>Drawbacks</a:t>
            </a:r>
          </a:p>
          <a:p>
            <a:pPr lvl="1" defTabSz="914400">
              <a:buClr>
                <a:srgbClr val="000000"/>
              </a:buClr>
            </a:pPr>
            <a:r>
              <a:rPr lang="en-US" sz="1400" dirty="0" smtClean="0">
                <a:solidFill>
                  <a:srgbClr val="000000"/>
                </a:solidFill>
                <a:sym typeface="Wingdings" panose="05000000000000000000" pitchFamily="2" charset="2"/>
              </a:rPr>
              <a:t>Less resource efficient (but acceptable today)</a:t>
            </a:r>
          </a:p>
          <a:p>
            <a:pPr lvl="1" defTabSz="914400">
              <a:buClr>
                <a:srgbClr val="000000"/>
              </a:buClr>
            </a:pPr>
            <a:r>
              <a:rPr lang="en-US" sz="1400" dirty="0" smtClean="0">
                <a:solidFill>
                  <a:srgbClr val="000000"/>
                </a:solidFill>
                <a:sym typeface="Wingdings" panose="05000000000000000000" pitchFamily="2" charset="2"/>
              </a:rPr>
              <a:t>More latency</a:t>
            </a:r>
          </a:p>
          <a:p>
            <a:pPr lvl="1" defTabSz="914400">
              <a:buClr>
                <a:srgbClr val="000000"/>
              </a:buClr>
            </a:pPr>
            <a:r>
              <a:rPr lang="en-US" sz="1400" dirty="0" smtClean="0">
                <a:solidFill>
                  <a:srgbClr val="000000"/>
                </a:solidFill>
                <a:sym typeface="Wingdings" panose="05000000000000000000" pitchFamily="2" charset="2"/>
              </a:rPr>
              <a:t>Not natural to VHDL – More code</a:t>
            </a:r>
          </a:p>
          <a:p>
            <a:pPr lvl="1" defTabSz="914400">
              <a:buClr>
                <a:srgbClr val="000000"/>
              </a:buClr>
            </a:pPr>
            <a:r>
              <a:rPr lang="en-US" sz="1400" dirty="0" smtClean="0">
                <a:solidFill>
                  <a:srgbClr val="000000"/>
                </a:solidFill>
                <a:sym typeface="Wingdings" panose="05000000000000000000" pitchFamily="2" charset="2"/>
              </a:rPr>
              <a:t>Rounding errors</a:t>
            </a:r>
          </a:p>
          <a:p>
            <a:pPr lvl="2" defTabSz="914400">
              <a:buClr>
                <a:srgbClr val="000000"/>
              </a:buClr>
            </a:pPr>
            <a:r>
              <a:rPr lang="en-US" sz="1400" dirty="0" smtClean="0">
                <a:solidFill>
                  <a:srgbClr val="000000"/>
                </a:solidFill>
                <a:sym typeface="Wingdings" panose="05000000000000000000" pitchFamily="2" charset="2"/>
              </a:rPr>
              <a:t>Limited performance (e.g. FIR filters)</a:t>
            </a:r>
          </a:p>
          <a:p>
            <a:pPr lvl="2" defTabSz="914400">
              <a:buClr>
                <a:srgbClr val="000000"/>
              </a:buClr>
            </a:pPr>
            <a:r>
              <a:rPr lang="en-US" sz="1400" dirty="0" smtClean="0">
                <a:solidFill>
                  <a:srgbClr val="000000"/>
                </a:solidFill>
                <a:sym typeface="Wingdings" panose="05000000000000000000" pitchFamily="2" charset="2"/>
              </a:rPr>
              <a:t>Some concepts fail (e.g. CIC, moving average)</a:t>
            </a: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a:t>Binary Fixed-Point Numbers</a:t>
            </a:r>
            <a:r>
              <a:rPr lang="en-US" dirty="0" smtClean="0"/>
              <a:t/>
            </a:r>
            <a:br>
              <a:rPr lang="en-US" dirty="0" smtClean="0"/>
            </a:br>
            <a:endParaRPr lang="en-US" sz="2000"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16</a:t>
            </a:fld>
            <a:endParaRPr lang="en-US" dirty="0"/>
          </a:p>
        </p:txBody>
      </p:sp>
      <p:sp>
        <p:nvSpPr>
          <p:cNvPr id="6" name="Rectangle 5"/>
          <p:cNvSpPr/>
          <p:nvPr/>
        </p:nvSpPr>
        <p:spPr>
          <a:xfrm>
            <a:off x="971600" y="987574"/>
            <a:ext cx="1975221" cy="338554"/>
          </a:xfrm>
          <a:prstGeom prst="rect">
            <a:avLst/>
          </a:prstGeom>
        </p:spPr>
        <p:txBody>
          <a:bodyPr wrap="none">
            <a:spAutoFit/>
          </a:bodyPr>
          <a:lstStyle/>
          <a:p>
            <a:pPr marL="0" indent="0" defTabSz="914400">
              <a:buClr>
                <a:srgbClr val="000000"/>
              </a:buClr>
              <a:buNone/>
            </a:pPr>
            <a:r>
              <a:rPr lang="en-US" b="1" dirty="0" smtClean="0">
                <a:solidFill>
                  <a:srgbClr val="000000"/>
                </a:solidFill>
              </a:rPr>
              <a:t>What about Float?</a:t>
            </a:r>
            <a:endParaRPr lang="en-US" b="1" dirty="0">
              <a:solidFill>
                <a:srgbClr val="000000"/>
              </a:solidFill>
            </a:endParaRPr>
          </a:p>
        </p:txBody>
      </p:sp>
      <p:sp>
        <p:nvSpPr>
          <p:cNvPr id="8" name="Rectangle 7"/>
          <p:cNvSpPr/>
          <p:nvPr/>
        </p:nvSpPr>
        <p:spPr>
          <a:xfrm>
            <a:off x="4745702" y="1491630"/>
            <a:ext cx="4006225" cy="646331"/>
          </a:xfrm>
          <a:prstGeom prst="rect">
            <a:avLst/>
          </a:prstGeom>
        </p:spPr>
        <p:txBody>
          <a:bodyPr wrap="none">
            <a:spAutoFit/>
          </a:bodyPr>
          <a:lstStyle/>
          <a:p>
            <a:pPr marL="0" indent="0" defTabSz="914400">
              <a:buClr>
                <a:srgbClr val="000000"/>
              </a:buClr>
              <a:buNone/>
            </a:pPr>
            <a:r>
              <a:rPr lang="en-US" sz="3600" i="1" dirty="0" smtClean="0">
                <a:solidFill>
                  <a:srgbClr val="000000"/>
                </a:solidFill>
              </a:rPr>
              <a:t>10’000’000 + 1 = ?</a:t>
            </a:r>
            <a:endParaRPr lang="en-US" sz="3600" i="1" dirty="0">
              <a:solidFill>
                <a:srgbClr val="000000"/>
              </a:solidFill>
            </a:endParaRPr>
          </a:p>
        </p:txBody>
      </p:sp>
    </p:spTree>
    <p:extLst>
      <p:ext uri="{BB962C8B-B14F-4D97-AF65-F5344CB8AC3E}">
        <p14:creationId xmlns:p14="http://schemas.microsoft.com/office/powerpoint/2010/main" val="4861659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defTabSz="914400">
              <a:buClr>
                <a:srgbClr val="000000"/>
              </a:buClr>
            </a:pPr>
            <a:r>
              <a:rPr lang="en-US" sz="1400" dirty="0" smtClean="0"/>
              <a:t>Why using Libraries?</a:t>
            </a:r>
          </a:p>
          <a:p>
            <a:pPr defTabSz="914400">
              <a:buClr>
                <a:srgbClr val="000000"/>
              </a:buClr>
            </a:pPr>
            <a:r>
              <a:rPr lang="en-US" sz="1400" dirty="0" smtClean="0">
                <a:solidFill>
                  <a:srgbClr val="000000"/>
                </a:solidFill>
              </a:rPr>
              <a:t>Concepts </a:t>
            </a:r>
            <a:r>
              <a:rPr lang="en-US" sz="1400" dirty="0" smtClean="0">
                <a:solidFill>
                  <a:srgbClr val="000000"/>
                </a:solidFill>
              </a:rPr>
              <a:t>in </a:t>
            </a:r>
            <a:r>
              <a:rPr lang="en-US" sz="1400" dirty="0" smtClean="0">
                <a:solidFill>
                  <a:srgbClr val="000000"/>
                </a:solidFill>
              </a:rPr>
              <a:t>PSI</a:t>
            </a:r>
            <a:r>
              <a:rPr lang="en-US" sz="1400" dirty="0" smtClean="0">
                <a:solidFill>
                  <a:srgbClr val="000000"/>
                </a:solidFill>
              </a:rPr>
              <a:t> </a:t>
            </a:r>
            <a:r>
              <a:rPr lang="en-US" sz="1400" dirty="0" smtClean="0">
                <a:solidFill>
                  <a:srgbClr val="000000"/>
                </a:solidFill>
              </a:rPr>
              <a:t>Libraries</a:t>
            </a:r>
          </a:p>
          <a:p>
            <a:pPr defTabSz="914400">
              <a:buClr>
                <a:srgbClr val="000000"/>
              </a:buClr>
            </a:pPr>
            <a:r>
              <a:rPr lang="en-US" sz="1400" dirty="0" smtClean="0">
                <a:solidFill>
                  <a:srgbClr val="000000"/>
                </a:solidFill>
              </a:rPr>
              <a:t>Binary Fixed-Point Numbers</a:t>
            </a:r>
          </a:p>
          <a:p>
            <a:pPr defTabSz="914400">
              <a:buClr>
                <a:srgbClr val="000000"/>
              </a:buClr>
            </a:pPr>
            <a:r>
              <a:rPr lang="de-CH" sz="1400" b="1" dirty="0" smtClean="0">
                <a:solidFill>
                  <a:srgbClr val="0070C0"/>
                </a:solidFill>
              </a:rPr>
              <a:t>Bit-True Models</a:t>
            </a:r>
            <a:endParaRPr lang="en-US" sz="1400" b="1" dirty="0" smtClean="0">
              <a:solidFill>
                <a:srgbClr val="0070C0"/>
              </a:solidFill>
            </a:endParaRPr>
          </a:p>
          <a:p>
            <a:pPr defTabSz="914400">
              <a:buClr>
                <a:srgbClr val="000000"/>
              </a:buClr>
            </a:pPr>
            <a:r>
              <a:rPr lang="en-US" sz="1400" dirty="0" err="1" smtClean="0">
                <a:solidFill>
                  <a:srgbClr val="000000"/>
                </a:solidFill>
              </a:rPr>
              <a:t>psi_fix</a:t>
            </a:r>
            <a:endParaRPr lang="en-US" sz="1400" dirty="0" smtClean="0">
              <a:solidFill>
                <a:srgbClr val="000000"/>
              </a:solidFill>
            </a:endParaRPr>
          </a:p>
          <a:p>
            <a:pPr defTabSz="914400">
              <a:buClr>
                <a:srgbClr val="000000"/>
              </a:buClr>
            </a:pPr>
            <a:r>
              <a:rPr lang="de-CH" sz="1400" dirty="0" err="1" smtClean="0">
                <a:solidFill>
                  <a:srgbClr val="000000"/>
                </a:solidFill>
              </a:rPr>
              <a:t>Conclusion</a:t>
            </a:r>
            <a:endParaRPr lang="en-US" sz="1400" dirty="0" smtClean="0">
              <a:solidFill>
                <a:srgbClr val="000000"/>
              </a:solidFill>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Agenda</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17</a:t>
            </a:fld>
            <a:endParaRPr lang="en-US" dirty="0"/>
          </a:p>
        </p:txBody>
      </p:sp>
    </p:spTree>
    <p:extLst>
      <p:ext uri="{BB962C8B-B14F-4D97-AF65-F5344CB8AC3E}">
        <p14:creationId xmlns:p14="http://schemas.microsoft.com/office/powerpoint/2010/main" val="192644412"/>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defTabSz="914400">
              <a:buClr>
                <a:srgbClr val="000000"/>
              </a:buClr>
              <a:buNone/>
            </a:pPr>
            <a:r>
              <a:rPr lang="en-US" sz="1800" b="1" dirty="0" smtClean="0">
                <a:solidFill>
                  <a:srgbClr val="000000"/>
                </a:solidFill>
              </a:rPr>
              <a:t>What is a Bit-True Model?</a:t>
            </a:r>
          </a:p>
          <a:p>
            <a:pPr marL="0" indent="0" defTabSz="914400">
              <a:buClr>
                <a:srgbClr val="000000"/>
              </a:buClr>
              <a:buNone/>
            </a:pPr>
            <a:endParaRPr lang="en-US" sz="1400" dirty="0" smtClean="0">
              <a:solidFill>
                <a:srgbClr val="000000"/>
              </a:solidFill>
              <a:sym typeface="Wingdings" panose="05000000000000000000" pitchFamily="2" charset="2"/>
            </a:endParaRPr>
          </a:p>
          <a:p>
            <a:pPr defTabSz="914400">
              <a:buClr>
                <a:srgbClr val="000000"/>
              </a:buClr>
            </a:pPr>
            <a:r>
              <a:rPr lang="en-US" sz="1400" dirty="0" smtClean="0">
                <a:solidFill>
                  <a:srgbClr val="000000"/>
                </a:solidFill>
                <a:sym typeface="Wingdings" panose="05000000000000000000" pitchFamily="2" charset="2"/>
              </a:rPr>
              <a:t>A model of an algorithm or component (e.g. a DDS)</a:t>
            </a:r>
          </a:p>
          <a:p>
            <a:pPr lvl="1" defTabSz="914400">
              <a:buClr>
                <a:srgbClr val="000000"/>
              </a:buClr>
            </a:pPr>
            <a:r>
              <a:rPr lang="en-US" sz="1400" dirty="0" smtClean="0">
                <a:solidFill>
                  <a:srgbClr val="000000"/>
                </a:solidFill>
                <a:sym typeface="Wingdings" panose="05000000000000000000" pitchFamily="2" charset="2"/>
              </a:rPr>
              <a:t>Usually in a more productive language</a:t>
            </a:r>
          </a:p>
          <a:p>
            <a:pPr lvl="1" defTabSz="914400">
              <a:buClr>
                <a:srgbClr val="000000"/>
              </a:buClr>
            </a:pPr>
            <a:r>
              <a:rPr lang="en-US" sz="1400" dirty="0" smtClean="0">
                <a:solidFill>
                  <a:srgbClr val="000000"/>
                </a:solidFill>
                <a:sym typeface="Wingdings" panose="05000000000000000000" pitchFamily="2" charset="2"/>
              </a:rPr>
              <a:t>Usually in a environment with powerful tools for performance analysis (MATLAB, Python, …)</a:t>
            </a:r>
          </a:p>
          <a:p>
            <a:pPr defTabSz="914400">
              <a:buClr>
                <a:srgbClr val="000000"/>
              </a:buClr>
            </a:pPr>
            <a:r>
              <a:rPr lang="en-US" sz="1400" dirty="0" smtClean="0">
                <a:solidFill>
                  <a:srgbClr val="000000"/>
                </a:solidFill>
                <a:sym typeface="Wingdings" panose="05000000000000000000" pitchFamily="2" charset="2"/>
              </a:rPr>
              <a:t>Produces </a:t>
            </a:r>
            <a:r>
              <a:rPr lang="en-US" sz="1400" b="1" i="1" dirty="0" smtClean="0">
                <a:solidFill>
                  <a:srgbClr val="000000"/>
                </a:solidFill>
                <a:sym typeface="Wingdings" panose="05000000000000000000" pitchFamily="2" charset="2"/>
              </a:rPr>
              <a:t>exactly</a:t>
            </a:r>
            <a:r>
              <a:rPr lang="en-US" sz="1400" dirty="0" smtClean="0">
                <a:solidFill>
                  <a:srgbClr val="000000"/>
                </a:solidFill>
                <a:sym typeface="Wingdings" panose="05000000000000000000" pitchFamily="2" charset="2"/>
              </a:rPr>
              <a:t> the same results</a:t>
            </a:r>
          </a:p>
          <a:p>
            <a:pPr lvl="1" defTabSz="914400">
              <a:buClr>
                <a:srgbClr val="000000"/>
              </a:buClr>
            </a:pPr>
            <a:r>
              <a:rPr lang="en-US" sz="1400" dirty="0" smtClean="0">
                <a:solidFill>
                  <a:srgbClr val="000000"/>
                </a:solidFill>
                <a:sym typeface="Wingdings" panose="05000000000000000000" pitchFamily="2" charset="2"/>
              </a:rPr>
              <a:t>REALLY exactly!</a:t>
            </a:r>
          </a:p>
          <a:p>
            <a:pPr defTabSz="914400">
              <a:buClr>
                <a:srgbClr val="000000"/>
              </a:buClr>
            </a:pPr>
            <a:r>
              <a:rPr lang="en-US" sz="1400" dirty="0" smtClean="0">
                <a:solidFill>
                  <a:srgbClr val="000000"/>
                </a:solidFill>
                <a:sym typeface="Wingdings" panose="05000000000000000000" pitchFamily="2" charset="2"/>
              </a:rPr>
              <a:t>Can be used to evaluate performance of an algorithm</a:t>
            </a:r>
          </a:p>
          <a:p>
            <a:pPr defTabSz="914400">
              <a:buClr>
                <a:srgbClr val="000000"/>
              </a:buClr>
            </a:pPr>
            <a:r>
              <a:rPr lang="en-US" sz="1400" dirty="0" smtClean="0">
                <a:solidFill>
                  <a:srgbClr val="000000"/>
                </a:solidFill>
                <a:sym typeface="Wingdings" panose="05000000000000000000" pitchFamily="2" charset="2"/>
              </a:rPr>
              <a:t>Only numeric behavior is modeled (timing is not)</a:t>
            </a:r>
          </a:p>
          <a:p>
            <a:pPr marL="0" indent="0" defTabSz="914400">
              <a:buClr>
                <a:srgbClr val="000000"/>
              </a:buClr>
              <a:buNone/>
            </a:pPr>
            <a:endParaRPr lang="en-US" sz="1400" dirty="0" smtClean="0">
              <a:solidFill>
                <a:srgbClr val="000000"/>
              </a:solidFill>
              <a:sym typeface="Wingdings" panose="05000000000000000000" pitchFamily="2" charset="2"/>
            </a:endParaRPr>
          </a:p>
          <a:p>
            <a:pPr marL="0" indent="0" defTabSz="914400">
              <a:buClr>
                <a:srgbClr val="000000"/>
              </a:buClr>
              <a:buNone/>
            </a:pPr>
            <a:endParaRPr lang="en-US" sz="1400" dirty="0" smtClean="0">
              <a:solidFill>
                <a:srgbClr val="000000"/>
              </a:solidFill>
              <a:sym typeface="Wingdings" panose="05000000000000000000" pitchFamily="2" charset="2"/>
            </a:endParaRPr>
          </a:p>
          <a:p>
            <a:pPr marL="0" indent="0" defTabSz="914400">
              <a:buClr>
                <a:srgbClr val="000000"/>
              </a:buClr>
              <a:buNone/>
            </a:pPr>
            <a:endParaRPr lang="en-US" sz="1400" dirty="0" smtClean="0">
              <a:solidFill>
                <a:srgbClr val="000000"/>
              </a:solidFill>
              <a:sym typeface="Wingdings" panose="05000000000000000000" pitchFamily="2" charset="2"/>
            </a:endParaRPr>
          </a:p>
          <a:p>
            <a:pPr marL="177790" lvl="1" indent="0" defTabSz="914400">
              <a:buClr>
                <a:srgbClr val="000000"/>
              </a:buClr>
              <a:buNone/>
            </a:pPr>
            <a:endParaRPr lang="en-US" sz="1400" dirty="0" smtClean="0">
              <a:solidFill>
                <a:srgbClr val="000000"/>
              </a:solidFill>
              <a:sym typeface="Wingdings" panose="05000000000000000000" pitchFamily="2" charset="2"/>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Bit-True Models</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18</a:t>
            </a:fld>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355726"/>
            <a:ext cx="3016393" cy="2377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9564103"/>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Bit-True Models</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19</a:t>
            </a:fld>
            <a:endParaRPr lang="en-US" dirty="0"/>
          </a:p>
        </p:txBody>
      </p:sp>
      <p:sp>
        <p:nvSpPr>
          <p:cNvPr id="7" name="Inhaltsplatzhalter 1"/>
          <p:cNvSpPr txBox="1">
            <a:spLocks/>
          </p:cNvSpPr>
          <p:nvPr/>
        </p:nvSpPr>
        <p:spPr>
          <a:xfrm>
            <a:off x="1043608" y="2662267"/>
            <a:ext cx="4537111" cy="1421651"/>
          </a:xfrm>
          <a:prstGeom prst="rect">
            <a:avLst/>
          </a:prstGeom>
        </p:spPr>
        <p:txBody>
          <a:bodyPr vert="horz" lIns="0" tIns="0" rIns="0" bIns="0" rtlCol="0">
            <a:noAutofit/>
          </a:bodyPr>
          <a:lstStyle>
            <a:lvl1pPr marL="177792" marR="0" indent="-177792" algn="l" defTabSz="914354" rtl="0" eaLnBrk="1" fontAlgn="auto" latinLnBrk="0" hangingPunct="1">
              <a:lnSpc>
                <a:spcPct val="110000"/>
              </a:lnSpc>
              <a:spcBef>
                <a:spcPts val="0"/>
              </a:spcBef>
              <a:spcAft>
                <a:spcPts val="0"/>
              </a:spcAft>
              <a:buClr>
                <a:schemeClr val="tx1"/>
              </a:buClr>
              <a:buSzPct val="100000"/>
              <a:buFont typeface="Arial" panose="020B0604020202020204" pitchFamily="34" charset="0"/>
              <a:buChar char="•"/>
              <a:tabLst/>
              <a:defRPr sz="1700" kern="1200" spc="0" baseline="0">
                <a:solidFill>
                  <a:schemeClr val="tx1"/>
                </a:solidFill>
                <a:latin typeface="+mn-lt"/>
                <a:ea typeface="+mn-ea"/>
                <a:cs typeface="+mn-cs"/>
              </a:defRPr>
            </a:lvl1pPr>
            <a:lvl2pPr marL="355582"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mn-cs"/>
              </a:defRPr>
            </a:lvl2pPr>
            <a:lvl3pPr marL="539724" marR="0" indent="-18414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spc="0" baseline="0">
                <a:solidFill>
                  <a:schemeClr val="tx1"/>
                </a:solidFill>
                <a:latin typeface="+mn-lt"/>
                <a:ea typeface="ＭＳ Ｐゴシック" charset="-128"/>
                <a:cs typeface="ＭＳ Ｐゴシック" charset="-128"/>
              </a:defRPr>
            </a:lvl3pPr>
            <a:lvl4pPr marL="717515"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ＭＳ Ｐゴシック" charset="0"/>
                <a:cs typeface="ＭＳ Ｐゴシック" charset="0"/>
              </a:defRPr>
            </a:lvl4pPr>
            <a:lvl5pPr marL="895306"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ＭＳ Ｐゴシック" charset="0"/>
              </a:defRPr>
            </a:lvl5pPr>
            <a:lvl6pPr marL="1074685" indent="-179380" algn="l" rtl="0" eaLnBrk="1" fontAlgn="base" hangingPunct="1">
              <a:lnSpc>
                <a:spcPct val="110000"/>
              </a:lnSpc>
              <a:spcBef>
                <a:spcPct val="0"/>
              </a:spcBef>
              <a:spcAft>
                <a:spcPct val="0"/>
              </a:spcAft>
              <a:buClr>
                <a:schemeClr val="tx1"/>
              </a:buClr>
              <a:buFont typeface="Symbol" panose="05050102010706020507" pitchFamily="18" charset="2"/>
              <a:buChar char="-"/>
              <a:defRPr sz="1500">
                <a:solidFill>
                  <a:schemeClr val="tx1"/>
                </a:solidFill>
                <a:latin typeface="+mn-lt"/>
                <a:ea typeface="+mn-ea"/>
              </a:defRPr>
            </a:lvl6pPr>
            <a:lvl7pPr marL="1257238" indent="-182554"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7pPr>
            <a:lvl8pPr marL="1436616" indent="-179380"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8pPr>
            <a:lvl9pPr marL="1614408" indent="-177792"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9pPr>
          </a:lstStyle>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0" indent="0" defTabSz="914400">
              <a:buClr>
                <a:srgbClr val="000000"/>
              </a:buClr>
              <a:buFont typeface="Arial" panose="020B0604020202020204" pitchFamily="34" charset="0"/>
              <a:buNone/>
            </a:pPr>
            <a:endParaRPr lang="en-US" sz="1800" dirty="0" smtClean="0">
              <a:solidFill>
                <a:srgbClr val="000000"/>
              </a:solidFill>
            </a:endParaRPr>
          </a:p>
          <a:p>
            <a:pPr marL="0" indent="0">
              <a:buFont typeface="Arial" panose="020B0604020202020204" pitchFamily="34" charset="0"/>
              <a:buNone/>
            </a:pPr>
            <a:endParaRPr lang="en-US" dirty="0"/>
          </a:p>
        </p:txBody>
      </p:sp>
      <p:sp>
        <p:nvSpPr>
          <p:cNvPr id="2" name="Inhaltsplatzhalter 1"/>
          <p:cNvSpPr>
            <a:spLocks noGrp="1"/>
          </p:cNvSpPr>
          <p:nvPr>
            <p:ph sz="quarter" idx="13"/>
          </p:nvPr>
        </p:nvSpPr>
        <p:spPr>
          <a:xfrm>
            <a:off x="1029040" y="2519729"/>
            <a:ext cx="4753136" cy="2448271"/>
          </a:xfrm>
        </p:spPr>
        <p:txBody>
          <a:bodyPr/>
          <a:lstStyle/>
          <a:p>
            <a:pPr defTabSz="914400">
              <a:buClr>
                <a:srgbClr val="000000"/>
              </a:buClr>
            </a:pPr>
            <a:r>
              <a:rPr lang="en-US" sz="1400" dirty="0" smtClean="0">
                <a:solidFill>
                  <a:srgbClr val="000000"/>
                </a:solidFill>
              </a:rPr>
              <a:t>When do you know if your algorithm</a:t>
            </a:r>
            <a:r>
              <a:rPr lang="en-US" sz="1400" dirty="0" smtClean="0">
                <a:solidFill>
                  <a:srgbClr val="000000"/>
                </a:solidFill>
                <a:sym typeface="Wingdings" panose="05000000000000000000" pitchFamily="2" charset="2"/>
              </a:rPr>
              <a:t/>
            </a:r>
            <a:br>
              <a:rPr lang="en-US" sz="1400" dirty="0" smtClean="0">
                <a:solidFill>
                  <a:srgbClr val="000000"/>
                </a:solidFill>
                <a:sym typeface="Wingdings" panose="05000000000000000000" pitchFamily="2" charset="2"/>
              </a:rPr>
            </a:br>
            <a:r>
              <a:rPr lang="en-US" sz="1400" dirty="0" smtClean="0">
                <a:solidFill>
                  <a:srgbClr val="000000"/>
                </a:solidFill>
                <a:sym typeface="Wingdings" panose="05000000000000000000" pitchFamily="2" charset="2"/>
              </a:rPr>
              <a:t>achieves the required performance?</a:t>
            </a:r>
          </a:p>
          <a:p>
            <a:pPr defTabSz="914400">
              <a:buClr>
                <a:srgbClr val="000000"/>
              </a:buClr>
            </a:pPr>
            <a:r>
              <a:rPr lang="en-US" sz="1400" dirty="0" smtClean="0">
                <a:solidFill>
                  <a:srgbClr val="000000"/>
                </a:solidFill>
                <a:sym typeface="Wingdings" panose="05000000000000000000" pitchFamily="2" charset="2"/>
              </a:rPr>
              <a:t>How do you test individual parts of your DSP chain?</a:t>
            </a:r>
            <a:endParaRPr lang="en-US" sz="1400" dirty="0" smtClean="0">
              <a:solidFill>
                <a:srgbClr val="000000"/>
              </a:solidFill>
            </a:endParaRPr>
          </a:p>
        </p:txBody>
      </p:sp>
      <p:sp>
        <p:nvSpPr>
          <p:cNvPr id="8" name="Inhaltsplatzhalter 1"/>
          <p:cNvSpPr txBox="1">
            <a:spLocks/>
          </p:cNvSpPr>
          <p:nvPr/>
        </p:nvSpPr>
        <p:spPr>
          <a:xfrm>
            <a:off x="1043000" y="1006082"/>
            <a:ext cx="7742237" cy="3509963"/>
          </a:xfrm>
          <a:prstGeom prst="rect">
            <a:avLst/>
          </a:prstGeom>
        </p:spPr>
        <p:txBody>
          <a:bodyPr vert="horz" lIns="0" tIns="0" rIns="0" bIns="0" rtlCol="0">
            <a:noAutofit/>
          </a:bodyPr>
          <a:lstStyle>
            <a:lvl1pPr marL="177792" marR="0" indent="-177792" algn="l" defTabSz="914354" rtl="0" eaLnBrk="1" fontAlgn="auto" latinLnBrk="0" hangingPunct="1">
              <a:lnSpc>
                <a:spcPct val="110000"/>
              </a:lnSpc>
              <a:spcBef>
                <a:spcPts val="0"/>
              </a:spcBef>
              <a:spcAft>
                <a:spcPts val="0"/>
              </a:spcAft>
              <a:buClr>
                <a:schemeClr val="tx1"/>
              </a:buClr>
              <a:buSzPct val="100000"/>
              <a:buFont typeface="Arial" panose="020B0604020202020204" pitchFamily="34" charset="0"/>
              <a:buChar char="•"/>
              <a:tabLst/>
              <a:defRPr sz="1700" kern="1200" spc="0" baseline="0">
                <a:solidFill>
                  <a:schemeClr val="tx1"/>
                </a:solidFill>
                <a:latin typeface="+mn-lt"/>
                <a:ea typeface="+mn-ea"/>
                <a:cs typeface="+mn-cs"/>
              </a:defRPr>
            </a:lvl1pPr>
            <a:lvl2pPr marL="355582"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mn-cs"/>
              </a:defRPr>
            </a:lvl2pPr>
            <a:lvl3pPr marL="539724" marR="0" indent="-18414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spc="0" baseline="0">
                <a:solidFill>
                  <a:schemeClr val="tx1"/>
                </a:solidFill>
                <a:latin typeface="+mn-lt"/>
                <a:ea typeface="ＭＳ Ｐゴシック" charset="-128"/>
                <a:cs typeface="ＭＳ Ｐゴシック" charset="-128"/>
              </a:defRPr>
            </a:lvl3pPr>
            <a:lvl4pPr marL="717515"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ＭＳ Ｐゴシック" charset="0"/>
                <a:cs typeface="ＭＳ Ｐゴシック" charset="0"/>
              </a:defRPr>
            </a:lvl4pPr>
            <a:lvl5pPr marL="895306"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ＭＳ Ｐゴシック" charset="0"/>
              </a:defRPr>
            </a:lvl5pPr>
            <a:lvl6pPr marL="1074685" indent="-179380" algn="l" rtl="0" eaLnBrk="1" fontAlgn="base" hangingPunct="1">
              <a:lnSpc>
                <a:spcPct val="110000"/>
              </a:lnSpc>
              <a:spcBef>
                <a:spcPct val="0"/>
              </a:spcBef>
              <a:spcAft>
                <a:spcPct val="0"/>
              </a:spcAft>
              <a:buClr>
                <a:schemeClr val="tx1"/>
              </a:buClr>
              <a:buFont typeface="Symbol" panose="05050102010706020507" pitchFamily="18" charset="2"/>
              <a:buChar char="-"/>
              <a:defRPr sz="1500">
                <a:solidFill>
                  <a:schemeClr val="tx1"/>
                </a:solidFill>
                <a:latin typeface="+mn-lt"/>
                <a:ea typeface="+mn-ea"/>
              </a:defRPr>
            </a:lvl6pPr>
            <a:lvl7pPr marL="1257238" indent="-182554"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7pPr>
            <a:lvl8pPr marL="1436616" indent="-179380"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8pPr>
            <a:lvl9pPr marL="1614408" indent="-177792"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9pPr>
          </a:lstStyle>
          <a:p>
            <a:pPr marL="0" indent="0" defTabSz="914400">
              <a:buClr>
                <a:srgbClr val="000000"/>
              </a:buClr>
              <a:buFont typeface="Arial" panose="020B0604020202020204" pitchFamily="34" charset="0"/>
              <a:buNone/>
            </a:pPr>
            <a:r>
              <a:rPr lang="en-US" sz="1800" b="1" dirty="0" smtClean="0">
                <a:solidFill>
                  <a:srgbClr val="000000"/>
                </a:solidFill>
              </a:rPr>
              <a:t>Why using a Bit-True Model?</a:t>
            </a:r>
          </a:p>
          <a:p>
            <a:pPr marL="0" indent="0" defTabSz="914400">
              <a:buClr>
                <a:srgbClr val="000000"/>
              </a:buClr>
              <a:buFont typeface="Arial" panose="020B0604020202020204" pitchFamily="34" charset="0"/>
              <a:buNone/>
            </a:pPr>
            <a:endParaRPr lang="en-US" sz="1400" dirty="0" smtClean="0">
              <a:solidFill>
                <a:srgbClr val="000000"/>
              </a:solidFill>
              <a:sym typeface="Wingdings" panose="05000000000000000000" pitchFamily="2" charset="2"/>
            </a:endParaRPr>
          </a:p>
          <a:p>
            <a:pPr marL="0" indent="0" defTabSz="914400">
              <a:buClr>
                <a:srgbClr val="000000"/>
              </a:buClr>
              <a:buFont typeface="Arial" panose="020B0604020202020204" pitchFamily="34" charset="0"/>
              <a:buNone/>
            </a:pPr>
            <a:endParaRPr lang="en-US" sz="1400" dirty="0" smtClean="0">
              <a:solidFill>
                <a:srgbClr val="000000"/>
              </a:solidFill>
              <a:sym typeface="Wingdings" panose="05000000000000000000" pitchFamily="2" charset="2"/>
            </a:endParaRPr>
          </a:p>
          <a:p>
            <a:pPr marL="0" indent="0" defTabSz="914400">
              <a:buClr>
                <a:srgbClr val="000000"/>
              </a:buClr>
              <a:buFont typeface="Arial" panose="020B0604020202020204" pitchFamily="34" charset="0"/>
              <a:buNone/>
            </a:pPr>
            <a:endParaRPr lang="en-US" sz="1400" dirty="0" smtClean="0">
              <a:solidFill>
                <a:srgbClr val="000000"/>
              </a:solidFill>
              <a:sym typeface="Wingdings" panose="05000000000000000000" pitchFamily="2" charset="2"/>
            </a:endParaRPr>
          </a:p>
          <a:p>
            <a:pPr marL="0" indent="0" defTabSz="914400">
              <a:buClr>
                <a:srgbClr val="000000"/>
              </a:buClr>
              <a:buFont typeface="Arial" panose="020B0604020202020204" pitchFamily="34" charset="0"/>
              <a:buNone/>
            </a:pPr>
            <a:endParaRPr lang="en-US" sz="1400" dirty="0" smtClean="0">
              <a:solidFill>
                <a:srgbClr val="000000"/>
              </a:solidFill>
              <a:sym typeface="Wingdings" panose="05000000000000000000" pitchFamily="2" charset="2"/>
            </a:endParaRPr>
          </a:p>
          <a:p>
            <a:pPr marL="177790" lvl="1" indent="0" defTabSz="914400">
              <a:buClr>
                <a:srgbClr val="000000"/>
              </a:buClr>
              <a:buFont typeface="Symbol" panose="05050102010706020507" pitchFamily="18" charset="2"/>
              <a:buNone/>
            </a:pPr>
            <a:endParaRPr lang="en-US" sz="1400" dirty="0" smtClean="0">
              <a:solidFill>
                <a:srgbClr val="000000"/>
              </a:solidFill>
              <a:sym typeface="Wingdings" panose="05000000000000000000" pitchFamily="2" charset="2"/>
            </a:endParaRPr>
          </a:p>
          <a:p>
            <a:pPr marL="0" indent="0" defTabSz="914400">
              <a:buClr>
                <a:srgbClr val="000000"/>
              </a:buClr>
              <a:buFont typeface="Arial" panose="020B0604020202020204" pitchFamily="34" charset="0"/>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indent="0" defTabSz="914400">
              <a:buClr>
                <a:srgbClr val="000000"/>
              </a:buClr>
              <a:buFont typeface="Arial" panose="020B0604020202020204" pitchFamily="34" charset="0"/>
              <a:buNone/>
            </a:pPr>
            <a:endParaRPr lang="en-US" sz="1800" dirty="0" smtClean="0">
              <a:solidFill>
                <a:srgbClr val="000000"/>
              </a:solidFill>
            </a:endParaRPr>
          </a:p>
          <a:p>
            <a:pPr marL="0" indent="0">
              <a:buFont typeface="Arial" panose="020B0604020202020204" pitchFamily="34" charset="0"/>
              <a:buNone/>
            </a:pPr>
            <a:endParaRPr lang="en-US" dirty="0"/>
          </a:p>
        </p:txBody>
      </p:sp>
      <p:pic>
        <p:nvPicPr>
          <p:cNvPr id="5" name="Picture 2" descr="File:V-model-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157" y="1347614"/>
            <a:ext cx="4034690"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59659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defTabSz="914400">
              <a:buClr>
                <a:srgbClr val="000000"/>
              </a:buClr>
            </a:pPr>
            <a:r>
              <a:rPr lang="en-US" sz="1400" dirty="0" smtClean="0"/>
              <a:t>Why using Libraries?</a:t>
            </a:r>
          </a:p>
          <a:p>
            <a:pPr defTabSz="914400">
              <a:buClr>
                <a:srgbClr val="000000"/>
              </a:buClr>
            </a:pPr>
            <a:r>
              <a:rPr lang="en-US" sz="1400" dirty="0" smtClean="0">
                <a:solidFill>
                  <a:srgbClr val="000000"/>
                </a:solidFill>
              </a:rPr>
              <a:t>Concepts </a:t>
            </a:r>
            <a:r>
              <a:rPr lang="en-US" sz="1400" dirty="0" smtClean="0">
                <a:solidFill>
                  <a:srgbClr val="000000"/>
                </a:solidFill>
              </a:rPr>
              <a:t>in </a:t>
            </a:r>
            <a:r>
              <a:rPr lang="en-US" sz="1400" dirty="0" smtClean="0">
                <a:solidFill>
                  <a:srgbClr val="000000"/>
                </a:solidFill>
              </a:rPr>
              <a:t>PSI</a:t>
            </a:r>
            <a:r>
              <a:rPr lang="en-US" sz="1400" dirty="0" smtClean="0">
                <a:solidFill>
                  <a:srgbClr val="000000"/>
                </a:solidFill>
              </a:rPr>
              <a:t> </a:t>
            </a:r>
            <a:r>
              <a:rPr lang="en-US" sz="1400" dirty="0" smtClean="0">
                <a:solidFill>
                  <a:srgbClr val="000000"/>
                </a:solidFill>
              </a:rPr>
              <a:t>Libraries</a:t>
            </a:r>
          </a:p>
          <a:p>
            <a:pPr defTabSz="914400">
              <a:buClr>
                <a:srgbClr val="000000"/>
              </a:buClr>
            </a:pPr>
            <a:r>
              <a:rPr lang="en-US" sz="1400" dirty="0" smtClean="0">
                <a:solidFill>
                  <a:srgbClr val="000000"/>
                </a:solidFill>
              </a:rPr>
              <a:t>Binary Fixed-Point Numbers</a:t>
            </a:r>
          </a:p>
          <a:p>
            <a:pPr defTabSz="914400">
              <a:buClr>
                <a:srgbClr val="000000"/>
              </a:buClr>
            </a:pPr>
            <a:r>
              <a:rPr lang="de-CH" sz="1400" dirty="0" smtClean="0">
                <a:solidFill>
                  <a:srgbClr val="000000"/>
                </a:solidFill>
              </a:rPr>
              <a:t>Bit-True Models</a:t>
            </a:r>
            <a:endParaRPr lang="en-US" sz="1400" dirty="0" smtClean="0">
              <a:solidFill>
                <a:srgbClr val="000000"/>
              </a:solidFill>
            </a:endParaRPr>
          </a:p>
          <a:p>
            <a:pPr defTabSz="914400">
              <a:buClr>
                <a:srgbClr val="000000"/>
              </a:buClr>
            </a:pPr>
            <a:r>
              <a:rPr lang="en-US" sz="1400" dirty="0" err="1" smtClean="0">
                <a:solidFill>
                  <a:srgbClr val="000000"/>
                </a:solidFill>
              </a:rPr>
              <a:t>psi_fix</a:t>
            </a:r>
            <a:endParaRPr lang="en-US" sz="1400" dirty="0" smtClean="0">
              <a:solidFill>
                <a:srgbClr val="000000"/>
              </a:solidFill>
            </a:endParaRPr>
          </a:p>
          <a:p>
            <a:pPr defTabSz="914400">
              <a:buClr>
                <a:srgbClr val="000000"/>
              </a:buClr>
            </a:pPr>
            <a:r>
              <a:rPr lang="de-CH" sz="1400" dirty="0" err="1" smtClean="0">
                <a:solidFill>
                  <a:srgbClr val="000000"/>
                </a:solidFill>
              </a:rPr>
              <a:t>Conclusion</a:t>
            </a:r>
            <a:endParaRPr lang="en-US" sz="1400" dirty="0" smtClean="0">
              <a:solidFill>
                <a:srgbClr val="000000"/>
              </a:solidFill>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Agenda</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2</a:t>
            </a:fld>
            <a:endParaRPr lang="en-US" dirty="0"/>
          </a:p>
        </p:txBody>
      </p:sp>
    </p:spTree>
    <p:extLst>
      <p:ext uri="{BB962C8B-B14F-4D97-AF65-F5344CB8AC3E}">
        <p14:creationId xmlns:p14="http://schemas.microsoft.com/office/powerpoint/2010/main" val="407308426"/>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defTabSz="914400">
              <a:buClr>
                <a:srgbClr val="000000"/>
              </a:buClr>
            </a:pPr>
            <a:r>
              <a:rPr lang="en-US" sz="1400" dirty="0" smtClean="0"/>
              <a:t>Why using Libraries?</a:t>
            </a:r>
          </a:p>
          <a:p>
            <a:pPr defTabSz="914400">
              <a:buClr>
                <a:srgbClr val="000000"/>
              </a:buClr>
            </a:pPr>
            <a:r>
              <a:rPr lang="en-US" sz="1400" dirty="0" smtClean="0">
                <a:solidFill>
                  <a:srgbClr val="000000"/>
                </a:solidFill>
              </a:rPr>
              <a:t>Concepts </a:t>
            </a:r>
            <a:r>
              <a:rPr lang="en-US" sz="1400" dirty="0" smtClean="0">
                <a:solidFill>
                  <a:srgbClr val="000000"/>
                </a:solidFill>
              </a:rPr>
              <a:t>in </a:t>
            </a:r>
            <a:r>
              <a:rPr lang="en-US" sz="1400" dirty="0" smtClean="0">
                <a:solidFill>
                  <a:srgbClr val="000000"/>
                </a:solidFill>
              </a:rPr>
              <a:t>PSI</a:t>
            </a:r>
            <a:r>
              <a:rPr lang="en-US" sz="1400" dirty="0" smtClean="0">
                <a:solidFill>
                  <a:srgbClr val="000000"/>
                </a:solidFill>
              </a:rPr>
              <a:t> </a:t>
            </a:r>
            <a:r>
              <a:rPr lang="en-US" sz="1400" dirty="0" smtClean="0">
                <a:solidFill>
                  <a:srgbClr val="000000"/>
                </a:solidFill>
              </a:rPr>
              <a:t>Libraries</a:t>
            </a:r>
          </a:p>
          <a:p>
            <a:pPr defTabSz="914400">
              <a:buClr>
                <a:srgbClr val="000000"/>
              </a:buClr>
            </a:pPr>
            <a:r>
              <a:rPr lang="en-US" sz="1400" dirty="0" smtClean="0">
                <a:solidFill>
                  <a:srgbClr val="000000"/>
                </a:solidFill>
              </a:rPr>
              <a:t>Binary Fixed-Point Numbers</a:t>
            </a:r>
          </a:p>
          <a:p>
            <a:pPr defTabSz="914400">
              <a:buClr>
                <a:srgbClr val="000000"/>
              </a:buClr>
            </a:pPr>
            <a:r>
              <a:rPr lang="de-CH" sz="1400" dirty="0" smtClean="0">
                <a:solidFill>
                  <a:srgbClr val="000000"/>
                </a:solidFill>
              </a:rPr>
              <a:t>Bit-True Models</a:t>
            </a:r>
            <a:endParaRPr lang="en-US" sz="1400" dirty="0" smtClean="0">
              <a:solidFill>
                <a:srgbClr val="000000"/>
              </a:solidFill>
            </a:endParaRPr>
          </a:p>
          <a:p>
            <a:pPr defTabSz="914400">
              <a:buClr>
                <a:srgbClr val="000000"/>
              </a:buClr>
            </a:pPr>
            <a:r>
              <a:rPr lang="en-US" sz="1400" b="1" dirty="0" err="1" smtClean="0">
                <a:solidFill>
                  <a:srgbClr val="0070C0"/>
                </a:solidFill>
              </a:rPr>
              <a:t>psi_fix</a:t>
            </a:r>
            <a:endParaRPr lang="en-US" sz="1400" b="1" dirty="0" smtClean="0">
              <a:solidFill>
                <a:srgbClr val="0070C0"/>
              </a:solidFill>
            </a:endParaRPr>
          </a:p>
          <a:p>
            <a:pPr defTabSz="914400">
              <a:buClr>
                <a:srgbClr val="000000"/>
              </a:buClr>
            </a:pPr>
            <a:r>
              <a:rPr lang="de-CH" sz="1400" dirty="0" err="1" smtClean="0">
                <a:solidFill>
                  <a:srgbClr val="000000"/>
                </a:solidFill>
              </a:rPr>
              <a:t>Conclusion</a:t>
            </a:r>
            <a:endParaRPr lang="en-US" sz="1400" dirty="0" smtClean="0">
              <a:solidFill>
                <a:srgbClr val="000000"/>
              </a:solidFill>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Agenda</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20</a:t>
            </a:fld>
            <a:endParaRPr lang="en-US" dirty="0"/>
          </a:p>
        </p:txBody>
      </p:sp>
    </p:spTree>
    <p:extLst>
      <p:ext uri="{BB962C8B-B14F-4D97-AF65-F5344CB8AC3E}">
        <p14:creationId xmlns:p14="http://schemas.microsoft.com/office/powerpoint/2010/main" val="192644412"/>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a:xfrm>
            <a:off x="1043000" y="1006082"/>
            <a:ext cx="7849479" cy="3581891"/>
          </a:xfrm>
        </p:spPr>
        <p:txBody>
          <a:bodyPr/>
          <a:lstStyle/>
          <a:p>
            <a:pPr marL="0" indent="0" defTabSz="914400">
              <a:buClr>
                <a:srgbClr val="000000"/>
              </a:buClr>
              <a:buNone/>
            </a:pPr>
            <a:r>
              <a:rPr lang="en-US" sz="1800" b="1" dirty="0" smtClean="0">
                <a:solidFill>
                  <a:srgbClr val="000000"/>
                </a:solidFill>
              </a:rPr>
              <a:t>What is </a:t>
            </a:r>
            <a:r>
              <a:rPr lang="en-US" sz="1800" b="1" dirty="0" err="1" smtClean="0">
                <a:solidFill>
                  <a:srgbClr val="000000"/>
                </a:solidFill>
              </a:rPr>
              <a:t>psi_fix</a:t>
            </a:r>
            <a:r>
              <a:rPr lang="en-US" sz="1800" b="1" dirty="0" smtClean="0">
                <a:solidFill>
                  <a:srgbClr val="000000"/>
                </a:solidFill>
              </a:rPr>
              <a:t>?</a:t>
            </a:r>
          </a:p>
          <a:p>
            <a:pPr marL="0" indent="0" defTabSz="914400">
              <a:buClr>
                <a:srgbClr val="000000"/>
              </a:buClr>
              <a:buNone/>
            </a:pPr>
            <a:endParaRPr lang="en-US" sz="1400" b="1" dirty="0" smtClean="0">
              <a:solidFill>
                <a:srgbClr val="000000"/>
              </a:solidFill>
            </a:endParaRPr>
          </a:p>
          <a:p>
            <a:pPr defTabSz="914400">
              <a:buClr>
                <a:srgbClr val="000000"/>
              </a:buClr>
            </a:pPr>
            <a:r>
              <a:rPr lang="en-US" sz="1400" b="1" dirty="0" smtClean="0">
                <a:solidFill>
                  <a:srgbClr val="000000"/>
                </a:solidFill>
              </a:rPr>
              <a:t>A remedy for fixed-point design related headache!</a:t>
            </a:r>
          </a:p>
          <a:p>
            <a:pPr defTabSz="914400">
              <a:buClr>
                <a:srgbClr val="000000"/>
              </a:buClr>
            </a:pPr>
            <a:endParaRPr lang="en-US" sz="1400" b="1" dirty="0" smtClean="0">
              <a:solidFill>
                <a:srgbClr val="000000"/>
              </a:solidFill>
              <a:sym typeface="Wingdings" panose="05000000000000000000" pitchFamily="2" charset="2"/>
            </a:endParaRPr>
          </a:p>
          <a:p>
            <a:pPr defTabSz="914400">
              <a:buClr>
                <a:srgbClr val="000000"/>
              </a:buClr>
            </a:pPr>
            <a:r>
              <a:rPr lang="en-US" sz="1400" dirty="0" smtClean="0">
                <a:solidFill>
                  <a:srgbClr val="000000"/>
                </a:solidFill>
                <a:sym typeface="Wingdings" panose="05000000000000000000" pitchFamily="2" charset="2"/>
              </a:rPr>
              <a:t>A VHDL Package (based on </a:t>
            </a:r>
            <a:r>
              <a:rPr lang="en-US" sz="1400" i="1" dirty="0" err="1" smtClean="0">
                <a:solidFill>
                  <a:srgbClr val="000000"/>
                </a:solidFill>
                <a:sym typeface="Wingdings" panose="05000000000000000000" pitchFamily="2" charset="2"/>
              </a:rPr>
              <a:t>en_cl_fix</a:t>
            </a:r>
            <a:r>
              <a:rPr lang="en-US" sz="1400" i="1" dirty="0" smtClean="0">
                <a:solidFill>
                  <a:srgbClr val="000000"/>
                </a:solidFill>
                <a:sym typeface="Wingdings" panose="05000000000000000000" pitchFamily="2" charset="2"/>
              </a:rPr>
              <a:t> </a:t>
            </a:r>
            <a:r>
              <a:rPr lang="en-US" sz="1400" dirty="0" smtClean="0">
                <a:solidFill>
                  <a:srgbClr val="000000"/>
                </a:solidFill>
                <a:sym typeface="Wingdings" panose="05000000000000000000" pitchFamily="2" charset="2"/>
              </a:rPr>
              <a:t>from Enclustra GmbH</a:t>
            </a:r>
            <a:r>
              <a:rPr lang="en-US" sz="1400" i="1" dirty="0" smtClean="0">
                <a:solidFill>
                  <a:srgbClr val="000000"/>
                </a:solidFill>
                <a:sym typeface="Wingdings" panose="05000000000000000000" pitchFamily="2" charset="2"/>
              </a:rPr>
              <a:t>)</a:t>
            </a:r>
            <a:endParaRPr lang="en-US" sz="1400" dirty="0" smtClean="0">
              <a:solidFill>
                <a:srgbClr val="000000"/>
              </a:solidFill>
              <a:sym typeface="Wingdings" panose="05000000000000000000" pitchFamily="2" charset="2"/>
            </a:endParaRPr>
          </a:p>
          <a:p>
            <a:pPr lvl="1" defTabSz="914400">
              <a:buClr>
                <a:srgbClr val="000000"/>
              </a:buClr>
            </a:pPr>
            <a:r>
              <a:rPr lang="en-US" sz="1400" dirty="0" smtClean="0">
                <a:solidFill>
                  <a:srgbClr val="000000"/>
                </a:solidFill>
                <a:sym typeface="Wingdings" panose="05000000000000000000" pitchFamily="2" charset="2"/>
              </a:rPr>
              <a:t>Handles format conversions incl. rounding and saturation</a:t>
            </a:r>
          </a:p>
          <a:p>
            <a:pPr lvl="1" defTabSz="914400">
              <a:buClr>
                <a:srgbClr val="000000"/>
              </a:buClr>
            </a:pPr>
            <a:r>
              <a:rPr lang="en-US" sz="1400" dirty="0" smtClean="0">
                <a:solidFill>
                  <a:srgbClr val="000000"/>
                </a:solidFill>
                <a:sym typeface="Wingdings" panose="05000000000000000000" pitchFamily="2" charset="2"/>
              </a:rPr>
              <a:t>Functions for all common arithmetic operations (Add, </a:t>
            </a:r>
            <a:r>
              <a:rPr lang="en-US" sz="1400" dirty="0" err="1" smtClean="0">
                <a:solidFill>
                  <a:srgbClr val="000000"/>
                </a:solidFill>
                <a:sym typeface="Wingdings" panose="05000000000000000000" pitchFamily="2" charset="2"/>
              </a:rPr>
              <a:t>Mult</a:t>
            </a:r>
            <a:r>
              <a:rPr lang="en-US" sz="1400" dirty="0" smtClean="0">
                <a:solidFill>
                  <a:srgbClr val="000000"/>
                </a:solidFill>
                <a:sym typeface="Wingdings" panose="05000000000000000000" pitchFamily="2" charset="2"/>
              </a:rPr>
              <a:t>, Resize, …)</a:t>
            </a:r>
          </a:p>
          <a:p>
            <a:pPr defTabSz="914400">
              <a:buClr>
                <a:srgbClr val="000000"/>
              </a:buClr>
            </a:pPr>
            <a:r>
              <a:rPr lang="en-US" sz="1400" dirty="0" smtClean="0">
                <a:solidFill>
                  <a:srgbClr val="000000"/>
                </a:solidFill>
                <a:sym typeface="Wingdings" panose="05000000000000000000" pitchFamily="2" charset="2"/>
              </a:rPr>
              <a:t>A VHDL Library</a:t>
            </a:r>
          </a:p>
          <a:p>
            <a:pPr lvl="1" defTabSz="914400">
              <a:buClr>
                <a:srgbClr val="000000"/>
              </a:buClr>
            </a:pPr>
            <a:r>
              <a:rPr lang="en-US" sz="1400" dirty="0" smtClean="0">
                <a:solidFill>
                  <a:srgbClr val="000000"/>
                </a:solidFill>
                <a:sym typeface="Wingdings" panose="05000000000000000000" pitchFamily="2" charset="2"/>
              </a:rPr>
              <a:t>Contains commonly used entities (FIR, CIC, function approximation, …)</a:t>
            </a:r>
          </a:p>
          <a:p>
            <a:pPr lvl="1" defTabSz="914400">
              <a:buClr>
                <a:srgbClr val="000000"/>
              </a:buClr>
            </a:pPr>
            <a:r>
              <a:rPr lang="en-US" sz="1400" dirty="0" smtClean="0">
                <a:solidFill>
                  <a:srgbClr val="000000"/>
                </a:solidFill>
                <a:sym typeface="Wingdings" panose="05000000000000000000" pitchFamily="2" charset="2"/>
              </a:rPr>
              <a:t>Strongly </a:t>
            </a:r>
            <a:r>
              <a:rPr lang="en-US" sz="1400" dirty="0" err="1" smtClean="0">
                <a:solidFill>
                  <a:srgbClr val="000000"/>
                </a:solidFill>
                <a:sym typeface="Wingdings" panose="05000000000000000000" pitchFamily="2" charset="2"/>
              </a:rPr>
              <a:t>parametrizable</a:t>
            </a:r>
            <a:r>
              <a:rPr lang="en-US" sz="1400" dirty="0" smtClean="0">
                <a:solidFill>
                  <a:srgbClr val="000000"/>
                </a:solidFill>
                <a:sym typeface="Wingdings" panose="05000000000000000000" pitchFamily="2" charset="2"/>
              </a:rPr>
              <a:t> (also number formats)</a:t>
            </a:r>
          </a:p>
          <a:p>
            <a:pPr defTabSz="914400">
              <a:buClr>
                <a:srgbClr val="000000"/>
              </a:buClr>
            </a:pPr>
            <a:r>
              <a:rPr lang="en-US" sz="1400" dirty="0" smtClean="0">
                <a:solidFill>
                  <a:srgbClr val="000000"/>
                </a:solidFill>
                <a:sym typeface="Wingdings" panose="05000000000000000000" pitchFamily="2" charset="2"/>
              </a:rPr>
              <a:t>A Python Library</a:t>
            </a:r>
          </a:p>
          <a:p>
            <a:pPr lvl="1" defTabSz="914400">
              <a:buClr>
                <a:srgbClr val="000000"/>
              </a:buClr>
            </a:pPr>
            <a:r>
              <a:rPr lang="en-US" sz="1400" dirty="0" smtClean="0">
                <a:solidFill>
                  <a:srgbClr val="000000"/>
                </a:solidFill>
                <a:sym typeface="Wingdings" panose="05000000000000000000" pitchFamily="2" charset="2"/>
              </a:rPr>
              <a:t>Contains Python bit-true models of all functions in the VHDL package</a:t>
            </a:r>
          </a:p>
          <a:p>
            <a:pPr lvl="1" defTabSz="914400">
              <a:buClr>
                <a:srgbClr val="000000"/>
              </a:buClr>
            </a:pPr>
            <a:r>
              <a:rPr lang="en-US" sz="1400" dirty="0" smtClean="0">
                <a:solidFill>
                  <a:srgbClr val="000000"/>
                </a:solidFill>
                <a:sym typeface="Wingdings" panose="05000000000000000000" pitchFamily="2" charset="2"/>
              </a:rPr>
              <a:t>Contains bit-true models of all entities that exist in VHDL</a:t>
            </a:r>
          </a:p>
          <a:p>
            <a:pPr lvl="1" defTabSz="914400">
              <a:buClr>
                <a:srgbClr val="000000"/>
              </a:buClr>
            </a:pPr>
            <a:r>
              <a:rPr lang="en-US" sz="1400" dirty="0" smtClean="0">
                <a:solidFill>
                  <a:srgbClr val="000000"/>
                </a:solidFill>
                <a:sym typeface="Wingdings" panose="05000000000000000000" pitchFamily="2" charset="2"/>
              </a:rPr>
              <a:t>Makes the conversion between VHDL and </a:t>
            </a:r>
            <a:r>
              <a:rPr lang="en-US" sz="1400" dirty="0" err="1" smtClean="0">
                <a:solidFill>
                  <a:srgbClr val="000000"/>
                </a:solidFill>
                <a:sym typeface="Wingdings" panose="05000000000000000000" pitchFamily="2" charset="2"/>
              </a:rPr>
              <a:t>bittrue</a:t>
            </a:r>
            <a:r>
              <a:rPr lang="en-US" sz="1400" dirty="0" smtClean="0">
                <a:solidFill>
                  <a:srgbClr val="000000"/>
                </a:solidFill>
                <a:sym typeface="Wingdings" panose="05000000000000000000" pitchFamily="2" charset="2"/>
              </a:rPr>
              <a:t> Python model easy</a:t>
            </a:r>
          </a:p>
          <a:p>
            <a:pPr lvl="1" defTabSz="914400">
              <a:buClr>
                <a:srgbClr val="000000"/>
              </a:buClr>
            </a:pPr>
            <a:r>
              <a:rPr lang="en-US" sz="1400" dirty="0" smtClean="0">
                <a:solidFill>
                  <a:srgbClr val="000000"/>
                </a:solidFill>
                <a:sym typeface="Wingdings" panose="05000000000000000000" pitchFamily="2" charset="2"/>
              </a:rPr>
              <a:t>Based on the well known </a:t>
            </a:r>
            <a:r>
              <a:rPr lang="en-US" sz="1400" i="1" dirty="0" err="1" smtClean="0">
                <a:solidFill>
                  <a:srgbClr val="000000"/>
                </a:solidFill>
                <a:sym typeface="Wingdings" panose="05000000000000000000" pitchFamily="2" charset="2"/>
              </a:rPr>
              <a:t>NumPy</a:t>
            </a:r>
            <a:r>
              <a:rPr lang="en-US" sz="1400" dirty="0" smtClean="0">
                <a:solidFill>
                  <a:srgbClr val="000000"/>
                </a:solidFill>
                <a:sym typeface="Wingdings" panose="05000000000000000000" pitchFamily="2" charset="2"/>
              </a:rPr>
              <a:t> package for fast processing of arrays </a:t>
            </a:r>
          </a:p>
          <a:p>
            <a:pPr lvl="1" defTabSz="914400">
              <a:buClr>
                <a:srgbClr val="000000"/>
              </a:buClr>
            </a:pPr>
            <a:r>
              <a:rPr lang="en-US" sz="1400" dirty="0" smtClean="0">
                <a:solidFill>
                  <a:srgbClr val="000000"/>
                </a:solidFill>
                <a:sym typeface="Wingdings" panose="05000000000000000000" pitchFamily="2" charset="2"/>
              </a:rPr>
              <a:t>Interface to MATLAB exists (usable for MATLAB users)</a:t>
            </a:r>
          </a:p>
        </p:txBody>
      </p:sp>
      <p:sp>
        <p:nvSpPr>
          <p:cNvPr id="3" name="Titel 2"/>
          <p:cNvSpPr>
            <a:spLocks noGrp="1"/>
          </p:cNvSpPr>
          <p:nvPr>
            <p:ph type="title"/>
          </p:nvPr>
        </p:nvSpPr>
        <p:spPr/>
        <p:txBody>
          <a:bodyPr/>
          <a:lstStyle/>
          <a:p>
            <a:r>
              <a:rPr lang="en-US" dirty="0" err="1" smtClean="0"/>
              <a:t>psi_fix</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21</a:t>
            </a:fld>
            <a:endParaRPr lang="en-US" dirty="0"/>
          </a:p>
        </p:txBody>
      </p:sp>
      <p:sp>
        <p:nvSpPr>
          <p:cNvPr id="7" name="Inhaltsplatzhalter 1"/>
          <p:cNvSpPr txBox="1">
            <a:spLocks/>
          </p:cNvSpPr>
          <p:nvPr/>
        </p:nvSpPr>
        <p:spPr>
          <a:xfrm>
            <a:off x="1043608" y="2662267"/>
            <a:ext cx="4537111" cy="1421651"/>
          </a:xfrm>
          <a:prstGeom prst="rect">
            <a:avLst/>
          </a:prstGeom>
        </p:spPr>
        <p:txBody>
          <a:bodyPr vert="horz" lIns="0" tIns="0" rIns="0" bIns="0" rtlCol="0">
            <a:noAutofit/>
          </a:bodyPr>
          <a:lstStyle>
            <a:lvl1pPr marL="177792" marR="0" indent="-177792" algn="l" defTabSz="914354" rtl="0" eaLnBrk="1" fontAlgn="auto" latinLnBrk="0" hangingPunct="1">
              <a:lnSpc>
                <a:spcPct val="110000"/>
              </a:lnSpc>
              <a:spcBef>
                <a:spcPts val="0"/>
              </a:spcBef>
              <a:spcAft>
                <a:spcPts val="0"/>
              </a:spcAft>
              <a:buClr>
                <a:schemeClr val="tx1"/>
              </a:buClr>
              <a:buSzPct val="100000"/>
              <a:buFont typeface="Arial" panose="020B0604020202020204" pitchFamily="34" charset="0"/>
              <a:buChar char="•"/>
              <a:tabLst/>
              <a:defRPr sz="1700" kern="1200" spc="0" baseline="0">
                <a:solidFill>
                  <a:schemeClr val="tx1"/>
                </a:solidFill>
                <a:latin typeface="+mn-lt"/>
                <a:ea typeface="+mn-ea"/>
                <a:cs typeface="+mn-cs"/>
              </a:defRPr>
            </a:lvl1pPr>
            <a:lvl2pPr marL="355582"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mn-cs"/>
              </a:defRPr>
            </a:lvl2pPr>
            <a:lvl3pPr marL="539724" marR="0" indent="-18414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spc="0" baseline="0">
                <a:solidFill>
                  <a:schemeClr val="tx1"/>
                </a:solidFill>
                <a:latin typeface="+mn-lt"/>
                <a:ea typeface="ＭＳ Ｐゴシック" charset="-128"/>
                <a:cs typeface="ＭＳ Ｐゴシック" charset="-128"/>
              </a:defRPr>
            </a:lvl3pPr>
            <a:lvl4pPr marL="717515"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ＭＳ Ｐゴシック" charset="0"/>
                <a:cs typeface="ＭＳ Ｐゴシック" charset="0"/>
              </a:defRPr>
            </a:lvl4pPr>
            <a:lvl5pPr marL="895306"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ＭＳ Ｐゴシック" charset="0"/>
              </a:defRPr>
            </a:lvl5pPr>
            <a:lvl6pPr marL="1074685" indent="-179380" algn="l" rtl="0" eaLnBrk="1" fontAlgn="base" hangingPunct="1">
              <a:lnSpc>
                <a:spcPct val="110000"/>
              </a:lnSpc>
              <a:spcBef>
                <a:spcPct val="0"/>
              </a:spcBef>
              <a:spcAft>
                <a:spcPct val="0"/>
              </a:spcAft>
              <a:buClr>
                <a:schemeClr val="tx1"/>
              </a:buClr>
              <a:buFont typeface="Symbol" panose="05050102010706020507" pitchFamily="18" charset="2"/>
              <a:buChar char="-"/>
              <a:defRPr sz="1500">
                <a:solidFill>
                  <a:schemeClr val="tx1"/>
                </a:solidFill>
                <a:latin typeface="+mn-lt"/>
                <a:ea typeface="+mn-ea"/>
              </a:defRPr>
            </a:lvl6pPr>
            <a:lvl7pPr marL="1257238" indent="-182554"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7pPr>
            <a:lvl8pPr marL="1436616" indent="-179380"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8pPr>
            <a:lvl9pPr marL="1614408" indent="-177792"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9pPr>
          </a:lstStyle>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0" indent="0" defTabSz="914400">
              <a:buClr>
                <a:srgbClr val="000000"/>
              </a:buClr>
              <a:buFont typeface="Arial" panose="020B0604020202020204" pitchFamily="34" charset="0"/>
              <a:buNone/>
            </a:pPr>
            <a:endParaRPr lang="en-US" sz="1800" dirty="0" smtClean="0">
              <a:solidFill>
                <a:srgbClr val="000000"/>
              </a:solidFill>
            </a:endParaRPr>
          </a:p>
          <a:p>
            <a:pPr marL="0" indent="0">
              <a:buFont typeface="Arial" panose="020B0604020202020204" pitchFamily="34" charset="0"/>
              <a:buNone/>
            </a:pPr>
            <a:endParaRPr lang="en-US" dirty="0"/>
          </a:p>
        </p:txBody>
      </p:sp>
      <p:pic>
        <p:nvPicPr>
          <p:cNvPr id="18436" name="Picture 4" descr="Bildergebnis fÃ¼r enclust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580" y="424267"/>
            <a:ext cx="2928474" cy="606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8020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a:xfrm>
            <a:off x="1043001" y="1006082"/>
            <a:ext cx="5473216" cy="3581891"/>
          </a:xfrm>
        </p:spPr>
        <p:txBody>
          <a:bodyPr/>
          <a:lstStyle/>
          <a:p>
            <a:pPr marL="0" indent="0" defTabSz="914400">
              <a:buClr>
                <a:srgbClr val="000000"/>
              </a:buClr>
              <a:buNone/>
            </a:pPr>
            <a:r>
              <a:rPr lang="en-US" sz="1800" b="1" dirty="0" err="1" smtClean="0">
                <a:solidFill>
                  <a:srgbClr val="000000"/>
                </a:solidFill>
              </a:rPr>
              <a:t>psi_fix</a:t>
            </a:r>
            <a:r>
              <a:rPr lang="en-US" sz="1800" b="1" dirty="0" smtClean="0">
                <a:solidFill>
                  <a:srgbClr val="000000"/>
                </a:solidFill>
              </a:rPr>
              <a:t> Number Formats</a:t>
            </a:r>
          </a:p>
          <a:p>
            <a:pPr marL="0" indent="0" defTabSz="914400">
              <a:buClr>
                <a:srgbClr val="000000"/>
              </a:buClr>
              <a:buNone/>
            </a:pPr>
            <a:endParaRPr lang="en-US" sz="1400" dirty="0" smtClean="0">
              <a:solidFill>
                <a:srgbClr val="000000"/>
              </a:solidFill>
            </a:endParaRPr>
          </a:p>
          <a:p>
            <a:pPr defTabSz="914400">
              <a:buClr>
                <a:srgbClr val="000000"/>
              </a:buClr>
            </a:pPr>
            <a:r>
              <a:rPr lang="en-US" sz="1400" dirty="0" err="1" smtClean="0">
                <a:solidFill>
                  <a:srgbClr val="000000"/>
                </a:solidFill>
              </a:rPr>
              <a:t>psi_fix</a:t>
            </a:r>
            <a:r>
              <a:rPr lang="en-US" sz="1400" dirty="0" smtClean="0">
                <a:solidFill>
                  <a:srgbClr val="000000"/>
                </a:solidFill>
              </a:rPr>
              <a:t> Format: (S,I,F)</a:t>
            </a:r>
          </a:p>
          <a:p>
            <a:pPr lvl="1" defTabSz="914400">
              <a:buClr>
                <a:srgbClr val="000000"/>
              </a:buClr>
            </a:pPr>
            <a:r>
              <a:rPr lang="en-US" sz="1400" dirty="0" smtClean="0">
                <a:solidFill>
                  <a:srgbClr val="000000"/>
                </a:solidFill>
              </a:rPr>
              <a:t>S: Sign bit (yes/no)</a:t>
            </a:r>
          </a:p>
          <a:p>
            <a:pPr lvl="1" defTabSz="914400">
              <a:buClr>
                <a:srgbClr val="000000"/>
              </a:buClr>
            </a:pPr>
            <a:r>
              <a:rPr lang="en-US" sz="1400" dirty="0" smtClean="0">
                <a:solidFill>
                  <a:srgbClr val="000000"/>
                </a:solidFill>
              </a:rPr>
              <a:t>I: Number of integer bits </a:t>
            </a:r>
            <a:r>
              <a:rPr lang="en-US" sz="1400" dirty="0" smtClean="0">
                <a:solidFill>
                  <a:srgbClr val="000000"/>
                </a:solidFill>
                <a:sym typeface="Wingdings" panose="05000000000000000000" pitchFamily="2" charset="2"/>
              </a:rPr>
              <a:t> Range</a:t>
            </a:r>
            <a:endParaRPr lang="en-US" sz="1400" dirty="0" smtClean="0">
              <a:solidFill>
                <a:srgbClr val="000000"/>
              </a:solidFill>
            </a:endParaRPr>
          </a:p>
          <a:p>
            <a:pPr lvl="1" defTabSz="914400">
              <a:buClr>
                <a:srgbClr val="000000"/>
              </a:buClr>
            </a:pPr>
            <a:r>
              <a:rPr lang="en-US" sz="1400" dirty="0" smtClean="0">
                <a:solidFill>
                  <a:srgbClr val="000000"/>
                </a:solidFill>
              </a:rPr>
              <a:t>F: Number of fractional bits </a:t>
            </a:r>
            <a:r>
              <a:rPr lang="en-US" sz="1400" dirty="0" smtClean="0">
                <a:solidFill>
                  <a:srgbClr val="000000"/>
                </a:solidFill>
                <a:sym typeface="Wingdings" panose="05000000000000000000" pitchFamily="2" charset="2"/>
              </a:rPr>
              <a:t> Resolution</a:t>
            </a:r>
          </a:p>
          <a:p>
            <a:pPr defTabSz="914400">
              <a:buClr>
                <a:srgbClr val="000000"/>
              </a:buClr>
            </a:pPr>
            <a:r>
              <a:rPr lang="en-US" sz="1400" dirty="0" smtClean="0">
                <a:solidFill>
                  <a:srgbClr val="000000"/>
                </a:solidFill>
                <a:sym typeface="Wingdings" panose="05000000000000000000" pitchFamily="2" charset="2"/>
              </a:rPr>
              <a:t>Examples:</a:t>
            </a:r>
          </a:p>
          <a:p>
            <a:pPr defTabSz="914400">
              <a:buClr>
                <a:srgbClr val="000000"/>
              </a:buClr>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err="1" smtClean="0"/>
              <a:t>psi_fix</a:t>
            </a:r>
            <a:r>
              <a:rPr lang="en-US" dirty="0" smtClean="0"/>
              <a:t/>
            </a:r>
            <a:br>
              <a:rPr lang="en-US" dirty="0" smtClean="0"/>
            </a:b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22</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263" y="2662267"/>
            <a:ext cx="4104456" cy="2187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Inhaltsplatzhalter 1"/>
          <p:cNvSpPr txBox="1">
            <a:spLocks/>
          </p:cNvSpPr>
          <p:nvPr/>
        </p:nvSpPr>
        <p:spPr>
          <a:xfrm>
            <a:off x="1043608" y="2662267"/>
            <a:ext cx="4537111" cy="1421651"/>
          </a:xfrm>
          <a:prstGeom prst="rect">
            <a:avLst/>
          </a:prstGeom>
        </p:spPr>
        <p:txBody>
          <a:bodyPr vert="horz" lIns="0" tIns="0" rIns="0" bIns="0" rtlCol="0">
            <a:noAutofit/>
          </a:bodyPr>
          <a:lstStyle>
            <a:lvl1pPr marL="177792" marR="0" indent="-177792" algn="l" defTabSz="914354" rtl="0" eaLnBrk="1" fontAlgn="auto" latinLnBrk="0" hangingPunct="1">
              <a:lnSpc>
                <a:spcPct val="110000"/>
              </a:lnSpc>
              <a:spcBef>
                <a:spcPts val="0"/>
              </a:spcBef>
              <a:spcAft>
                <a:spcPts val="0"/>
              </a:spcAft>
              <a:buClr>
                <a:schemeClr val="tx1"/>
              </a:buClr>
              <a:buSzPct val="100000"/>
              <a:buFont typeface="Arial" panose="020B0604020202020204" pitchFamily="34" charset="0"/>
              <a:buChar char="•"/>
              <a:tabLst/>
              <a:defRPr sz="1700" kern="1200" spc="0" baseline="0">
                <a:solidFill>
                  <a:schemeClr val="tx1"/>
                </a:solidFill>
                <a:latin typeface="+mn-lt"/>
                <a:ea typeface="+mn-ea"/>
                <a:cs typeface="+mn-cs"/>
              </a:defRPr>
            </a:lvl1pPr>
            <a:lvl2pPr marL="355582"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mn-cs"/>
              </a:defRPr>
            </a:lvl2pPr>
            <a:lvl3pPr marL="539724" marR="0" indent="-18414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spc="0" baseline="0">
                <a:solidFill>
                  <a:schemeClr val="tx1"/>
                </a:solidFill>
                <a:latin typeface="+mn-lt"/>
                <a:ea typeface="ＭＳ Ｐゴシック" charset="-128"/>
                <a:cs typeface="ＭＳ Ｐゴシック" charset="-128"/>
              </a:defRPr>
            </a:lvl3pPr>
            <a:lvl4pPr marL="717515"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ＭＳ Ｐゴシック" charset="0"/>
                <a:cs typeface="ＭＳ Ｐゴシック" charset="0"/>
              </a:defRPr>
            </a:lvl4pPr>
            <a:lvl5pPr marL="895306"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ＭＳ Ｐゴシック" charset="0"/>
              </a:defRPr>
            </a:lvl5pPr>
            <a:lvl6pPr marL="1074685" indent="-179380" algn="l" rtl="0" eaLnBrk="1" fontAlgn="base" hangingPunct="1">
              <a:lnSpc>
                <a:spcPct val="110000"/>
              </a:lnSpc>
              <a:spcBef>
                <a:spcPct val="0"/>
              </a:spcBef>
              <a:spcAft>
                <a:spcPct val="0"/>
              </a:spcAft>
              <a:buClr>
                <a:schemeClr val="tx1"/>
              </a:buClr>
              <a:buFont typeface="Symbol" panose="05050102010706020507" pitchFamily="18" charset="2"/>
              <a:buChar char="-"/>
              <a:defRPr sz="1500">
                <a:solidFill>
                  <a:schemeClr val="tx1"/>
                </a:solidFill>
                <a:latin typeface="+mn-lt"/>
                <a:ea typeface="+mn-ea"/>
              </a:defRPr>
            </a:lvl6pPr>
            <a:lvl7pPr marL="1257238" indent="-182554"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7pPr>
            <a:lvl8pPr marL="1436616" indent="-179380"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8pPr>
            <a:lvl9pPr marL="1614408" indent="-177792"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9pPr>
          </a:lstStyle>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0" indent="0" defTabSz="914400">
              <a:buClr>
                <a:srgbClr val="000000"/>
              </a:buClr>
              <a:buFont typeface="Arial" panose="020B0604020202020204" pitchFamily="34" charset="0"/>
              <a:buNone/>
            </a:pPr>
            <a:endParaRPr lang="en-US" sz="1800" dirty="0" smtClean="0">
              <a:solidFill>
                <a:srgbClr val="000000"/>
              </a:solidFill>
            </a:endParaRPr>
          </a:p>
          <a:p>
            <a:pPr marL="0" indent="0">
              <a:buFont typeface="Arial" panose="020B0604020202020204" pitchFamily="34" charset="0"/>
              <a:buNone/>
            </a:pPr>
            <a:endParaRPr lang="en-US" dirty="0"/>
          </a:p>
        </p:txBody>
      </p:sp>
      <p:sp>
        <p:nvSpPr>
          <p:cNvPr id="6" name="TextBox 5"/>
          <p:cNvSpPr txBox="1"/>
          <p:nvPr/>
        </p:nvSpPr>
        <p:spPr>
          <a:xfrm>
            <a:off x="6228791" y="4343673"/>
            <a:ext cx="2088232" cy="288032"/>
          </a:xfrm>
          <a:prstGeom prst="rect">
            <a:avLst/>
          </a:prstGeom>
          <a:noFill/>
        </p:spPr>
        <p:txBody>
          <a:bodyPr wrap="none" lIns="0" tIns="0" rIns="0" bIns="0" rtlCol="0">
            <a:noAutofit/>
          </a:bodyPr>
          <a:lstStyle/>
          <a:p>
            <a:pPr eaLnBrk="1" hangingPunct="1">
              <a:lnSpc>
                <a:spcPct val="110000"/>
              </a:lnSpc>
              <a:spcBef>
                <a:spcPct val="0"/>
              </a:spcBef>
              <a:buClr>
                <a:srgbClr val="000000"/>
              </a:buClr>
            </a:pPr>
            <a:r>
              <a:rPr lang="en-US" sz="1400" dirty="0" smtClean="0">
                <a:solidFill>
                  <a:srgbClr val="000000"/>
                </a:solidFill>
                <a:latin typeface="Calibri"/>
              </a:rPr>
              <a:t>Unused bits may be omitted</a:t>
            </a:r>
          </a:p>
        </p:txBody>
      </p:sp>
      <p:cxnSp>
        <p:nvCxnSpPr>
          <p:cNvPr id="9" name="Straight Arrow Connector 8"/>
          <p:cNvCxnSpPr/>
          <p:nvPr/>
        </p:nvCxnSpPr>
        <p:spPr bwMode="auto">
          <a:xfrm flipH="1" flipV="1">
            <a:off x="5580719" y="4343673"/>
            <a:ext cx="504056" cy="1379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flipH="1">
            <a:off x="5580719" y="4487689"/>
            <a:ext cx="504056" cy="1440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830400313"/>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a:xfrm>
            <a:off x="1043001" y="1006082"/>
            <a:ext cx="5473216" cy="3581891"/>
          </a:xfrm>
        </p:spPr>
        <p:txBody>
          <a:bodyPr/>
          <a:lstStyle/>
          <a:p>
            <a:pPr marL="0" indent="0" defTabSz="914400">
              <a:buClr>
                <a:srgbClr val="000000"/>
              </a:buClr>
              <a:buNone/>
            </a:pPr>
            <a:r>
              <a:rPr lang="en-US" sz="1800" b="1" dirty="0" smtClean="0">
                <a:solidFill>
                  <a:srgbClr val="000000"/>
                </a:solidFill>
              </a:rPr>
              <a:t>Why a VHDL Package is required</a:t>
            </a:r>
          </a:p>
          <a:p>
            <a:pPr marL="0" indent="0" defTabSz="914400">
              <a:buClr>
                <a:srgbClr val="000000"/>
              </a:buClr>
              <a:buNone/>
            </a:pPr>
            <a:endParaRPr lang="en-US" sz="1400" b="1" dirty="0" smtClean="0">
              <a:solidFill>
                <a:srgbClr val="000000"/>
              </a:solidFill>
            </a:endParaRPr>
          </a:p>
          <a:p>
            <a:pPr defTabSz="914400">
              <a:buClr>
                <a:srgbClr val="000000"/>
              </a:buClr>
            </a:pPr>
            <a:r>
              <a:rPr lang="en-US" sz="1400" b="1" dirty="0" smtClean="0">
                <a:solidFill>
                  <a:srgbClr val="000000"/>
                </a:solidFill>
              </a:rPr>
              <a:t>Fixed-point VHDL code tends to be …</a:t>
            </a:r>
          </a:p>
          <a:p>
            <a:pPr lvl="1" defTabSz="914400">
              <a:buClr>
                <a:srgbClr val="000000"/>
              </a:buClr>
            </a:pPr>
            <a:r>
              <a:rPr lang="en-US" sz="1400" b="1" dirty="0" smtClean="0">
                <a:solidFill>
                  <a:srgbClr val="000000"/>
                </a:solidFill>
              </a:rPr>
              <a:t>… unnecessarily long</a:t>
            </a:r>
          </a:p>
          <a:p>
            <a:pPr lvl="1" defTabSz="914400">
              <a:buClr>
                <a:srgbClr val="000000"/>
              </a:buClr>
            </a:pPr>
            <a:r>
              <a:rPr lang="en-US" sz="1400" b="1" dirty="0" smtClean="0">
                <a:solidFill>
                  <a:srgbClr val="000000"/>
                </a:solidFill>
              </a:rPr>
              <a:t>… unreadable (hidden dependencies)</a:t>
            </a:r>
          </a:p>
          <a:p>
            <a:pPr lvl="1" defTabSz="914400">
              <a:buClr>
                <a:srgbClr val="000000"/>
              </a:buClr>
            </a:pPr>
            <a:r>
              <a:rPr lang="en-US" sz="1400" b="1" dirty="0" smtClean="0">
                <a:solidFill>
                  <a:srgbClr val="000000"/>
                </a:solidFill>
              </a:rPr>
              <a:t>… hard to maintain (changing many magic numbers)</a:t>
            </a:r>
            <a:endParaRPr lang="en-US" sz="1400" b="1" dirty="0" smtClean="0">
              <a:solidFill>
                <a:srgbClr val="000000"/>
              </a:solidFill>
              <a:sym typeface="Wingdings" panose="05000000000000000000" pitchFamily="2" charset="2"/>
            </a:endParaRPr>
          </a:p>
          <a:p>
            <a:pPr lvl="1" defTabSz="914400">
              <a:buClr>
                <a:srgbClr val="000000"/>
              </a:buClr>
            </a:pPr>
            <a:r>
              <a:rPr lang="en-US" sz="1400" b="1" dirty="0" smtClean="0">
                <a:solidFill>
                  <a:srgbClr val="000000"/>
                </a:solidFill>
                <a:sym typeface="Wingdings" panose="05000000000000000000" pitchFamily="2" charset="2"/>
              </a:rPr>
              <a:t>… not reusable (number formats are fixed)</a:t>
            </a:r>
          </a:p>
          <a:p>
            <a:pPr defTabSz="914400">
              <a:buClr>
                <a:srgbClr val="000000"/>
              </a:buClr>
            </a:pPr>
            <a:r>
              <a:rPr lang="en-US" sz="1400" dirty="0" smtClean="0">
                <a:solidFill>
                  <a:srgbClr val="000000"/>
                </a:solidFill>
                <a:sym typeface="Wingdings" panose="05000000000000000000" pitchFamily="2" charset="2"/>
              </a:rPr>
              <a:t>The presence of fixed-point libraries for C, MATLAB, C++, … shows that this problem really exists and is not limited to VHDL</a:t>
            </a:r>
          </a:p>
        </p:txBody>
      </p:sp>
      <p:sp>
        <p:nvSpPr>
          <p:cNvPr id="3" name="Titel 2"/>
          <p:cNvSpPr>
            <a:spLocks noGrp="1"/>
          </p:cNvSpPr>
          <p:nvPr>
            <p:ph type="title"/>
          </p:nvPr>
        </p:nvSpPr>
        <p:spPr/>
        <p:txBody>
          <a:bodyPr/>
          <a:lstStyle/>
          <a:p>
            <a:r>
              <a:rPr lang="en-US" dirty="0" err="1" smtClean="0"/>
              <a:t>psi_fix</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23</a:t>
            </a:fld>
            <a:endParaRPr lang="en-US" dirty="0"/>
          </a:p>
        </p:txBody>
      </p:sp>
      <p:sp>
        <p:nvSpPr>
          <p:cNvPr id="7" name="Inhaltsplatzhalter 1"/>
          <p:cNvSpPr txBox="1">
            <a:spLocks/>
          </p:cNvSpPr>
          <p:nvPr/>
        </p:nvSpPr>
        <p:spPr>
          <a:xfrm>
            <a:off x="1043608" y="2662267"/>
            <a:ext cx="4537111" cy="1421651"/>
          </a:xfrm>
          <a:prstGeom prst="rect">
            <a:avLst/>
          </a:prstGeom>
        </p:spPr>
        <p:txBody>
          <a:bodyPr vert="horz" lIns="0" tIns="0" rIns="0" bIns="0" rtlCol="0">
            <a:noAutofit/>
          </a:bodyPr>
          <a:lstStyle>
            <a:lvl1pPr marL="177792" marR="0" indent="-177792" algn="l" defTabSz="914354" rtl="0" eaLnBrk="1" fontAlgn="auto" latinLnBrk="0" hangingPunct="1">
              <a:lnSpc>
                <a:spcPct val="110000"/>
              </a:lnSpc>
              <a:spcBef>
                <a:spcPts val="0"/>
              </a:spcBef>
              <a:spcAft>
                <a:spcPts val="0"/>
              </a:spcAft>
              <a:buClr>
                <a:schemeClr val="tx1"/>
              </a:buClr>
              <a:buSzPct val="100000"/>
              <a:buFont typeface="Arial" panose="020B0604020202020204" pitchFamily="34" charset="0"/>
              <a:buChar char="•"/>
              <a:tabLst/>
              <a:defRPr sz="1700" kern="1200" spc="0" baseline="0">
                <a:solidFill>
                  <a:schemeClr val="tx1"/>
                </a:solidFill>
                <a:latin typeface="+mn-lt"/>
                <a:ea typeface="+mn-ea"/>
                <a:cs typeface="+mn-cs"/>
              </a:defRPr>
            </a:lvl1pPr>
            <a:lvl2pPr marL="355582"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mn-cs"/>
              </a:defRPr>
            </a:lvl2pPr>
            <a:lvl3pPr marL="539724" marR="0" indent="-18414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spc="0" baseline="0">
                <a:solidFill>
                  <a:schemeClr val="tx1"/>
                </a:solidFill>
                <a:latin typeface="+mn-lt"/>
                <a:ea typeface="ＭＳ Ｐゴシック" charset="-128"/>
                <a:cs typeface="ＭＳ Ｐゴシック" charset="-128"/>
              </a:defRPr>
            </a:lvl3pPr>
            <a:lvl4pPr marL="717515"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ＭＳ Ｐゴシック" charset="0"/>
                <a:cs typeface="ＭＳ Ｐゴシック" charset="0"/>
              </a:defRPr>
            </a:lvl4pPr>
            <a:lvl5pPr marL="895306"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ＭＳ Ｐゴシック" charset="0"/>
              </a:defRPr>
            </a:lvl5pPr>
            <a:lvl6pPr marL="1074685" indent="-179380" algn="l" rtl="0" eaLnBrk="1" fontAlgn="base" hangingPunct="1">
              <a:lnSpc>
                <a:spcPct val="110000"/>
              </a:lnSpc>
              <a:spcBef>
                <a:spcPct val="0"/>
              </a:spcBef>
              <a:spcAft>
                <a:spcPct val="0"/>
              </a:spcAft>
              <a:buClr>
                <a:schemeClr val="tx1"/>
              </a:buClr>
              <a:buFont typeface="Symbol" panose="05050102010706020507" pitchFamily="18" charset="2"/>
              <a:buChar char="-"/>
              <a:defRPr sz="1500">
                <a:solidFill>
                  <a:schemeClr val="tx1"/>
                </a:solidFill>
                <a:latin typeface="+mn-lt"/>
                <a:ea typeface="+mn-ea"/>
              </a:defRPr>
            </a:lvl6pPr>
            <a:lvl7pPr marL="1257238" indent="-182554"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7pPr>
            <a:lvl8pPr marL="1436616" indent="-179380"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8pPr>
            <a:lvl9pPr marL="1614408" indent="-177792"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9pPr>
          </a:lstStyle>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0" indent="0" defTabSz="914400">
              <a:buClr>
                <a:srgbClr val="000000"/>
              </a:buClr>
              <a:buFont typeface="Arial" panose="020B0604020202020204" pitchFamily="34" charset="0"/>
              <a:buNone/>
            </a:pPr>
            <a:endParaRPr lang="en-US" sz="1800" dirty="0" smtClean="0">
              <a:solidFill>
                <a:srgbClr val="000000"/>
              </a:solidFill>
            </a:endParaRPr>
          </a:p>
          <a:p>
            <a:pPr marL="0" indent="0">
              <a:buFont typeface="Arial" panose="020B0604020202020204" pitchFamily="34" charset="0"/>
              <a:buNone/>
            </a:pPr>
            <a:endParaRPr lang="en-US" dirty="0"/>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350621"/>
            <a:ext cx="4392488" cy="1345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972464"/>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558636"/>
            <a:ext cx="6264696" cy="3193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Inhaltsplatzhalter 1"/>
          <p:cNvSpPr>
            <a:spLocks noGrp="1"/>
          </p:cNvSpPr>
          <p:nvPr>
            <p:ph sz="quarter" idx="13"/>
          </p:nvPr>
        </p:nvSpPr>
        <p:spPr>
          <a:xfrm>
            <a:off x="1043001" y="1006082"/>
            <a:ext cx="5473216" cy="3581891"/>
          </a:xfrm>
        </p:spPr>
        <p:txBody>
          <a:bodyPr/>
          <a:lstStyle/>
          <a:p>
            <a:pPr marL="0" indent="0" defTabSz="914400">
              <a:buClr>
                <a:srgbClr val="000000"/>
              </a:buClr>
              <a:buNone/>
            </a:pPr>
            <a:r>
              <a:rPr lang="en-US" sz="1800" b="1" dirty="0" smtClean="0">
                <a:solidFill>
                  <a:srgbClr val="000000"/>
                </a:solidFill>
              </a:rPr>
              <a:t>Traditional VHDL Implementation</a:t>
            </a:r>
          </a:p>
          <a:p>
            <a:pPr marL="177790" lvl="1" indent="0" defTabSz="914400">
              <a:buClr>
                <a:srgbClr val="000000"/>
              </a:buClr>
              <a:buNone/>
            </a:pPr>
            <a:endParaRPr lang="en-US" sz="1400" dirty="0" smtClean="0">
              <a:solidFill>
                <a:srgbClr val="000000"/>
              </a:solidFill>
            </a:endParaRPr>
          </a:p>
        </p:txBody>
      </p:sp>
      <p:sp>
        <p:nvSpPr>
          <p:cNvPr id="3" name="Titel 2"/>
          <p:cNvSpPr>
            <a:spLocks noGrp="1"/>
          </p:cNvSpPr>
          <p:nvPr>
            <p:ph type="title"/>
          </p:nvPr>
        </p:nvSpPr>
        <p:spPr/>
        <p:txBody>
          <a:bodyPr/>
          <a:lstStyle/>
          <a:p>
            <a:r>
              <a:rPr lang="en-US" dirty="0" err="1" smtClean="0"/>
              <a:t>psi_fix</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24</a:t>
            </a:fld>
            <a:endParaRPr lang="en-US" dirty="0"/>
          </a:p>
        </p:txBody>
      </p:sp>
      <p:sp>
        <p:nvSpPr>
          <p:cNvPr id="7" name="Inhaltsplatzhalter 1"/>
          <p:cNvSpPr txBox="1">
            <a:spLocks/>
          </p:cNvSpPr>
          <p:nvPr/>
        </p:nvSpPr>
        <p:spPr>
          <a:xfrm>
            <a:off x="1043608" y="2662267"/>
            <a:ext cx="4537111" cy="1421651"/>
          </a:xfrm>
          <a:prstGeom prst="rect">
            <a:avLst/>
          </a:prstGeom>
        </p:spPr>
        <p:txBody>
          <a:bodyPr vert="horz" lIns="0" tIns="0" rIns="0" bIns="0" rtlCol="0">
            <a:noAutofit/>
          </a:bodyPr>
          <a:lstStyle>
            <a:lvl1pPr marL="177792" marR="0" indent="-177792" algn="l" defTabSz="914354" rtl="0" eaLnBrk="1" fontAlgn="auto" latinLnBrk="0" hangingPunct="1">
              <a:lnSpc>
                <a:spcPct val="110000"/>
              </a:lnSpc>
              <a:spcBef>
                <a:spcPts val="0"/>
              </a:spcBef>
              <a:spcAft>
                <a:spcPts val="0"/>
              </a:spcAft>
              <a:buClr>
                <a:schemeClr val="tx1"/>
              </a:buClr>
              <a:buSzPct val="100000"/>
              <a:buFont typeface="Arial" panose="020B0604020202020204" pitchFamily="34" charset="0"/>
              <a:buChar char="•"/>
              <a:tabLst/>
              <a:defRPr sz="1700" kern="1200" spc="0" baseline="0">
                <a:solidFill>
                  <a:schemeClr val="tx1"/>
                </a:solidFill>
                <a:latin typeface="+mn-lt"/>
                <a:ea typeface="+mn-ea"/>
                <a:cs typeface="+mn-cs"/>
              </a:defRPr>
            </a:lvl1pPr>
            <a:lvl2pPr marL="355582"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mn-cs"/>
              </a:defRPr>
            </a:lvl2pPr>
            <a:lvl3pPr marL="539724" marR="0" indent="-18414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spc="0" baseline="0">
                <a:solidFill>
                  <a:schemeClr val="tx1"/>
                </a:solidFill>
                <a:latin typeface="+mn-lt"/>
                <a:ea typeface="ＭＳ Ｐゴシック" charset="-128"/>
                <a:cs typeface="ＭＳ Ｐゴシック" charset="-128"/>
              </a:defRPr>
            </a:lvl3pPr>
            <a:lvl4pPr marL="717515"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ＭＳ Ｐゴシック" charset="0"/>
                <a:cs typeface="ＭＳ Ｐゴシック" charset="0"/>
              </a:defRPr>
            </a:lvl4pPr>
            <a:lvl5pPr marL="895306"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ＭＳ Ｐゴシック" charset="0"/>
              </a:defRPr>
            </a:lvl5pPr>
            <a:lvl6pPr marL="1074685" indent="-179380" algn="l" rtl="0" eaLnBrk="1" fontAlgn="base" hangingPunct="1">
              <a:lnSpc>
                <a:spcPct val="110000"/>
              </a:lnSpc>
              <a:spcBef>
                <a:spcPct val="0"/>
              </a:spcBef>
              <a:spcAft>
                <a:spcPct val="0"/>
              </a:spcAft>
              <a:buClr>
                <a:schemeClr val="tx1"/>
              </a:buClr>
              <a:buFont typeface="Symbol" panose="05050102010706020507" pitchFamily="18" charset="2"/>
              <a:buChar char="-"/>
              <a:defRPr sz="1500">
                <a:solidFill>
                  <a:schemeClr val="tx1"/>
                </a:solidFill>
                <a:latin typeface="+mn-lt"/>
                <a:ea typeface="+mn-ea"/>
              </a:defRPr>
            </a:lvl6pPr>
            <a:lvl7pPr marL="1257238" indent="-182554"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7pPr>
            <a:lvl8pPr marL="1436616" indent="-179380"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8pPr>
            <a:lvl9pPr marL="1614408" indent="-177792"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9pPr>
          </a:lstStyle>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0" indent="0" defTabSz="914400">
              <a:buClr>
                <a:srgbClr val="000000"/>
              </a:buClr>
              <a:buFont typeface="Arial" panose="020B0604020202020204" pitchFamily="34" charset="0"/>
              <a:buNone/>
            </a:pPr>
            <a:endParaRPr lang="en-US" sz="1800" dirty="0" smtClean="0">
              <a:solidFill>
                <a:srgbClr val="000000"/>
              </a:solidFill>
            </a:endParaRPr>
          </a:p>
          <a:p>
            <a:pPr marL="0" indent="0">
              <a:buFont typeface="Arial" panose="020B0604020202020204" pitchFamily="34" charset="0"/>
              <a:buNone/>
            </a:pPr>
            <a:endParaRPr lang="en-US" dirty="0"/>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625082"/>
            <a:ext cx="24876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8898" y="1995686"/>
            <a:ext cx="149542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07801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a:xfrm>
            <a:off x="1043001" y="1006082"/>
            <a:ext cx="5473216" cy="3581891"/>
          </a:xfrm>
        </p:spPr>
        <p:txBody>
          <a:bodyPr/>
          <a:lstStyle/>
          <a:p>
            <a:pPr marL="0" indent="0" defTabSz="914400">
              <a:buClr>
                <a:srgbClr val="000000"/>
              </a:buClr>
              <a:buNone/>
            </a:pPr>
            <a:r>
              <a:rPr lang="en-US" sz="1800" b="1" dirty="0" err="1" smtClean="0">
                <a:solidFill>
                  <a:srgbClr val="000000"/>
                </a:solidFill>
              </a:rPr>
              <a:t>psi_fix</a:t>
            </a:r>
            <a:r>
              <a:rPr lang="en-US" sz="1800" b="1" dirty="0" smtClean="0">
                <a:solidFill>
                  <a:srgbClr val="000000"/>
                </a:solidFill>
              </a:rPr>
              <a:t> based VHDL Implementation</a:t>
            </a:r>
            <a:endParaRPr lang="en-US" sz="1800" b="1" dirty="0">
              <a:solidFill>
                <a:srgbClr val="000000"/>
              </a:solidFill>
            </a:endParaRPr>
          </a:p>
        </p:txBody>
      </p:sp>
      <p:sp>
        <p:nvSpPr>
          <p:cNvPr id="3" name="Titel 2"/>
          <p:cNvSpPr>
            <a:spLocks noGrp="1"/>
          </p:cNvSpPr>
          <p:nvPr>
            <p:ph type="title"/>
          </p:nvPr>
        </p:nvSpPr>
        <p:spPr/>
        <p:txBody>
          <a:bodyPr/>
          <a:lstStyle/>
          <a:p>
            <a:r>
              <a:rPr lang="en-US" dirty="0" err="1" smtClean="0"/>
              <a:t>psi_fix</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25</a:t>
            </a:fld>
            <a:endParaRPr lang="en-US" dirty="0"/>
          </a:p>
        </p:txBody>
      </p:sp>
      <p:sp>
        <p:nvSpPr>
          <p:cNvPr id="7" name="Inhaltsplatzhalter 1"/>
          <p:cNvSpPr txBox="1">
            <a:spLocks/>
          </p:cNvSpPr>
          <p:nvPr/>
        </p:nvSpPr>
        <p:spPr>
          <a:xfrm>
            <a:off x="1043608" y="2662267"/>
            <a:ext cx="4537111" cy="1421651"/>
          </a:xfrm>
          <a:prstGeom prst="rect">
            <a:avLst/>
          </a:prstGeom>
        </p:spPr>
        <p:txBody>
          <a:bodyPr vert="horz" lIns="0" tIns="0" rIns="0" bIns="0" rtlCol="0">
            <a:noAutofit/>
          </a:bodyPr>
          <a:lstStyle>
            <a:lvl1pPr marL="177792" marR="0" indent="-177792" algn="l" defTabSz="914354" rtl="0" eaLnBrk="1" fontAlgn="auto" latinLnBrk="0" hangingPunct="1">
              <a:lnSpc>
                <a:spcPct val="110000"/>
              </a:lnSpc>
              <a:spcBef>
                <a:spcPts val="0"/>
              </a:spcBef>
              <a:spcAft>
                <a:spcPts val="0"/>
              </a:spcAft>
              <a:buClr>
                <a:schemeClr val="tx1"/>
              </a:buClr>
              <a:buSzPct val="100000"/>
              <a:buFont typeface="Arial" panose="020B0604020202020204" pitchFamily="34" charset="0"/>
              <a:buChar char="•"/>
              <a:tabLst/>
              <a:defRPr sz="1700" kern="1200" spc="0" baseline="0">
                <a:solidFill>
                  <a:schemeClr val="tx1"/>
                </a:solidFill>
                <a:latin typeface="+mn-lt"/>
                <a:ea typeface="+mn-ea"/>
                <a:cs typeface="+mn-cs"/>
              </a:defRPr>
            </a:lvl1pPr>
            <a:lvl2pPr marL="355582"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mn-cs"/>
              </a:defRPr>
            </a:lvl2pPr>
            <a:lvl3pPr marL="539724" marR="0" indent="-18414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spc="0" baseline="0">
                <a:solidFill>
                  <a:schemeClr val="tx1"/>
                </a:solidFill>
                <a:latin typeface="+mn-lt"/>
                <a:ea typeface="ＭＳ Ｐゴシック" charset="-128"/>
                <a:cs typeface="ＭＳ Ｐゴシック" charset="-128"/>
              </a:defRPr>
            </a:lvl3pPr>
            <a:lvl4pPr marL="717515"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ＭＳ Ｐゴシック" charset="0"/>
                <a:cs typeface="ＭＳ Ｐゴシック" charset="0"/>
              </a:defRPr>
            </a:lvl4pPr>
            <a:lvl5pPr marL="895306"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ＭＳ Ｐゴシック" charset="0"/>
              </a:defRPr>
            </a:lvl5pPr>
            <a:lvl6pPr marL="1074685" indent="-179380" algn="l" rtl="0" eaLnBrk="1" fontAlgn="base" hangingPunct="1">
              <a:lnSpc>
                <a:spcPct val="110000"/>
              </a:lnSpc>
              <a:spcBef>
                <a:spcPct val="0"/>
              </a:spcBef>
              <a:spcAft>
                <a:spcPct val="0"/>
              </a:spcAft>
              <a:buClr>
                <a:schemeClr val="tx1"/>
              </a:buClr>
              <a:buFont typeface="Symbol" panose="05050102010706020507" pitchFamily="18" charset="2"/>
              <a:buChar char="-"/>
              <a:defRPr sz="1500">
                <a:solidFill>
                  <a:schemeClr val="tx1"/>
                </a:solidFill>
                <a:latin typeface="+mn-lt"/>
                <a:ea typeface="+mn-ea"/>
              </a:defRPr>
            </a:lvl6pPr>
            <a:lvl7pPr marL="1257238" indent="-182554"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7pPr>
            <a:lvl8pPr marL="1436616" indent="-179380"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8pPr>
            <a:lvl9pPr marL="1614408" indent="-177792"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9pPr>
          </a:lstStyle>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0" indent="0" defTabSz="914400">
              <a:buClr>
                <a:srgbClr val="000000"/>
              </a:buClr>
              <a:buFont typeface="Arial" panose="020B0604020202020204" pitchFamily="34" charset="0"/>
              <a:buNone/>
            </a:pPr>
            <a:endParaRPr lang="en-US" sz="1800" dirty="0" smtClean="0">
              <a:solidFill>
                <a:srgbClr val="000000"/>
              </a:solidFill>
            </a:endParaRPr>
          </a:p>
          <a:p>
            <a:pPr marL="0" indent="0">
              <a:buFont typeface="Arial" panose="020B0604020202020204" pitchFamily="34" charset="0"/>
              <a:buNone/>
            </a:pPr>
            <a:endParaRPr lang="en-US" dirty="0"/>
          </a:p>
        </p:txBody>
      </p:sp>
      <p:pic>
        <p:nvPicPr>
          <p:cNvPr id="1638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76" r="-276"/>
          <a:stretch/>
        </p:blipFill>
        <p:spPr bwMode="auto">
          <a:xfrm>
            <a:off x="1060093" y="1491629"/>
            <a:ext cx="6880764"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625082"/>
            <a:ext cx="24876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0791" y="3085116"/>
            <a:ext cx="146685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62004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a:xfrm>
            <a:off x="1043001" y="1006082"/>
            <a:ext cx="5473216" cy="3581891"/>
          </a:xfrm>
        </p:spPr>
        <p:txBody>
          <a:bodyPr/>
          <a:lstStyle/>
          <a:p>
            <a:pPr marL="0" indent="0" defTabSz="914400">
              <a:buClr>
                <a:srgbClr val="000000"/>
              </a:buClr>
              <a:buNone/>
            </a:pPr>
            <a:r>
              <a:rPr lang="en-US" sz="1800" b="1" dirty="0" err="1" smtClean="0">
                <a:solidFill>
                  <a:srgbClr val="000000"/>
                </a:solidFill>
              </a:rPr>
              <a:t>psi_fix</a:t>
            </a:r>
            <a:r>
              <a:rPr lang="en-US" sz="1800" b="1" dirty="0" smtClean="0">
                <a:solidFill>
                  <a:srgbClr val="000000"/>
                </a:solidFill>
              </a:rPr>
              <a:t> based Python Model</a:t>
            </a:r>
            <a:endParaRPr lang="en-US" sz="1800" b="1" dirty="0">
              <a:solidFill>
                <a:srgbClr val="000000"/>
              </a:solidFill>
            </a:endParaRPr>
          </a:p>
        </p:txBody>
      </p:sp>
      <p:sp>
        <p:nvSpPr>
          <p:cNvPr id="3" name="Titel 2"/>
          <p:cNvSpPr>
            <a:spLocks noGrp="1"/>
          </p:cNvSpPr>
          <p:nvPr>
            <p:ph type="title"/>
          </p:nvPr>
        </p:nvSpPr>
        <p:spPr/>
        <p:txBody>
          <a:bodyPr/>
          <a:lstStyle/>
          <a:p>
            <a:r>
              <a:rPr lang="en-US" dirty="0" err="1" smtClean="0"/>
              <a:t>psi_fix</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26</a:t>
            </a:fld>
            <a:endParaRPr lang="en-US" dirty="0"/>
          </a:p>
        </p:txBody>
      </p:sp>
      <p:sp>
        <p:nvSpPr>
          <p:cNvPr id="7" name="Inhaltsplatzhalter 1"/>
          <p:cNvSpPr txBox="1">
            <a:spLocks/>
          </p:cNvSpPr>
          <p:nvPr/>
        </p:nvSpPr>
        <p:spPr>
          <a:xfrm>
            <a:off x="1043608" y="2662267"/>
            <a:ext cx="4537111" cy="1421651"/>
          </a:xfrm>
          <a:prstGeom prst="rect">
            <a:avLst/>
          </a:prstGeom>
        </p:spPr>
        <p:txBody>
          <a:bodyPr vert="horz" lIns="0" tIns="0" rIns="0" bIns="0" rtlCol="0">
            <a:noAutofit/>
          </a:bodyPr>
          <a:lstStyle>
            <a:lvl1pPr marL="177792" marR="0" indent="-177792" algn="l" defTabSz="914354" rtl="0" eaLnBrk="1" fontAlgn="auto" latinLnBrk="0" hangingPunct="1">
              <a:lnSpc>
                <a:spcPct val="110000"/>
              </a:lnSpc>
              <a:spcBef>
                <a:spcPts val="0"/>
              </a:spcBef>
              <a:spcAft>
                <a:spcPts val="0"/>
              </a:spcAft>
              <a:buClr>
                <a:schemeClr val="tx1"/>
              </a:buClr>
              <a:buSzPct val="100000"/>
              <a:buFont typeface="Arial" panose="020B0604020202020204" pitchFamily="34" charset="0"/>
              <a:buChar char="•"/>
              <a:tabLst/>
              <a:defRPr sz="1700" kern="1200" spc="0" baseline="0">
                <a:solidFill>
                  <a:schemeClr val="tx1"/>
                </a:solidFill>
                <a:latin typeface="+mn-lt"/>
                <a:ea typeface="+mn-ea"/>
                <a:cs typeface="+mn-cs"/>
              </a:defRPr>
            </a:lvl1pPr>
            <a:lvl2pPr marL="355582"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mn-cs"/>
              </a:defRPr>
            </a:lvl2pPr>
            <a:lvl3pPr marL="539724" marR="0" indent="-18414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spc="0" baseline="0">
                <a:solidFill>
                  <a:schemeClr val="tx1"/>
                </a:solidFill>
                <a:latin typeface="+mn-lt"/>
                <a:ea typeface="ＭＳ Ｐゴシック" charset="-128"/>
                <a:cs typeface="ＭＳ Ｐゴシック" charset="-128"/>
              </a:defRPr>
            </a:lvl3pPr>
            <a:lvl4pPr marL="717515"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ＭＳ Ｐゴシック" charset="0"/>
                <a:cs typeface="ＭＳ Ｐゴシック" charset="0"/>
              </a:defRPr>
            </a:lvl4pPr>
            <a:lvl5pPr marL="895306"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ＭＳ Ｐゴシック" charset="0"/>
              </a:defRPr>
            </a:lvl5pPr>
            <a:lvl6pPr marL="1074685" indent="-179380" algn="l" rtl="0" eaLnBrk="1" fontAlgn="base" hangingPunct="1">
              <a:lnSpc>
                <a:spcPct val="110000"/>
              </a:lnSpc>
              <a:spcBef>
                <a:spcPct val="0"/>
              </a:spcBef>
              <a:spcAft>
                <a:spcPct val="0"/>
              </a:spcAft>
              <a:buClr>
                <a:schemeClr val="tx1"/>
              </a:buClr>
              <a:buFont typeface="Symbol" panose="05050102010706020507" pitchFamily="18" charset="2"/>
              <a:buChar char="-"/>
              <a:defRPr sz="1500">
                <a:solidFill>
                  <a:schemeClr val="tx1"/>
                </a:solidFill>
                <a:latin typeface="+mn-lt"/>
                <a:ea typeface="+mn-ea"/>
              </a:defRPr>
            </a:lvl6pPr>
            <a:lvl7pPr marL="1257238" indent="-182554"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7pPr>
            <a:lvl8pPr marL="1436616" indent="-179380"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8pPr>
            <a:lvl9pPr marL="1614408" indent="-177792"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9pPr>
          </a:lstStyle>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0" indent="0" defTabSz="914400">
              <a:buClr>
                <a:srgbClr val="000000"/>
              </a:buClr>
              <a:buFont typeface="Arial" panose="020B0604020202020204" pitchFamily="34" charset="0"/>
              <a:buNone/>
            </a:pPr>
            <a:endParaRPr lang="en-US" sz="1800" dirty="0" smtClean="0">
              <a:solidFill>
                <a:srgbClr val="000000"/>
              </a:solidFill>
            </a:endParaRPr>
          </a:p>
          <a:p>
            <a:pPr marL="0" indent="0">
              <a:buFont typeface="Arial" panose="020B0604020202020204" pitchFamily="34" charset="0"/>
              <a:buNone/>
            </a:pPr>
            <a:endParaRPr lang="en-US" dirty="0"/>
          </a:p>
        </p:txBody>
      </p:sp>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840" y="1707654"/>
            <a:ext cx="5981700"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625082"/>
            <a:ext cx="24876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1281006" y="3795886"/>
            <a:ext cx="5595250" cy="36004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3851126"/>
            <a:ext cx="50863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bwMode="auto">
          <a:xfrm>
            <a:off x="1281006" y="3803536"/>
            <a:ext cx="5595250" cy="360040"/>
          </a:xfrm>
          <a:prstGeom prst="rect">
            <a:avLst/>
          </a:prstGeom>
          <a:solidFill>
            <a:srgbClr val="FFFF00">
              <a:alpha val="3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23489042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10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3"/>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41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err="1" smtClean="0"/>
              <a:t>psi_fix</a:t>
            </a:r>
            <a:r>
              <a:rPr lang="de-CH" dirty="0" smtClean="0"/>
              <a:t/>
            </a:r>
            <a:br>
              <a:rPr lang="de-CH" dirty="0" smtClean="0"/>
            </a:br>
            <a:r>
              <a:rPr lang="de-CH" dirty="0" smtClean="0"/>
              <a:t/>
            </a:r>
            <a:br>
              <a:rPr lang="de-CH" dirty="0" smtClean="0"/>
            </a:br>
            <a:r>
              <a:rPr lang="de-CH" dirty="0" smtClean="0"/>
              <a:t/>
            </a:r>
            <a:br>
              <a:rPr lang="de-CH" dirty="0" smtClean="0"/>
            </a:br>
            <a:r>
              <a:rPr lang="de-CH" dirty="0" smtClean="0"/>
              <a:t/>
            </a:r>
            <a:br>
              <a:rPr lang="de-CH" dirty="0" smtClean="0"/>
            </a:br>
            <a:endParaRPr lang="de-CH" dirty="0"/>
          </a:p>
        </p:txBody>
      </p:sp>
      <p:sp>
        <p:nvSpPr>
          <p:cNvPr id="4" name="Foliennummernplatzhalter 3"/>
          <p:cNvSpPr>
            <a:spLocks noGrp="1"/>
          </p:cNvSpPr>
          <p:nvPr>
            <p:ph type="sldNum" sz="quarter" idx="16"/>
          </p:nvPr>
        </p:nvSpPr>
        <p:spPr/>
        <p:txBody>
          <a:bodyPr/>
          <a:lstStyle/>
          <a:p>
            <a:pPr algn="r">
              <a:defRPr/>
            </a:pPr>
            <a:r>
              <a:rPr lang="de-CH" dirty="0" smtClean="0"/>
              <a:t>Page </a:t>
            </a:r>
            <a:fld id="{EBC07571-3134-BB4B-B83F-1A9FE18D34F3}" type="slidenum">
              <a:rPr lang="de-CH" smtClean="0"/>
              <a:pPr algn="r">
                <a:defRPr/>
              </a:pPr>
              <a:t>27</a:t>
            </a:fld>
            <a:endParaRPr lang="de-CH" dirty="0"/>
          </a:p>
        </p:txBody>
      </p:sp>
      <p:sp>
        <p:nvSpPr>
          <p:cNvPr id="7" name="Inhaltsplatzhalter 1"/>
          <p:cNvSpPr txBox="1">
            <a:spLocks/>
          </p:cNvSpPr>
          <p:nvPr/>
        </p:nvSpPr>
        <p:spPr>
          <a:xfrm>
            <a:off x="1043608" y="2662267"/>
            <a:ext cx="4537111" cy="1421651"/>
          </a:xfrm>
          <a:prstGeom prst="rect">
            <a:avLst/>
          </a:prstGeom>
        </p:spPr>
        <p:txBody>
          <a:bodyPr vert="horz" lIns="0" tIns="0" rIns="0" bIns="0" rtlCol="0">
            <a:noAutofit/>
          </a:bodyPr>
          <a:lstStyle>
            <a:lvl1pPr marL="177792" marR="0" indent="-177792" algn="l" defTabSz="914354" rtl="0" eaLnBrk="1" fontAlgn="auto" latinLnBrk="0" hangingPunct="1">
              <a:lnSpc>
                <a:spcPct val="110000"/>
              </a:lnSpc>
              <a:spcBef>
                <a:spcPts val="0"/>
              </a:spcBef>
              <a:spcAft>
                <a:spcPts val="0"/>
              </a:spcAft>
              <a:buClr>
                <a:schemeClr val="tx1"/>
              </a:buClr>
              <a:buSzPct val="100000"/>
              <a:buFont typeface="Arial" panose="020B0604020202020204" pitchFamily="34" charset="0"/>
              <a:buChar char="•"/>
              <a:tabLst/>
              <a:defRPr sz="1700" kern="1200" spc="0" baseline="0">
                <a:solidFill>
                  <a:schemeClr val="tx1"/>
                </a:solidFill>
                <a:latin typeface="+mn-lt"/>
                <a:ea typeface="+mn-ea"/>
                <a:cs typeface="+mn-cs"/>
              </a:defRPr>
            </a:lvl1pPr>
            <a:lvl2pPr marL="355582"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mn-cs"/>
              </a:defRPr>
            </a:lvl2pPr>
            <a:lvl3pPr marL="539724" marR="0" indent="-18414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spc="0" baseline="0">
                <a:solidFill>
                  <a:schemeClr val="tx1"/>
                </a:solidFill>
                <a:latin typeface="+mn-lt"/>
                <a:ea typeface="ＭＳ Ｐゴシック" charset="-128"/>
                <a:cs typeface="ＭＳ Ｐゴシック" charset="-128"/>
              </a:defRPr>
            </a:lvl3pPr>
            <a:lvl4pPr marL="717515"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ＭＳ Ｐゴシック" charset="0"/>
                <a:cs typeface="ＭＳ Ｐゴシック" charset="0"/>
              </a:defRPr>
            </a:lvl4pPr>
            <a:lvl5pPr marL="895306"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ＭＳ Ｐゴシック" charset="0"/>
              </a:defRPr>
            </a:lvl5pPr>
            <a:lvl6pPr marL="1074685" indent="-179380" algn="l" rtl="0" eaLnBrk="1" fontAlgn="base" hangingPunct="1">
              <a:lnSpc>
                <a:spcPct val="110000"/>
              </a:lnSpc>
              <a:spcBef>
                <a:spcPct val="0"/>
              </a:spcBef>
              <a:spcAft>
                <a:spcPct val="0"/>
              </a:spcAft>
              <a:buClr>
                <a:schemeClr val="tx1"/>
              </a:buClr>
              <a:buFont typeface="Symbol" panose="05050102010706020507" pitchFamily="18" charset="2"/>
              <a:buChar char="-"/>
              <a:defRPr sz="1500">
                <a:solidFill>
                  <a:schemeClr val="tx1"/>
                </a:solidFill>
                <a:latin typeface="+mn-lt"/>
                <a:ea typeface="+mn-ea"/>
              </a:defRPr>
            </a:lvl6pPr>
            <a:lvl7pPr marL="1257238" indent="-182554"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7pPr>
            <a:lvl8pPr marL="1436616" indent="-179380"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8pPr>
            <a:lvl9pPr marL="1614408" indent="-177792"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9pPr>
          </a:lstStyle>
          <a:p>
            <a:pPr marL="177790" lvl="1" indent="0" defTabSz="914400">
              <a:buClr>
                <a:srgbClr val="000000"/>
              </a:buClr>
              <a:buNone/>
            </a:pPr>
            <a:endParaRPr lang="de-CH" sz="1400" baseline="30000" dirty="0">
              <a:solidFill>
                <a:srgbClr val="000000"/>
              </a:solidFill>
              <a:sym typeface="Wingdings" panose="05000000000000000000" pitchFamily="2" charset="2"/>
            </a:endParaRPr>
          </a:p>
          <a:p>
            <a:pPr marL="177790" lvl="1" indent="0" defTabSz="914400">
              <a:buClr>
                <a:srgbClr val="000000"/>
              </a:buClr>
              <a:buNone/>
            </a:pPr>
            <a:endParaRPr lang="de-CH" sz="1400" baseline="30000" dirty="0" smtClean="0">
              <a:solidFill>
                <a:srgbClr val="000000"/>
              </a:solidFill>
              <a:sym typeface="Wingdings" panose="05000000000000000000" pitchFamily="2" charset="2"/>
            </a:endParaRPr>
          </a:p>
          <a:p>
            <a:pPr marL="177790" lvl="1" indent="0" defTabSz="914400">
              <a:buClr>
                <a:srgbClr val="000000"/>
              </a:buClr>
              <a:buNone/>
            </a:pPr>
            <a:endParaRPr lang="de-CH" sz="1400" baseline="30000" dirty="0" smtClean="0">
              <a:solidFill>
                <a:srgbClr val="000000"/>
              </a:solidFill>
              <a:sym typeface="Wingdings" panose="05000000000000000000" pitchFamily="2" charset="2"/>
            </a:endParaRPr>
          </a:p>
          <a:p>
            <a:pPr marL="0" indent="0" defTabSz="914400">
              <a:buClr>
                <a:srgbClr val="000000"/>
              </a:buClr>
              <a:buFont typeface="Arial" panose="020B0604020202020204" pitchFamily="34" charset="0"/>
              <a:buNone/>
            </a:pPr>
            <a:endParaRPr lang="de-CH" sz="1800" dirty="0" smtClean="0">
              <a:solidFill>
                <a:srgbClr val="000000"/>
              </a:solidFill>
            </a:endParaRPr>
          </a:p>
          <a:p>
            <a:pPr marL="0" indent="0">
              <a:buFont typeface="Arial" panose="020B0604020202020204" pitchFamily="34" charset="0"/>
              <a:buNone/>
            </a:pPr>
            <a:endParaRPr lang="de-CH" dirty="0"/>
          </a:p>
        </p:txBody>
      </p:sp>
      <p:sp>
        <p:nvSpPr>
          <p:cNvPr id="8" name="Inhaltsplatzhalter 1"/>
          <p:cNvSpPr>
            <a:spLocks noGrp="1"/>
          </p:cNvSpPr>
          <p:nvPr>
            <p:ph sz="quarter" idx="13"/>
          </p:nvPr>
        </p:nvSpPr>
        <p:spPr>
          <a:xfrm>
            <a:off x="1043001" y="1006082"/>
            <a:ext cx="5473216" cy="3581891"/>
          </a:xfrm>
        </p:spPr>
        <p:txBody>
          <a:bodyPr/>
          <a:lstStyle/>
          <a:p>
            <a:pPr marL="0" indent="0" defTabSz="914400">
              <a:buClr>
                <a:srgbClr val="000000"/>
              </a:buClr>
              <a:buNone/>
            </a:pPr>
            <a:r>
              <a:rPr lang="de-CH" sz="1800" b="1" dirty="0" smtClean="0">
                <a:solidFill>
                  <a:srgbClr val="000000"/>
                </a:solidFill>
              </a:rPr>
              <a:t>Development Flow</a:t>
            </a:r>
            <a:endParaRPr lang="de-CH" sz="1800" b="1" dirty="0">
              <a:solidFill>
                <a:srgbClr val="000000"/>
              </a:solidFill>
            </a:endParaRPr>
          </a:p>
          <a:p>
            <a:pPr marL="0" indent="0" defTabSz="914400">
              <a:buClr>
                <a:srgbClr val="000000"/>
              </a:buClr>
              <a:buNone/>
            </a:pPr>
            <a:endParaRPr lang="de-CH" sz="1400" dirty="0" smtClean="0">
              <a:solidFill>
                <a:srgbClr val="000000"/>
              </a:solidFill>
            </a:endParaRPr>
          </a:p>
          <a:p>
            <a:pPr defTabSz="914400">
              <a:buClr>
                <a:srgbClr val="000000"/>
              </a:buClr>
            </a:pPr>
            <a:endParaRPr lang="de-CH" sz="1800" dirty="0">
              <a:solidFill>
                <a:srgbClr val="000000"/>
              </a:solidFill>
            </a:endParaRPr>
          </a:p>
          <a:p>
            <a:pPr marL="0" indent="0">
              <a:buNone/>
            </a:pPr>
            <a:endParaRPr lang="de-CH"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915566"/>
            <a:ext cx="372745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4601418"/>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defTabSz="914400">
              <a:buClr>
                <a:srgbClr val="000000"/>
              </a:buClr>
              <a:buNone/>
            </a:pPr>
            <a:r>
              <a:rPr lang="en-US" sz="1800" b="1" dirty="0" smtClean="0">
                <a:solidFill>
                  <a:srgbClr val="000000"/>
                </a:solidFill>
              </a:rPr>
              <a:t>Content</a:t>
            </a:r>
          </a:p>
          <a:p>
            <a:pPr marL="0" indent="0" defTabSz="914400">
              <a:buClr>
                <a:srgbClr val="000000"/>
              </a:buClr>
              <a:buNone/>
            </a:pPr>
            <a:endParaRPr lang="en-US" sz="1400" dirty="0" smtClean="0">
              <a:solidFill>
                <a:srgbClr val="000000"/>
              </a:solidFill>
            </a:endParaRPr>
          </a:p>
          <a:p>
            <a:pPr defTabSz="914400">
              <a:buClr>
                <a:srgbClr val="000000"/>
              </a:buClr>
            </a:pPr>
            <a:r>
              <a:rPr lang="en-US" sz="1400" dirty="0" smtClean="0">
                <a:solidFill>
                  <a:srgbClr val="000000"/>
                </a:solidFill>
                <a:sym typeface="Wingdings" panose="05000000000000000000" pitchFamily="2" charset="2"/>
              </a:rPr>
              <a:t>CIC (</a:t>
            </a:r>
            <a:r>
              <a:rPr lang="en-US" sz="1400" dirty="0" err="1" smtClean="0">
                <a:solidFill>
                  <a:srgbClr val="000000"/>
                </a:solidFill>
                <a:sym typeface="Wingdings" panose="05000000000000000000" pitchFamily="2" charset="2"/>
              </a:rPr>
              <a:t>decim</a:t>
            </a:r>
            <a:r>
              <a:rPr lang="en-US" sz="1400" dirty="0" smtClean="0">
                <a:solidFill>
                  <a:srgbClr val="000000"/>
                </a:solidFill>
                <a:sym typeface="Wingdings" panose="05000000000000000000" pitchFamily="2" charset="2"/>
              </a:rPr>
              <a:t>., </a:t>
            </a:r>
            <a:r>
              <a:rPr lang="en-US" sz="1400" dirty="0" err="1" smtClean="0">
                <a:solidFill>
                  <a:srgbClr val="000000"/>
                </a:solidFill>
                <a:sym typeface="Wingdings" panose="05000000000000000000" pitchFamily="2" charset="2"/>
              </a:rPr>
              <a:t>interpol</a:t>
            </a:r>
            <a:r>
              <a:rPr lang="en-US" sz="1400" dirty="0" smtClean="0">
                <a:solidFill>
                  <a:srgbClr val="000000"/>
                </a:solidFill>
                <a:sym typeface="Wingdings" panose="05000000000000000000" pitchFamily="2" charset="2"/>
              </a:rPr>
              <a:t>., single channel, multi-channel)</a:t>
            </a:r>
          </a:p>
          <a:p>
            <a:pPr defTabSz="914400">
              <a:buClr>
                <a:srgbClr val="000000"/>
              </a:buClr>
            </a:pPr>
            <a:r>
              <a:rPr lang="en-US" sz="1400" dirty="0" smtClean="0">
                <a:solidFill>
                  <a:srgbClr val="000000"/>
                </a:solidFill>
                <a:sym typeface="Wingdings" panose="05000000000000000000" pitchFamily="2" charset="2"/>
              </a:rPr>
              <a:t>CORDIC implementations (rotating, vectoring)</a:t>
            </a:r>
          </a:p>
          <a:p>
            <a:pPr defTabSz="914400">
              <a:buClr>
                <a:srgbClr val="000000"/>
              </a:buClr>
            </a:pPr>
            <a:r>
              <a:rPr lang="en-US" sz="1400" dirty="0" smtClean="0">
                <a:solidFill>
                  <a:srgbClr val="000000"/>
                </a:solidFill>
                <a:sym typeface="Wingdings" panose="05000000000000000000" pitchFamily="2" charset="2"/>
              </a:rPr>
              <a:t>DDS</a:t>
            </a:r>
          </a:p>
          <a:p>
            <a:pPr defTabSz="914400">
              <a:buClr>
                <a:srgbClr val="000000"/>
              </a:buClr>
            </a:pPr>
            <a:r>
              <a:rPr lang="en-US" sz="1400" dirty="0" smtClean="0">
                <a:solidFill>
                  <a:srgbClr val="000000"/>
                </a:solidFill>
                <a:sym typeface="Wingdings" panose="05000000000000000000" pitchFamily="2" charset="2"/>
              </a:rPr>
              <a:t>Modulator / Demodulator</a:t>
            </a:r>
          </a:p>
          <a:p>
            <a:pPr defTabSz="914400">
              <a:buClr>
                <a:srgbClr val="000000"/>
              </a:buClr>
            </a:pPr>
            <a:r>
              <a:rPr lang="en-US" sz="1400" dirty="0" smtClean="0">
                <a:solidFill>
                  <a:srgbClr val="000000"/>
                </a:solidFill>
                <a:sym typeface="Wingdings" panose="05000000000000000000" pitchFamily="2" charset="2"/>
              </a:rPr>
              <a:t>FIR filters</a:t>
            </a:r>
          </a:p>
          <a:p>
            <a:pPr defTabSz="914400">
              <a:buClr>
                <a:srgbClr val="000000"/>
              </a:buClr>
            </a:pPr>
            <a:r>
              <a:rPr lang="en-US" sz="1400" dirty="0" smtClean="0">
                <a:solidFill>
                  <a:srgbClr val="000000"/>
                </a:solidFill>
                <a:sym typeface="Wingdings" panose="05000000000000000000" pitchFamily="2" charset="2"/>
              </a:rPr>
              <a:t>Linear function approximation (code generator)</a:t>
            </a:r>
          </a:p>
          <a:p>
            <a:pPr defTabSz="914400">
              <a:buClr>
                <a:srgbClr val="000000"/>
              </a:buClr>
            </a:pPr>
            <a:r>
              <a:rPr lang="en-US" sz="1400" dirty="0" smtClean="0">
                <a:solidFill>
                  <a:srgbClr val="000000"/>
                </a:solidFill>
                <a:sym typeface="Wingdings" panose="05000000000000000000" pitchFamily="2" charset="2"/>
              </a:rPr>
              <a:t>Moving average</a:t>
            </a:r>
          </a:p>
          <a:p>
            <a:pPr defTabSz="914400">
              <a:buClr>
                <a:srgbClr val="000000"/>
              </a:buClr>
            </a:pPr>
            <a:r>
              <a:rPr lang="en-US" sz="1400" dirty="0" smtClean="0">
                <a:solidFill>
                  <a:srgbClr val="000000"/>
                </a:solidFill>
                <a:sym typeface="Wingdings" panose="05000000000000000000" pitchFamily="2" charset="2"/>
              </a:rPr>
              <a:t>Binary divider</a:t>
            </a:r>
          </a:p>
          <a:p>
            <a:pPr defTabSz="914400">
              <a:buClr>
                <a:srgbClr val="000000"/>
              </a:buClr>
            </a:pPr>
            <a:r>
              <a:rPr lang="en-US" sz="1400" dirty="0" smtClean="0">
                <a:solidFill>
                  <a:srgbClr val="000000"/>
                </a:solidFill>
                <a:sym typeface="Wingdings" panose="05000000000000000000" pitchFamily="2" charset="2"/>
              </a:rPr>
              <a:t>Complex number operations (absolute, multiplication, add/sub)</a:t>
            </a:r>
          </a:p>
          <a:p>
            <a:pPr defTabSz="914400">
              <a:buClr>
                <a:srgbClr val="000000"/>
              </a:buClr>
            </a:pPr>
            <a:r>
              <a:rPr lang="en-US" sz="1400" dirty="0" smtClean="0">
                <a:solidFill>
                  <a:srgbClr val="000000"/>
                </a:solidFill>
                <a:sym typeface="Wingdings" panose="05000000000000000000" pitchFamily="2" charset="2"/>
              </a:rPr>
              <a:t>Code generators for LUTs and constant-packages</a:t>
            </a:r>
          </a:p>
          <a:p>
            <a:pPr defTabSz="914400">
              <a:buClr>
                <a:srgbClr val="000000"/>
              </a:buClr>
            </a:pPr>
            <a:r>
              <a:rPr lang="en-US" sz="1400" dirty="0" smtClean="0">
                <a:solidFill>
                  <a:srgbClr val="000000"/>
                </a:solidFill>
                <a:sym typeface="Wingdings" panose="05000000000000000000" pitchFamily="2" charset="2"/>
              </a:rPr>
              <a:t>… more to come</a:t>
            </a:r>
            <a:endParaRPr lang="en-US" dirty="0"/>
          </a:p>
        </p:txBody>
      </p:sp>
      <p:sp>
        <p:nvSpPr>
          <p:cNvPr id="3" name="Titel 2"/>
          <p:cNvSpPr>
            <a:spLocks noGrp="1"/>
          </p:cNvSpPr>
          <p:nvPr>
            <p:ph type="title"/>
          </p:nvPr>
        </p:nvSpPr>
        <p:spPr/>
        <p:txBody>
          <a:bodyPr/>
          <a:lstStyle/>
          <a:p>
            <a:r>
              <a:rPr lang="en-US" dirty="0" err="1" smtClean="0"/>
              <a:t>psi_fix</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28</a:t>
            </a:fld>
            <a:endParaRPr lang="en-US" dirty="0"/>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403" y="1347614"/>
            <a:ext cx="1400175"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13675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defTabSz="914400">
              <a:buClr>
                <a:srgbClr val="000000"/>
              </a:buClr>
            </a:pPr>
            <a:r>
              <a:rPr lang="en-US" sz="1400" dirty="0" smtClean="0"/>
              <a:t>Why using Libraries?</a:t>
            </a:r>
          </a:p>
          <a:p>
            <a:pPr defTabSz="914400">
              <a:buClr>
                <a:srgbClr val="000000"/>
              </a:buClr>
            </a:pPr>
            <a:r>
              <a:rPr lang="en-US" sz="1400" dirty="0" smtClean="0">
                <a:solidFill>
                  <a:srgbClr val="000000"/>
                </a:solidFill>
              </a:rPr>
              <a:t>Concepts </a:t>
            </a:r>
            <a:r>
              <a:rPr lang="en-US" sz="1400" dirty="0" smtClean="0">
                <a:solidFill>
                  <a:srgbClr val="000000"/>
                </a:solidFill>
              </a:rPr>
              <a:t>in </a:t>
            </a:r>
            <a:r>
              <a:rPr lang="en-US" sz="1400" dirty="0" smtClean="0">
                <a:solidFill>
                  <a:srgbClr val="000000"/>
                </a:solidFill>
              </a:rPr>
              <a:t>PSI</a:t>
            </a:r>
            <a:r>
              <a:rPr lang="en-US" sz="1400" dirty="0" smtClean="0">
                <a:solidFill>
                  <a:srgbClr val="000000"/>
                </a:solidFill>
              </a:rPr>
              <a:t> </a:t>
            </a:r>
            <a:r>
              <a:rPr lang="en-US" sz="1400" dirty="0" smtClean="0">
                <a:solidFill>
                  <a:srgbClr val="000000"/>
                </a:solidFill>
              </a:rPr>
              <a:t>Libraries</a:t>
            </a:r>
          </a:p>
          <a:p>
            <a:pPr defTabSz="914400">
              <a:buClr>
                <a:srgbClr val="000000"/>
              </a:buClr>
            </a:pPr>
            <a:r>
              <a:rPr lang="en-US" sz="1400" dirty="0" smtClean="0">
                <a:solidFill>
                  <a:srgbClr val="000000"/>
                </a:solidFill>
              </a:rPr>
              <a:t>Binary Fixed-Point Numbers</a:t>
            </a:r>
          </a:p>
          <a:p>
            <a:pPr defTabSz="914400">
              <a:buClr>
                <a:srgbClr val="000000"/>
              </a:buClr>
            </a:pPr>
            <a:r>
              <a:rPr lang="de-CH" sz="1400" dirty="0" smtClean="0">
                <a:solidFill>
                  <a:srgbClr val="000000"/>
                </a:solidFill>
              </a:rPr>
              <a:t>Bit-True Models</a:t>
            </a:r>
            <a:endParaRPr lang="en-US" sz="1400" dirty="0" smtClean="0">
              <a:solidFill>
                <a:srgbClr val="000000"/>
              </a:solidFill>
            </a:endParaRPr>
          </a:p>
          <a:p>
            <a:pPr defTabSz="914400">
              <a:buClr>
                <a:srgbClr val="000000"/>
              </a:buClr>
            </a:pPr>
            <a:r>
              <a:rPr lang="en-US" sz="1400" dirty="0" err="1" smtClean="0">
                <a:solidFill>
                  <a:srgbClr val="000000"/>
                </a:solidFill>
              </a:rPr>
              <a:t>psi_fix</a:t>
            </a:r>
            <a:endParaRPr lang="en-US" sz="1400" dirty="0" smtClean="0">
              <a:solidFill>
                <a:srgbClr val="000000"/>
              </a:solidFill>
            </a:endParaRPr>
          </a:p>
          <a:p>
            <a:pPr defTabSz="914400">
              <a:buClr>
                <a:srgbClr val="000000"/>
              </a:buClr>
            </a:pPr>
            <a:r>
              <a:rPr lang="de-CH" sz="1400" b="1" dirty="0" err="1" smtClean="0">
                <a:solidFill>
                  <a:srgbClr val="0070C0"/>
                </a:solidFill>
              </a:rPr>
              <a:t>Conclusion</a:t>
            </a:r>
            <a:endParaRPr lang="en-US" sz="1400" b="1" dirty="0" smtClean="0">
              <a:solidFill>
                <a:srgbClr val="0070C0"/>
              </a:solidFill>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Agenda</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29</a:t>
            </a:fld>
            <a:endParaRPr lang="en-US" dirty="0"/>
          </a:p>
        </p:txBody>
      </p:sp>
    </p:spTree>
    <p:extLst>
      <p:ext uri="{BB962C8B-B14F-4D97-AF65-F5344CB8AC3E}">
        <p14:creationId xmlns:p14="http://schemas.microsoft.com/office/powerpoint/2010/main" val="192644412"/>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defTabSz="914400">
              <a:buClr>
                <a:srgbClr val="000000"/>
              </a:buClr>
            </a:pPr>
            <a:r>
              <a:rPr lang="en-US" sz="1400" b="1" dirty="0" smtClean="0">
                <a:solidFill>
                  <a:srgbClr val="0070C0"/>
                </a:solidFill>
              </a:rPr>
              <a:t>Why using Libraries?</a:t>
            </a:r>
          </a:p>
          <a:p>
            <a:pPr defTabSz="914400">
              <a:buClr>
                <a:srgbClr val="000000"/>
              </a:buClr>
            </a:pPr>
            <a:r>
              <a:rPr lang="en-US" sz="1400" dirty="0" smtClean="0">
                <a:solidFill>
                  <a:srgbClr val="000000"/>
                </a:solidFill>
              </a:rPr>
              <a:t>Concepts </a:t>
            </a:r>
            <a:r>
              <a:rPr lang="en-US" sz="1400" dirty="0" smtClean="0">
                <a:solidFill>
                  <a:srgbClr val="000000"/>
                </a:solidFill>
              </a:rPr>
              <a:t>in </a:t>
            </a:r>
            <a:r>
              <a:rPr lang="en-US" sz="1400" dirty="0" smtClean="0">
                <a:solidFill>
                  <a:srgbClr val="000000"/>
                </a:solidFill>
              </a:rPr>
              <a:t>PSI</a:t>
            </a:r>
            <a:r>
              <a:rPr lang="en-US" sz="1400" dirty="0" smtClean="0">
                <a:solidFill>
                  <a:srgbClr val="000000"/>
                </a:solidFill>
              </a:rPr>
              <a:t> </a:t>
            </a:r>
            <a:r>
              <a:rPr lang="en-US" sz="1400" dirty="0" smtClean="0">
                <a:solidFill>
                  <a:srgbClr val="000000"/>
                </a:solidFill>
              </a:rPr>
              <a:t>Libraries</a:t>
            </a:r>
          </a:p>
          <a:p>
            <a:pPr defTabSz="914400">
              <a:buClr>
                <a:srgbClr val="000000"/>
              </a:buClr>
            </a:pPr>
            <a:r>
              <a:rPr lang="en-US" sz="1400" dirty="0" smtClean="0">
                <a:solidFill>
                  <a:srgbClr val="000000"/>
                </a:solidFill>
              </a:rPr>
              <a:t>Binary Fixed-Point Numbers</a:t>
            </a:r>
          </a:p>
          <a:p>
            <a:pPr defTabSz="914400">
              <a:buClr>
                <a:srgbClr val="000000"/>
              </a:buClr>
            </a:pPr>
            <a:r>
              <a:rPr lang="de-CH" sz="1400" dirty="0" smtClean="0">
                <a:solidFill>
                  <a:srgbClr val="000000"/>
                </a:solidFill>
              </a:rPr>
              <a:t>Bit-True Models</a:t>
            </a:r>
            <a:endParaRPr lang="en-US" sz="1400" dirty="0" smtClean="0">
              <a:solidFill>
                <a:srgbClr val="000000"/>
              </a:solidFill>
            </a:endParaRPr>
          </a:p>
          <a:p>
            <a:pPr defTabSz="914400">
              <a:buClr>
                <a:srgbClr val="000000"/>
              </a:buClr>
            </a:pPr>
            <a:r>
              <a:rPr lang="en-US" sz="1400" dirty="0" err="1" smtClean="0">
                <a:solidFill>
                  <a:srgbClr val="000000"/>
                </a:solidFill>
              </a:rPr>
              <a:t>psi_fix</a:t>
            </a:r>
            <a:endParaRPr lang="en-US" sz="1400" dirty="0" smtClean="0">
              <a:solidFill>
                <a:srgbClr val="000000"/>
              </a:solidFill>
            </a:endParaRPr>
          </a:p>
          <a:p>
            <a:pPr defTabSz="914400">
              <a:buClr>
                <a:srgbClr val="000000"/>
              </a:buClr>
            </a:pPr>
            <a:r>
              <a:rPr lang="de-CH" sz="1400" dirty="0" err="1" smtClean="0">
                <a:solidFill>
                  <a:srgbClr val="000000"/>
                </a:solidFill>
              </a:rPr>
              <a:t>Conclusion</a:t>
            </a:r>
            <a:endParaRPr lang="en-US" sz="1400" dirty="0" smtClean="0">
              <a:solidFill>
                <a:srgbClr val="000000"/>
              </a:solidFill>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Agenda</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3</a:t>
            </a:fld>
            <a:endParaRPr lang="en-US" dirty="0"/>
          </a:p>
        </p:txBody>
      </p:sp>
    </p:spTree>
    <p:extLst>
      <p:ext uri="{BB962C8B-B14F-4D97-AF65-F5344CB8AC3E}">
        <p14:creationId xmlns:p14="http://schemas.microsoft.com/office/powerpoint/2010/main" val="192644412"/>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pbs.twimg.com/media/CGLk8Y4U4AA7bvt.jpg: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1491630"/>
            <a:ext cx="5184576" cy="3456383"/>
          </a:xfrm>
          <a:prstGeom prst="rect">
            <a:avLst/>
          </a:prstGeom>
          <a:noFill/>
          <a:extLst>
            <a:ext uri="{909E8E84-426E-40DD-AFC4-6F175D3DCCD1}">
              <a14:hiddenFill xmlns:a14="http://schemas.microsoft.com/office/drawing/2010/main">
                <a:solidFill>
                  <a:srgbClr val="FFFFFF"/>
                </a:solidFill>
              </a14:hiddenFill>
            </a:ext>
          </a:extLst>
        </p:spPr>
      </p:pic>
      <p:sp>
        <p:nvSpPr>
          <p:cNvPr id="2" name="Inhaltsplatzhalter 1"/>
          <p:cNvSpPr>
            <a:spLocks noGrp="1"/>
          </p:cNvSpPr>
          <p:nvPr>
            <p:ph sz="quarter" idx="13"/>
          </p:nvPr>
        </p:nvSpPr>
        <p:spPr/>
        <p:txBody>
          <a:bodyPr/>
          <a:lstStyle/>
          <a:p>
            <a:pPr marL="0" indent="0" defTabSz="914400">
              <a:buClr>
                <a:srgbClr val="000000"/>
              </a:buClr>
              <a:buNone/>
            </a:pPr>
            <a:r>
              <a:rPr lang="en-US" sz="1800" b="1" dirty="0" smtClean="0">
                <a:solidFill>
                  <a:srgbClr val="000000"/>
                </a:solidFill>
              </a:rPr>
              <a:t>Let’s share code and work on Libraries together!</a:t>
            </a:r>
          </a:p>
          <a:p>
            <a:pPr marL="0" indent="0" defTabSz="914400">
              <a:buClr>
                <a:srgbClr val="000000"/>
              </a:buClr>
              <a:buNone/>
            </a:pPr>
            <a:endParaRPr lang="en-US" sz="1400" dirty="0" smtClean="0">
              <a:solidFill>
                <a:srgbClr val="000000"/>
              </a:solidFill>
            </a:endParaRPr>
          </a:p>
          <a:p>
            <a:pPr defTabSz="914400">
              <a:buClr>
                <a:srgbClr val="000000"/>
              </a:buClr>
            </a:pPr>
            <a:r>
              <a:rPr lang="en-US" sz="1400" dirty="0" smtClean="0">
                <a:solidFill>
                  <a:srgbClr val="000000"/>
                </a:solidFill>
                <a:sym typeface="Wingdings" panose="05000000000000000000" pitchFamily="2" charset="2"/>
              </a:rPr>
              <a:t>Don’t be too busy to start doing so …</a:t>
            </a:r>
          </a:p>
          <a:p>
            <a:pPr defTabSz="914400">
              <a:buClr>
                <a:srgbClr val="000000"/>
              </a:buClr>
            </a:pPr>
            <a:r>
              <a:rPr lang="en-US" sz="1400" dirty="0" smtClean="0">
                <a:solidFill>
                  <a:srgbClr val="000000"/>
                </a:solidFill>
                <a:sym typeface="Wingdings" panose="05000000000000000000" pitchFamily="2" charset="2"/>
              </a:rPr>
              <a:t>Be curious!</a:t>
            </a:r>
          </a:p>
          <a:p>
            <a:pPr defTabSz="914400">
              <a:buClr>
                <a:srgbClr val="000000"/>
              </a:buClr>
            </a:pPr>
            <a:r>
              <a:rPr lang="en-US" sz="1400" dirty="0" smtClean="0">
                <a:solidFill>
                  <a:srgbClr val="000000"/>
                </a:solidFill>
                <a:sym typeface="Wingdings" panose="05000000000000000000" pitchFamily="2" charset="2"/>
              </a:rPr>
              <a:t>Support is available</a:t>
            </a:r>
          </a:p>
          <a:p>
            <a:pPr marL="0" indent="0" defTabSz="914400">
              <a:buClr>
                <a:srgbClr val="000000"/>
              </a:buClr>
              <a:buNone/>
            </a:pPr>
            <a:endParaRPr lang="de-CH" sz="1400" dirty="0" smtClean="0">
              <a:solidFill>
                <a:srgbClr val="000000"/>
              </a:solidFill>
              <a:sym typeface="Wingdings" panose="05000000000000000000" pitchFamily="2" charset="2"/>
            </a:endParaRPr>
          </a:p>
          <a:p>
            <a:pPr marL="0" indent="0" defTabSz="914400">
              <a:buClr>
                <a:srgbClr val="000000"/>
              </a:buClr>
              <a:buNone/>
            </a:pPr>
            <a:endParaRPr lang="en-US" sz="1400" dirty="0" smtClean="0">
              <a:solidFill>
                <a:srgbClr val="000000"/>
              </a:solidFill>
              <a:sym typeface="Wingdings" panose="05000000000000000000" pitchFamily="2" charset="2"/>
            </a:endParaRPr>
          </a:p>
          <a:p>
            <a:pPr marL="0" indent="0" defTabSz="914400">
              <a:buClr>
                <a:srgbClr val="000000"/>
              </a:buClr>
              <a:buNone/>
            </a:pPr>
            <a:endParaRPr lang="en-US" sz="1400" dirty="0" smtClean="0">
              <a:solidFill>
                <a:srgbClr val="000000"/>
              </a:solidFill>
              <a:sym typeface="Wingdings" panose="05000000000000000000" pitchFamily="2" charset="2"/>
            </a:endParaRPr>
          </a:p>
          <a:p>
            <a:pPr defTabSz="914400">
              <a:buClr>
                <a:srgbClr val="000000"/>
              </a:buClr>
            </a:pPr>
            <a:endParaRPr lang="en-US" sz="1400" dirty="0" smtClean="0">
              <a:solidFill>
                <a:srgbClr val="000000"/>
              </a:solidFill>
              <a:sym typeface="Wingdings" panose="05000000000000000000" pitchFamily="2" charset="2"/>
            </a:endParaRPr>
          </a:p>
          <a:p>
            <a:pPr defTabSz="914400">
              <a:buClr>
                <a:srgbClr val="000000"/>
              </a:buClr>
            </a:pPr>
            <a:endParaRPr lang="en-US" sz="1400" dirty="0" smtClean="0">
              <a:solidFill>
                <a:srgbClr val="000000"/>
              </a:solidFill>
              <a:sym typeface="Wingdings" panose="05000000000000000000" pitchFamily="2" charset="2"/>
            </a:endParaRPr>
          </a:p>
          <a:p>
            <a:pPr marL="177790" lvl="1" indent="0" defTabSz="914400">
              <a:buClr>
                <a:srgbClr val="000000"/>
              </a:buClr>
              <a:buNone/>
            </a:pPr>
            <a:endParaRPr lang="en-US" sz="1400" dirty="0" smtClean="0">
              <a:solidFill>
                <a:srgbClr val="000000"/>
              </a:solidFill>
              <a:sym typeface="Wingdings" panose="05000000000000000000" pitchFamily="2" charset="2"/>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Conclusion</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30</a:t>
            </a:fld>
            <a:endParaRPr lang="en-US" dirty="0"/>
          </a:p>
        </p:txBody>
      </p:sp>
    </p:spTree>
    <p:extLst>
      <p:ext uri="{BB962C8B-B14F-4D97-AF65-F5344CB8AC3E}">
        <p14:creationId xmlns:p14="http://schemas.microsoft.com/office/powerpoint/2010/main" val="243138053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Why using Libraries?</a:t>
            </a:r>
            <a:br>
              <a:rPr lang="en-US" dirty="0" smtClean="0"/>
            </a:br>
            <a:r>
              <a:rPr lang="en-US" dirty="0" smtClean="0"/>
              <a:t/>
            </a:r>
            <a:br>
              <a:rPr lang="en-US" dirty="0" smtClean="0"/>
            </a:br>
            <a:r>
              <a:rPr lang="en-US" dirty="0" smtClean="0"/>
              <a:t/>
            </a:r>
            <a:br>
              <a:rPr lang="en-US" dirty="0" smtClean="0"/>
            </a:b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4</a:t>
            </a:fld>
            <a:endParaRPr lang="en-US" dirty="0"/>
          </a:p>
        </p:txBody>
      </p:sp>
      <p:sp>
        <p:nvSpPr>
          <p:cNvPr id="7" name="Inhaltsplatzhalter 1"/>
          <p:cNvSpPr txBox="1">
            <a:spLocks/>
          </p:cNvSpPr>
          <p:nvPr/>
        </p:nvSpPr>
        <p:spPr>
          <a:xfrm>
            <a:off x="1043608" y="2662267"/>
            <a:ext cx="4537111" cy="1421651"/>
          </a:xfrm>
          <a:prstGeom prst="rect">
            <a:avLst/>
          </a:prstGeom>
        </p:spPr>
        <p:txBody>
          <a:bodyPr vert="horz" lIns="0" tIns="0" rIns="0" bIns="0" rtlCol="0">
            <a:noAutofit/>
          </a:bodyPr>
          <a:lstStyle>
            <a:lvl1pPr marL="177792" marR="0" indent="-177792" algn="l" defTabSz="914354" rtl="0" eaLnBrk="1" fontAlgn="auto" latinLnBrk="0" hangingPunct="1">
              <a:lnSpc>
                <a:spcPct val="110000"/>
              </a:lnSpc>
              <a:spcBef>
                <a:spcPts val="0"/>
              </a:spcBef>
              <a:spcAft>
                <a:spcPts val="0"/>
              </a:spcAft>
              <a:buClr>
                <a:schemeClr val="tx1"/>
              </a:buClr>
              <a:buSzPct val="100000"/>
              <a:buFont typeface="Arial" panose="020B0604020202020204" pitchFamily="34" charset="0"/>
              <a:buChar char="•"/>
              <a:tabLst/>
              <a:defRPr sz="1700" kern="1200" spc="0" baseline="0">
                <a:solidFill>
                  <a:schemeClr val="tx1"/>
                </a:solidFill>
                <a:latin typeface="+mn-lt"/>
                <a:ea typeface="+mn-ea"/>
                <a:cs typeface="+mn-cs"/>
              </a:defRPr>
            </a:lvl1pPr>
            <a:lvl2pPr marL="355582"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mn-cs"/>
              </a:defRPr>
            </a:lvl2pPr>
            <a:lvl3pPr marL="539724" marR="0" indent="-18414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spc="0" baseline="0">
                <a:solidFill>
                  <a:schemeClr val="tx1"/>
                </a:solidFill>
                <a:latin typeface="+mn-lt"/>
                <a:ea typeface="ＭＳ Ｐゴシック" charset="-128"/>
                <a:cs typeface="ＭＳ Ｐゴシック" charset="-128"/>
              </a:defRPr>
            </a:lvl3pPr>
            <a:lvl4pPr marL="717515"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ＭＳ Ｐゴシック" charset="0"/>
                <a:cs typeface="ＭＳ Ｐゴシック" charset="0"/>
              </a:defRPr>
            </a:lvl4pPr>
            <a:lvl5pPr marL="895306"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ＭＳ Ｐゴシック" charset="0"/>
              </a:defRPr>
            </a:lvl5pPr>
            <a:lvl6pPr marL="1074685" indent="-179380" algn="l" rtl="0" eaLnBrk="1" fontAlgn="base" hangingPunct="1">
              <a:lnSpc>
                <a:spcPct val="110000"/>
              </a:lnSpc>
              <a:spcBef>
                <a:spcPct val="0"/>
              </a:spcBef>
              <a:spcAft>
                <a:spcPct val="0"/>
              </a:spcAft>
              <a:buClr>
                <a:schemeClr val="tx1"/>
              </a:buClr>
              <a:buFont typeface="Symbol" panose="05050102010706020507" pitchFamily="18" charset="2"/>
              <a:buChar char="-"/>
              <a:defRPr sz="1500">
                <a:solidFill>
                  <a:schemeClr val="tx1"/>
                </a:solidFill>
                <a:latin typeface="+mn-lt"/>
                <a:ea typeface="+mn-ea"/>
              </a:defRPr>
            </a:lvl6pPr>
            <a:lvl7pPr marL="1257238" indent="-182554"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7pPr>
            <a:lvl8pPr marL="1436616" indent="-179380"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8pPr>
            <a:lvl9pPr marL="1614408" indent="-177792"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9pPr>
          </a:lstStyle>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0" indent="0" defTabSz="914400">
              <a:buClr>
                <a:srgbClr val="000000"/>
              </a:buClr>
              <a:buFont typeface="Arial" panose="020B0604020202020204" pitchFamily="34" charset="0"/>
              <a:buNone/>
            </a:pPr>
            <a:endParaRPr lang="en-US" sz="1800" dirty="0" smtClean="0">
              <a:solidFill>
                <a:srgbClr val="000000"/>
              </a:solidFill>
            </a:endParaRPr>
          </a:p>
          <a:p>
            <a:pPr marL="0" indent="0">
              <a:buFont typeface="Arial" panose="020B0604020202020204" pitchFamily="34" charset="0"/>
              <a:buNone/>
            </a:pPr>
            <a:endParaRPr lang="en-US" dirty="0"/>
          </a:p>
        </p:txBody>
      </p:sp>
      <p:sp>
        <p:nvSpPr>
          <p:cNvPr id="2" name="TextBox 1"/>
          <p:cNvSpPr txBox="1"/>
          <p:nvPr/>
        </p:nvSpPr>
        <p:spPr>
          <a:xfrm>
            <a:off x="1001880" y="1092721"/>
            <a:ext cx="1296144" cy="288032"/>
          </a:xfrm>
          <a:prstGeom prst="rect">
            <a:avLst/>
          </a:prstGeom>
          <a:noFill/>
        </p:spPr>
        <p:txBody>
          <a:bodyPr wrap="square" lIns="0" tIns="0" rIns="0" bIns="0" rtlCol="0">
            <a:noAutofit/>
          </a:bodyPr>
          <a:lstStyle/>
          <a:p>
            <a:pPr eaLnBrk="1" hangingPunct="1">
              <a:lnSpc>
                <a:spcPct val="110000"/>
              </a:lnSpc>
              <a:spcBef>
                <a:spcPct val="0"/>
              </a:spcBef>
              <a:buClr>
                <a:srgbClr val="000000"/>
              </a:buClr>
            </a:pPr>
            <a:r>
              <a:rPr lang="en-US" sz="1800" b="1" dirty="0" smtClean="0">
                <a:solidFill>
                  <a:srgbClr val="000000"/>
                </a:solidFill>
                <a:latin typeface="Calibri"/>
              </a:rPr>
              <a:t>+ Faster</a:t>
            </a:r>
          </a:p>
        </p:txBody>
      </p:sp>
      <p:sp>
        <p:nvSpPr>
          <p:cNvPr id="9" name="TextBox 8"/>
          <p:cNvSpPr txBox="1"/>
          <p:nvPr/>
        </p:nvSpPr>
        <p:spPr>
          <a:xfrm>
            <a:off x="683568" y="1779662"/>
            <a:ext cx="1296144" cy="288032"/>
          </a:xfrm>
          <a:prstGeom prst="rect">
            <a:avLst/>
          </a:prstGeom>
          <a:noFill/>
        </p:spPr>
        <p:txBody>
          <a:bodyPr wrap="square" lIns="0" tIns="0" rIns="0" bIns="0" rtlCol="0">
            <a:noAutofit/>
          </a:bodyPr>
          <a:lstStyle/>
          <a:p>
            <a:pPr eaLnBrk="1" hangingPunct="1">
              <a:lnSpc>
                <a:spcPct val="110000"/>
              </a:lnSpc>
              <a:spcBef>
                <a:spcPct val="0"/>
              </a:spcBef>
              <a:buClr>
                <a:srgbClr val="000000"/>
              </a:buClr>
            </a:pPr>
            <a:r>
              <a:rPr lang="en-US" sz="1800" b="1" dirty="0" smtClean="0">
                <a:solidFill>
                  <a:srgbClr val="000000"/>
                </a:solidFill>
                <a:latin typeface="Calibri"/>
              </a:rPr>
              <a:t>+ Proven</a:t>
            </a:r>
          </a:p>
        </p:txBody>
      </p:sp>
      <p:sp>
        <p:nvSpPr>
          <p:cNvPr id="10" name="TextBox 9"/>
          <p:cNvSpPr txBox="1"/>
          <p:nvPr/>
        </p:nvSpPr>
        <p:spPr>
          <a:xfrm>
            <a:off x="683568" y="2515526"/>
            <a:ext cx="1512168" cy="288032"/>
          </a:xfrm>
          <a:prstGeom prst="rect">
            <a:avLst/>
          </a:prstGeom>
          <a:noFill/>
        </p:spPr>
        <p:txBody>
          <a:bodyPr wrap="square" lIns="0" tIns="0" rIns="0" bIns="0" rtlCol="0">
            <a:noAutofit/>
          </a:bodyPr>
          <a:lstStyle/>
          <a:p>
            <a:pPr eaLnBrk="1" hangingPunct="1">
              <a:lnSpc>
                <a:spcPct val="110000"/>
              </a:lnSpc>
              <a:spcBef>
                <a:spcPct val="0"/>
              </a:spcBef>
              <a:buClr>
                <a:srgbClr val="000000"/>
              </a:buClr>
            </a:pPr>
            <a:r>
              <a:rPr lang="en-US" sz="1800" b="1" dirty="0" smtClean="0">
                <a:solidFill>
                  <a:srgbClr val="000000"/>
                </a:solidFill>
                <a:latin typeface="Calibri"/>
              </a:rPr>
              <a:t>+ Well Known</a:t>
            </a:r>
          </a:p>
        </p:txBody>
      </p:sp>
      <p:sp>
        <p:nvSpPr>
          <p:cNvPr id="11" name="TextBox 10"/>
          <p:cNvSpPr txBox="1"/>
          <p:nvPr/>
        </p:nvSpPr>
        <p:spPr>
          <a:xfrm>
            <a:off x="323527" y="4115486"/>
            <a:ext cx="3312369" cy="288032"/>
          </a:xfrm>
          <a:prstGeom prst="rect">
            <a:avLst/>
          </a:prstGeom>
          <a:noFill/>
        </p:spPr>
        <p:txBody>
          <a:bodyPr wrap="square" lIns="0" tIns="0" rIns="0" bIns="0" rtlCol="0">
            <a:noAutofit/>
          </a:bodyPr>
          <a:lstStyle/>
          <a:p>
            <a:pPr eaLnBrk="1" hangingPunct="1">
              <a:lnSpc>
                <a:spcPct val="110000"/>
              </a:lnSpc>
              <a:spcBef>
                <a:spcPct val="0"/>
              </a:spcBef>
              <a:buClr>
                <a:srgbClr val="000000"/>
              </a:buClr>
            </a:pPr>
            <a:r>
              <a:rPr lang="en-US" sz="1800" b="1" dirty="0" smtClean="0">
                <a:solidFill>
                  <a:srgbClr val="000000"/>
                </a:solidFill>
                <a:latin typeface="Calibri"/>
              </a:rPr>
              <a:t>+ Benefit from Improvements</a:t>
            </a:r>
          </a:p>
        </p:txBody>
      </p:sp>
      <p:sp>
        <p:nvSpPr>
          <p:cNvPr id="12" name="TextBox 11"/>
          <p:cNvSpPr txBox="1"/>
          <p:nvPr/>
        </p:nvSpPr>
        <p:spPr>
          <a:xfrm>
            <a:off x="5796136" y="1189361"/>
            <a:ext cx="3096344" cy="288032"/>
          </a:xfrm>
          <a:prstGeom prst="rect">
            <a:avLst/>
          </a:prstGeom>
          <a:noFill/>
        </p:spPr>
        <p:txBody>
          <a:bodyPr wrap="square" lIns="0" tIns="0" rIns="0" bIns="0" rtlCol="0">
            <a:noAutofit/>
          </a:bodyPr>
          <a:lstStyle/>
          <a:p>
            <a:pPr eaLnBrk="1" hangingPunct="1">
              <a:lnSpc>
                <a:spcPct val="110000"/>
              </a:lnSpc>
              <a:spcBef>
                <a:spcPct val="0"/>
              </a:spcBef>
              <a:buClr>
                <a:srgbClr val="000000"/>
              </a:buClr>
            </a:pPr>
            <a:r>
              <a:rPr lang="en-US" sz="1800" b="1" dirty="0" smtClean="0">
                <a:solidFill>
                  <a:srgbClr val="000000"/>
                </a:solidFill>
                <a:latin typeface="Calibri"/>
              </a:rPr>
              <a:t>- Not everything covered</a:t>
            </a:r>
          </a:p>
        </p:txBody>
      </p:sp>
      <p:pic>
        <p:nvPicPr>
          <p:cNvPr id="1026" name="Picture 2" descr="Duplo, Lego, Bauen, Spielzeug, Kinder, Kind, Spiel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309634"/>
            <a:ext cx="3182641" cy="2386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935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defTabSz="914400">
              <a:buClr>
                <a:srgbClr val="000000"/>
              </a:buClr>
              <a:buNone/>
            </a:pPr>
            <a:r>
              <a:rPr lang="en-US" sz="1800" b="1" dirty="0" smtClean="0">
                <a:solidFill>
                  <a:srgbClr val="000000"/>
                </a:solidFill>
              </a:rPr>
              <a:t>Goals behind the Libraries</a:t>
            </a:r>
          </a:p>
          <a:p>
            <a:pPr marL="0" indent="0" defTabSz="914400">
              <a:buClr>
                <a:srgbClr val="000000"/>
              </a:buClr>
              <a:buNone/>
            </a:pPr>
            <a:endParaRPr lang="en-US" sz="1400" dirty="0" smtClean="0">
              <a:solidFill>
                <a:srgbClr val="000000"/>
              </a:solidFill>
            </a:endParaRPr>
          </a:p>
          <a:p>
            <a:pPr defTabSz="914400">
              <a:buClr>
                <a:srgbClr val="000000"/>
              </a:buClr>
            </a:pPr>
            <a:r>
              <a:rPr lang="en-US" sz="1400" dirty="0" smtClean="0">
                <a:solidFill>
                  <a:srgbClr val="000000"/>
                </a:solidFill>
              </a:rPr>
              <a:t>Not covering </a:t>
            </a:r>
            <a:r>
              <a:rPr lang="en-US" sz="1400" b="1" i="1" dirty="0" smtClean="0">
                <a:solidFill>
                  <a:srgbClr val="000000"/>
                </a:solidFill>
              </a:rPr>
              <a:t>everything</a:t>
            </a:r>
            <a:r>
              <a:rPr lang="en-US" sz="1400" i="1" dirty="0" smtClean="0">
                <a:solidFill>
                  <a:srgbClr val="000000"/>
                </a:solidFill>
              </a:rPr>
              <a:t> </a:t>
            </a:r>
            <a:r>
              <a:rPr lang="en-US" sz="1400" dirty="0" smtClean="0">
                <a:solidFill>
                  <a:srgbClr val="000000"/>
                </a:solidFill>
              </a:rPr>
              <a:t>in libraries …</a:t>
            </a:r>
          </a:p>
          <a:p>
            <a:pPr lvl="1" defTabSz="914400">
              <a:buClr>
                <a:srgbClr val="000000"/>
              </a:buClr>
            </a:pPr>
            <a:r>
              <a:rPr lang="en-US" sz="1400" dirty="0" smtClean="0">
                <a:solidFill>
                  <a:srgbClr val="000000"/>
                </a:solidFill>
              </a:rPr>
              <a:t>… but covering </a:t>
            </a:r>
            <a:r>
              <a:rPr lang="en-US" sz="1400" b="1" i="1" dirty="0" smtClean="0">
                <a:solidFill>
                  <a:srgbClr val="000000"/>
                </a:solidFill>
              </a:rPr>
              <a:t>commonly used code</a:t>
            </a:r>
            <a:endParaRPr lang="en-US" sz="1400" dirty="0" smtClean="0">
              <a:solidFill>
                <a:srgbClr val="000000"/>
              </a:solidFill>
            </a:endParaRPr>
          </a:p>
          <a:p>
            <a:pPr defTabSz="914400">
              <a:buClr>
                <a:srgbClr val="000000"/>
              </a:buClr>
            </a:pPr>
            <a:r>
              <a:rPr lang="en-US" sz="1400" dirty="0" smtClean="0">
                <a:solidFill>
                  <a:srgbClr val="000000"/>
                </a:solidFill>
              </a:rPr>
              <a:t>Not being bug-free </a:t>
            </a:r>
            <a:r>
              <a:rPr lang="en-US" sz="1400" b="1" i="1" dirty="0" smtClean="0">
                <a:solidFill>
                  <a:srgbClr val="000000"/>
                </a:solidFill>
              </a:rPr>
              <a:t>initially</a:t>
            </a:r>
            <a:r>
              <a:rPr lang="en-US" sz="1400" dirty="0" smtClean="0">
                <a:solidFill>
                  <a:srgbClr val="000000"/>
                </a:solidFill>
              </a:rPr>
              <a:t>…</a:t>
            </a:r>
          </a:p>
          <a:p>
            <a:pPr lvl="1" defTabSz="914400">
              <a:buClr>
                <a:srgbClr val="000000"/>
              </a:buClr>
            </a:pPr>
            <a:r>
              <a:rPr lang="en-US" sz="1400" dirty="0" smtClean="0">
                <a:solidFill>
                  <a:srgbClr val="000000"/>
                </a:solidFill>
              </a:rPr>
              <a:t>… but fixing reported bugs </a:t>
            </a:r>
            <a:r>
              <a:rPr lang="en-US" sz="1400" b="1" i="1" dirty="0" smtClean="0">
                <a:solidFill>
                  <a:srgbClr val="000000"/>
                </a:solidFill>
              </a:rPr>
              <a:t>gradually </a:t>
            </a:r>
            <a:r>
              <a:rPr lang="en-US" sz="1400" dirty="0" smtClean="0">
                <a:solidFill>
                  <a:srgbClr val="000000"/>
                </a:solidFill>
              </a:rPr>
              <a:t>and </a:t>
            </a:r>
            <a:r>
              <a:rPr lang="en-US" sz="1400" b="1" i="1" dirty="0" smtClean="0">
                <a:solidFill>
                  <a:srgbClr val="000000"/>
                </a:solidFill>
              </a:rPr>
              <a:t>only once</a:t>
            </a:r>
          </a:p>
          <a:p>
            <a:pPr lvl="1" defTabSz="914400">
              <a:buClr>
                <a:srgbClr val="000000"/>
              </a:buClr>
            </a:pPr>
            <a:r>
              <a:rPr lang="en-US" sz="1400" dirty="0" smtClean="0">
                <a:solidFill>
                  <a:srgbClr val="000000"/>
                </a:solidFill>
              </a:rPr>
              <a:t>This requires thorough verification environment</a:t>
            </a:r>
          </a:p>
          <a:p>
            <a:pPr defTabSz="914400">
              <a:buClr>
                <a:srgbClr val="000000"/>
              </a:buClr>
            </a:pPr>
            <a:r>
              <a:rPr lang="en-US" sz="1400" dirty="0" smtClean="0">
                <a:solidFill>
                  <a:srgbClr val="000000"/>
                </a:solidFill>
              </a:rPr>
              <a:t>Not </a:t>
            </a:r>
            <a:r>
              <a:rPr lang="en-US" sz="1400" b="1" i="1" dirty="0" smtClean="0">
                <a:solidFill>
                  <a:srgbClr val="000000"/>
                </a:solidFill>
              </a:rPr>
              <a:t>being </a:t>
            </a:r>
            <a:r>
              <a:rPr lang="en-US" sz="1400" dirty="0" smtClean="0">
                <a:solidFill>
                  <a:srgbClr val="000000"/>
                </a:solidFill>
              </a:rPr>
              <a:t>complete …</a:t>
            </a:r>
          </a:p>
          <a:p>
            <a:pPr lvl="1" defTabSz="914400">
              <a:buClr>
                <a:srgbClr val="000000"/>
              </a:buClr>
            </a:pPr>
            <a:r>
              <a:rPr lang="en-US" sz="1400" dirty="0" smtClean="0">
                <a:solidFill>
                  <a:srgbClr val="000000"/>
                </a:solidFill>
              </a:rPr>
              <a:t>… but </a:t>
            </a:r>
            <a:r>
              <a:rPr lang="en-US" sz="1400" b="1" i="1" dirty="0" smtClean="0">
                <a:solidFill>
                  <a:srgbClr val="000000"/>
                </a:solidFill>
              </a:rPr>
              <a:t>becoming </a:t>
            </a:r>
            <a:r>
              <a:rPr lang="en-US" sz="1400" dirty="0" smtClean="0">
                <a:solidFill>
                  <a:srgbClr val="000000"/>
                </a:solidFill>
              </a:rPr>
              <a:t>complete</a:t>
            </a:r>
          </a:p>
          <a:p>
            <a:pPr lvl="1" defTabSz="914400">
              <a:buClr>
                <a:srgbClr val="000000"/>
              </a:buClr>
            </a:pPr>
            <a:r>
              <a:rPr lang="en-US" sz="1400" dirty="0" smtClean="0">
                <a:solidFill>
                  <a:srgbClr val="000000"/>
                </a:solidFill>
              </a:rPr>
              <a:t>Adding elements to libraries when implemented for projects</a:t>
            </a:r>
          </a:p>
          <a:p>
            <a:pPr defTabSz="914400">
              <a:buClr>
                <a:srgbClr val="000000"/>
              </a:buClr>
            </a:pPr>
            <a:r>
              <a:rPr lang="en-US" sz="1400" dirty="0" smtClean="0">
                <a:solidFill>
                  <a:srgbClr val="000000"/>
                </a:solidFill>
              </a:rPr>
              <a:t>Not </a:t>
            </a:r>
            <a:r>
              <a:rPr lang="en-US" sz="1400" b="1" i="1" dirty="0" smtClean="0">
                <a:solidFill>
                  <a:srgbClr val="000000"/>
                </a:solidFill>
              </a:rPr>
              <a:t>replacing </a:t>
            </a:r>
            <a:r>
              <a:rPr lang="en-US" sz="1400" dirty="0" smtClean="0">
                <a:solidFill>
                  <a:srgbClr val="000000"/>
                </a:solidFill>
              </a:rPr>
              <a:t>the developer …</a:t>
            </a:r>
          </a:p>
          <a:p>
            <a:pPr lvl="1" defTabSz="914400">
              <a:buClr>
                <a:srgbClr val="000000"/>
              </a:buClr>
            </a:pPr>
            <a:r>
              <a:rPr lang="en-US" sz="1400" dirty="0" smtClean="0">
                <a:solidFill>
                  <a:srgbClr val="000000"/>
                </a:solidFill>
              </a:rPr>
              <a:t>… but allowing the developer to </a:t>
            </a:r>
            <a:r>
              <a:rPr lang="en-US" sz="1400" b="1" i="1" dirty="0" smtClean="0">
                <a:solidFill>
                  <a:srgbClr val="000000"/>
                </a:solidFill>
              </a:rPr>
              <a:t>focus on the application</a:t>
            </a:r>
            <a:endParaRPr lang="en-US" sz="1400" i="1"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Why using Libraries?</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5</a:t>
            </a:fld>
            <a:endParaRPr lang="en-US" dirty="0"/>
          </a:p>
        </p:txBody>
      </p:sp>
      <p:pic>
        <p:nvPicPr>
          <p:cNvPr id="5" name="Picture 2" descr="Dart, Spiel, Bull'S Eye, Ziel, Dartscheibe, Treff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1203598"/>
            <a:ext cx="2646754" cy="2931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708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Puzzle, Zusammenarbeit, Gemeinsam, Miteina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267494"/>
            <a:ext cx="4536504" cy="4536504"/>
          </a:xfrm>
          <a:prstGeom prst="rect">
            <a:avLst/>
          </a:prstGeom>
          <a:noFill/>
          <a:extLst>
            <a:ext uri="{909E8E84-426E-40DD-AFC4-6F175D3DCCD1}">
              <a14:hiddenFill xmlns:a14="http://schemas.microsoft.com/office/drawing/2010/main">
                <a:solidFill>
                  <a:srgbClr val="FFFFFF"/>
                </a:solidFill>
              </a14:hiddenFill>
            </a:ext>
          </a:extLst>
        </p:spPr>
      </p:pic>
      <p:sp>
        <p:nvSpPr>
          <p:cNvPr id="2" name="Inhaltsplatzhalter 1"/>
          <p:cNvSpPr>
            <a:spLocks noGrp="1"/>
          </p:cNvSpPr>
          <p:nvPr>
            <p:ph sz="quarter" idx="13"/>
          </p:nvPr>
        </p:nvSpPr>
        <p:spPr/>
        <p:txBody>
          <a:bodyPr/>
          <a:lstStyle/>
          <a:p>
            <a:pPr marL="0" indent="0" defTabSz="914400">
              <a:buClr>
                <a:srgbClr val="000000"/>
              </a:buClr>
              <a:buNone/>
            </a:pPr>
            <a:r>
              <a:rPr lang="en-US" sz="1800" b="1" dirty="0" smtClean="0">
                <a:solidFill>
                  <a:srgbClr val="000000"/>
                </a:solidFill>
              </a:rPr>
              <a:t>Participation</a:t>
            </a:r>
          </a:p>
          <a:p>
            <a:pPr marL="0" indent="0" defTabSz="914400">
              <a:buClr>
                <a:srgbClr val="000000"/>
              </a:buClr>
              <a:buNone/>
            </a:pPr>
            <a:endParaRPr lang="en-US" sz="1400" dirty="0" smtClean="0">
              <a:solidFill>
                <a:srgbClr val="000000"/>
              </a:solidFill>
            </a:endParaRPr>
          </a:p>
          <a:p>
            <a:pPr marL="0" indent="0" defTabSz="914400">
              <a:buClr>
                <a:srgbClr val="000000"/>
              </a:buClr>
              <a:buNone/>
            </a:pPr>
            <a:r>
              <a:rPr lang="en-US" sz="1400" dirty="0" smtClean="0">
                <a:solidFill>
                  <a:srgbClr val="000000"/>
                </a:solidFill>
              </a:rPr>
              <a:t>It’s all about giving and taking…</a:t>
            </a:r>
          </a:p>
          <a:p>
            <a:pPr marL="0" indent="0" defTabSz="914400">
              <a:buClr>
                <a:srgbClr val="000000"/>
              </a:buClr>
              <a:buNone/>
            </a:pPr>
            <a:endParaRPr lang="en-US" sz="1400" dirty="0" smtClean="0">
              <a:solidFill>
                <a:srgbClr val="000000"/>
              </a:solidFill>
            </a:endParaRPr>
          </a:p>
          <a:p>
            <a:pPr defTabSz="914400">
              <a:buClr>
                <a:srgbClr val="000000"/>
              </a:buClr>
            </a:pPr>
            <a:r>
              <a:rPr lang="en-US" sz="1400" dirty="0" smtClean="0">
                <a:solidFill>
                  <a:srgbClr val="000000"/>
                </a:solidFill>
              </a:rPr>
              <a:t>Using code from the libraries </a:t>
            </a:r>
          </a:p>
          <a:p>
            <a:pPr defTabSz="914400">
              <a:buClr>
                <a:srgbClr val="000000"/>
              </a:buClr>
            </a:pPr>
            <a:r>
              <a:rPr lang="en-US" sz="1400" dirty="0" smtClean="0">
                <a:solidFill>
                  <a:srgbClr val="000000"/>
                </a:solidFill>
              </a:rPr>
              <a:t>Add reusable code to the libraries </a:t>
            </a:r>
          </a:p>
          <a:p>
            <a:pPr defTabSz="914400">
              <a:buClr>
                <a:srgbClr val="000000"/>
              </a:buClr>
            </a:pPr>
            <a:r>
              <a:rPr lang="en-US" sz="1400" dirty="0" smtClean="0">
                <a:solidFill>
                  <a:srgbClr val="000000"/>
                </a:solidFill>
              </a:rPr>
              <a:t>Improve documentation </a:t>
            </a:r>
          </a:p>
          <a:p>
            <a:pPr defTabSz="914400">
              <a:buClr>
                <a:srgbClr val="000000"/>
              </a:buClr>
            </a:pPr>
            <a:r>
              <a:rPr lang="en-US" sz="1400" dirty="0" smtClean="0">
                <a:solidFill>
                  <a:srgbClr val="000000"/>
                </a:solidFill>
              </a:rPr>
              <a:t>Report bugs</a:t>
            </a:r>
          </a:p>
          <a:p>
            <a:pPr defTabSz="914400">
              <a:buClr>
                <a:srgbClr val="000000"/>
              </a:buClr>
            </a:pPr>
            <a:r>
              <a:rPr lang="en-US" sz="1400" dirty="0" smtClean="0">
                <a:solidFill>
                  <a:srgbClr val="000000"/>
                </a:solidFill>
              </a:rPr>
              <a:t>Request features</a:t>
            </a:r>
          </a:p>
          <a:p>
            <a:pPr defTabSz="914400">
              <a:buClr>
                <a:srgbClr val="000000"/>
              </a:buClr>
            </a:pPr>
            <a:endParaRPr lang="en-US" sz="1400" dirty="0" smtClean="0">
              <a:solidFill>
                <a:srgbClr val="000000"/>
              </a:solidFill>
            </a:endParaRPr>
          </a:p>
          <a:p>
            <a:pPr marL="0" indent="0" defTabSz="914400">
              <a:buClr>
                <a:srgbClr val="000000"/>
              </a:buClr>
              <a:buNone/>
            </a:pPr>
            <a:r>
              <a:rPr lang="en-US" sz="1400" dirty="0" smtClean="0">
                <a:solidFill>
                  <a:srgbClr val="000000"/>
                </a:solidFill>
              </a:rPr>
              <a:t>The libraries discussed are </a:t>
            </a:r>
            <a:r>
              <a:rPr lang="en-US" sz="1400" b="1" i="1" dirty="0" smtClean="0">
                <a:solidFill>
                  <a:srgbClr val="000000"/>
                </a:solidFill>
              </a:rPr>
              <a:t>open source</a:t>
            </a:r>
            <a:endParaRPr lang="en-US" sz="1400" dirty="0" smtClean="0">
              <a:solidFill>
                <a:srgbClr val="000000"/>
              </a:solidFill>
            </a:endParaRPr>
          </a:p>
          <a:p>
            <a:pPr defTabSz="914400">
              <a:buClr>
                <a:srgbClr val="000000"/>
              </a:buClr>
              <a:buFont typeface="Wingdings"/>
              <a:buChar char="à"/>
            </a:pPr>
            <a:r>
              <a:rPr lang="en-US" sz="1400" dirty="0" smtClean="0">
                <a:solidFill>
                  <a:srgbClr val="000000"/>
                </a:solidFill>
                <a:sym typeface="Wingdings" panose="05000000000000000000" pitchFamily="2" charset="2"/>
              </a:rPr>
              <a:t>Invite your friends</a:t>
            </a:r>
          </a:p>
          <a:p>
            <a:pPr defTabSz="914400">
              <a:buClr>
                <a:srgbClr val="000000"/>
              </a:buClr>
              <a:buFont typeface="Wingdings"/>
              <a:buChar char="à"/>
            </a:pPr>
            <a:r>
              <a:rPr lang="en-US" sz="1400" dirty="0" smtClean="0">
                <a:solidFill>
                  <a:srgbClr val="000000"/>
                </a:solidFill>
                <a:sym typeface="Wingdings" panose="05000000000000000000" pitchFamily="2" charset="2"/>
              </a:rPr>
              <a:t>More users = more benefits</a:t>
            </a: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Why using Libraries?</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6</a:t>
            </a:fld>
            <a:endParaRPr lang="en-US" dirty="0"/>
          </a:p>
        </p:txBody>
      </p:sp>
      <p:pic>
        <p:nvPicPr>
          <p:cNvPr id="3076" name="Picture 4" descr="Bildergebnis fÃ¼r githu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3723878"/>
            <a:ext cx="1234573" cy="64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43498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defTabSz="914400">
              <a:buClr>
                <a:srgbClr val="000000"/>
              </a:buClr>
            </a:pPr>
            <a:r>
              <a:rPr lang="en-US" sz="1400" dirty="0" smtClean="0"/>
              <a:t>Why using Libraries?</a:t>
            </a:r>
          </a:p>
          <a:p>
            <a:pPr defTabSz="914400">
              <a:buClr>
                <a:srgbClr val="000000"/>
              </a:buClr>
            </a:pPr>
            <a:r>
              <a:rPr lang="en-US" sz="1400" b="1" dirty="0" smtClean="0">
                <a:solidFill>
                  <a:srgbClr val="0070C0"/>
                </a:solidFill>
              </a:rPr>
              <a:t>Concepts </a:t>
            </a:r>
            <a:r>
              <a:rPr lang="en-US" sz="1400" b="1" dirty="0" smtClean="0">
                <a:solidFill>
                  <a:srgbClr val="0070C0"/>
                </a:solidFill>
              </a:rPr>
              <a:t>in </a:t>
            </a:r>
            <a:r>
              <a:rPr lang="en-US" sz="1400" b="1" dirty="0" smtClean="0">
                <a:solidFill>
                  <a:srgbClr val="0070C0"/>
                </a:solidFill>
              </a:rPr>
              <a:t>PSI</a:t>
            </a:r>
            <a:r>
              <a:rPr lang="en-US" sz="1400" b="1" dirty="0" smtClean="0">
                <a:solidFill>
                  <a:srgbClr val="0070C0"/>
                </a:solidFill>
              </a:rPr>
              <a:t> </a:t>
            </a:r>
            <a:r>
              <a:rPr lang="en-US" sz="1400" b="1" dirty="0" smtClean="0">
                <a:solidFill>
                  <a:srgbClr val="0070C0"/>
                </a:solidFill>
              </a:rPr>
              <a:t>Libraries</a:t>
            </a:r>
          </a:p>
          <a:p>
            <a:pPr defTabSz="914400">
              <a:buClr>
                <a:srgbClr val="000000"/>
              </a:buClr>
            </a:pPr>
            <a:r>
              <a:rPr lang="en-US" sz="1400" dirty="0" smtClean="0">
                <a:solidFill>
                  <a:srgbClr val="000000"/>
                </a:solidFill>
              </a:rPr>
              <a:t>Binary Fixed-Point Numbers</a:t>
            </a:r>
          </a:p>
          <a:p>
            <a:pPr defTabSz="914400">
              <a:buClr>
                <a:srgbClr val="000000"/>
              </a:buClr>
            </a:pPr>
            <a:r>
              <a:rPr lang="de-CH" sz="1400" dirty="0" smtClean="0">
                <a:solidFill>
                  <a:srgbClr val="000000"/>
                </a:solidFill>
              </a:rPr>
              <a:t>Bit-True Models</a:t>
            </a:r>
            <a:endParaRPr lang="en-US" sz="1400" dirty="0" smtClean="0">
              <a:solidFill>
                <a:srgbClr val="000000"/>
              </a:solidFill>
            </a:endParaRPr>
          </a:p>
          <a:p>
            <a:pPr defTabSz="914400">
              <a:buClr>
                <a:srgbClr val="000000"/>
              </a:buClr>
            </a:pPr>
            <a:r>
              <a:rPr lang="en-US" sz="1400" dirty="0" err="1" smtClean="0">
                <a:solidFill>
                  <a:srgbClr val="000000"/>
                </a:solidFill>
              </a:rPr>
              <a:t>psi_fix</a:t>
            </a:r>
            <a:endParaRPr lang="en-US" sz="1400" dirty="0" smtClean="0">
              <a:solidFill>
                <a:srgbClr val="000000"/>
              </a:solidFill>
            </a:endParaRPr>
          </a:p>
          <a:p>
            <a:pPr defTabSz="914400">
              <a:buClr>
                <a:srgbClr val="000000"/>
              </a:buClr>
            </a:pPr>
            <a:r>
              <a:rPr lang="de-CH" sz="1400" dirty="0" err="1" smtClean="0">
                <a:solidFill>
                  <a:srgbClr val="000000"/>
                </a:solidFill>
              </a:rPr>
              <a:t>Conclusion</a:t>
            </a:r>
            <a:endParaRPr lang="en-US" sz="1400" dirty="0" smtClean="0">
              <a:solidFill>
                <a:srgbClr val="000000"/>
              </a:solidFill>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Agenda</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7</a:t>
            </a:fld>
            <a:endParaRPr lang="en-US" dirty="0"/>
          </a:p>
        </p:txBody>
      </p:sp>
    </p:spTree>
    <p:extLst>
      <p:ext uri="{BB962C8B-B14F-4D97-AF65-F5344CB8AC3E}">
        <p14:creationId xmlns:p14="http://schemas.microsoft.com/office/powerpoint/2010/main" val="19264441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defTabSz="914400">
              <a:buClr>
                <a:srgbClr val="000000"/>
              </a:buClr>
              <a:buNone/>
            </a:pPr>
            <a:r>
              <a:rPr lang="en-US" sz="1800" b="1" dirty="0" smtClean="0">
                <a:solidFill>
                  <a:srgbClr val="000000"/>
                </a:solidFill>
              </a:rPr>
              <a:t>Documentation</a:t>
            </a:r>
          </a:p>
          <a:p>
            <a:pPr marL="0" indent="0" defTabSz="914400">
              <a:buClr>
                <a:srgbClr val="000000"/>
              </a:buClr>
              <a:buNone/>
            </a:pPr>
            <a:endParaRPr lang="en-US" sz="1400" dirty="0" smtClean="0">
              <a:solidFill>
                <a:srgbClr val="000000"/>
              </a:solidFill>
            </a:endParaRPr>
          </a:p>
          <a:p>
            <a:pPr defTabSz="914400">
              <a:buClr>
                <a:srgbClr val="000000"/>
              </a:buClr>
            </a:pPr>
            <a:r>
              <a:rPr lang="en-US" sz="1400" dirty="0" smtClean="0">
                <a:solidFill>
                  <a:srgbClr val="000000"/>
                </a:solidFill>
              </a:rPr>
              <a:t>Documentation for each entity</a:t>
            </a:r>
          </a:p>
          <a:p>
            <a:pPr defTabSz="914400">
              <a:buClr>
                <a:srgbClr val="000000"/>
              </a:buClr>
            </a:pPr>
            <a:r>
              <a:rPr lang="en-US" sz="1400" dirty="0" smtClean="0">
                <a:solidFill>
                  <a:srgbClr val="000000"/>
                </a:solidFill>
              </a:rPr>
              <a:t>As little as possible but as much as required</a:t>
            </a:r>
          </a:p>
          <a:p>
            <a:pPr defTabSz="914400">
              <a:buClr>
                <a:srgbClr val="000000"/>
              </a:buClr>
            </a:pPr>
            <a:r>
              <a:rPr lang="en-US" sz="1400" dirty="0" smtClean="0">
                <a:solidFill>
                  <a:srgbClr val="000000"/>
                </a:solidFill>
              </a:rPr>
              <a:t>Usually 1-2 pages for simple elements</a:t>
            </a:r>
          </a:p>
          <a:p>
            <a:pPr defTabSz="914400">
              <a:buClr>
                <a:srgbClr val="000000"/>
              </a:buClr>
            </a:pPr>
            <a:endParaRPr lang="en-US" sz="1400" dirty="0" smtClean="0">
              <a:solidFill>
                <a:srgbClr val="000000"/>
              </a:solidFill>
            </a:endParaRPr>
          </a:p>
          <a:p>
            <a:pPr defTabSz="914400">
              <a:buClr>
                <a:srgbClr val="000000"/>
              </a:buClr>
            </a:pPr>
            <a:endParaRPr lang="en-US" sz="1400" dirty="0" smtClean="0">
              <a:solidFill>
                <a:srgbClr val="000000"/>
              </a:solidFill>
            </a:endParaRPr>
          </a:p>
          <a:p>
            <a:pPr defTabSz="914400">
              <a:buClr>
                <a:srgbClr val="000000"/>
              </a:buClr>
            </a:pPr>
            <a:r>
              <a:rPr lang="en-US" sz="1400" dirty="0" smtClean="0">
                <a:solidFill>
                  <a:srgbClr val="000000"/>
                </a:solidFill>
              </a:rPr>
              <a:t>Yes, it means «effort» …</a:t>
            </a:r>
          </a:p>
          <a:p>
            <a:pPr defTabSz="914400">
              <a:buClr>
                <a:srgbClr val="000000"/>
              </a:buClr>
            </a:pPr>
            <a:r>
              <a:rPr lang="en-US" sz="1400" dirty="0" smtClean="0">
                <a:solidFill>
                  <a:srgbClr val="000000"/>
                </a:solidFill>
              </a:rPr>
              <a:t>… but do you want to use a library without documentation?</a:t>
            </a:r>
          </a:p>
          <a:p>
            <a:pPr defTabSz="914400">
              <a:buClr>
                <a:srgbClr val="000000"/>
              </a:buClr>
            </a:pPr>
            <a:endParaRPr lang="de-CH" sz="1400" dirty="0">
              <a:solidFill>
                <a:srgbClr val="000000"/>
              </a:solidFill>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Concepts in PSI Libraries</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8</a:t>
            </a:fld>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85796"/>
            <a:ext cx="3312368" cy="4833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769564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defTabSz="914400">
              <a:buClr>
                <a:srgbClr val="000000"/>
              </a:buClr>
              <a:buNone/>
            </a:pPr>
            <a:r>
              <a:rPr lang="en-US" sz="1800" b="1" dirty="0" smtClean="0">
                <a:solidFill>
                  <a:srgbClr val="000000"/>
                </a:solidFill>
              </a:rPr>
              <a:t>GIT Setup</a:t>
            </a:r>
          </a:p>
          <a:p>
            <a:pPr marL="0" indent="0" defTabSz="914400">
              <a:buClr>
                <a:srgbClr val="000000"/>
              </a:buClr>
              <a:buNone/>
            </a:pPr>
            <a:endParaRPr lang="en-US" sz="1400" dirty="0" smtClean="0">
              <a:solidFill>
                <a:srgbClr val="000000"/>
              </a:solidFill>
            </a:endParaRPr>
          </a:p>
          <a:p>
            <a:pPr defTabSz="914400">
              <a:buClr>
                <a:srgbClr val="000000"/>
              </a:buClr>
            </a:pPr>
            <a:r>
              <a:rPr lang="en-US" sz="1400" dirty="0" smtClean="0">
                <a:solidFill>
                  <a:srgbClr val="000000"/>
                </a:solidFill>
              </a:rPr>
              <a:t>One Library &lt;-&gt; one GIT repo</a:t>
            </a:r>
          </a:p>
          <a:p>
            <a:pPr defTabSz="914400">
              <a:buClr>
                <a:srgbClr val="000000"/>
              </a:buClr>
            </a:pPr>
            <a:r>
              <a:rPr lang="en-US" sz="1400" dirty="0" smtClean="0">
                <a:solidFill>
                  <a:srgbClr val="000000"/>
                </a:solidFill>
              </a:rPr>
              <a:t>No submodules in libraries</a:t>
            </a:r>
          </a:p>
          <a:p>
            <a:pPr lvl="1" defTabSz="914400">
              <a:buClr>
                <a:srgbClr val="000000"/>
              </a:buClr>
            </a:pPr>
            <a:r>
              <a:rPr lang="en-US" sz="1400" dirty="0" smtClean="0">
                <a:solidFill>
                  <a:srgbClr val="000000"/>
                </a:solidFill>
              </a:rPr>
              <a:t>To avoid nested submodules</a:t>
            </a:r>
          </a:p>
          <a:p>
            <a:pPr lvl="1" defTabSz="914400">
              <a:buClr>
                <a:srgbClr val="000000"/>
              </a:buClr>
            </a:pPr>
            <a:r>
              <a:rPr lang="en-US" sz="1400" dirty="0" smtClean="0">
                <a:solidFill>
                  <a:srgbClr val="000000"/>
                </a:solidFill>
              </a:rPr>
              <a:t>Relative links used for dependencies</a:t>
            </a:r>
            <a:br>
              <a:rPr lang="en-US" sz="1400" dirty="0" smtClean="0">
                <a:solidFill>
                  <a:srgbClr val="000000"/>
                </a:solidFill>
              </a:rPr>
            </a:br>
            <a:r>
              <a:rPr lang="en-US" sz="1400" dirty="0" smtClean="0">
                <a:solidFill>
                  <a:srgbClr val="000000"/>
                </a:solidFill>
                <a:sym typeface="Wingdings" panose="05000000000000000000" pitchFamily="2" charset="2"/>
              </a:rPr>
              <a:t> Directory structure must match </a:t>
            </a:r>
            <a:endParaRPr lang="en-US" sz="1400" dirty="0">
              <a:solidFill>
                <a:srgbClr val="000000"/>
              </a:solidFill>
              <a:sym typeface="Wingdings" panose="05000000000000000000" pitchFamily="2" charset="2"/>
            </a:endParaRPr>
          </a:p>
          <a:p>
            <a:pPr lvl="1" defTabSz="914400">
              <a:buClr>
                <a:srgbClr val="000000"/>
              </a:buClr>
            </a:pPr>
            <a:r>
              <a:rPr lang="en-US" sz="1400" dirty="0" smtClean="0">
                <a:solidFill>
                  <a:srgbClr val="000000"/>
                </a:solidFill>
                <a:sym typeface="Wingdings" panose="05000000000000000000" pitchFamily="2" charset="2"/>
              </a:rPr>
              <a:t>Dependencies clearly documented</a:t>
            </a:r>
          </a:p>
          <a:p>
            <a:pPr defTabSz="914400">
              <a:buClr>
                <a:srgbClr val="000000"/>
              </a:buClr>
            </a:pPr>
            <a:endParaRPr lang="en-US" sz="1400" dirty="0" smtClean="0">
              <a:solidFill>
                <a:srgbClr val="000000"/>
              </a:solidFill>
              <a:sym typeface="Wingdings" panose="05000000000000000000" pitchFamily="2" charset="2"/>
            </a:endParaRPr>
          </a:p>
          <a:p>
            <a:pPr defTabSz="914400">
              <a:buClr>
                <a:srgbClr val="000000"/>
              </a:buClr>
            </a:pPr>
            <a:r>
              <a:rPr lang="en-US" sz="1400" dirty="0" smtClean="0">
                <a:solidFill>
                  <a:srgbClr val="000000"/>
                </a:solidFill>
                <a:sym typeface="Wingdings" panose="05000000000000000000" pitchFamily="2" charset="2"/>
              </a:rPr>
              <a:t>Link:</a:t>
            </a:r>
            <a:br>
              <a:rPr lang="en-US" sz="1400" dirty="0" smtClean="0">
                <a:solidFill>
                  <a:srgbClr val="000000"/>
                </a:solidFill>
                <a:sym typeface="Wingdings" panose="05000000000000000000" pitchFamily="2" charset="2"/>
              </a:rPr>
            </a:br>
            <a:r>
              <a:rPr lang="en-US" sz="1400" dirty="0" smtClean="0">
                <a:solidFill>
                  <a:srgbClr val="000000"/>
                </a:solidFill>
                <a:sym typeface="Wingdings" panose="05000000000000000000" pitchFamily="2" charset="2"/>
                <a:hlinkClick r:id="rId3"/>
              </a:rPr>
              <a:t>https://github.com/paulscherrerinstitute</a:t>
            </a:r>
            <a:r>
              <a:rPr lang="en-US" sz="1400" dirty="0" smtClean="0">
                <a:solidFill>
                  <a:srgbClr val="000000"/>
                </a:solidFill>
                <a:sym typeface="Wingdings" panose="05000000000000000000" pitchFamily="2" charset="2"/>
              </a:rPr>
              <a:t/>
            </a:r>
            <a:br>
              <a:rPr lang="en-US" sz="1400" dirty="0" smtClean="0">
                <a:solidFill>
                  <a:srgbClr val="000000"/>
                </a:solidFill>
                <a:sym typeface="Wingdings" panose="05000000000000000000" pitchFamily="2" charset="2"/>
              </a:rPr>
            </a:br>
            <a:r>
              <a:rPr lang="en-US" sz="1400" dirty="0" smtClean="0">
                <a:solidFill>
                  <a:srgbClr val="000000"/>
                </a:solidFill>
                <a:sym typeface="Wingdings" panose="05000000000000000000" pitchFamily="2" charset="2"/>
              </a:rPr>
              <a:t>search for the tag «</a:t>
            </a:r>
            <a:r>
              <a:rPr lang="en-US" sz="1400" i="1" dirty="0" err="1" smtClean="0">
                <a:solidFill>
                  <a:srgbClr val="000000"/>
                </a:solidFill>
                <a:sym typeface="Wingdings" panose="05000000000000000000" pitchFamily="2" charset="2"/>
              </a:rPr>
              <a:t>fpga</a:t>
            </a:r>
            <a:r>
              <a:rPr lang="en-US" sz="1400" i="1" dirty="0" smtClean="0">
                <a:solidFill>
                  <a:srgbClr val="000000"/>
                </a:solidFill>
                <a:sym typeface="Wingdings" panose="05000000000000000000" pitchFamily="2" charset="2"/>
              </a:rPr>
              <a:t>»</a:t>
            </a:r>
            <a:endParaRPr lang="en-US" sz="1400" dirty="0" smtClean="0">
              <a:solidFill>
                <a:srgbClr val="000000"/>
              </a:solidFill>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a:t>Concepts in </a:t>
            </a:r>
            <a:r>
              <a:rPr lang="en-US" dirty="0" smtClean="0"/>
              <a:t>PSI Libraries</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9</a:t>
            </a:fld>
            <a:endParaRPr lang="en-US" dirty="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012184"/>
            <a:ext cx="2625979" cy="2880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964" y="2730533"/>
            <a:ext cx="135255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bwMode="auto">
          <a:xfrm>
            <a:off x="6657918" y="3156116"/>
            <a:ext cx="722393" cy="42374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Tree>
    <p:extLst>
      <p:ext uri="{BB962C8B-B14F-4D97-AF65-F5344CB8AC3E}">
        <p14:creationId xmlns:p14="http://schemas.microsoft.com/office/powerpoint/2010/main" val="2551316418"/>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PSI PowerPoint Master english 16_9">
  <a:themeElements>
    <a:clrScheme name="Farbwelt des PSI">
      <a:dk1>
        <a:srgbClr val="000000"/>
      </a:dk1>
      <a:lt1>
        <a:srgbClr val="FFFFFF"/>
      </a:lt1>
      <a:dk2>
        <a:srgbClr val="000000"/>
      </a:dk2>
      <a:lt2>
        <a:srgbClr val="686868"/>
      </a:lt2>
      <a:accent1>
        <a:srgbClr val="FDCA00"/>
      </a:accent1>
      <a:accent2>
        <a:srgbClr val="EB5B00"/>
      </a:accent2>
      <a:accent3>
        <a:srgbClr val="C50006"/>
      </a:accent3>
      <a:accent4>
        <a:srgbClr val="7C204E"/>
      </a:accent4>
      <a:accent5>
        <a:srgbClr val="003B6E"/>
      </a:accent5>
      <a:accent6>
        <a:srgbClr val="197418"/>
      </a:accent6>
      <a:hlink>
        <a:srgbClr val="000000"/>
      </a:hlink>
      <a:folHlink>
        <a:srgbClr val="686868"/>
      </a:folHlink>
    </a:clrScheme>
    <a:fontScheme name="Georgia/Calibri">
      <a:majorFont>
        <a:latin typeface="Georgia"/>
        <a:ea typeface="ヒラギノ角ゴ Pro W3"/>
        <a:cs typeface="ヒラギノ角ゴ Pro W3"/>
      </a:majorFont>
      <a:minorFont>
        <a:latin typeface="Calibri"/>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CH" sz="2400" b="0" i="0" u="none" strike="noStrike" cap="none" normalizeH="0" baseline="0">
            <a:ln>
              <a:noFill/>
            </a:ln>
            <a:solidFill>
              <a:schemeClr val="tx1"/>
            </a:solidFill>
            <a:effectLst/>
            <a:latin typeface="Times" charset="0"/>
          </a:defRPr>
        </a:defPPr>
      </a:lstStyle>
    </a:lnDef>
    <a:txDef>
      <a:spPr>
        <a:noFill/>
      </a:spPr>
      <a:bodyPr wrap="square" lIns="0" tIns="0" rIns="0" bIns="0" rtlCol="0">
        <a:noAutofit/>
      </a:bodyPr>
      <a:lstStyle>
        <a:defPPr eaLnBrk="1" hangingPunct="1">
          <a:lnSpc>
            <a:spcPct val="110000"/>
          </a:lnSpc>
          <a:spcBef>
            <a:spcPct val="0"/>
          </a:spcBef>
          <a:buClr>
            <a:srgbClr val="000000"/>
          </a:buClr>
          <a:defRPr sz="1800" dirty="0" err="1" smtClean="0">
            <a:solidFill>
              <a:srgbClr val="000000"/>
            </a:solidFill>
            <a:latin typeface="Calibri"/>
          </a:defRPr>
        </a:defPPr>
      </a:lstStyle>
    </a:txDef>
  </a:objectDefaults>
  <a:extraClrSchemeLst>
    <a:extraClrScheme>
      <a:clrScheme name="Farbwelt des PSI">
        <a:dk1>
          <a:srgbClr val="000000"/>
        </a:dk1>
        <a:lt1>
          <a:srgbClr val="FFFFFF"/>
        </a:lt1>
        <a:dk2>
          <a:srgbClr val="000000"/>
        </a:dk2>
        <a:lt2>
          <a:srgbClr val="686868"/>
        </a:lt2>
        <a:accent1>
          <a:srgbClr val="FDCA00"/>
        </a:accent1>
        <a:accent2>
          <a:srgbClr val="EB5B00"/>
        </a:accent2>
        <a:accent3>
          <a:srgbClr val="C50006"/>
        </a:accent3>
        <a:accent4>
          <a:srgbClr val="7C204E"/>
        </a:accent4>
        <a:accent5>
          <a:srgbClr val="003B6E"/>
        </a:accent5>
        <a:accent6>
          <a:srgbClr val="197418"/>
        </a:accent6>
        <a:hlink>
          <a:srgbClr val="000000"/>
        </a:hlink>
        <a:folHlink>
          <a:srgbClr val="686868"/>
        </a:folHlink>
      </a:clrScheme>
      <a:clrMap bg1="lt1" tx1="dk1" bg2="lt2" tx2="dk2" accent1="accent1" accent2="accent2" accent3="accent3" accent4="accent4" accent5="accent5" accent6="accent6" hlink="hlink" folHlink="folHlink"/>
    </a:extraClrScheme>
  </a:extraClrSchemeLst>
  <a:custClrLst>
    <a:custClr name="Grau 100%">
      <a:srgbClr val="505050"/>
    </a:custClr>
    <a:custClr name="Gelb 100%">
      <a:srgbClr val="FDCA00"/>
    </a:custClr>
    <a:custClr name="Orange 100%">
      <a:srgbClr val="EB5B00"/>
    </a:custClr>
    <a:custClr name="Rot 100%">
      <a:srgbClr val="C50006"/>
    </a:custClr>
    <a:custClr name="Braun 100%">
      <a:srgbClr val="85543A"/>
    </a:custClr>
    <a:custClr name="Olivgrün 100%">
      <a:srgbClr val="8F7111"/>
    </a:custClr>
    <a:custClr name="Hellgrün 100%">
      <a:srgbClr val="82911A"/>
    </a:custClr>
    <a:custClr name="Grün 100%">
      <a:srgbClr val="197418"/>
    </a:custClr>
    <a:custClr name="Violet 100%">
      <a:srgbClr val="7C204E"/>
    </a:custClr>
    <a:custClr name="Blau 100%">
      <a:srgbClr val="003B6E"/>
    </a:custClr>
    <a:custClr name="Grau 80%">
      <a:srgbClr val="686868"/>
    </a:custClr>
    <a:custClr name="Gelb 80%">
      <a:srgbClr val="FED43E"/>
    </a:custClr>
    <a:custClr name="Orange 80%">
      <a:srgbClr val="EE7B34"/>
    </a:custClr>
    <a:custClr name="Rot 80%">
      <a:srgbClr val="D04729"/>
    </a:custClr>
    <a:custClr name="Braun 80%">
      <a:srgbClr val="9A7059"/>
    </a:custClr>
    <a:custClr name="Olivgrün 80%">
      <a:srgbClr val="A48841"/>
    </a:custClr>
    <a:custClr name="Hellgrün 80%">
      <a:srgbClr val="9BA34C"/>
    </a:custClr>
    <a:custClr name="Grün 80%">
      <a:srgbClr val="518A42"/>
    </a:custClr>
    <a:custClr name="Violet 80%">
      <a:srgbClr val="914967"/>
    </a:custClr>
    <a:custClr name="Blau 80%">
      <a:srgbClr val="405583"/>
    </a:custClr>
    <a:custClr name="Grau 60%">
      <a:srgbClr val="969696"/>
    </a:custClr>
    <a:custClr name="Gelb 60%">
      <a:srgbClr val="FEDE74"/>
    </a:custClr>
    <a:custClr name="Orange 60%">
      <a:srgbClr val="F29E62"/>
    </a:custClr>
    <a:custClr name="Rot 60%">
      <a:srgbClr val="DA7252"/>
    </a:custClr>
    <a:custClr name="Braun 60%">
      <a:srgbClr val="B2917D"/>
    </a:custClr>
    <a:custClr name="Olivgrün 60%">
      <a:srgbClr val="BAA46A"/>
    </a:custClr>
    <a:custClr name="Hellgrün 60%">
      <a:srgbClr val="B5B874"/>
    </a:custClr>
    <a:custClr name="Grün 60%">
      <a:srgbClr val="7DA569"/>
    </a:custClr>
    <a:custClr name="Violet 60%">
      <a:srgbClr val="AA7084"/>
    </a:custClr>
    <a:custClr name="Blau 60%">
      <a:srgbClr val="69769E"/>
    </a:custClr>
    <a:custClr name="Grau 40%">
      <a:srgbClr val="B9B9B9"/>
    </a:custClr>
    <a:custClr name="Gelb 40%">
      <a:srgbClr val="FFEAA8"/>
    </a:custClr>
    <a:custClr name="Orange 40%">
      <a:srgbClr val="F6C096"/>
    </a:custClr>
    <a:custClr name="Rot 40%">
      <a:srgbClr val="E7A287"/>
    </a:custClr>
    <a:custClr name="Braun 40%">
      <a:srgbClr val="CAB5A6"/>
    </a:custClr>
    <a:custClr name="Olivgrün 40%">
      <a:srgbClr val="D0C19B"/>
    </a:custClr>
    <a:custClr name="Hellgrün 40%">
      <a:srgbClr val="CED0A4"/>
    </a:custClr>
    <a:custClr name="Grün 40%">
      <a:srgbClr val="A8C39A"/>
    </a:custClr>
    <a:custClr name="Violet 40%">
      <a:srgbClr val="C49FAA"/>
    </a:custClr>
    <a:custClr name="Blau 40%">
      <a:srgbClr val="989FBD"/>
    </a:custClr>
    <a:custClr name="Grau 20%">
      <a:srgbClr val="E5E5E5"/>
    </a:custClr>
    <a:custClr name="Gelb 20%">
      <a:srgbClr val="FFF5D6"/>
    </a:custClr>
    <a:custClr name="Orange 20%">
      <a:srgbClr val="FBE1CC"/>
    </a:custClr>
    <a:custClr name="Rot 20%">
      <a:srgbClr val="F3D2C2"/>
    </a:custClr>
    <a:custClr name="Braun 20%">
      <a:srgbClr val="E4D9D2"/>
    </a:custClr>
    <a:custClr name="Olivgrün 20%">
      <a:srgbClr val="E8E1CE"/>
    </a:custClr>
    <a:custClr name="Hellgrün 20%">
      <a:srgbClr val="E7E8D3"/>
    </a:custClr>
    <a:custClr name="Grün 20%">
      <a:srgbClr val="D4E2CE"/>
    </a:custClr>
    <a:custClr name="Violet 20%">
      <a:srgbClr val="E1D0D5"/>
    </a:custClr>
    <a:custClr name="Blau 20%">
      <a:srgbClr val="CBCFDF"/>
    </a:custClr>
  </a:custClr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PSI PowerPoint Master english 16_9</Template>
  <TotalTime>0</TotalTime>
  <Words>5199</Words>
  <Application>Microsoft Office PowerPoint</Application>
  <PresentationFormat>On-screen Show (16:9)</PresentationFormat>
  <Paragraphs>558</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PSI PowerPoint Master english 16_9</vt:lpstr>
      <vt:lpstr>psi_fix FPGA Library</vt:lpstr>
      <vt:lpstr>Agenda</vt:lpstr>
      <vt:lpstr>Agenda</vt:lpstr>
      <vt:lpstr>Why using Libraries?   </vt:lpstr>
      <vt:lpstr>Why using Libraries?</vt:lpstr>
      <vt:lpstr>Why using Libraries?</vt:lpstr>
      <vt:lpstr>Agenda</vt:lpstr>
      <vt:lpstr>Concepts in PSI Libraries</vt:lpstr>
      <vt:lpstr>Concepts in PSI Libraries</vt:lpstr>
      <vt:lpstr>Concepts in PSI Libraries</vt:lpstr>
      <vt:lpstr>Concepts in PSI Libraries</vt:lpstr>
      <vt:lpstr>Concepts in PSI Libraries</vt:lpstr>
      <vt:lpstr>Agenda</vt:lpstr>
      <vt:lpstr>Binary Fixed-Point Numbers </vt:lpstr>
      <vt:lpstr>Binary Fixed-Point Numbers</vt:lpstr>
      <vt:lpstr>Binary Fixed-Point Numbers </vt:lpstr>
      <vt:lpstr>Agenda</vt:lpstr>
      <vt:lpstr>Bit-True Models</vt:lpstr>
      <vt:lpstr>Bit-True Models    </vt:lpstr>
      <vt:lpstr>Agenda</vt:lpstr>
      <vt:lpstr>psi_fix</vt:lpstr>
      <vt:lpstr>psi_fix </vt:lpstr>
      <vt:lpstr>psi_fix    </vt:lpstr>
      <vt:lpstr>psi_fix</vt:lpstr>
      <vt:lpstr>psi_fix</vt:lpstr>
      <vt:lpstr>psi_fix    </vt:lpstr>
      <vt:lpstr>psi_fix    </vt:lpstr>
      <vt:lpstr>psi_fix</vt:lpstr>
      <vt:lpstr>Agenda</vt:lpstr>
      <vt:lpstr>Conclusion</vt:lpstr>
    </vt:vector>
  </TitlesOfParts>
  <Company>PSI - Paul Scherrer Institut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Bründler Oliver</dc:creator>
  <cp:lastModifiedBy>Bründler Oliver</cp:lastModifiedBy>
  <cp:revision>198</cp:revision>
  <cp:lastPrinted>2018-11-15T15:30:00Z</cp:lastPrinted>
  <dcterms:created xsi:type="dcterms:W3CDTF">2018-04-09T06:55:50Z</dcterms:created>
  <dcterms:modified xsi:type="dcterms:W3CDTF">2018-11-30T08:32:35Z</dcterms:modified>
</cp:coreProperties>
</file>