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672" r:id="rId1"/>
  </p:sldMasterIdLst>
  <p:notesMasterIdLst>
    <p:notesMasterId r:id="rId5"/>
  </p:notesMasterIdLst>
  <p:handoutMasterIdLst>
    <p:handoutMasterId r:id="rId6"/>
  </p:handoutMasterIdLst>
  <p:sldIdLst>
    <p:sldId id="325" r:id="rId2"/>
    <p:sldId id="326" r:id="rId3"/>
    <p:sldId id="32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6E0CA"/>
    <a:srgbClr val="0000FF"/>
    <a:srgbClr val="FF9900"/>
    <a:srgbClr val="FFFF00"/>
    <a:srgbClr val="363636"/>
    <a:srgbClr val="DADADA"/>
    <a:srgbClr val="D7E1ED"/>
    <a:srgbClr val="47657D"/>
    <a:srgbClr val="AAC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8" autoAdjust="0"/>
    <p:restoredTop sz="70438" autoAdjust="0"/>
  </p:normalViewPr>
  <p:slideViewPr>
    <p:cSldViewPr snapToGrid="0">
      <p:cViewPr varScale="1">
        <p:scale>
          <a:sx n="62" d="100"/>
          <a:sy n="62" d="100"/>
        </p:scale>
        <p:origin x="1142" y="43"/>
      </p:cViewPr>
      <p:guideLst/>
    </p:cSldViewPr>
  </p:slideViewPr>
  <p:notesTextViewPr>
    <p:cViewPr>
      <p:scale>
        <a:sx n="3" d="2"/>
        <a:sy n="3" d="2"/>
      </p:scale>
      <p:origin x="0" y="0"/>
    </p:cViewPr>
  </p:notesTextViewPr>
  <p:notesViewPr>
    <p:cSldViewPr snapToGrid="0">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CCA91C-0A87-420C-9754-7C7201724B2D}" type="datetimeFigureOut">
              <a:rPr lang="zh-TW" altLang="en-US" smtClean="0"/>
              <a:t>2021/1/14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9CE9B-792D-4E88-B672-2C50276543A7}" type="slidenum">
              <a:rPr lang="zh-TW" altLang="en-US" smtClean="0"/>
              <a:t>‹#›</a:t>
            </a:fld>
            <a:endParaRPr lang="zh-TW" altLang="en-US"/>
          </a:p>
        </p:txBody>
      </p:sp>
    </p:spTree>
    <p:extLst>
      <p:ext uri="{BB962C8B-B14F-4D97-AF65-F5344CB8AC3E}">
        <p14:creationId xmlns:p14="http://schemas.microsoft.com/office/powerpoint/2010/main" val="2445633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8F984-384E-45D5-9466-583530B796DB}" type="datetimeFigureOut">
              <a:rPr lang="zh-TW" altLang="en-US" smtClean="0"/>
              <a:t>2021/1/14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69085-38B6-4058-9F33-0A4021576C66}" type="slidenum">
              <a:rPr lang="zh-TW" altLang="en-US" smtClean="0"/>
              <a:t>‹#›</a:t>
            </a:fld>
            <a:endParaRPr lang="zh-TW" altLang="en-US"/>
          </a:p>
        </p:txBody>
      </p:sp>
    </p:spTree>
    <p:extLst>
      <p:ext uri="{BB962C8B-B14F-4D97-AF65-F5344CB8AC3E}">
        <p14:creationId xmlns:p14="http://schemas.microsoft.com/office/powerpoint/2010/main" val="126613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Connected-component labeling</a:t>
            </a:r>
            <a:r>
              <a:rPr lang="zh-TW" altLang="en-US" sz="1200" b="0" i="0" kern="1200" dirty="0" smtClean="0">
                <a:solidFill>
                  <a:schemeClr val="tx1"/>
                </a:solidFill>
                <a:effectLst/>
                <a:latin typeface="+mn-lt"/>
                <a:ea typeface="+mn-ea"/>
                <a:cs typeface="+mn-cs"/>
              </a:rPr>
              <a:t>演算法主要有兩個階段，在第一階段中，所有的像素都會被掃描過一次，檢查它鄰近像素是否為同一區域，是的話便會貼上相應的標簽。掃描過程中同一個連通區域內的集合中可能會被賦予一個或多個不同</a:t>
            </a:r>
            <a:r>
              <a:rPr lang="en-US" altLang="zh-TW" sz="1200" b="0" i="0" kern="1200" dirty="0" smtClean="0">
                <a:solidFill>
                  <a:schemeClr val="tx1"/>
                </a:solidFill>
                <a:effectLst/>
                <a:latin typeface="+mn-lt"/>
                <a:ea typeface="+mn-ea"/>
                <a:cs typeface="+mn-cs"/>
              </a:rPr>
              <a:t>label</a:t>
            </a:r>
            <a:r>
              <a:rPr lang="zh-TW" altLang="en-US" sz="1200" b="0" i="0" kern="1200" dirty="0" smtClean="0">
                <a:solidFill>
                  <a:schemeClr val="tx1"/>
                </a:solidFill>
                <a:effectLst/>
                <a:latin typeface="+mn-lt"/>
                <a:ea typeface="+mn-ea"/>
                <a:cs typeface="+mn-cs"/>
              </a:rPr>
              <a:t>，因此需要將這些屬於同一個連通區域但具有不同數值的</a:t>
            </a:r>
            <a:r>
              <a:rPr lang="en-US" altLang="zh-TW" sz="1200" b="0" i="0" kern="1200" dirty="0" smtClean="0">
                <a:solidFill>
                  <a:schemeClr val="tx1"/>
                </a:solidFill>
                <a:effectLst/>
                <a:latin typeface="+mn-lt"/>
                <a:ea typeface="+mn-ea"/>
                <a:cs typeface="+mn-cs"/>
              </a:rPr>
              <a:t>label</a:t>
            </a:r>
            <a:r>
              <a:rPr lang="zh-TW" altLang="en-US" sz="1200" b="0" i="0" kern="1200" dirty="0" smtClean="0">
                <a:solidFill>
                  <a:schemeClr val="tx1"/>
                </a:solidFill>
                <a:effectLst/>
                <a:latin typeface="+mn-lt"/>
                <a:ea typeface="+mn-ea"/>
                <a:cs typeface="+mn-cs"/>
              </a:rPr>
              <a:t>合併，也就是記錄它們之間的相等關係。</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第二階段，會再走過一次所有的像素，將每個具有相同標籤的像素合在一起成為一個區域。就是將具有相等關係的</a:t>
            </a:r>
            <a:r>
              <a:rPr lang="en-US" altLang="zh-TW" sz="1200" b="0" i="0" kern="1200" dirty="0" err="1" smtClean="0">
                <a:solidFill>
                  <a:schemeClr val="tx1"/>
                </a:solidFill>
                <a:effectLst/>
                <a:latin typeface="+mn-lt"/>
                <a:ea typeface="+mn-ea"/>
                <a:cs typeface="+mn-cs"/>
              </a:rPr>
              <a:t>equal_labels</a:t>
            </a:r>
            <a:r>
              <a:rPr lang="zh-TW" altLang="en-US" sz="1200" b="0" i="0" kern="1200" dirty="0" smtClean="0">
                <a:solidFill>
                  <a:schemeClr val="tx1"/>
                </a:solidFill>
                <a:effectLst/>
                <a:latin typeface="+mn-lt"/>
                <a:ea typeface="+mn-ea"/>
                <a:cs typeface="+mn-cs"/>
              </a:rPr>
              <a:t>所標記的畫素歸為一個連通區域並賦予一個相同的</a:t>
            </a:r>
            <a:r>
              <a:rPr lang="en-US" altLang="zh-TW" sz="1200" b="0" i="0" kern="1200" dirty="0" smtClean="0">
                <a:solidFill>
                  <a:schemeClr val="tx1"/>
                </a:solidFill>
                <a:effectLst/>
                <a:latin typeface="+mn-lt"/>
                <a:ea typeface="+mn-ea"/>
                <a:cs typeface="+mn-cs"/>
              </a:rPr>
              <a:t>label</a:t>
            </a:r>
            <a:r>
              <a:rPr lang="zh-TW" altLang="en-US" sz="1200" b="0" i="0" kern="1200" dirty="0" smtClean="0">
                <a:solidFill>
                  <a:schemeClr val="tx1"/>
                </a:solidFill>
                <a:effectLst/>
                <a:latin typeface="+mn-lt"/>
                <a:ea typeface="+mn-ea"/>
                <a:cs typeface="+mn-cs"/>
              </a:rPr>
              <a:t>（通常這個</a:t>
            </a:r>
            <a:r>
              <a:rPr lang="en-US" altLang="zh-TW" sz="1200" b="0" i="0" kern="1200" dirty="0" smtClean="0">
                <a:solidFill>
                  <a:schemeClr val="tx1"/>
                </a:solidFill>
                <a:effectLst/>
                <a:latin typeface="+mn-lt"/>
                <a:ea typeface="+mn-ea"/>
                <a:cs typeface="+mn-cs"/>
              </a:rPr>
              <a:t>label</a:t>
            </a:r>
            <a:r>
              <a:rPr lang="zh-TW" altLang="en-US" sz="1200" b="0" i="0" kern="1200" dirty="0" smtClean="0">
                <a:solidFill>
                  <a:schemeClr val="tx1"/>
                </a:solidFill>
                <a:effectLst/>
                <a:latin typeface="+mn-lt"/>
                <a:ea typeface="+mn-ea"/>
                <a:cs typeface="+mn-cs"/>
              </a:rPr>
              <a:t>是</a:t>
            </a:r>
            <a:r>
              <a:rPr lang="en-US" altLang="zh-TW" sz="1200" b="0" i="0" kern="1200" dirty="0" err="1" smtClean="0">
                <a:solidFill>
                  <a:schemeClr val="tx1"/>
                </a:solidFill>
                <a:effectLst/>
                <a:latin typeface="+mn-lt"/>
                <a:ea typeface="+mn-ea"/>
                <a:cs typeface="+mn-cs"/>
              </a:rPr>
              <a:t>equal_labels</a:t>
            </a:r>
            <a:r>
              <a:rPr lang="zh-TW" altLang="en-US" sz="1200" b="0" i="0" kern="1200" dirty="0" smtClean="0">
                <a:solidFill>
                  <a:schemeClr val="tx1"/>
                </a:solidFill>
                <a:effectLst/>
                <a:latin typeface="+mn-lt"/>
                <a:ea typeface="+mn-ea"/>
                <a:cs typeface="+mn-cs"/>
              </a:rPr>
              <a:t>中的最小值）。</a:t>
            </a:r>
            <a:endParaRPr lang="zh-TW" altLang="en-US" dirty="0" smtClean="0"/>
          </a:p>
        </p:txBody>
      </p:sp>
      <p:sp>
        <p:nvSpPr>
          <p:cNvPr id="4" name="投影片編號版面配置區 3"/>
          <p:cNvSpPr>
            <a:spLocks noGrp="1"/>
          </p:cNvSpPr>
          <p:nvPr>
            <p:ph type="sldNum" sz="quarter" idx="10"/>
          </p:nvPr>
        </p:nvSpPr>
        <p:spPr/>
        <p:txBody>
          <a:bodyPr/>
          <a:lstStyle/>
          <a:p>
            <a:fld id="{A1069085-38B6-4058-9F33-0A4021576C66}" type="slidenum">
              <a:rPr lang="zh-TW" altLang="en-US" smtClean="0"/>
              <a:t>1</a:t>
            </a:fld>
            <a:endParaRPr lang="zh-TW" altLang="en-US"/>
          </a:p>
        </p:txBody>
      </p:sp>
    </p:spTree>
    <p:extLst>
      <p:ext uri="{BB962C8B-B14F-4D97-AF65-F5344CB8AC3E}">
        <p14:creationId xmlns:p14="http://schemas.microsoft.com/office/powerpoint/2010/main" val="343182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1069085-38B6-4058-9F33-0A4021576C66}" type="slidenum">
              <a:rPr lang="zh-TW" altLang="en-US" smtClean="0"/>
              <a:t>2</a:t>
            </a:fld>
            <a:endParaRPr lang="zh-TW" altLang="en-US"/>
          </a:p>
        </p:txBody>
      </p:sp>
    </p:spTree>
    <p:extLst>
      <p:ext uri="{BB962C8B-B14F-4D97-AF65-F5344CB8AC3E}">
        <p14:creationId xmlns:p14="http://schemas.microsoft.com/office/powerpoint/2010/main" val="415655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1069085-38B6-4058-9F33-0A4021576C66}" type="slidenum">
              <a:rPr lang="zh-TW" altLang="en-US" smtClean="0"/>
              <a:t>3</a:t>
            </a:fld>
            <a:endParaRPr lang="zh-TW" altLang="en-US"/>
          </a:p>
        </p:txBody>
      </p:sp>
    </p:spTree>
    <p:extLst>
      <p:ext uri="{BB962C8B-B14F-4D97-AF65-F5344CB8AC3E}">
        <p14:creationId xmlns:p14="http://schemas.microsoft.com/office/powerpoint/2010/main" val="2165208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876427" y="1693693"/>
            <a:ext cx="8791575" cy="1816273"/>
          </a:xfrm>
        </p:spPr>
        <p:txBody>
          <a:bodyPr anchor="b">
            <a:normAutofit/>
          </a:bodyPr>
          <a:lstStyle>
            <a:lvl1pPr algn="l">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876427" y="3602038"/>
            <a:ext cx="8791575" cy="1655762"/>
          </a:xfrm>
        </p:spPr>
        <p:txBody>
          <a:bodyPr>
            <a:normAutofit/>
          </a:bodyPr>
          <a:lstStyle>
            <a:lvl1pPr marL="0" indent="0" algn="l">
              <a:buNone/>
              <a:defRPr sz="2000" cap="all"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TW" altLang="en-US" dirty="0" smtClean="0"/>
              <a:t>按一下以編輯母片副標題樣式</a:t>
            </a:r>
            <a:endParaRPr lang="en-US" dirty="0"/>
          </a:p>
        </p:txBody>
      </p:sp>
      <p:sp>
        <p:nvSpPr>
          <p:cNvPr id="5" name="Footer Placeholder 4"/>
          <p:cNvSpPr>
            <a:spLocks noGrp="1"/>
          </p:cNvSpPr>
          <p:nvPr>
            <p:ph type="ftr" sz="quarter" idx="11"/>
          </p:nvPr>
        </p:nvSpPr>
        <p:spPr>
          <a:xfrm>
            <a:off x="2276478" y="6357147"/>
            <a:ext cx="7170057" cy="474663"/>
          </a:xfrm>
        </p:spPr>
        <p:txBody>
          <a:bodyPr/>
          <a:lstStyle>
            <a:lvl1pPr>
              <a:defRPr sz="1400" b="1">
                <a:solidFill>
                  <a:schemeClr val="tx2">
                    <a:lumMod val="60000"/>
                    <a:lumOff val="40000"/>
                  </a:schemeClr>
                </a:solidFill>
              </a:defRPr>
            </a:lvl1pPr>
          </a:lstStyle>
          <a:p>
            <a:endParaRPr lang="zh-TW" altLang="en-US" dirty="0"/>
          </a:p>
        </p:txBody>
      </p:sp>
      <p:sp>
        <p:nvSpPr>
          <p:cNvPr id="68" name="Slide Number Placeholder 5"/>
          <p:cNvSpPr txBox="1">
            <a:spLocks/>
          </p:cNvSpPr>
          <p:nvPr userDrawn="1"/>
        </p:nvSpPr>
        <p:spPr>
          <a:xfrm>
            <a:off x="11420914" y="6495528"/>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763ABEC-BCC2-44F5-BD5E-DD150A9F5774}" type="slidenum">
              <a:rPr lang="zh-TW" altLang="en-US" sz="1051" smtClean="0"/>
              <a:pPr/>
              <a:t>‹#›</a:t>
            </a:fld>
            <a:endParaRPr lang="zh-TW" altLang="en-US" sz="1051" dirty="0"/>
          </a:p>
        </p:txBody>
      </p:sp>
      <p:sp>
        <p:nvSpPr>
          <p:cNvPr id="77" name="矩形 76"/>
          <p:cNvSpPr/>
          <p:nvPr userDrawn="1"/>
        </p:nvSpPr>
        <p:spPr>
          <a:xfrm>
            <a:off x="0" y="1460378"/>
            <a:ext cx="12192000" cy="13074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800"/>
          </a:p>
        </p:txBody>
      </p:sp>
      <p:pic>
        <p:nvPicPr>
          <p:cNvPr id="81" name="圖片 80"/>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00473" y="62941"/>
            <a:ext cx="1396031" cy="1396031"/>
          </a:xfrm>
          <a:prstGeom prst="rect">
            <a:avLst/>
          </a:prstGeom>
        </p:spPr>
      </p:pic>
    </p:spTree>
    <p:extLst>
      <p:ext uri="{BB962C8B-B14F-4D97-AF65-F5344CB8AC3E}">
        <p14:creationId xmlns:p14="http://schemas.microsoft.com/office/powerpoint/2010/main" val="41647371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4668"/>
            <a:ext cx="9912355" cy="819355"/>
          </a:xfrm>
        </p:spPr>
        <p:txBody>
          <a:bodyPr anchor="b">
            <a:normAutofit/>
          </a:bodyPr>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41412"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smtClean="0"/>
              <a:t>按一下圖示以新增圖片</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34032006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141412" y="4419603"/>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6298822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2"/>
            <a:ext cx="9302752" cy="2748429"/>
          </a:xfrm>
        </p:spPr>
        <p:txBody>
          <a:bodyPr anchor="ctr">
            <a:normAutofit/>
          </a:bodyPr>
          <a:lstStyle>
            <a:lvl1pPr>
              <a:defRPr sz="36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1141412"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63ABEC-BCC2-44F5-BD5E-DD150A9F5774}" type="slidenum">
              <a:rPr lang="zh-TW" altLang="en-US" smtClean="0"/>
              <a:t>‹#›</a:t>
            </a:fld>
            <a:endParaRPr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27907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4045"/>
            <a:ext cx="9906001" cy="2511835"/>
          </a:xfrm>
        </p:spPr>
        <p:txBody>
          <a:bodyPr anchor="b">
            <a:normAutofit/>
          </a:bodyPr>
          <a:lstStyle>
            <a:lvl1pPr>
              <a:defRPr sz="36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141366"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1030597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5" y="609600"/>
            <a:ext cx="9905999" cy="1905000"/>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1141412"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1127921"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514769"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504215"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2664098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4" y="609600"/>
            <a:ext cx="9905999" cy="190500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smtClean="0"/>
              <a:t>按一下圖示以新增圖片</a:t>
            </a:r>
            <a:endParaRPr lang="en-US" dirty="0"/>
          </a:p>
        </p:txBody>
      </p:sp>
      <p:sp>
        <p:nvSpPr>
          <p:cNvPr id="21" name="Text Placeholder 3"/>
          <p:cNvSpPr>
            <a:spLocks noGrp="1"/>
          </p:cNvSpPr>
          <p:nvPr>
            <p:ph type="body" sz="half" idx="18"/>
          </p:nvPr>
        </p:nvSpPr>
        <p:spPr>
          <a:xfrm>
            <a:off x="1141413" y="4980862"/>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489055"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smtClean="0"/>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7852445"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smtClean="0"/>
              <a:t>按一下圖示以新增圖片</a:t>
            </a:r>
            <a:endParaRPr lang="en-US" dirty="0"/>
          </a:p>
        </p:txBody>
      </p:sp>
      <p:sp>
        <p:nvSpPr>
          <p:cNvPr id="27" name="Text Placeholder 3"/>
          <p:cNvSpPr>
            <a:spLocks noGrp="1"/>
          </p:cNvSpPr>
          <p:nvPr>
            <p:ph type="body" sz="half" idx="20"/>
          </p:nvPr>
        </p:nvSpPr>
        <p:spPr>
          <a:xfrm>
            <a:off x="7852443" y="4980858"/>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6085198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34587423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3"/>
            <a:ext cx="2005011"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41411" y="609603"/>
            <a:ext cx="7748591" cy="5181601"/>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25261040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a:xfrm>
            <a:off x="2407785" y="6403071"/>
            <a:ext cx="7373257" cy="365125"/>
          </a:xfrm>
        </p:spPr>
        <p:txBody>
          <a:bodyPr/>
          <a:lstStyle>
            <a:lvl1pPr>
              <a:defRPr sz="1400" b="1">
                <a:solidFill>
                  <a:schemeClr val="tx2">
                    <a:lumMod val="60000"/>
                    <a:lumOff val="40000"/>
                  </a:schemeClr>
                </a:solidFill>
              </a:defRPr>
            </a:lvl1pPr>
          </a:lstStyle>
          <a:p>
            <a:endParaRPr lang="zh-TW" altLang="en-US" dirty="0"/>
          </a:p>
        </p:txBody>
      </p:sp>
      <p:sp>
        <p:nvSpPr>
          <p:cNvPr id="6" name="Slide Number Placeholder 5"/>
          <p:cNvSpPr>
            <a:spLocks noGrp="1"/>
          </p:cNvSpPr>
          <p:nvPr>
            <p:ph type="sldNum" sz="quarter" idx="12"/>
          </p:nvPr>
        </p:nvSpPr>
        <p:spPr>
          <a:xfrm>
            <a:off x="11420914" y="6462703"/>
            <a:ext cx="771089" cy="365125"/>
          </a:xfrm>
        </p:spPr>
        <p:txBody>
          <a:bodyPr/>
          <a:lstStyle>
            <a:lvl1pPr>
              <a:defRPr sz="2000"/>
            </a:lvl1pPr>
          </a:lstStyle>
          <a:p>
            <a:fld id="{4763ABEC-BCC2-44F5-BD5E-DD150A9F5774}" type="slidenum">
              <a:rPr lang="zh-TW" altLang="en-US" smtClean="0"/>
              <a:pPr/>
              <a:t>‹#›</a:t>
            </a:fld>
            <a:endParaRPr lang="zh-TW" altLang="en-US" dirty="0"/>
          </a:p>
        </p:txBody>
      </p:sp>
    </p:spTree>
    <p:extLst>
      <p:ext uri="{BB962C8B-B14F-4D97-AF65-F5344CB8AC3E}">
        <p14:creationId xmlns:p14="http://schemas.microsoft.com/office/powerpoint/2010/main" val="7643283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30"/>
            <a:ext cx="9906000" cy="2852737"/>
          </a:xfrm>
        </p:spPr>
        <p:txBody>
          <a:bodyPr anchor="b">
            <a:normAutofit/>
          </a:bodyPr>
          <a:lstStyle>
            <a:lvl1pPr>
              <a:defRPr sz="36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24940180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41412" y="2249486"/>
            <a:ext cx="4878389" cy="354171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14824609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30"/>
            <a:ext cx="9906000" cy="1477961"/>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0022"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41413" y="3073401"/>
            <a:ext cx="4878391" cy="271780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0809"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1" y="3073401"/>
            <a:ext cx="4875211" cy="271780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36646895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35611866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20586343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7" y="609601"/>
            <a:ext cx="3856037" cy="1639884"/>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56202" y="592666"/>
            <a:ext cx="5891209" cy="5198534"/>
          </a:xfrm>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46707"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33202249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380721" y="609605"/>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41412"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63ABEC-BCC2-44F5-BD5E-DD150A9F5774}" type="slidenum">
              <a:rPr lang="zh-TW" altLang="en-US" smtClean="0"/>
              <a:t>‹#›</a:t>
            </a:fld>
            <a:endParaRPr lang="zh-TW" altLang="en-US"/>
          </a:p>
        </p:txBody>
      </p:sp>
    </p:spTree>
    <p:extLst>
      <p:ext uri="{BB962C8B-B14F-4D97-AF65-F5344CB8AC3E}">
        <p14:creationId xmlns:p14="http://schemas.microsoft.com/office/powerpoint/2010/main" val="4334790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矩形 85"/>
          <p:cNvSpPr/>
          <p:nvPr userDrawn="1"/>
        </p:nvSpPr>
        <p:spPr>
          <a:xfrm>
            <a:off x="0" y="1460378"/>
            <a:ext cx="12192000" cy="13074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800"/>
          </a:p>
        </p:txBody>
      </p:sp>
      <p:sp>
        <p:nvSpPr>
          <p:cNvPr id="2" name="Title Placeholder 1"/>
          <p:cNvSpPr>
            <a:spLocks noGrp="1"/>
          </p:cNvSpPr>
          <p:nvPr>
            <p:ph type="title"/>
          </p:nvPr>
        </p:nvSpPr>
        <p:spPr>
          <a:xfrm>
            <a:off x="1141412" y="203200"/>
            <a:ext cx="7384523" cy="111534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1828804"/>
            <a:ext cx="9906000" cy="3962401"/>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456921" y="5883280"/>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1141412" y="5883279"/>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zh-TW" altLang="en-US" dirty="0"/>
          </a:p>
        </p:txBody>
      </p:sp>
      <p:sp>
        <p:nvSpPr>
          <p:cNvPr id="6" name="Slide Number Placeholder 5"/>
          <p:cNvSpPr>
            <a:spLocks noGrp="1"/>
          </p:cNvSpPr>
          <p:nvPr>
            <p:ph type="sldNum" sz="quarter" idx="4"/>
          </p:nvPr>
        </p:nvSpPr>
        <p:spPr>
          <a:xfrm>
            <a:off x="10276324" y="5883278"/>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4763ABEC-BCC2-44F5-BD5E-DD150A9F5774}" type="slidenum">
              <a:rPr lang="zh-TW" altLang="en-US" smtClean="0"/>
              <a:t>‹#›</a:t>
            </a:fld>
            <a:endParaRPr lang="zh-TW" altLang="en-US"/>
          </a:p>
        </p:txBody>
      </p:sp>
      <p:pic>
        <p:nvPicPr>
          <p:cNvPr id="90" name="圖片 89"/>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69665" y="59269"/>
            <a:ext cx="1489856" cy="1284830"/>
          </a:xfrm>
          <a:prstGeom prst="rect">
            <a:avLst/>
          </a:prstGeom>
        </p:spPr>
      </p:pic>
      <p:pic>
        <p:nvPicPr>
          <p:cNvPr id="92" name="圖片 91"/>
          <p:cNvPicPr>
            <a:picLocks noChangeAspect="1"/>
          </p:cNvPicPr>
          <p:nvPr userDrawn="1"/>
        </p:nvPicPr>
        <p:blipFill>
          <a:blip r:embed="rId2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00473" y="62941"/>
            <a:ext cx="1396031" cy="1396031"/>
          </a:xfrm>
          <a:prstGeom prst="rect">
            <a:avLst/>
          </a:prstGeom>
        </p:spPr>
      </p:pic>
    </p:spTree>
    <p:extLst>
      <p:ext uri="{BB962C8B-B14F-4D97-AF65-F5344CB8AC3E}">
        <p14:creationId xmlns:p14="http://schemas.microsoft.com/office/powerpoint/2010/main" val="30134025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hf hdr="0" dt="0"/>
  <p:txStyles>
    <p:titleStyle>
      <a:lvl1pPr algn="l" defTabSz="914377"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ticZclUYy88&amp;feature=youtu.be&amp;ab_channel=AaronBecker"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31sOQCBFgZ6gXE1RQduciobM00dMwb1X/view?fbclid=IwAR3iKHEjsgDVTqjRoMMOTrxx1nH2Q6cRDZRnB0sXIkd6JWO4sp0vlFzWTx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4763ABEC-BCC2-44F5-BD5E-DD150A9F5774}" type="slidenum">
              <a:rPr lang="zh-TW" altLang="en-US" smtClean="0"/>
              <a:pPr/>
              <a:t>1</a:t>
            </a:fld>
            <a:endParaRPr lang="zh-TW" altLang="en-US" dirty="0"/>
          </a:p>
        </p:txBody>
      </p:sp>
      <p:sp>
        <p:nvSpPr>
          <p:cNvPr id="6" name="標題 7"/>
          <p:cNvSpPr txBox="1">
            <a:spLocks/>
          </p:cNvSpPr>
          <p:nvPr/>
        </p:nvSpPr>
        <p:spPr>
          <a:xfrm>
            <a:off x="2990626" y="85132"/>
            <a:ext cx="6637602" cy="1606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cap="none" dirty="0" smtClean="0">
                <a:latin typeface="+mn-lt"/>
                <a:cs typeface="Times New Roman" panose="02020603050405020304" pitchFamily="18" charset="0"/>
              </a:rPr>
              <a:t>Connected component labeling</a:t>
            </a:r>
            <a:endParaRPr lang="en-US" altLang="zh-TW" cap="none" dirty="0">
              <a:latin typeface="+mn-lt"/>
              <a:cs typeface="Times New Roman" panose="02020603050405020304" pitchFamily="18" charset="0"/>
            </a:endParaRPr>
          </a:p>
        </p:txBody>
      </p:sp>
      <p:pic>
        <p:nvPicPr>
          <p:cNvPr id="3" name="圖片 2"/>
          <p:cNvPicPr>
            <a:picLocks noChangeAspect="1"/>
          </p:cNvPicPr>
          <p:nvPr/>
        </p:nvPicPr>
        <p:blipFill>
          <a:blip r:embed="rId3"/>
          <a:stretch>
            <a:fillRect/>
          </a:stretch>
        </p:blipFill>
        <p:spPr>
          <a:xfrm>
            <a:off x="617659" y="2443162"/>
            <a:ext cx="4962525" cy="3343275"/>
          </a:xfrm>
          <a:prstGeom prst="rect">
            <a:avLst/>
          </a:prstGeom>
        </p:spPr>
      </p:pic>
      <p:pic>
        <p:nvPicPr>
          <p:cNvPr id="4" name="圖片 3"/>
          <p:cNvPicPr>
            <a:picLocks noChangeAspect="1"/>
          </p:cNvPicPr>
          <p:nvPr/>
        </p:nvPicPr>
        <p:blipFill>
          <a:blip r:embed="rId4"/>
          <a:stretch>
            <a:fillRect/>
          </a:stretch>
        </p:blipFill>
        <p:spPr>
          <a:xfrm>
            <a:off x="6706552" y="2606040"/>
            <a:ext cx="5016089" cy="2948940"/>
          </a:xfrm>
          <a:prstGeom prst="rect">
            <a:avLst/>
          </a:prstGeom>
        </p:spPr>
      </p:pic>
      <p:sp>
        <p:nvSpPr>
          <p:cNvPr id="8" name="標題 7"/>
          <p:cNvSpPr txBox="1">
            <a:spLocks/>
          </p:cNvSpPr>
          <p:nvPr/>
        </p:nvSpPr>
        <p:spPr>
          <a:xfrm>
            <a:off x="2034386" y="2000893"/>
            <a:ext cx="1371824" cy="6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2000" cap="none" dirty="0" smtClean="0">
                <a:latin typeface="+mn-lt"/>
                <a:cs typeface="Times New Roman" panose="02020603050405020304" pitchFamily="18" charset="0"/>
              </a:rPr>
              <a:t>First pass</a:t>
            </a:r>
            <a:endParaRPr lang="en-US" altLang="zh-TW" sz="2000" cap="none" dirty="0">
              <a:latin typeface="+mn-lt"/>
              <a:cs typeface="Times New Roman" panose="02020603050405020304" pitchFamily="18" charset="0"/>
            </a:endParaRPr>
          </a:p>
        </p:txBody>
      </p:sp>
      <p:sp>
        <p:nvSpPr>
          <p:cNvPr id="10" name="標題 7"/>
          <p:cNvSpPr txBox="1">
            <a:spLocks/>
          </p:cNvSpPr>
          <p:nvPr/>
        </p:nvSpPr>
        <p:spPr>
          <a:xfrm>
            <a:off x="8710612" y="2070691"/>
            <a:ext cx="1623396" cy="6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2000" cap="none" dirty="0" smtClean="0">
                <a:latin typeface="+mn-lt"/>
                <a:cs typeface="Times New Roman" panose="02020603050405020304" pitchFamily="18" charset="0"/>
              </a:rPr>
              <a:t>Second pass</a:t>
            </a:r>
            <a:endParaRPr lang="en-US" altLang="zh-TW" sz="2000" cap="none" dirty="0">
              <a:latin typeface="+mn-lt"/>
              <a:cs typeface="Times New Roman" panose="02020603050405020304" pitchFamily="18" charset="0"/>
            </a:endParaRPr>
          </a:p>
        </p:txBody>
      </p:sp>
      <p:sp>
        <p:nvSpPr>
          <p:cNvPr id="11" name="標題 7"/>
          <p:cNvSpPr txBox="1">
            <a:spLocks/>
          </p:cNvSpPr>
          <p:nvPr/>
        </p:nvSpPr>
        <p:spPr>
          <a:xfrm>
            <a:off x="2409017" y="5926132"/>
            <a:ext cx="2123561" cy="6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2000" cap="none" dirty="0" smtClean="0">
                <a:latin typeface="+mn-lt"/>
                <a:cs typeface="Times New Roman" panose="02020603050405020304" pitchFamily="18" charset="0"/>
              </a:rPr>
              <a:t>Detail explanation : </a:t>
            </a:r>
            <a:endParaRPr lang="en-US" altLang="zh-TW" sz="2000" cap="none" dirty="0">
              <a:latin typeface="+mn-lt"/>
              <a:cs typeface="Times New Roman" panose="02020603050405020304" pitchFamily="18" charset="0"/>
            </a:endParaRPr>
          </a:p>
        </p:txBody>
      </p:sp>
      <p:sp>
        <p:nvSpPr>
          <p:cNvPr id="7" name="矩形 6"/>
          <p:cNvSpPr/>
          <p:nvPr/>
        </p:nvSpPr>
        <p:spPr>
          <a:xfrm>
            <a:off x="4731522" y="5933988"/>
            <a:ext cx="6096000" cy="646331"/>
          </a:xfrm>
          <a:prstGeom prst="rect">
            <a:avLst/>
          </a:prstGeom>
        </p:spPr>
        <p:txBody>
          <a:bodyPr>
            <a:spAutoFit/>
          </a:bodyPr>
          <a:lstStyle/>
          <a:p>
            <a:r>
              <a:rPr lang="zh-TW" altLang="en-US" dirty="0">
                <a:ln>
                  <a:solidFill>
                    <a:srgbClr val="0070C0"/>
                  </a:solidFill>
                </a:ln>
                <a:hlinkClick r:id="rId5"/>
              </a:rPr>
              <a:t>https://www.youtube.com/watch?v=ticZclUYy88&amp;feature=youtu.be&amp;ab_channel=AaronBecker</a:t>
            </a:r>
            <a:endParaRPr lang="zh-TW" altLang="en-US" dirty="0">
              <a:ln>
                <a:solidFill>
                  <a:srgbClr val="0070C0"/>
                </a:solidFill>
              </a:ln>
            </a:endParaRPr>
          </a:p>
        </p:txBody>
      </p:sp>
      <p:sp>
        <p:nvSpPr>
          <p:cNvPr id="12" name="標題 7"/>
          <p:cNvSpPr txBox="1">
            <a:spLocks/>
          </p:cNvSpPr>
          <p:nvPr/>
        </p:nvSpPr>
        <p:spPr>
          <a:xfrm>
            <a:off x="4532578" y="1576276"/>
            <a:ext cx="3116254" cy="6051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2000" b="1" cap="none" dirty="0" smtClean="0">
                <a:latin typeface="+mn-lt"/>
                <a:cs typeface="Times New Roman" panose="02020603050405020304" pitchFamily="18" charset="0"/>
              </a:rPr>
              <a:t>4-neighbor CCL example :</a:t>
            </a:r>
            <a:endParaRPr lang="en-US" altLang="zh-TW" sz="2000" b="1" cap="none" dirty="0">
              <a:latin typeface="+mn-lt"/>
              <a:cs typeface="Times New Roman" panose="02020603050405020304" pitchFamily="18" charset="0"/>
            </a:endParaRPr>
          </a:p>
        </p:txBody>
      </p:sp>
    </p:spTree>
    <p:extLst>
      <p:ext uri="{BB962C8B-B14F-4D97-AF65-F5344CB8AC3E}">
        <p14:creationId xmlns:p14="http://schemas.microsoft.com/office/powerpoint/2010/main" val="16816069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4763ABEC-BCC2-44F5-BD5E-DD150A9F5774}" type="slidenum">
              <a:rPr lang="zh-TW" altLang="en-US" smtClean="0"/>
              <a:pPr/>
              <a:t>2</a:t>
            </a:fld>
            <a:endParaRPr lang="zh-TW" altLang="en-US" dirty="0"/>
          </a:p>
        </p:txBody>
      </p:sp>
      <p:sp>
        <p:nvSpPr>
          <p:cNvPr id="6" name="標題 7"/>
          <p:cNvSpPr txBox="1">
            <a:spLocks/>
          </p:cNvSpPr>
          <p:nvPr/>
        </p:nvSpPr>
        <p:spPr>
          <a:xfrm>
            <a:off x="5424543" y="0"/>
            <a:ext cx="1258645" cy="1606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cap="none" dirty="0" smtClean="0">
                <a:latin typeface="+mn-lt"/>
                <a:cs typeface="Times New Roman" panose="02020603050405020304" pitchFamily="18" charset="0"/>
              </a:rPr>
              <a:t>HW1</a:t>
            </a:r>
            <a:endParaRPr lang="en-US" altLang="zh-TW" cap="none" dirty="0">
              <a:latin typeface="+mn-lt"/>
              <a:cs typeface="Times New Roman" panose="02020603050405020304" pitchFamily="18" charset="0"/>
            </a:endParaRPr>
          </a:p>
        </p:txBody>
      </p:sp>
      <p:sp>
        <p:nvSpPr>
          <p:cNvPr id="7" name="標題 7"/>
          <p:cNvSpPr txBox="1">
            <a:spLocks/>
          </p:cNvSpPr>
          <p:nvPr/>
        </p:nvSpPr>
        <p:spPr>
          <a:xfrm>
            <a:off x="1079104" y="1309903"/>
            <a:ext cx="10070615" cy="1417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60000"/>
              </a:lnSpc>
            </a:pPr>
            <a:r>
              <a:rPr lang="zh-TW" altLang="en-US" sz="2000" cap="none" dirty="0" smtClean="0">
                <a:latin typeface="+mn-lt"/>
                <a:ea typeface="標楷體" panose="03000509000000000000" pitchFamily="65" charset="-120"/>
                <a:cs typeface="Times New Roman" panose="02020603050405020304" pitchFamily="18" charset="0"/>
              </a:rPr>
              <a:t>使用以下連結之</a:t>
            </a:r>
            <a:r>
              <a:rPr lang="en-US" altLang="zh-TW" sz="2000" cap="none" dirty="0" smtClean="0">
                <a:latin typeface="+mn-lt"/>
                <a:ea typeface="標楷體" panose="03000509000000000000" pitchFamily="65" charset="-120"/>
                <a:cs typeface="Times New Roman" panose="02020603050405020304" pitchFamily="18" charset="0"/>
              </a:rPr>
              <a:t>Dataset</a:t>
            </a:r>
            <a:r>
              <a:rPr lang="zh-TW" altLang="en-US" sz="2000" cap="none" dirty="0" smtClean="0">
                <a:latin typeface="+mn-lt"/>
                <a:ea typeface="標楷體" panose="03000509000000000000" pitchFamily="65" charset="-120"/>
                <a:cs typeface="Times New Roman" panose="02020603050405020304" pitchFamily="18" charset="0"/>
              </a:rPr>
              <a:t>，以</a:t>
            </a:r>
            <a:r>
              <a:rPr lang="en-US" altLang="zh-TW" sz="2000" cap="none" dirty="0" smtClean="0">
                <a:latin typeface="+mn-lt"/>
                <a:ea typeface="標楷體" panose="03000509000000000000" pitchFamily="65" charset="-120"/>
                <a:cs typeface="Times New Roman" panose="02020603050405020304" pitchFamily="18" charset="0"/>
              </a:rPr>
              <a:t>4 or 8 neighbor-CCL</a:t>
            </a:r>
            <a:r>
              <a:rPr lang="zh-TW" altLang="en-US" sz="2000" cap="none" dirty="0" smtClean="0">
                <a:latin typeface="+mn-lt"/>
                <a:ea typeface="標楷體" panose="03000509000000000000" pitchFamily="65" charset="-120"/>
                <a:cs typeface="Times New Roman" panose="02020603050405020304" pitchFamily="18" charset="0"/>
              </a:rPr>
              <a:t>完成如下方的結果 </a:t>
            </a:r>
            <a:endParaRPr lang="en-US" altLang="zh-TW" sz="2000" cap="none" dirty="0" smtClean="0">
              <a:latin typeface="+mn-lt"/>
              <a:ea typeface="標楷體" panose="03000509000000000000" pitchFamily="65" charset="-120"/>
              <a:cs typeface="Times New Roman" panose="02020603050405020304" pitchFamily="18" charset="0"/>
            </a:endParaRPr>
          </a:p>
          <a:p>
            <a:pPr>
              <a:lnSpc>
                <a:spcPct val="160000"/>
              </a:lnSpc>
            </a:pPr>
            <a:r>
              <a:rPr lang="en-US" altLang="zh-TW" sz="2000" cap="none" dirty="0" smtClean="0">
                <a:latin typeface="+mn-lt"/>
                <a:ea typeface="標楷體" panose="03000509000000000000" pitchFamily="65" charset="-120"/>
                <a:cs typeface="Times New Roman" panose="02020603050405020304" pitchFamily="18" charset="0"/>
              </a:rPr>
              <a:t>(Hint : 1. pixel</a:t>
            </a:r>
            <a:r>
              <a:rPr lang="zh-TW" altLang="en-US" sz="2000" cap="none" dirty="0" smtClean="0">
                <a:latin typeface="+mn-lt"/>
                <a:ea typeface="標楷體" panose="03000509000000000000" pitchFamily="65" charset="-120"/>
                <a:cs typeface="Times New Roman" panose="02020603050405020304" pitchFamily="18" charset="0"/>
              </a:rPr>
              <a:t>數目 </a:t>
            </a:r>
            <a:r>
              <a:rPr lang="en-US" altLang="zh-TW" sz="2000" cap="none" dirty="0" smtClean="0">
                <a:latin typeface="+mn-lt"/>
                <a:ea typeface="標楷體" panose="03000509000000000000" pitchFamily="65" charset="-120"/>
                <a:cs typeface="Times New Roman" panose="02020603050405020304" pitchFamily="18" charset="0"/>
              </a:rPr>
              <a:t>2.</a:t>
            </a:r>
            <a:r>
              <a:rPr lang="zh-TW" altLang="en-US" sz="2000" cap="none" dirty="0" smtClean="0">
                <a:latin typeface="+mn-lt"/>
                <a:ea typeface="標楷體" panose="03000509000000000000" pitchFamily="65" charset="-120"/>
                <a:cs typeface="Times New Roman" panose="02020603050405020304" pitchFamily="18" charset="0"/>
              </a:rPr>
              <a:t> 連通區域的最大</a:t>
            </a:r>
            <a:r>
              <a:rPr lang="en-US" altLang="zh-TW" sz="2000" cap="none" dirty="0" smtClean="0">
                <a:latin typeface="+mn-lt"/>
                <a:ea typeface="標楷體" panose="03000509000000000000" pitchFamily="65" charset="-120"/>
                <a:cs typeface="Times New Roman" panose="02020603050405020304" pitchFamily="18" charset="0"/>
              </a:rPr>
              <a:t>y</a:t>
            </a:r>
            <a:r>
              <a:rPr lang="zh-TW" altLang="en-US" sz="2000" cap="none" dirty="0" smtClean="0">
                <a:latin typeface="+mn-lt"/>
                <a:ea typeface="標楷體" panose="03000509000000000000" pitchFamily="65" charset="-120"/>
                <a:cs typeface="Times New Roman" panose="02020603050405020304" pitchFamily="18" charset="0"/>
              </a:rPr>
              <a:t>值</a:t>
            </a:r>
            <a:r>
              <a:rPr lang="en-US" altLang="zh-TW" sz="2000" cap="none" dirty="0" smtClean="0">
                <a:latin typeface="+mn-lt"/>
                <a:ea typeface="標楷體" panose="03000509000000000000" pitchFamily="65" charset="-120"/>
                <a:cs typeface="Times New Roman" panose="02020603050405020304" pitchFamily="18" charset="0"/>
              </a:rPr>
              <a:t>)</a:t>
            </a:r>
            <a:endParaRPr lang="en-US" altLang="zh-TW" sz="2000" cap="none" dirty="0">
              <a:latin typeface="+mn-lt"/>
              <a:ea typeface="標楷體" panose="03000509000000000000" pitchFamily="65" charset="-120"/>
              <a:cs typeface="Times New Roman" panose="02020603050405020304" pitchFamily="18" charset="0"/>
            </a:endParaRPr>
          </a:p>
        </p:txBody>
      </p:sp>
      <p:sp>
        <p:nvSpPr>
          <p:cNvPr id="10" name="矩形 9"/>
          <p:cNvSpPr/>
          <p:nvPr/>
        </p:nvSpPr>
        <p:spPr>
          <a:xfrm>
            <a:off x="1103891" y="2504217"/>
            <a:ext cx="6096000" cy="923330"/>
          </a:xfrm>
          <a:prstGeom prst="rect">
            <a:avLst/>
          </a:prstGeom>
        </p:spPr>
        <p:txBody>
          <a:bodyPr>
            <a:spAutoFit/>
          </a:bodyPr>
          <a:lstStyle/>
          <a:p>
            <a:r>
              <a:rPr lang="en-US" altLang="zh-TW" dirty="0" smtClean="0">
                <a:ln>
                  <a:solidFill>
                    <a:srgbClr val="0070C0"/>
                  </a:solidFill>
                </a:ln>
                <a:hlinkClick r:id="rId3"/>
              </a:rPr>
              <a:t>https://drive.google.com/file/d/131sOQCBFgZ6gXE1RQduciobM00dMwb1X/view?fbclid=IwAR3iKHEjsgDVTqjRoMMOTrxx1nH2Q6cRDZRnB0sXIkd6JWO4sp0vlFzWTxw</a:t>
            </a:r>
            <a:endParaRPr lang="zh-TW" altLang="en-US" dirty="0">
              <a:ln>
                <a:solidFill>
                  <a:srgbClr val="0070C0"/>
                </a:solidFill>
              </a:ln>
            </a:endParaRPr>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91" y="3525591"/>
            <a:ext cx="4143308" cy="3107481"/>
          </a:xfrm>
          <a:prstGeom prst="rect">
            <a:avLst/>
          </a:prstGeom>
        </p:spPr>
      </p:pic>
      <p:pic>
        <p:nvPicPr>
          <p:cNvPr id="12" name="圖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6137" y="3526488"/>
            <a:ext cx="4158369" cy="3118777"/>
          </a:xfrm>
          <a:prstGeom prst="rect">
            <a:avLst/>
          </a:prstGeom>
        </p:spPr>
      </p:pic>
      <p:sp>
        <p:nvSpPr>
          <p:cNvPr id="13" name="向右箭號 12"/>
          <p:cNvSpPr/>
          <p:nvPr/>
        </p:nvSpPr>
        <p:spPr>
          <a:xfrm>
            <a:off x="5671252" y="4762339"/>
            <a:ext cx="1011936" cy="6339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793662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4763ABEC-BCC2-44F5-BD5E-DD150A9F5774}" type="slidenum">
              <a:rPr lang="zh-TW" altLang="en-US" smtClean="0"/>
              <a:pPr/>
              <a:t>3</a:t>
            </a:fld>
            <a:endParaRPr lang="zh-TW" altLang="en-US" dirty="0"/>
          </a:p>
        </p:txBody>
      </p:sp>
      <p:sp>
        <p:nvSpPr>
          <p:cNvPr id="6" name="標題 7"/>
          <p:cNvSpPr txBox="1">
            <a:spLocks/>
          </p:cNvSpPr>
          <p:nvPr/>
        </p:nvSpPr>
        <p:spPr>
          <a:xfrm>
            <a:off x="5424543" y="0"/>
            <a:ext cx="1258645" cy="1606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cap="none" dirty="0" smtClean="0">
                <a:latin typeface="+mn-lt"/>
                <a:cs typeface="Times New Roman" panose="02020603050405020304" pitchFamily="18" charset="0"/>
              </a:rPr>
              <a:t>HW1</a:t>
            </a:r>
            <a:endParaRPr lang="en-US" altLang="zh-TW" cap="none" dirty="0">
              <a:latin typeface="+mn-lt"/>
              <a:cs typeface="Times New Roman" panose="02020603050405020304" pitchFamily="18" charset="0"/>
            </a:endParaRPr>
          </a:p>
        </p:txBody>
      </p:sp>
      <p:sp>
        <p:nvSpPr>
          <p:cNvPr id="9" name="標題 7"/>
          <p:cNvSpPr txBox="1">
            <a:spLocks/>
          </p:cNvSpPr>
          <p:nvPr/>
        </p:nvSpPr>
        <p:spPr>
          <a:xfrm>
            <a:off x="3674392" y="1938247"/>
            <a:ext cx="7912609" cy="4120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50000"/>
              </a:lnSpc>
            </a:pPr>
            <a:r>
              <a:rPr lang="zh-TW" altLang="en-US" sz="2000" cap="none" dirty="0" smtClean="0">
                <a:latin typeface="+mn-lt"/>
                <a:ea typeface="標楷體" panose="03000509000000000000" pitchFamily="65" charset="-120"/>
                <a:cs typeface="Times New Roman" panose="02020603050405020304" pitchFamily="18" charset="0"/>
              </a:rPr>
              <a:t>注意事項 </a:t>
            </a:r>
            <a:r>
              <a:rPr lang="en-US" altLang="zh-TW" sz="2000" cap="none" dirty="0" smtClean="0">
                <a:latin typeface="+mn-lt"/>
                <a:ea typeface="標楷體" panose="03000509000000000000" pitchFamily="65" charset="-120"/>
                <a:cs typeface="Times New Roman" panose="02020603050405020304" pitchFamily="18" charset="0"/>
              </a:rPr>
              <a:t>:</a:t>
            </a:r>
            <a:r>
              <a:rPr lang="zh-TW" altLang="en-US" sz="2000" cap="none" dirty="0" smtClean="0">
                <a:latin typeface="+mn-lt"/>
                <a:ea typeface="標楷體" panose="03000509000000000000" pitchFamily="65" charset="-120"/>
                <a:cs typeface="Times New Roman" panose="02020603050405020304" pitchFamily="18" charset="0"/>
              </a:rPr>
              <a:t> </a:t>
            </a:r>
            <a:endParaRPr lang="en-US" altLang="zh-TW" sz="2000" cap="none" dirty="0" smtClean="0">
              <a:latin typeface="+mn-lt"/>
              <a:ea typeface="標楷體" panose="03000509000000000000" pitchFamily="65" charset="-120"/>
              <a:cs typeface="Times New Roman" panose="02020603050405020304" pitchFamily="18" charset="0"/>
            </a:endParaRPr>
          </a:p>
          <a:p>
            <a:pPr>
              <a:lnSpc>
                <a:spcPct val="150000"/>
              </a:lnSpc>
            </a:pPr>
            <a:endParaRPr lang="en-US" altLang="zh-TW" sz="2000" cap="none" dirty="0">
              <a:latin typeface="+mn-lt"/>
              <a:ea typeface="標楷體" panose="03000509000000000000" pitchFamily="65" charset="-120"/>
              <a:cs typeface="Times New Roman" panose="02020603050405020304" pitchFamily="18" charset="0"/>
            </a:endParaRPr>
          </a:p>
          <a:p>
            <a:pPr marL="457200" indent="-457200">
              <a:lnSpc>
                <a:spcPct val="150000"/>
              </a:lnSpc>
              <a:buFont typeface="+mj-lt"/>
              <a:buAutoNum type="arabicPeriod"/>
            </a:pPr>
            <a:r>
              <a:rPr lang="zh-TW" altLang="en-US" sz="2000" cap="none" dirty="0" smtClean="0">
                <a:latin typeface="+mn-lt"/>
                <a:ea typeface="標楷體" panose="03000509000000000000" pitchFamily="65" charset="-120"/>
                <a:cs typeface="Times New Roman" panose="02020603050405020304" pitchFamily="18" charset="0"/>
              </a:rPr>
              <a:t>要一鍵生成</a:t>
            </a:r>
            <a:r>
              <a:rPr lang="en-US" altLang="zh-TW" sz="2000" cap="none" dirty="0" smtClean="0">
                <a:latin typeface="+mn-lt"/>
                <a:ea typeface="標楷體" panose="03000509000000000000" pitchFamily="65" charset="-120"/>
                <a:cs typeface="Times New Roman" panose="02020603050405020304" pitchFamily="18" charset="0"/>
              </a:rPr>
              <a:t>Subject</a:t>
            </a:r>
            <a:r>
              <a:rPr lang="zh-TW" altLang="en-US" sz="2000" cap="none" dirty="0" smtClean="0">
                <a:latin typeface="+mn-lt"/>
                <a:ea typeface="標楷體" panose="03000509000000000000" pitchFamily="65" charset="-120"/>
                <a:cs typeface="Times New Roman" panose="02020603050405020304" pitchFamily="18" charset="0"/>
              </a:rPr>
              <a:t>內所有資料夾的</a:t>
            </a:r>
            <a:r>
              <a:rPr lang="en-US" altLang="zh-TW" sz="2000" cap="none" dirty="0" smtClean="0">
                <a:latin typeface="+mn-lt"/>
                <a:ea typeface="標楷體" panose="03000509000000000000" pitchFamily="65" charset="-120"/>
                <a:cs typeface="Times New Roman" panose="02020603050405020304" pitchFamily="18" charset="0"/>
              </a:rPr>
              <a:t>CCL</a:t>
            </a:r>
            <a:r>
              <a:rPr lang="zh-TW" altLang="en-US" sz="2000" cap="none" dirty="0" smtClean="0">
                <a:latin typeface="+mn-lt"/>
                <a:ea typeface="標楷體" panose="03000509000000000000" pitchFamily="65" charset="-120"/>
                <a:cs typeface="Times New Roman" panose="02020603050405020304" pitchFamily="18" charset="0"/>
              </a:rPr>
              <a:t>結果，儲存對應的資料夾中</a:t>
            </a:r>
            <a:endParaRPr lang="en-US" altLang="zh-TW" sz="2000" cap="none" dirty="0" smtClean="0">
              <a:latin typeface="+mn-lt"/>
              <a:ea typeface="標楷體" panose="03000509000000000000" pitchFamily="65" charset="-120"/>
              <a:cs typeface="Times New Roman" panose="02020603050405020304" pitchFamily="18" charset="0"/>
            </a:endParaRPr>
          </a:p>
          <a:p>
            <a:pPr marL="457200" indent="-457200">
              <a:lnSpc>
                <a:spcPct val="150000"/>
              </a:lnSpc>
              <a:buFont typeface="+mj-lt"/>
              <a:buAutoNum type="arabicPeriod"/>
            </a:pPr>
            <a:endParaRPr lang="en-US" altLang="zh-TW" sz="2000" cap="none" dirty="0">
              <a:latin typeface="+mn-lt"/>
              <a:ea typeface="標楷體" panose="03000509000000000000" pitchFamily="65" charset="-120"/>
              <a:cs typeface="Times New Roman" panose="02020603050405020304" pitchFamily="18" charset="0"/>
            </a:endParaRPr>
          </a:p>
          <a:p>
            <a:pPr marL="457200" indent="-457200">
              <a:lnSpc>
                <a:spcPct val="150000"/>
              </a:lnSpc>
              <a:buFont typeface="+mj-lt"/>
              <a:buAutoNum type="arabicPeriod"/>
            </a:pPr>
            <a:r>
              <a:rPr lang="zh-TW" altLang="en-US" sz="2000" cap="none" dirty="0" smtClean="0">
                <a:latin typeface="+mn-lt"/>
                <a:ea typeface="標楷體" panose="03000509000000000000" pitchFamily="65" charset="-120"/>
                <a:cs typeface="Times New Roman" panose="02020603050405020304" pitchFamily="18" charset="0"/>
              </a:rPr>
              <a:t>將作業結果製作成一兩頁</a:t>
            </a:r>
            <a:r>
              <a:rPr lang="en-US" altLang="zh-TW" sz="2000" cap="none" dirty="0" smtClean="0">
                <a:latin typeface="+mn-lt"/>
                <a:ea typeface="標楷體" panose="03000509000000000000" pitchFamily="65" charset="-120"/>
                <a:cs typeface="Times New Roman" panose="02020603050405020304" pitchFamily="18" charset="0"/>
              </a:rPr>
              <a:t>PPT</a:t>
            </a:r>
            <a:r>
              <a:rPr lang="zh-TW" altLang="en-US" sz="2000" cap="none" dirty="0" smtClean="0">
                <a:latin typeface="+mn-lt"/>
                <a:ea typeface="標楷體" panose="03000509000000000000" pitchFamily="65" charset="-120"/>
                <a:cs typeface="Times New Roman" panose="02020603050405020304" pitchFamily="18" charset="0"/>
              </a:rPr>
              <a:t>後</a:t>
            </a:r>
            <a:r>
              <a:rPr lang="en-US" altLang="zh-TW" sz="2000" cap="none" dirty="0" smtClean="0">
                <a:latin typeface="+mn-lt"/>
                <a:ea typeface="標楷體" panose="03000509000000000000" pitchFamily="65" charset="-120"/>
                <a:cs typeface="Times New Roman" panose="02020603050405020304" pitchFamily="18" charset="0"/>
              </a:rPr>
              <a:t>(</a:t>
            </a:r>
            <a:r>
              <a:rPr lang="zh-TW" altLang="en-US" sz="2000" cap="none" dirty="0" smtClean="0">
                <a:latin typeface="+mn-lt"/>
                <a:ea typeface="標楷體" panose="03000509000000000000" pitchFamily="65" charset="-120"/>
                <a:cs typeface="Times New Roman" panose="02020603050405020304" pitchFamily="18" charset="0"/>
              </a:rPr>
              <a:t>可不放說明</a:t>
            </a:r>
            <a:r>
              <a:rPr lang="en-US" altLang="zh-TW" sz="2000" cap="none" dirty="0" smtClean="0">
                <a:latin typeface="+mn-lt"/>
                <a:ea typeface="標楷體" panose="03000509000000000000" pitchFamily="65" charset="-120"/>
                <a:cs typeface="Times New Roman" panose="02020603050405020304" pitchFamily="18" charset="0"/>
              </a:rPr>
              <a:t>)</a:t>
            </a:r>
            <a:r>
              <a:rPr lang="zh-TW" altLang="en-US" sz="2000" cap="none" dirty="0" smtClean="0">
                <a:latin typeface="+mn-lt"/>
                <a:ea typeface="標楷體" panose="03000509000000000000" pitchFamily="65" charset="-120"/>
                <a:cs typeface="Times New Roman" panose="02020603050405020304" pitchFamily="18" charset="0"/>
              </a:rPr>
              <a:t>，於</a:t>
            </a:r>
            <a:r>
              <a:rPr lang="en-US" altLang="zh-TW" sz="2000" cap="none" dirty="0" smtClean="0">
                <a:latin typeface="+mn-lt"/>
                <a:ea typeface="標楷體" panose="03000509000000000000" pitchFamily="65" charset="-120"/>
                <a:cs typeface="Times New Roman" panose="02020603050405020304" pitchFamily="18" charset="0"/>
              </a:rPr>
              <a:t>1/15</a:t>
            </a:r>
            <a:r>
              <a:rPr lang="zh-TW" altLang="en-US" sz="2000" cap="none" dirty="0" smtClean="0">
                <a:latin typeface="+mn-lt"/>
                <a:ea typeface="標楷體" panose="03000509000000000000" pitchFamily="65" charset="-120"/>
                <a:cs typeface="Times New Roman" panose="02020603050405020304" pitchFamily="18" charset="0"/>
              </a:rPr>
              <a:t> </a:t>
            </a:r>
            <a:r>
              <a:rPr lang="en-US" altLang="zh-TW" sz="2000" cap="none" dirty="0" smtClean="0">
                <a:latin typeface="+mn-lt"/>
                <a:ea typeface="標楷體" panose="03000509000000000000" pitchFamily="65" charset="-120"/>
                <a:cs typeface="Times New Roman" panose="02020603050405020304" pitchFamily="18" charset="0"/>
              </a:rPr>
              <a:t>15.30</a:t>
            </a:r>
            <a:r>
              <a:rPr lang="zh-TW" altLang="en-US" sz="2000" cap="none" dirty="0" smtClean="0">
                <a:latin typeface="+mn-lt"/>
                <a:ea typeface="標楷體" panose="03000509000000000000" pitchFamily="65" charset="-120"/>
                <a:cs typeface="Times New Roman" panose="02020603050405020304" pitchFamily="18" charset="0"/>
              </a:rPr>
              <a:t>前上傳至</a:t>
            </a:r>
            <a:r>
              <a:rPr lang="en-US" altLang="zh-TW" sz="2000" cap="none" dirty="0" smtClean="0">
                <a:latin typeface="+mn-lt"/>
                <a:ea typeface="標楷體" panose="03000509000000000000" pitchFamily="65" charset="-120"/>
                <a:cs typeface="Times New Roman" panose="02020603050405020304" pitchFamily="18" charset="0"/>
              </a:rPr>
              <a:t>Skype</a:t>
            </a:r>
            <a:r>
              <a:rPr lang="zh-TW" altLang="en-US" sz="2000" cap="none" dirty="0" smtClean="0">
                <a:latin typeface="+mn-lt"/>
                <a:ea typeface="標楷體" panose="03000509000000000000" pitchFamily="65" charset="-120"/>
                <a:cs typeface="Times New Roman" panose="02020603050405020304" pitchFamily="18" charset="0"/>
              </a:rPr>
              <a:t>群組中</a:t>
            </a:r>
            <a:endParaRPr lang="en-US" altLang="zh-TW" sz="2000" cap="none" dirty="0" smtClean="0">
              <a:latin typeface="+mn-lt"/>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3"/>
          <a:stretch>
            <a:fillRect/>
          </a:stretch>
        </p:blipFill>
        <p:spPr>
          <a:xfrm>
            <a:off x="681854" y="1719838"/>
            <a:ext cx="2536833" cy="5138162"/>
          </a:xfrm>
          <a:prstGeom prst="rect">
            <a:avLst/>
          </a:prstGeom>
        </p:spPr>
      </p:pic>
    </p:spTree>
    <p:extLst>
      <p:ext uri="{BB962C8B-B14F-4D97-AF65-F5344CB8AC3E}">
        <p14:creationId xmlns:p14="http://schemas.microsoft.com/office/powerpoint/2010/main" val="9502252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訂 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18701</TotalTime>
  <Words>288</Words>
  <Application>Microsoft Office PowerPoint</Application>
  <PresentationFormat>寬螢幕</PresentationFormat>
  <Paragraphs>25</Paragraphs>
  <Slides>3</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vt:i4>
      </vt:variant>
    </vt:vector>
  </HeadingPairs>
  <TitlesOfParts>
    <vt:vector size="10" baseType="lpstr">
      <vt:lpstr>新細明體</vt:lpstr>
      <vt:lpstr>標楷體</vt:lpstr>
      <vt:lpstr>Arial</vt:lpstr>
      <vt:lpstr>Calibri</vt:lpstr>
      <vt:lpstr>Times New Roman</vt:lpstr>
      <vt:lpstr>Trebuchet MS</vt:lpstr>
      <vt:lpstr>電路</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Technology Elaboration Toward Application Innovation: An Instructional Transformation in a Project-oriented Capstone Course of Dynamic Control Systems</dc:title>
  <dc:creator>vss</dc:creator>
  <cp:lastModifiedBy>曜懋 鄭</cp:lastModifiedBy>
  <cp:revision>440</cp:revision>
  <dcterms:created xsi:type="dcterms:W3CDTF">2018-06-06T15:08:31Z</dcterms:created>
  <dcterms:modified xsi:type="dcterms:W3CDTF">2021-01-14T06:16:59Z</dcterms:modified>
</cp:coreProperties>
</file>