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69" r:id="rId2"/>
    <p:sldId id="289" r:id="rId3"/>
    <p:sldId id="290" r:id="rId4"/>
    <p:sldId id="256" r:id="rId5"/>
    <p:sldId id="257" r:id="rId6"/>
    <p:sldId id="258" r:id="rId7"/>
    <p:sldId id="259" r:id="rId8"/>
    <p:sldId id="260" r:id="rId9"/>
    <p:sldId id="261" r:id="rId10"/>
    <p:sldId id="262" r:id="rId11"/>
    <p:sldId id="263" r:id="rId12"/>
    <p:sldId id="264" r:id="rId13"/>
    <p:sldId id="265" r:id="rId14"/>
    <p:sldId id="266" r:id="rId15"/>
    <p:sldId id="267" r:id="rId16"/>
    <p:sldId id="270" r:id="rId17"/>
    <p:sldId id="294" r:id="rId18"/>
    <p:sldId id="293" r:id="rId19"/>
    <p:sldId id="271" r:id="rId20"/>
    <p:sldId id="291" r:id="rId21"/>
    <p:sldId id="272" r:id="rId22"/>
    <p:sldId id="273" r:id="rId23"/>
    <p:sldId id="274" r:id="rId24"/>
    <p:sldId id="292"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68" r:id="rId38"/>
    <p:sldId id="288" r:id="rId39"/>
    <p:sldId id="295" r:id="rId40"/>
    <p:sldId id="275" r:id="rId41"/>
    <p:sldId id="296" r:id="rId4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159CD28A-7B17-469C-842B-B0B9EE17E73D}">
          <p14:sldIdLst>
            <p14:sldId id="269"/>
            <p14:sldId id="289"/>
            <p14:sldId id="290"/>
            <p14:sldId id="256"/>
            <p14:sldId id="257"/>
            <p14:sldId id="258"/>
            <p14:sldId id="259"/>
            <p14:sldId id="260"/>
            <p14:sldId id="261"/>
            <p14:sldId id="262"/>
            <p14:sldId id="263"/>
            <p14:sldId id="264"/>
            <p14:sldId id="265"/>
            <p14:sldId id="266"/>
            <p14:sldId id="267"/>
            <p14:sldId id="270"/>
            <p14:sldId id="294"/>
            <p14:sldId id="293"/>
            <p14:sldId id="271"/>
            <p14:sldId id="291"/>
            <p14:sldId id="272"/>
            <p14:sldId id="273"/>
            <p14:sldId id="274"/>
            <p14:sldId id="292"/>
            <p14:sldId id="276"/>
            <p14:sldId id="277"/>
            <p14:sldId id="278"/>
            <p14:sldId id="279"/>
            <p14:sldId id="280"/>
            <p14:sldId id="281"/>
            <p14:sldId id="282"/>
            <p14:sldId id="283"/>
            <p14:sldId id="284"/>
            <p14:sldId id="285"/>
            <p14:sldId id="286"/>
            <p14:sldId id="287"/>
            <p14:sldId id="268"/>
            <p14:sldId id="288"/>
            <p14:sldId id="295"/>
            <p14:sldId id="27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5F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115" d="100"/>
          <a:sy n="115" d="100"/>
        </p:scale>
        <p:origin x="4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6158D-29E2-45F7-8730-FC2F0B816C4C}" type="datetimeFigureOut">
              <a:rPr lang="zh-CN" altLang="en-US" smtClean="0"/>
              <a:t>2020/8/13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9DE47-48D9-468E-81CF-F6E1217C5CE7}" type="slidenum">
              <a:rPr lang="zh-CN" altLang="en-US" smtClean="0"/>
              <a:t>‹#›</a:t>
            </a:fld>
            <a:endParaRPr lang="zh-CN" altLang="en-US"/>
          </a:p>
        </p:txBody>
      </p:sp>
    </p:spTree>
    <p:extLst>
      <p:ext uri="{BB962C8B-B14F-4D97-AF65-F5344CB8AC3E}">
        <p14:creationId xmlns:p14="http://schemas.microsoft.com/office/powerpoint/2010/main" val="2992764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65CC7C3-83C5-4653-9858-8662AADD2F52}" type="slidenum">
              <a:rPr lang="zh-TW" altLang="en-US" smtClean="0"/>
              <a:t>28</a:t>
            </a:fld>
            <a:endParaRPr lang="zh-TW" altLang="en-US"/>
          </a:p>
        </p:txBody>
      </p:sp>
    </p:spTree>
    <p:extLst>
      <p:ext uri="{BB962C8B-B14F-4D97-AF65-F5344CB8AC3E}">
        <p14:creationId xmlns:p14="http://schemas.microsoft.com/office/powerpoint/2010/main" val="38765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65CC7C3-83C5-4653-9858-8662AADD2F52}" type="slidenum">
              <a:rPr lang="zh-TW" altLang="en-US" smtClean="0"/>
              <a:t>33</a:t>
            </a:fld>
            <a:endParaRPr lang="zh-TW" altLang="en-US"/>
          </a:p>
        </p:txBody>
      </p:sp>
    </p:spTree>
    <p:extLst>
      <p:ext uri="{BB962C8B-B14F-4D97-AF65-F5344CB8AC3E}">
        <p14:creationId xmlns:p14="http://schemas.microsoft.com/office/powerpoint/2010/main" val="212822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65CC7C3-83C5-4653-9858-8662AADD2F52}" type="slidenum">
              <a:rPr lang="zh-TW" altLang="en-US" smtClean="0"/>
              <a:t>35</a:t>
            </a:fld>
            <a:endParaRPr lang="zh-TW" altLang="en-US"/>
          </a:p>
        </p:txBody>
      </p:sp>
    </p:spTree>
    <p:extLst>
      <p:ext uri="{BB962C8B-B14F-4D97-AF65-F5344CB8AC3E}">
        <p14:creationId xmlns:p14="http://schemas.microsoft.com/office/powerpoint/2010/main" val="488544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2CD552C-8310-4203-962C-BA5D090AA476}" type="datetimeFigureOut">
              <a:rPr lang="zh-TW" altLang="en-US" smtClean="0"/>
              <a:t>2020/8/13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030A070-A2D1-4220-AD10-FDC4D6F34FE3}" type="slidenum">
              <a:rPr lang="zh-TW" altLang="en-US" smtClean="0"/>
              <a:t>‹#›</a:t>
            </a:fld>
            <a:endParaRPr lang="zh-TW" altLang="en-US"/>
          </a:p>
        </p:txBody>
      </p:sp>
    </p:spTree>
    <p:extLst>
      <p:ext uri="{BB962C8B-B14F-4D97-AF65-F5344CB8AC3E}">
        <p14:creationId xmlns:p14="http://schemas.microsoft.com/office/powerpoint/2010/main" val="1327443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2CD552C-8310-4203-962C-BA5D090AA476}" type="datetimeFigureOut">
              <a:rPr lang="zh-TW" altLang="en-US" smtClean="0"/>
              <a:t>2020/8/13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030A070-A2D1-4220-AD10-FDC4D6F34FE3}" type="slidenum">
              <a:rPr lang="zh-TW" altLang="en-US" smtClean="0"/>
              <a:t>‹#›</a:t>
            </a:fld>
            <a:endParaRPr lang="zh-TW" altLang="en-US"/>
          </a:p>
        </p:txBody>
      </p:sp>
    </p:spTree>
    <p:extLst>
      <p:ext uri="{BB962C8B-B14F-4D97-AF65-F5344CB8AC3E}">
        <p14:creationId xmlns:p14="http://schemas.microsoft.com/office/powerpoint/2010/main" val="153624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2CD552C-8310-4203-962C-BA5D090AA476}" type="datetimeFigureOut">
              <a:rPr lang="zh-TW" altLang="en-US" smtClean="0"/>
              <a:t>2020/8/13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030A070-A2D1-4220-AD10-FDC4D6F34FE3}" type="slidenum">
              <a:rPr lang="zh-TW" altLang="en-US" smtClean="0"/>
              <a:t>‹#›</a:t>
            </a:fld>
            <a:endParaRPr lang="zh-TW" altLang="en-US"/>
          </a:p>
        </p:txBody>
      </p:sp>
    </p:spTree>
    <p:extLst>
      <p:ext uri="{BB962C8B-B14F-4D97-AF65-F5344CB8AC3E}">
        <p14:creationId xmlns:p14="http://schemas.microsoft.com/office/powerpoint/2010/main" val="183623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2CD552C-8310-4203-962C-BA5D090AA476}" type="datetimeFigureOut">
              <a:rPr lang="zh-TW" altLang="en-US" smtClean="0"/>
              <a:t>2020/8/13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030A070-A2D1-4220-AD10-FDC4D6F34FE3}" type="slidenum">
              <a:rPr lang="zh-TW" altLang="en-US" smtClean="0"/>
              <a:t>‹#›</a:t>
            </a:fld>
            <a:endParaRPr lang="zh-TW" altLang="en-US"/>
          </a:p>
        </p:txBody>
      </p:sp>
    </p:spTree>
    <p:extLst>
      <p:ext uri="{BB962C8B-B14F-4D97-AF65-F5344CB8AC3E}">
        <p14:creationId xmlns:p14="http://schemas.microsoft.com/office/powerpoint/2010/main" val="124977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32CD552C-8310-4203-962C-BA5D090AA476}" type="datetimeFigureOut">
              <a:rPr lang="zh-TW" altLang="en-US" smtClean="0"/>
              <a:t>2020/8/13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030A070-A2D1-4220-AD10-FDC4D6F34FE3}" type="slidenum">
              <a:rPr lang="zh-TW" altLang="en-US" smtClean="0"/>
              <a:t>‹#›</a:t>
            </a:fld>
            <a:endParaRPr lang="zh-TW" altLang="en-US"/>
          </a:p>
        </p:txBody>
      </p:sp>
    </p:spTree>
    <p:extLst>
      <p:ext uri="{BB962C8B-B14F-4D97-AF65-F5344CB8AC3E}">
        <p14:creationId xmlns:p14="http://schemas.microsoft.com/office/powerpoint/2010/main" val="328148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2CD552C-8310-4203-962C-BA5D090AA476}" type="datetimeFigureOut">
              <a:rPr lang="zh-TW" altLang="en-US" smtClean="0"/>
              <a:t>2020/8/13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030A070-A2D1-4220-AD10-FDC4D6F34FE3}" type="slidenum">
              <a:rPr lang="zh-TW" altLang="en-US" smtClean="0"/>
              <a:t>‹#›</a:t>
            </a:fld>
            <a:endParaRPr lang="zh-TW" altLang="en-US"/>
          </a:p>
        </p:txBody>
      </p:sp>
    </p:spTree>
    <p:extLst>
      <p:ext uri="{BB962C8B-B14F-4D97-AF65-F5344CB8AC3E}">
        <p14:creationId xmlns:p14="http://schemas.microsoft.com/office/powerpoint/2010/main" val="427978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32CD552C-8310-4203-962C-BA5D090AA476}" type="datetimeFigureOut">
              <a:rPr lang="zh-TW" altLang="en-US" smtClean="0"/>
              <a:t>2020/8/13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030A070-A2D1-4220-AD10-FDC4D6F34FE3}" type="slidenum">
              <a:rPr lang="zh-TW" altLang="en-US" smtClean="0"/>
              <a:t>‹#›</a:t>
            </a:fld>
            <a:endParaRPr lang="zh-TW" altLang="en-US"/>
          </a:p>
        </p:txBody>
      </p:sp>
    </p:spTree>
    <p:extLst>
      <p:ext uri="{BB962C8B-B14F-4D97-AF65-F5344CB8AC3E}">
        <p14:creationId xmlns:p14="http://schemas.microsoft.com/office/powerpoint/2010/main" val="261006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2CD552C-8310-4203-962C-BA5D090AA476}" type="datetimeFigureOut">
              <a:rPr lang="zh-TW" altLang="en-US" smtClean="0"/>
              <a:t>2020/8/13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030A070-A2D1-4220-AD10-FDC4D6F34FE3}" type="slidenum">
              <a:rPr lang="zh-TW" altLang="en-US" smtClean="0"/>
              <a:t>‹#›</a:t>
            </a:fld>
            <a:endParaRPr lang="zh-TW" altLang="en-US"/>
          </a:p>
        </p:txBody>
      </p:sp>
    </p:spTree>
    <p:extLst>
      <p:ext uri="{BB962C8B-B14F-4D97-AF65-F5344CB8AC3E}">
        <p14:creationId xmlns:p14="http://schemas.microsoft.com/office/powerpoint/2010/main" val="253124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2CD552C-8310-4203-962C-BA5D090AA476}" type="datetimeFigureOut">
              <a:rPr lang="zh-TW" altLang="en-US" smtClean="0"/>
              <a:t>2020/8/13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030A070-A2D1-4220-AD10-FDC4D6F34FE3}" type="slidenum">
              <a:rPr lang="zh-TW" altLang="en-US" smtClean="0"/>
              <a:t>‹#›</a:t>
            </a:fld>
            <a:endParaRPr lang="zh-TW" altLang="en-US"/>
          </a:p>
        </p:txBody>
      </p:sp>
    </p:spTree>
    <p:extLst>
      <p:ext uri="{BB962C8B-B14F-4D97-AF65-F5344CB8AC3E}">
        <p14:creationId xmlns:p14="http://schemas.microsoft.com/office/powerpoint/2010/main" val="1302482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2CD552C-8310-4203-962C-BA5D090AA476}" type="datetimeFigureOut">
              <a:rPr lang="zh-TW" altLang="en-US" smtClean="0"/>
              <a:t>2020/8/13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030A070-A2D1-4220-AD10-FDC4D6F34FE3}" type="slidenum">
              <a:rPr lang="zh-TW" altLang="en-US" smtClean="0"/>
              <a:t>‹#›</a:t>
            </a:fld>
            <a:endParaRPr lang="zh-TW" altLang="en-US"/>
          </a:p>
        </p:txBody>
      </p:sp>
    </p:spTree>
    <p:extLst>
      <p:ext uri="{BB962C8B-B14F-4D97-AF65-F5344CB8AC3E}">
        <p14:creationId xmlns:p14="http://schemas.microsoft.com/office/powerpoint/2010/main" val="490967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2CD552C-8310-4203-962C-BA5D090AA476}" type="datetimeFigureOut">
              <a:rPr lang="zh-TW" altLang="en-US" smtClean="0"/>
              <a:t>2020/8/13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030A070-A2D1-4220-AD10-FDC4D6F34FE3}" type="slidenum">
              <a:rPr lang="zh-TW" altLang="en-US" smtClean="0"/>
              <a:t>‹#›</a:t>
            </a:fld>
            <a:endParaRPr lang="zh-TW" altLang="en-US"/>
          </a:p>
        </p:txBody>
      </p:sp>
    </p:spTree>
    <p:extLst>
      <p:ext uri="{BB962C8B-B14F-4D97-AF65-F5344CB8AC3E}">
        <p14:creationId xmlns:p14="http://schemas.microsoft.com/office/powerpoint/2010/main" val="132235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D552C-8310-4203-962C-BA5D090AA476}" type="datetimeFigureOut">
              <a:rPr lang="zh-TW" altLang="en-US" smtClean="0"/>
              <a:t>2020/8/13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30A070-A2D1-4220-AD10-FDC4D6F34FE3}" type="slidenum">
              <a:rPr lang="zh-TW" altLang="en-US" smtClean="0"/>
              <a:t>‹#›</a:t>
            </a:fld>
            <a:endParaRPr lang="zh-TW" altLang="en-US"/>
          </a:p>
        </p:txBody>
      </p:sp>
    </p:spTree>
    <p:extLst>
      <p:ext uri="{BB962C8B-B14F-4D97-AF65-F5344CB8AC3E}">
        <p14:creationId xmlns:p14="http://schemas.microsoft.com/office/powerpoint/2010/main" val="1941749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8.wmf"/><Relationship Id="rId3" Type="http://schemas.openxmlformats.org/officeDocument/2006/relationships/image" Target="../media/image19.tmp"/><Relationship Id="rId7" Type="http://schemas.openxmlformats.org/officeDocument/2006/relationships/image" Target="../media/image15.wmf"/><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image" Target="../media/image17.wmf"/><Relationship Id="rId5" Type="http://schemas.openxmlformats.org/officeDocument/2006/relationships/image" Target="../media/image21.tmp"/><Relationship Id="rId10" Type="http://schemas.openxmlformats.org/officeDocument/2006/relationships/oleObject" Target="../embeddings/oleObject13.bin"/><Relationship Id="rId4" Type="http://schemas.openxmlformats.org/officeDocument/2006/relationships/image" Target="../media/image20.tmp"/><Relationship Id="rId9" Type="http://schemas.openxmlformats.org/officeDocument/2006/relationships/image" Target="../media/image16.wmf"/></Relationships>
</file>

<file path=ppt/slides/_rels/slide11.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25.tmp"/><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5.bin"/><Relationship Id="rId10" Type="http://schemas.openxmlformats.org/officeDocument/2006/relationships/image" Target="../media/image28.tmp"/><Relationship Id="rId4" Type="http://schemas.openxmlformats.org/officeDocument/2006/relationships/image" Target="../media/image26.tmp"/><Relationship Id="rId9" Type="http://schemas.openxmlformats.org/officeDocument/2006/relationships/image" Target="../media/image27.tmp"/></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32.tmp"/><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11" Type="http://schemas.openxmlformats.org/officeDocument/2006/relationships/image" Target="../media/image31.wmf"/><Relationship Id="rId5" Type="http://schemas.openxmlformats.org/officeDocument/2006/relationships/image" Target="../media/image34.tmp"/><Relationship Id="rId10" Type="http://schemas.openxmlformats.org/officeDocument/2006/relationships/oleObject" Target="../embeddings/oleObject19.bin"/><Relationship Id="rId4" Type="http://schemas.openxmlformats.org/officeDocument/2006/relationships/image" Target="../media/image33.tmp"/><Relationship Id="rId9" Type="http://schemas.openxmlformats.org/officeDocument/2006/relationships/image" Target="../media/image30.wmf"/></Relationships>
</file>

<file path=ppt/slides/_rels/slide14.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6.wmf"/><Relationship Id="rId11" Type="http://schemas.openxmlformats.org/officeDocument/2006/relationships/image" Target="../media/image40.tmp"/><Relationship Id="rId5" Type="http://schemas.openxmlformats.org/officeDocument/2006/relationships/oleObject" Target="../embeddings/oleObject21.bin"/><Relationship Id="rId10" Type="http://schemas.openxmlformats.org/officeDocument/2006/relationships/image" Target="../media/image39.tmp"/><Relationship Id="rId4" Type="http://schemas.openxmlformats.org/officeDocument/2006/relationships/image" Target="../media/image35.wmf"/><Relationship Id="rId9" Type="http://schemas.openxmlformats.org/officeDocument/2006/relationships/image" Target="../media/image38.tmp"/></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5.bin"/><Relationship Id="rId5" Type="http://schemas.openxmlformats.org/officeDocument/2006/relationships/image" Target="../media/image43.wmf"/><Relationship Id="rId4" Type="http://schemas.openxmlformats.org/officeDocument/2006/relationships/oleObject" Target="../embeddings/oleObject24.bin"/></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oleObject" Target="../embeddings/oleObject26.bin"/><Relationship Id="rId7" Type="http://schemas.openxmlformats.org/officeDocument/2006/relationships/image" Target="../media/image47.wmf"/><Relationship Id="rId12" Type="http://schemas.openxmlformats.org/officeDocument/2006/relationships/image" Target="../media/image49.pn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7.bin"/><Relationship Id="rId11" Type="http://schemas.openxmlformats.org/officeDocument/2006/relationships/image" Target="../media/image54.png"/><Relationship Id="rId5" Type="http://schemas.openxmlformats.org/officeDocument/2006/relationships/image" Target="../media/image52.png"/><Relationship Id="rId10" Type="http://schemas.openxmlformats.org/officeDocument/2006/relationships/image" Target="../media/image53.png"/><Relationship Id="rId4" Type="http://schemas.openxmlformats.org/officeDocument/2006/relationships/image" Target="../media/image46.wmf"/><Relationship Id="rId9" Type="http://schemas.openxmlformats.org/officeDocument/2006/relationships/image" Target="../media/image48.wmf"/></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3.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369837"/>
          </a:xfrm>
        </p:spPr>
        <p:txBody>
          <a:bodyPr>
            <a:normAutofit/>
          </a:bodyPr>
          <a:lstStyle/>
          <a:p>
            <a:r>
              <a:rPr lang="zh-CN" altLang="en-US" sz="6600" dirty="0" smtClean="0">
                <a:latin typeface="DFKai-SB" panose="03000509000000000000" pitchFamily="65" charset="-120"/>
                <a:ea typeface="DFKai-SB" panose="03000509000000000000" pitchFamily="65" charset="-120"/>
              </a:rPr>
              <a:t>期末報告</a:t>
            </a:r>
            <a:r>
              <a:rPr lang="en-US" altLang="zh-CN" sz="6600" dirty="0" smtClean="0">
                <a:latin typeface="DFKai-SB" panose="03000509000000000000" pitchFamily="65" charset="-120"/>
                <a:ea typeface="DFKai-SB" panose="03000509000000000000" pitchFamily="65" charset="-120"/>
              </a:rPr>
              <a:t/>
            </a:r>
            <a:br>
              <a:rPr lang="en-US" altLang="zh-CN" sz="6600" dirty="0" smtClean="0">
                <a:latin typeface="DFKai-SB" panose="03000509000000000000" pitchFamily="65" charset="-120"/>
                <a:ea typeface="DFKai-SB" panose="03000509000000000000" pitchFamily="65" charset="-120"/>
              </a:rPr>
            </a:br>
            <a:r>
              <a:rPr lang="en-US" altLang="zh-CN" sz="6600" dirty="0">
                <a:latin typeface="DFKai-SB" panose="03000509000000000000" pitchFamily="65" charset="-120"/>
                <a:ea typeface="DFKai-SB" panose="03000509000000000000" pitchFamily="65" charset="-120"/>
              </a:rPr>
              <a:t>	</a:t>
            </a:r>
            <a:r>
              <a:rPr lang="en-US" altLang="zh-CN" sz="6600" dirty="0" smtClean="0">
                <a:latin typeface="DFKai-SB" panose="03000509000000000000" pitchFamily="65" charset="-120"/>
                <a:ea typeface="DFKai-SB" panose="03000509000000000000" pitchFamily="65" charset="-120"/>
              </a:rPr>
              <a:t>		—</a:t>
            </a:r>
            <a:r>
              <a:rPr lang="zh-CN" altLang="en-US" sz="6600" dirty="0">
                <a:latin typeface="DFKai-SB" panose="03000509000000000000" pitchFamily="65" charset="-120"/>
                <a:ea typeface="DFKai-SB" panose="03000509000000000000" pitchFamily="65" charset="-120"/>
              </a:rPr>
              <a:t>倒單</a:t>
            </a:r>
            <a:r>
              <a:rPr lang="zh-CN" altLang="en-US" sz="6600" dirty="0" smtClean="0">
                <a:latin typeface="DFKai-SB" panose="03000509000000000000" pitchFamily="65" charset="-120"/>
                <a:ea typeface="DFKai-SB" panose="03000509000000000000" pitchFamily="65" charset="-120"/>
              </a:rPr>
              <a:t>擺上甩</a:t>
            </a:r>
            <a:endParaRPr lang="zh-CN" altLang="en-US" sz="6600" dirty="0">
              <a:latin typeface="DFKai-SB" panose="03000509000000000000" pitchFamily="65" charset="-120"/>
              <a:ea typeface="DFKai-SB" panose="03000509000000000000" pitchFamily="65" charset="-120"/>
            </a:endParaRPr>
          </a:p>
        </p:txBody>
      </p:sp>
      <p:sp>
        <p:nvSpPr>
          <p:cNvPr id="3" name="Content Placeholder 2"/>
          <p:cNvSpPr>
            <a:spLocks noGrp="1"/>
          </p:cNvSpPr>
          <p:nvPr>
            <p:ph idx="1"/>
          </p:nvPr>
        </p:nvSpPr>
        <p:spPr>
          <a:xfrm>
            <a:off x="4421659" y="3448479"/>
            <a:ext cx="2885303" cy="2705186"/>
          </a:xfrm>
        </p:spPr>
        <p:txBody>
          <a:bodyPr/>
          <a:lstStyle/>
          <a:p>
            <a:pPr marL="0" indent="0">
              <a:buNone/>
            </a:pPr>
            <a:r>
              <a:rPr lang="zh-CN" altLang="en-US" dirty="0">
                <a:latin typeface="DFKai-SB" panose="03000509000000000000" pitchFamily="65" charset="-120"/>
                <a:ea typeface="DFKai-SB" panose="03000509000000000000" pitchFamily="65" charset="-120"/>
              </a:rPr>
              <a:t>組</a:t>
            </a:r>
            <a:r>
              <a:rPr lang="zh-CN" altLang="en-US" dirty="0" smtClean="0">
                <a:latin typeface="DFKai-SB" panose="03000509000000000000" pitchFamily="65" charset="-120"/>
                <a:ea typeface="DFKai-SB" panose="03000509000000000000" pitchFamily="65" charset="-120"/>
              </a:rPr>
              <a:t>員：</a:t>
            </a:r>
            <a:endParaRPr lang="en-US" altLang="zh-CN" dirty="0" smtClean="0">
              <a:latin typeface="DFKai-SB" panose="03000509000000000000" pitchFamily="65" charset="-120"/>
              <a:ea typeface="DFKai-SB" panose="03000509000000000000" pitchFamily="65" charset="-120"/>
            </a:endParaRPr>
          </a:p>
          <a:p>
            <a:pPr marL="0" indent="0">
              <a:buNone/>
            </a:pPr>
            <a:r>
              <a:rPr lang="en-US" altLang="zh-CN" dirty="0">
                <a:latin typeface="DFKai-SB" panose="03000509000000000000" pitchFamily="65" charset="-120"/>
                <a:ea typeface="DFKai-SB" panose="03000509000000000000" pitchFamily="65" charset="-120"/>
              </a:rPr>
              <a:t>	</a:t>
            </a:r>
            <a:r>
              <a:rPr lang="zh-CN" altLang="en-US" dirty="0" smtClean="0">
                <a:latin typeface="DFKai-SB" panose="03000509000000000000" pitchFamily="65" charset="-120"/>
                <a:ea typeface="DFKai-SB" panose="03000509000000000000" pitchFamily="65" charset="-120"/>
              </a:rPr>
              <a:t>柯景倫</a:t>
            </a:r>
            <a:endParaRPr lang="en-US" altLang="zh-CN" dirty="0" smtClean="0">
              <a:latin typeface="DFKai-SB" panose="03000509000000000000" pitchFamily="65" charset="-120"/>
              <a:ea typeface="DFKai-SB" panose="03000509000000000000" pitchFamily="65" charset="-120"/>
            </a:endParaRPr>
          </a:p>
          <a:p>
            <a:pPr marL="0" indent="0">
              <a:buNone/>
            </a:pPr>
            <a:r>
              <a:rPr lang="en-US" altLang="zh-CN" dirty="0">
                <a:latin typeface="DFKai-SB" panose="03000509000000000000" pitchFamily="65" charset="-120"/>
                <a:ea typeface="DFKai-SB" panose="03000509000000000000" pitchFamily="65" charset="-120"/>
              </a:rPr>
              <a:t>	</a:t>
            </a:r>
            <a:r>
              <a:rPr lang="zh-CN" altLang="en-US" dirty="0" smtClean="0">
                <a:latin typeface="DFKai-SB" panose="03000509000000000000" pitchFamily="65" charset="-120"/>
                <a:ea typeface="DFKai-SB" panose="03000509000000000000" pitchFamily="65" charset="-120"/>
              </a:rPr>
              <a:t>吳宗振</a:t>
            </a:r>
            <a:endParaRPr lang="en-US" altLang="zh-CN" dirty="0" smtClean="0">
              <a:latin typeface="DFKai-SB" panose="03000509000000000000" pitchFamily="65" charset="-120"/>
              <a:ea typeface="DFKai-SB" panose="03000509000000000000" pitchFamily="65" charset="-120"/>
            </a:endParaRPr>
          </a:p>
          <a:p>
            <a:pPr marL="0" indent="0">
              <a:buNone/>
            </a:pPr>
            <a:r>
              <a:rPr lang="en-US" altLang="zh-CN" dirty="0">
                <a:latin typeface="DFKai-SB" panose="03000509000000000000" pitchFamily="65" charset="-120"/>
                <a:ea typeface="DFKai-SB" panose="03000509000000000000" pitchFamily="65" charset="-120"/>
              </a:rPr>
              <a:t>	</a:t>
            </a:r>
            <a:r>
              <a:rPr lang="zh-CN" altLang="en-US" dirty="0" smtClean="0">
                <a:latin typeface="DFKai-SB" panose="03000509000000000000" pitchFamily="65" charset="-120"/>
                <a:ea typeface="DFKai-SB" panose="03000509000000000000" pitchFamily="65" charset="-120"/>
              </a:rPr>
              <a:t>鄧至普</a:t>
            </a:r>
            <a:endParaRPr lang="en-US" altLang="zh-CN" dirty="0" smtClean="0">
              <a:latin typeface="DFKai-SB" panose="03000509000000000000" pitchFamily="65" charset="-120"/>
              <a:ea typeface="DFKai-SB" panose="03000509000000000000" pitchFamily="65" charset="-120"/>
            </a:endParaRPr>
          </a:p>
          <a:p>
            <a:pPr marL="0" indent="0">
              <a:buNone/>
            </a:pPr>
            <a:r>
              <a:rPr lang="en-US" altLang="zh-CN" dirty="0">
                <a:latin typeface="DFKai-SB" panose="03000509000000000000" pitchFamily="65" charset="-120"/>
                <a:ea typeface="DFKai-SB" panose="03000509000000000000" pitchFamily="65" charset="-120"/>
              </a:rPr>
              <a:t>	</a:t>
            </a:r>
            <a:r>
              <a:rPr lang="zh-CN" altLang="en-US" dirty="0">
                <a:latin typeface="DFKai-SB" panose="03000509000000000000" pitchFamily="65" charset="-120"/>
                <a:ea typeface="DFKai-SB" panose="03000509000000000000" pitchFamily="65" charset="-120"/>
              </a:rPr>
              <a:t>鍾</a:t>
            </a:r>
            <a:r>
              <a:rPr lang="zh-CN" altLang="en-US" dirty="0" smtClean="0">
                <a:latin typeface="DFKai-SB" panose="03000509000000000000" pitchFamily="65" charset="-120"/>
                <a:ea typeface="DFKai-SB" panose="03000509000000000000" pitchFamily="65" charset="-120"/>
              </a:rPr>
              <a:t>智堅</a:t>
            </a:r>
            <a:endParaRPr lang="zh-CN" altLang="en-US" dirty="0">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175924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2565"/>
            <a:ext cx="4029466" cy="3174316"/>
          </a:xfrm>
          <a:prstGeom prst="rect">
            <a:avLst/>
          </a:prstGeom>
        </p:spPr>
      </p:pic>
      <p:pic>
        <p:nvPicPr>
          <p:cNvPr id="5" name="圖片 4"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1338" y="352565"/>
            <a:ext cx="4051880" cy="3174316"/>
          </a:xfrm>
          <a:prstGeom prst="rect">
            <a:avLst/>
          </a:prstGeom>
        </p:spPr>
      </p:pic>
      <p:pic>
        <p:nvPicPr>
          <p:cNvPr id="6" name="圖片 5" descr="畫面剪輯"/>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5090" y="352565"/>
            <a:ext cx="4046910" cy="3174316"/>
          </a:xfrm>
          <a:prstGeom prst="rect">
            <a:avLst/>
          </a:prstGeom>
        </p:spPr>
      </p:pic>
      <p:graphicFrame>
        <p:nvGraphicFramePr>
          <p:cNvPr id="7" name="物件 6"/>
          <p:cNvGraphicFramePr>
            <a:graphicFrameLocks noChangeAspect="1"/>
          </p:cNvGraphicFramePr>
          <p:nvPr>
            <p:extLst>
              <p:ext uri="{D42A27DB-BD31-4B8C-83A1-F6EECF244321}">
                <p14:modId xmlns:p14="http://schemas.microsoft.com/office/powerpoint/2010/main" val="2902327272"/>
              </p:ext>
            </p:extLst>
          </p:nvPr>
        </p:nvGraphicFramePr>
        <p:xfrm>
          <a:off x="1708277" y="3720419"/>
          <a:ext cx="612912" cy="622641"/>
        </p:xfrm>
        <a:graphic>
          <a:graphicData uri="http://schemas.openxmlformats.org/presentationml/2006/ole">
            <mc:AlternateContent xmlns:mc="http://schemas.openxmlformats.org/markup-compatibility/2006">
              <mc:Choice xmlns:v="urn:schemas-microsoft-com:vml" Requires="v">
                <p:oleObj spid="_x0000_s5147" name="方程式" r:id="rId6" imgW="152280" imgH="203040" progId="Equation.3">
                  <p:embed/>
                </p:oleObj>
              </mc:Choice>
              <mc:Fallback>
                <p:oleObj name="方程式" r:id="rId6" imgW="152280" imgH="203040" progId="Equation.3">
                  <p:embed/>
                  <p:pic>
                    <p:nvPicPr>
                      <p:cNvPr id="0" name=""/>
                      <p:cNvPicPr/>
                      <p:nvPr/>
                    </p:nvPicPr>
                    <p:blipFill>
                      <a:blip r:embed="rId7"/>
                      <a:stretch>
                        <a:fillRect/>
                      </a:stretch>
                    </p:blipFill>
                    <p:spPr>
                      <a:xfrm>
                        <a:off x="1708277" y="3720419"/>
                        <a:ext cx="612912" cy="622641"/>
                      </a:xfrm>
                      <a:prstGeom prst="rect">
                        <a:avLst/>
                      </a:prstGeom>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1244877400"/>
              </p:ext>
            </p:extLst>
          </p:nvPr>
        </p:nvGraphicFramePr>
        <p:xfrm>
          <a:off x="5868203" y="3649322"/>
          <a:ext cx="438150" cy="693738"/>
        </p:xfrm>
        <a:graphic>
          <a:graphicData uri="http://schemas.openxmlformats.org/presentationml/2006/ole">
            <mc:AlternateContent xmlns:mc="http://schemas.openxmlformats.org/markup-compatibility/2006">
              <mc:Choice xmlns:v="urn:schemas-microsoft-com:vml" Requires="v">
                <p:oleObj spid="_x0000_s5148" name="方程式" r:id="rId8" imgW="152280" imgH="241200" progId="Equation.3">
                  <p:embed/>
                </p:oleObj>
              </mc:Choice>
              <mc:Fallback>
                <p:oleObj name="方程式" r:id="rId8" imgW="152280" imgH="241200" progId="Equation.3">
                  <p:embed/>
                  <p:pic>
                    <p:nvPicPr>
                      <p:cNvPr id="0" name=""/>
                      <p:cNvPicPr/>
                      <p:nvPr/>
                    </p:nvPicPr>
                    <p:blipFill>
                      <a:blip r:embed="rId9"/>
                      <a:stretch>
                        <a:fillRect/>
                      </a:stretch>
                    </p:blipFill>
                    <p:spPr>
                      <a:xfrm>
                        <a:off x="5868203" y="3649322"/>
                        <a:ext cx="438150" cy="693738"/>
                      </a:xfrm>
                      <a:prstGeom prst="rect">
                        <a:avLst/>
                      </a:prstGeom>
                    </p:spPr>
                  </p:pic>
                </p:oleObj>
              </mc:Fallback>
            </mc:AlternateContent>
          </a:graphicData>
        </a:graphic>
      </p:graphicFrame>
      <p:graphicFrame>
        <p:nvGraphicFramePr>
          <p:cNvPr id="9" name="物件 8"/>
          <p:cNvGraphicFramePr>
            <a:graphicFrameLocks noChangeAspect="1"/>
          </p:cNvGraphicFramePr>
          <p:nvPr>
            <p:extLst>
              <p:ext uri="{D42A27DB-BD31-4B8C-83A1-F6EECF244321}">
                <p14:modId xmlns:p14="http://schemas.microsoft.com/office/powerpoint/2010/main" val="3682536485"/>
              </p:ext>
            </p:extLst>
          </p:nvPr>
        </p:nvGraphicFramePr>
        <p:xfrm>
          <a:off x="9955273" y="3667699"/>
          <a:ext cx="426543" cy="675361"/>
        </p:xfrm>
        <a:graphic>
          <a:graphicData uri="http://schemas.openxmlformats.org/presentationml/2006/ole">
            <mc:AlternateContent xmlns:mc="http://schemas.openxmlformats.org/markup-compatibility/2006">
              <mc:Choice xmlns:v="urn:schemas-microsoft-com:vml" Requires="v">
                <p:oleObj spid="_x0000_s5149" name="方程式" r:id="rId10" imgW="152280" imgH="241200" progId="Equation.3">
                  <p:embed/>
                </p:oleObj>
              </mc:Choice>
              <mc:Fallback>
                <p:oleObj name="方程式" r:id="rId10" imgW="152280" imgH="241200" progId="Equation.3">
                  <p:embed/>
                  <p:pic>
                    <p:nvPicPr>
                      <p:cNvPr id="0" name=""/>
                      <p:cNvPicPr/>
                      <p:nvPr/>
                    </p:nvPicPr>
                    <p:blipFill>
                      <a:blip r:embed="rId11"/>
                      <a:stretch>
                        <a:fillRect/>
                      </a:stretch>
                    </p:blipFill>
                    <p:spPr>
                      <a:xfrm>
                        <a:off x="9955273" y="3667699"/>
                        <a:ext cx="426543" cy="675361"/>
                      </a:xfrm>
                      <a:prstGeom prst="rect">
                        <a:avLst/>
                      </a:prstGeom>
                    </p:spPr>
                  </p:pic>
                </p:oleObj>
              </mc:Fallback>
            </mc:AlternateContent>
          </a:graphicData>
        </a:graphic>
      </p:graphicFrame>
      <p:graphicFrame>
        <p:nvGraphicFramePr>
          <p:cNvPr id="10" name="物件 9"/>
          <p:cNvGraphicFramePr>
            <a:graphicFrameLocks noChangeAspect="1"/>
          </p:cNvGraphicFramePr>
          <p:nvPr>
            <p:extLst>
              <p:ext uri="{D42A27DB-BD31-4B8C-83A1-F6EECF244321}">
                <p14:modId xmlns:p14="http://schemas.microsoft.com/office/powerpoint/2010/main" val="3552528510"/>
              </p:ext>
            </p:extLst>
          </p:nvPr>
        </p:nvGraphicFramePr>
        <p:xfrm>
          <a:off x="4603750" y="4781551"/>
          <a:ext cx="2798262" cy="1555750"/>
        </p:xfrm>
        <a:graphic>
          <a:graphicData uri="http://schemas.openxmlformats.org/presentationml/2006/ole">
            <mc:AlternateContent xmlns:mc="http://schemas.openxmlformats.org/markup-compatibility/2006">
              <mc:Choice xmlns:v="urn:schemas-microsoft-com:vml" Requires="v">
                <p:oleObj spid="_x0000_s5150" name="方程式" r:id="rId12" imgW="850680" imgH="457200" progId="Equation.3">
                  <p:embed/>
                </p:oleObj>
              </mc:Choice>
              <mc:Fallback>
                <p:oleObj name="方程式" r:id="rId12" imgW="850680" imgH="457200" progId="Equation.3">
                  <p:embed/>
                  <p:pic>
                    <p:nvPicPr>
                      <p:cNvPr id="0" name=""/>
                      <p:cNvPicPr>
                        <a:picLocks noChangeAspect="1" noChangeArrowheads="1"/>
                      </p:cNvPicPr>
                      <p:nvPr/>
                    </p:nvPicPr>
                    <p:blipFill>
                      <a:blip r:embed="rId13"/>
                      <a:srcRect/>
                      <a:stretch>
                        <a:fillRect/>
                      </a:stretch>
                    </p:blipFill>
                    <p:spPr bwMode="auto">
                      <a:xfrm>
                        <a:off x="4603750" y="4781551"/>
                        <a:ext cx="2798262" cy="1555750"/>
                      </a:xfrm>
                      <a:prstGeom prst="rect">
                        <a:avLst/>
                      </a:prstGeom>
                      <a:noFill/>
                    </p:spPr>
                  </p:pic>
                </p:oleObj>
              </mc:Fallback>
            </mc:AlternateContent>
          </a:graphicData>
        </a:graphic>
      </p:graphicFrame>
    </p:spTree>
    <p:extLst>
      <p:ext uri="{BB962C8B-B14F-4D97-AF65-F5344CB8AC3E}">
        <p14:creationId xmlns:p14="http://schemas.microsoft.com/office/powerpoint/2010/main" val="3028805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(2)Let v</a:t>
            </a:r>
            <a:r>
              <a:rPr lang="en-US" altLang="zh-TW" sz="2400" dirty="0" smtClean="0"/>
              <a:t>s </a:t>
            </a:r>
            <a:r>
              <a:rPr lang="en-US" altLang="zh-TW" dirty="0" smtClean="0"/>
              <a:t>= sin(t)*8</a:t>
            </a:r>
            <a:endParaRPr lang="zh-TW" altLang="en-US" sz="2400" dirty="0"/>
          </a:p>
        </p:txBody>
      </p:sp>
      <p:pic>
        <p:nvPicPr>
          <p:cNvPr id="4" name="圖片 3"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5512" y="2011378"/>
            <a:ext cx="5120975" cy="4031217"/>
          </a:xfrm>
          <a:prstGeom prst="rect">
            <a:avLst/>
          </a:prstGeom>
        </p:spPr>
      </p:pic>
    </p:spTree>
    <p:extLst>
      <p:ext uri="{BB962C8B-B14F-4D97-AF65-F5344CB8AC3E}">
        <p14:creationId xmlns:p14="http://schemas.microsoft.com/office/powerpoint/2010/main" val="3591939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811" y="257885"/>
            <a:ext cx="3712439" cy="2890936"/>
          </a:xfrm>
          <a:prstGeom prst="rect">
            <a:avLst/>
          </a:prstGeom>
        </p:spPr>
      </p:pic>
      <p:pic>
        <p:nvPicPr>
          <p:cNvPr id="5" name="圖片 4"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3900" y="3820413"/>
            <a:ext cx="3686260" cy="2890936"/>
          </a:xfrm>
          <a:prstGeom prst="rect">
            <a:avLst/>
          </a:prstGeom>
        </p:spPr>
      </p:pic>
      <p:graphicFrame>
        <p:nvGraphicFramePr>
          <p:cNvPr id="7" name="物件 6"/>
          <p:cNvGraphicFramePr>
            <a:graphicFrameLocks noChangeAspect="1"/>
          </p:cNvGraphicFramePr>
          <p:nvPr>
            <p:extLst>
              <p:ext uri="{D42A27DB-BD31-4B8C-83A1-F6EECF244321}">
                <p14:modId xmlns:p14="http://schemas.microsoft.com/office/powerpoint/2010/main" val="259035219"/>
              </p:ext>
            </p:extLst>
          </p:nvPr>
        </p:nvGraphicFramePr>
        <p:xfrm>
          <a:off x="1102738" y="1487872"/>
          <a:ext cx="470140" cy="430962"/>
        </p:xfrm>
        <a:graphic>
          <a:graphicData uri="http://schemas.openxmlformats.org/presentationml/2006/ole">
            <mc:AlternateContent xmlns:mc="http://schemas.openxmlformats.org/markup-compatibility/2006">
              <mc:Choice xmlns:v="urn:schemas-microsoft-com:vml" Requires="v">
                <p:oleObj spid="_x0000_s6157" name="方程式" r:id="rId5" imgW="152280" imgH="139680" progId="Equation.3">
                  <p:embed/>
                </p:oleObj>
              </mc:Choice>
              <mc:Fallback>
                <p:oleObj name="方程式" r:id="rId5" imgW="152280" imgH="139680" progId="Equation.3">
                  <p:embed/>
                  <p:pic>
                    <p:nvPicPr>
                      <p:cNvPr id="0" name=""/>
                      <p:cNvPicPr/>
                      <p:nvPr/>
                    </p:nvPicPr>
                    <p:blipFill>
                      <a:blip r:embed="rId6"/>
                      <a:stretch>
                        <a:fillRect/>
                      </a:stretch>
                    </p:blipFill>
                    <p:spPr>
                      <a:xfrm>
                        <a:off x="1102738" y="1487872"/>
                        <a:ext cx="470140" cy="430962"/>
                      </a:xfrm>
                      <a:prstGeom prst="rect">
                        <a:avLst/>
                      </a:prstGeom>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1157247869"/>
              </p:ext>
            </p:extLst>
          </p:nvPr>
        </p:nvGraphicFramePr>
        <p:xfrm>
          <a:off x="1102738" y="5017633"/>
          <a:ext cx="372373" cy="496497"/>
        </p:xfrm>
        <a:graphic>
          <a:graphicData uri="http://schemas.openxmlformats.org/presentationml/2006/ole">
            <mc:AlternateContent xmlns:mc="http://schemas.openxmlformats.org/markup-compatibility/2006">
              <mc:Choice xmlns:v="urn:schemas-microsoft-com:vml" Requires="v">
                <p:oleObj spid="_x0000_s6158" name="方程式" r:id="rId7" imgW="152280" imgH="203040" progId="Equation.3">
                  <p:embed/>
                </p:oleObj>
              </mc:Choice>
              <mc:Fallback>
                <p:oleObj name="方程式" r:id="rId7" imgW="152280" imgH="203040" progId="Equation.3">
                  <p:embed/>
                  <p:pic>
                    <p:nvPicPr>
                      <p:cNvPr id="0" name=""/>
                      <p:cNvPicPr/>
                      <p:nvPr/>
                    </p:nvPicPr>
                    <p:blipFill>
                      <a:blip r:embed="rId8"/>
                      <a:stretch>
                        <a:fillRect/>
                      </a:stretch>
                    </p:blipFill>
                    <p:spPr>
                      <a:xfrm>
                        <a:off x="1102738" y="5017633"/>
                        <a:ext cx="372373" cy="496497"/>
                      </a:xfrm>
                      <a:prstGeom prst="rect">
                        <a:avLst/>
                      </a:prstGeom>
                    </p:spPr>
                  </p:pic>
                </p:oleObj>
              </mc:Fallback>
            </mc:AlternateContent>
          </a:graphicData>
        </a:graphic>
      </p:graphicFrame>
      <p:pic>
        <p:nvPicPr>
          <p:cNvPr id="9" name="圖片 8" descr="畫面剪輯"/>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46638" y="257885"/>
            <a:ext cx="3690825" cy="2890936"/>
          </a:xfrm>
          <a:prstGeom prst="rect">
            <a:avLst/>
          </a:prstGeom>
        </p:spPr>
      </p:pic>
      <p:pic>
        <p:nvPicPr>
          <p:cNvPr id="10" name="圖片 9" descr="畫面剪輯"/>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46638" y="3820414"/>
            <a:ext cx="3673635" cy="2890936"/>
          </a:xfrm>
          <a:prstGeom prst="rect">
            <a:avLst/>
          </a:prstGeom>
        </p:spPr>
      </p:pic>
      <p:sp>
        <p:nvSpPr>
          <p:cNvPr id="11" name="向右箭號 10"/>
          <p:cNvSpPr/>
          <p:nvPr/>
        </p:nvSpPr>
        <p:spPr>
          <a:xfrm>
            <a:off x="6143877" y="1487872"/>
            <a:ext cx="819509" cy="430962"/>
          </a:xfrm>
          <a:prstGeom prst="rightArrow">
            <a:avLst/>
          </a:prstGeom>
          <a:solidFill>
            <a:srgbClr val="CA5F54"/>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2" name="向右箭號 11"/>
          <p:cNvSpPr/>
          <p:nvPr/>
        </p:nvSpPr>
        <p:spPr>
          <a:xfrm>
            <a:off x="6143877" y="5083168"/>
            <a:ext cx="819509" cy="430962"/>
          </a:xfrm>
          <a:prstGeom prst="rightArrow">
            <a:avLst/>
          </a:prstGeom>
          <a:solidFill>
            <a:srgbClr val="CA5F54"/>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08130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419" y="1483743"/>
            <a:ext cx="3647110" cy="2855344"/>
          </a:xfrm>
          <a:prstGeom prst="rect">
            <a:avLst/>
          </a:prstGeom>
        </p:spPr>
      </p:pic>
      <p:pic>
        <p:nvPicPr>
          <p:cNvPr id="7" name="圖片 6"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6068" y="1483743"/>
            <a:ext cx="3515719" cy="2855343"/>
          </a:xfrm>
          <a:prstGeom prst="rect">
            <a:avLst/>
          </a:prstGeom>
        </p:spPr>
      </p:pic>
      <p:pic>
        <p:nvPicPr>
          <p:cNvPr id="8" name="圖片 7" descr="畫面剪輯"/>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3326" y="1445946"/>
            <a:ext cx="3616426" cy="2893140"/>
          </a:xfrm>
          <a:prstGeom prst="rect">
            <a:avLst/>
          </a:prstGeom>
        </p:spPr>
      </p:pic>
      <p:graphicFrame>
        <p:nvGraphicFramePr>
          <p:cNvPr id="9" name="物件 8"/>
          <p:cNvGraphicFramePr>
            <a:graphicFrameLocks noChangeAspect="1"/>
          </p:cNvGraphicFramePr>
          <p:nvPr>
            <p:extLst>
              <p:ext uri="{D42A27DB-BD31-4B8C-83A1-F6EECF244321}">
                <p14:modId xmlns:p14="http://schemas.microsoft.com/office/powerpoint/2010/main" val="2606930408"/>
              </p:ext>
            </p:extLst>
          </p:nvPr>
        </p:nvGraphicFramePr>
        <p:xfrm>
          <a:off x="1831075" y="4724911"/>
          <a:ext cx="515508" cy="472549"/>
        </p:xfrm>
        <a:graphic>
          <a:graphicData uri="http://schemas.openxmlformats.org/presentationml/2006/ole">
            <mc:AlternateContent xmlns:mc="http://schemas.openxmlformats.org/markup-compatibility/2006">
              <mc:Choice xmlns:v="urn:schemas-microsoft-com:vml" Requires="v">
                <p:oleObj spid="_x0000_s7185" name="方程式" r:id="rId6" imgW="152280" imgH="139680" progId="Equation.3">
                  <p:embed/>
                </p:oleObj>
              </mc:Choice>
              <mc:Fallback>
                <p:oleObj name="方程式" r:id="rId6" imgW="152280" imgH="139680" progId="Equation.3">
                  <p:embed/>
                  <p:pic>
                    <p:nvPicPr>
                      <p:cNvPr id="0" name=""/>
                      <p:cNvPicPr/>
                      <p:nvPr/>
                    </p:nvPicPr>
                    <p:blipFill>
                      <a:blip r:embed="rId7"/>
                      <a:stretch>
                        <a:fillRect/>
                      </a:stretch>
                    </p:blipFill>
                    <p:spPr>
                      <a:xfrm>
                        <a:off x="1831075" y="4724911"/>
                        <a:ext cx="515508" cy="472549"/>
                      </a:xfrm>
                      <a:prstGeom prst="rect">
                        <a:avLst/>
                      </a:prstGeom>
                    </p:spPr>
                  </p:pic>
                </p:oleObj>
              </mc:Fallback>
            </mc:AlternateContent>
          </a:graphicData>
        </a:graphic>
      </p:graphicFrame>
      <p:graphicFrame>
        <p:nvGraphicFramePr>
          <p:cNvPr id="10" name="物件 9"/>
          <p:cNvGraphicFramePr>
            <a:graphicFrameLocks noChangeAspect="1"/>
          </p:cNvGraphicFramePr>
          <p:nvPr>
            <p:extLst>
              <p:ext uri="{D42A27DB-BD31-4B8C-83A1-F6EECF244321}">
                <p14:modId xmlns:p14="http://schemas.microsoft.com/office/powerpoint/2010/main" val="2391319675"/>
              </p:ext>
            </p:extLst>
          </p:nvPr>
        </p:nvGraphicFramePr>
        <p:xfrm>
          <a:off x="5883658" y="4636833"/>
          <a:ext cx="480537" cy="560627"/>
        </p:xfrm>
        <a:graphic>
          <a:graphicData uri="http://schemas.openxmlformats.org/presentationml/2006/ole">
            <mc:AlternateContent xmlns:mc="http://schemas.openxmlformats.org/markup-compatibility/2006">
              <mc:Choice xmlns:v="urn:schemas-microsoft-com:vml" Requires="v">
                <p:oleObj spid="_x0000_s7186" name="方程式" r:id="rId8" imgW="152280" imgH="177480" progId="Equation.3">
                  <p:embed/>
                </p:oleObj>
              </mc:Choice>
              <mc:Fallback>
                <p:oleObj name="方程式" r:id="rId8" imgW="152280" imgH="177480" progId="Equation.3">
                  <p:embed/>
                  <p:pic>
                    <p:nvPicPr>
                      <p:cNvPr id="0" name=""/>
                      <p:cNvPicPr/>
                      <p:nvPr/>
                    </p:nvPicPr>
                    <p:blipFill>
                      <a:blip r:embed="rId9"/>
                      <a:stretch>
                        <a:fillRect/>
                      </a:stretch>
                    </p:blipFill>
                    <p:spPr>
                      <a:xfrm>
                        <a:off x="5883658" y="4636833"/>
                        <a:ext cx="480537" cy="560627"/>
                      </a:xfrm>
                      <a:prstGeom prst="rect">
                        <a:avLst/>
                      </a:prstGeom>
                    </p:spPr>
                  </p:pic>
                </p:oleObj>
              </mc:Fallback>
            </mc:AlternateContent>
          </a:graphicData>
        </a:graphic>
      </p:graphicFrame>
      <p:graphicFrame>
        <p:nvGraphicFramePr>
          <p:cNvPr id="11" name="物件 10"/>
          <p:cNvGraphicFramePr>
            <a:graphicFrameLocks noChangeAspect="1"/>
          </p:cNvGraphicFramePr>
          <p:nvPr>
            <p:extLst>
              <p:ext uri="{D42A27DB-BD31-4B8C-83A1-F6EECF244321}">
                <p14:modId xmlns:p14="http://schemas.microsoft.com/office/powerpoint/2010/main" val="1085320303"/>
              </p:ext>
            </p:extLst>
          </p:nvPr>
        </p:nvGraphicFramePr>
        <p:xfrm>
          <a:off x="9901270" y="4636833"/>
          <a:ext cx="480537" cy="560627"/>
        </p:xfrm>
        <a:graphic>
          <a:graphicData uri="http://schemas.openxmlformats.org/presentationml/2006/ole">
            <mc:AlternateContent xmlns:mc="http://schemas.openxmlformats.org/markup-compatibility/2006">
              <mc:Choice xmlns:v="urn:schemas-microsoft-com:vml" Requires="v">
                <p:oleObj spid="_x0000_s7187" name="方程式" r:id="rId10" imgW="152280" imgH="177480" progId="Equation.3">
                  <p:embed/>
                </p:oleObj>
              </mc:Choice>
              <mc:Fallback>
                <p:oleObj name="方程式" r:id="rId10" imgW="152280" imgH="177480" progId="Equation.3">
                  <p:embed/>
                  <p:pic>
                    <p:nvPicPr>
                      <p:cNvPr id="0" name=""/>
                      <p:cNvPicPr/>
                      <p:nvPr/>
                    </p:nvPicPr>
                    <p:blipFill>
                      <a:blip r:embed="rId11"/>
                      <a:stretch>
                        <a:fillRect/>
                      </a:stretch>
                    </p:blipFill>
                    <p:spPr>
                      <a:xfrm>
                        <a:off x="9901270" y="4636833"/>
                        <a:ext cx="480537" cy="560627"/>
                      </a:xfrm>
                      <a:prstGeom prst="rect">
                        <a:avLst/>
                      </a:prstGeom>
                    </p:spPr>
                  </p:pic>
                </p:oleObj>
              </mc:Fallback>
            </mc:AlternateContent>
          </a:graphicData>
        </a:graphic>
      </p:graphicFrame>
    </p:spTree>
    <p:extLst>
      <p:ext uri="{BB962C8B-B14F-4D97-AF65-F5344CB8AC3E}">
        <p14:creationId xmlns:p14="http://schemas.microsoft.com/office/powerpoint/2010/main" val="1198221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物件 8"/>
          <p:cNvGraphicFramePr>
            <a:graphicFrameLocks noChangeAspect="1"/>
          </p:cNvGraphicFramePr>
          <p:nvPr>
            <p:extLst>
              <p:ext uri="{D42A27DB-BD31-4B8C-83A1-F6EECF244321}">
                <p14:modId xmlns:p14="http://schemas.microsoft.com/office/powerpoint/2010/main" val="1811555895"/>
              </p:ext>
            </p:extLst>
          </p:nvPr>
        </p:nvGraphicFramePr>
        <p:xfrm>
          <a:off x="1830388" y="4618038"/>
          <a:ext cx="515937" cy="687387"/>
        </p:xfrm>
        <a:graphic>
          <a:graphicData uri="http://schemas.openxmlformats.org/presentationml/2006/ole">
            <mc:AlternateContent xmlns:mc="http://schemas.openxmlformats.org/markup-compatibility/2006">
              <mc:Choice xmlns:v="urn:schemas-microsoft-com:vml" Requires="v">
                <p:oleObj spid="_x0000_s8206" name="方程式" r:id="rId3" imgW="152280" imgH="203040" progId="Equation.3">
                  <p:embed/>
                </p:oleObj>
              </mc:Choice>
              <mc:Fallback>
                <p:oleObj name="方程式" r:id="rId3" imgW="152280" imgH="203040" progId="Equation.3">
                  <p:embed/>
                  <p:pic>
                    <p:nvPicPr>
                      <p:cNvPr id="0" name=""/>
                      <p:cNvPicPr/>
                      <p:nvPr/>
                    </p:nvPicPr>
                    <p:blipFill>
                      <a:blip r:embed="rId4"/>
                      <a:stretch>
                        <a:fillRect/>
                      </a:stretch>
                    </p:blipFill>
                    <p:spPr>
                      <a:xfrm>
                        <a:off x="1830388" y="4618038"/>
                        <a:ext cx="515937" cy="687387"/>
                      </a:xfrm>
                      <a:prstGeom prst="rect">
                        <a:avLst/>
                      </a:prstGeom>
                    </p:spPr>
                  </p:pic>
                </p:oleObj>
              </mc:Fallback>
            </mc:AlternateContent>
          </a:graphicData>
        </a:graphic>
      </p:graphicFrame>
      <p:graphicFrame>
        <p:nvGraphicFramePr>
          <p:cNvPr id="10" name="物件 9"/>
          <p:cNvGraphicFramePr>
            <a:graphicFrameLocks noChangeAspect="1"/>
          </p:cNvGraphicFramePr>
          <p:nvPr>
            <p:extLst>
              <p:ext uri="{D42A27DB-BD31-4B8C-83A1-F6EECF244321}">
                <p14:modId xmlns:p14="http://schemas.microsoft.com/office/powerpoint/2010/main" val="2157393854"/>
              </p:ext>
            </p:extLst>
          </p:nvPr>
        </p:nvGraphicFramePr>
        <p:xfrm>
          <a:off x="5883275" y="4537075"/>
          <a:ext cx="481013" cy="760413"/>
        </p:xfrm>
        <a:graphic>
          <a:graphicData uri="http://schemas.openxmlformats.org/presentationml/2006/ole">
            <mc:AlternateContent xmlns:mc="http://schemas.openxmlformats.org/markup-compatibility/2006">
              <mc:Choice xmlns:v="urn:schemas-microsoft-com:vml" Requires="v">
                <p:oleObj spid="_x0000_s8207" name="方程式" r:id="rId5" imgW="152280" imgH="241200" progId="Equation.3">
                  <p:embed/>
                </p:oleObj>
              </mc:Choice>
              <mc:Fallback>
                <p:oleObj name="方程式" r:id="rId5" imgW="152280" imgH="241200" progId="Equation.3">
                  <p:embed/>
                  <p:pic>
                    <p:nvPicPr>
                      <p:cNvPr id="0" name=""/>
                      <p:cNvPicPr/>
                      <p:nvPr/>
                    </p:nvPicPr>
                    <p:blipFill>
                      <a:blip r:embed="rId6"/>
                      <a:stretch>
                        <a:fillRect/>
                      </a:stretch>
                    </p:blipFill>
                    <p:spPr>
                      <a:xfrm>
                        <a:off x="5883275" y="4537075"/>
                        <a:ext cx="481013" cy="760413"/>
                      </a:xfrm>
                      <a:prstGeom prst="rect">
                        <a:avLst/>
                      </a:prstGeom>
                    </p:spPr>
                  </p:pic>
                </p:oleObj>
              </mc:Fallback>
            </mc:AlternateContent>
          </a:graphicData>
        </a:graphic>
      </p:graphicFrame>
      <p:graphicFrame>
        <p:nvGraphicFramePr>
          <p:cNvPr id="11" name="物件 10"/>
          <p:cNvGraphicFramePr>
            <a:graphicFrameLocks noChangeAspect="1"/>
          </p:cNvGraphicFramePr>
          <p:nvPr>
            <p:extLst>
              <p:ext uri="{D42A27DB-BD31-4B8C-83A1-F6EECF244321}">
                <p14:modId xmlns:p14="http://schemas.microsoft.com/office/powerpoint/2010/main" val="38735508"/>
              </p:ext>
            </p:extLst>
          </p:nvPr>
        </p:nvGraphicFramePr>
        <p:xfrm>
          <a:off x="9901238" y="4537075"/>
          <a:ext cx="481012" cy="760413"/>
        </p:xfrm>
        <a:graphic>
          <a:graphicData uri="http://schemas.openxmlformats.org/presentationml/2006/ole">
            <mc:AlternateContent xmlns:mc="http://schemas.openxmlformats.org/markup-compatibility/2006">
              <mc:Choice xmlns:v="urn:schemas-microsoft-com:vml" Requires="v">
                <p:oleObj spid="_x0000_s8208" name="方程式" r:id="rId7" imgW="152280" imgH="241200" progId="Equation.3">
                  <p:embed/>
                </p:oleObj>
              </mc:Choice>
              <mc:Fallback>
                <p:oleObj name="方程式" r:id="rId7" imgW="152280" imgH="241200" progId="Equation.3">
                  <p:embed/>
                  <p:pic>
                    <p:nvPicPr>
                      <p:cNvPr id="0" name=""/>
                      <p:cNvPicPr/>
                      <p:nvPr/>
                    </p:nvPicPr>
                    <p:blipFill>
                      <a:blip r:embed="rId8"/>
                      <a:stretch>
                        <a:fillRect/>
                      </a:stretch>
                    </p:blipFill>
                    <p:spPr>
                      <a:xfrm>
                        <a:off x="9901238" y="4537075"/>
                        <a:ext cx="481012" cy="760413"/>
                      </a:xfrm>
                      <a:prstGeom prst="rect">
                        <a:avLst/>
                      </a:prstGeom>
                    </p:spPr>
                  </p:pic>
                </p:oleObj>
              </mc:Fallback>
            </mc:AlternateContent>
          </a:graphicData>
        </a:graphic>
      </p:graphicFrame>
      <p:pic>
        <p:nvPicPr>
          <p:cNvPr id="2" name="圖片 1" descr="畫面剪輯"/>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041" y="1372311"/>
            <a:ext cx="3709473" cy="2906391"/>
          </a:xfrm>
          <a:prstGeom prst="rect">
            <a:avLst/>
          </a:prstGeom>
        </p:spPr>
      </p:pic>
      <p:pic>
        <p:nvPicPr>
          <p:cNvPr id="3" name="圖片 2" descr="畫面剪輯"/>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2876" y="1372311"/>
            <a:ext cx="3621810" cy="2906391"/>
          </a:xfrm>
          <a:prstGeom prst="rect">
            <a:avLst/>
          </a:prstGeom>
        </p:spPr>
      </p:pic>
      <p:pic>
        <p:nvPicPr>
          <p:cNvPr id="4" name="圖片 3" descr="畫面剪輯"/>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00048" y="1372311"/>
            <a:ext cx="3672912" cy="2906391"/>
          </a:xfrm>
          <a:prstGeom prst="rect">
            <a:avLst/>
          </a:prstGeom>
        </p:spPr>
      </p:pic>
    </p:spTree>
    <p:extLst>
      <p:ext uri="{BB962C8B-B14F-4D97-AF65-F5344CB8AC3E}">
        <p14:creationId xmlns:p14="http://schemas.microsoft.com/office/powerpoint/2010/main" val="2893949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物件 3"/>
          <p:cNvGraphicFramePr>
            <a:graphicFrameLocks noChangeAspect="1"/>
          </p:cNvGraphicFramePr>
          <p:nvPr>
            <p:extLst>
              <p:ext uri="{D42A27DB-BD31-4B8C-83A1-F6EECF244321}">
                <p14:modId xmlns:p14="http://schemas.microsoft.com/office/powerpoint/2010/main" val="2718660730"/>
              </p:ext>
            </p:extLst>
          </p:nvPr>
        </p:nvGraphicFramePr>
        <p:xfrm>
          <a:off x="5020574" y="1198190"/>
          <a:ext cx="2104846" cy="4523849"/>
        </p:xfrm>
        <a:graphic>
          <a:graphicData uri="http://schemas.openxmlformats.org/presentationml/2006/ole">
            <mc:AlternateContent xmlns:mc="http://schemas.openxmlformats.org/markup-compatibility/2006">
              <mc:Choice xmlns:v="urn:schemas-microsoft-com:vml" Requires="v">
                <p:oleObj spid="_x0000_s9223" name="方程式" r:id="rId3" imgW="850680" imgH="1828800" progId="Equation.3">
                  <p:embed/>
                </p:oleObj>
              </mc:Choice>
              <mc:Fallback>
                <p:oleObj name="方程式" r:id="rId3" imgW="850680" imgH="1828800" progId="Equation.3">
                  <p:embed/>
                  <p:pic>
                    <p:nvPicPr>
                      <p:cNvPr id="0" name=""/>
                      <p:cNvPicPr/>
                      <p:nvPr/>
                    </p:nvPicPr>
                    <p:blipFill>
                      <a:blip r:embed="rId4"/>
                      <a:stretch>
                        <a:fillRect/>
                      </a:stretch>
                    </p:blipFill>
                    <p:spPr>
                      <a:xfrm>
                        <a:off x="5020574" y="1198190"/>
                        <a:ext cx="2104846" cy="4523849"/>
                      </a:xfrm>
                      <a:prstGeom prst="rect">
                        <a:avLst/>
                      </a:prstGeom>
                    </p:spPr>
                  </p:pic>
                </p:oleObj>
              </mc:Fallback>
            </mc:AlternateContent>
          </a:graphicData>
        </a:graphic>
      </p:graphicFrame>
    </p:spTree>
    <p:extLst>
      <p:ext uri="{BB962C8B-B14F-4D97-AF65-F5344CB8AC3E}">
        <p14:creationId xmlns:p14="http://schemas.microsoft.com/office/powerpoint/2010/main" val="4223234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latin typeface="DFKai-SB" panose="03000509000000000000" pitchFamily="65" charset="-120"/>
                <a:ea typeface="DFKai-SB" panose="03000509000000000000" pitchFamily="65" charset="-120"/>
              </a:rPr>
              <a:t>倒單擺</a:t>
            </a:r>
            <a:r>
              <a:rPr lang="en-US" altLang="zh-CN" dirty="0" smtClean="0">
                <a:latin typeface="DFKai-SB" panose="03000509000000000000" pitchFamily="65" charset="-120"/>
                <a:ea typeface="DFKai-SB" panose="03000509000000000000" pitchFamily="65" charset="-120"/>
              </a:rPr>
              <a:t>PD</a:t>
            </a:r>
            <a:r>
              <a:rPr lang="zh-CN" altLang="en-US" dirty="0" smtClean="0">
                <a:latin typeface="DFKai-SB" panose="03000509000000000000" pitchFamily="65" charset="-120"/>
                <a:ea typeface="DFKai-SB" panose="03000509000000000000" pitchFamily="65" charset="-120"/>
              </a:rPr>
              <a:t>控制</a:t>
            </a:r>
            <a:endParaRPr lang="zh-CN" altLang="en-US" dirty="0">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3226988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DFKai-SB" panose="03000509000000000000" pitchFamily="65" charset="-120"/>
                <a:ea typeface="DFKai-SB" panose="03000509000000000000" pitchFamily="65" charset="-120"/>
              </a:rPr>
              <a:t>PD</a:t>
            </a:r>
            <a:r>
              <a:rPr lang="zh-CN" altLang="en-US" dirty="0" smtClean="0">
                <a:latin typeface="DFKai-SB" panose="03000509000000000000" pitchFamily="65" charset="-120"/>
                <a:ea typeface="DFKai-SB" panose="03000509000000000000" pitchFamily="65" charset="-120"/>
              </a:rPr>
              <a:t>控制</a:t>
            </a:r>
            <a:r>
              <a:rPr lang="en-US" altLang="zh-CN" dirty="0" smtClean="0">
                <a:latin typeface="DFKai-SB" panose="03000509000000000000" pitchFamily="65" charset="-120"/>
                <a:ea typeface="DFKai-SB" panose="03000509000000000000" pitchFamily="65" charset="-120"/>
              </a:rPr>
              <a:t>-</a:t>
            </a:r>
            <a:r>
              <a:rPr lang="zh-CN" altLang="en-US" dirty="0" smtClean="0">
                <a:latin typeface="DFKai-SB" panose="03000509000000000000" pitchFamily="65" charset="-120"/>
                <a:ea typeface="DFKai-SB" panose="03000509000000000000" pitchFamily="65" charset="-120"/>
              </a:rPr>
              <a:t>目</a:t>
            </a:r>
            <a:r>
              <a:rPr lang="zh-CN" altLang="en-US" dirty="0">
                <a:latin typeface="DFKai-SB" panose="03000509000000000000" pitchFamily="65" charset="-120"/>
                <a:ea typeface="DFKai-SB" panose="03000509000000000000" pitchFamily="65" charset="-120"/>
              </a:rPr>
              <a:t>的</a:t>
            </a:r>
          </a:p>
        </p:txBody>
      </p:sp>
      <p:sp>
        <p:nvSpPr>
          <p:cNvPr id="3" name="Content Placeholder 2"/>
          <p:cNvSpPr>
            <a:spLocks noGrp="1"/>
          </p:cNvSpPr>
          <p:nvPr>
            <p:ph idx="1"/>
          </p:nvPr>
        </p:nvSpPr>
        <p:spPr/>
        <p:txBody>
          <a:bodyPr/>
          <a:lstStyle/>
          <a:p>
            <a:r>
              <a:rPr lang="zh-CN" altLang="en-US" dirty="0" smtClean="0">
                <a:latin typeface="DFKai-SB" panose="03000509000000000000" pitchFamily="65" charset="-120"/>
                <a:ea typeface="DFKai-SB" panose="03000509000000000000" pitchFamily="65" charset="-120"/>
              </a:rPr>
              <a:t>將</a:t>
            </a:r>
            <a:r>
              <a:rPr lang="en-US" altLang="zh-CN" dirty="0" smtClean="0">
                <a:latin typeface="Symbol" panose="05050102010706020507" pitchFamily="18" charset="2"/>
                <a:ea typeface="DFKai-SB" panose="03000509000000000000" pitchFamily="65" charset="-120"/>
              </a:rPr>
              <a:t>b</a:t>
            </a:r>
            <a:r>
              <a:rPr lang="zh-CN" altLang="en-US" dirty="0" smtClean="0">
                <a:latin typeface="DFKai-SB" panose="03000509000000000000" pitchFamily="65" charset="-120"/>
                <a:ea typeface="DFKai-SB" panose="03000509000000000000" pitchFamily="65" charset="-120"/>
              </a:rPr>
              <a:t>控制在</a:t>
            </a:r>
            <a:r>
              <a:rPr lang="en-US" altLang="zh-CN" dirty="0" smtClean="0">
                <a:latin typeface="DFKai-SB" panose="03000509000000000000" pitchFamily="65" charset="-120"/>
                <a:ea typeface="DFKai-SB" panose="03000509000000000000" pitchFamily="65" charset="-120"/>
              </a:rPr>
              <a:t>0</a:t>
            </a:r>
            <a:r>
              <a:rPr lang="zh-CN" altLang="en-US" dirty="0" smtClean="0">
                <a:latin typeface="DFKai-SB" panose="03000509000000000000" pitchFamily="65" charset="-120"/>
                <a:ea typeface="DFKai-SB" panose="03000509000000000000" pitchFamily="65" charset="-120"/>
              </a:rPr>
              <a:t>度的範圍內</a:t>
            </a:r>
            <a:endParaRPr lang="en-US" altLang="zh-CN" dirty="0" smtClean="0">
              <a:latin typeface="DFKai-SB" panose="03000509000000000000" pitchFamily="65" charset="-120"/>
              <a:ea typeface="DFKai-SB" panose="03000509000000000000" pitchFamily="65" charset="-120"/>
            </a:endParaRPr>
          </a:p>
        </p:txBody>
      </p:sp>
      <p:pic>
        <p:nvPicPr>
          <p:cNvPr id="4" name="Picture 3"/>
          <p:cNvPicPr>
            <a:picLocks noChangeAspect="1"/>
          </p:cNvPicPr>
          <p:nvPr/>
        </p:nvPicPr>
        <p:blipFill>
          <a:blip r:embed="rId2"/>
          <a:stretch>
            <a:fillRect/>
          </a:stretch>
        </p:blipFill>
        <p:spPr>
          <a:xfrm>
            <a:off x="4934464" y="2608690"/>
            <a:ext cx="2553730" cy="2905125"/>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4872505" y="2288518"/>
                <a:ext cx="5036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0 </m:t>
                      </m:r>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5" name="Rectangle 4"/>
              <p:cNvSpPr>
                <a:spLocks noRot="1" noChangeAspect="1" noMove="1" noResize="1" noEditPoints="1" noAdjustHandles="1" noChangeArrowheads="1" noChangeShapeType="1" noTextEdit="1"/>
              </p:cNvSpPr>
              <p:nvPr/>
            </p:nvSpPr>
            <p:spPr>
              <a:xfrm>
                <a:off x="4872505" y="2288518"/>
                <a:ext cx="503663" cy="369332"/>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2306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78941"/>
                <a:ext cx="10515600" cy="5798022"/>
              </a:xfrm>
            </p:spPr>
            <p:txBody>
              <a:bodyPr/>
              <a:lstStyle/>
              <a:p>
                <a:pPr marL="0" indent="0">
                  <a:buNone/>
                </a:pPr>
                <a:endParaRPr lang="en-US" altLang="zh-CN" dirty="0" smtClean="0"/>
              </a:p>
              <a:p>
                <a:pPr marL="0" indent="0">
                  <a:buNone/>
                </a:pPr>
                <a:r>
                  <a:rPr lang="zh-CN" altLang="en-US" dirty="0" smtClean="0">
                    <a:latin typeface="DFKai-SB" panose="03000509000000000000" pitchFamily="65" charset="-120"/>
                    <a:ea typeface="DFKai-SB" panose="03000509000000000000" pitchFamily="65" charset="-120"/>
                  </a:rPr>
                  <a:t>原特征方程式</a:t>
                </a:r>
                <a:endParaRPr lang="en-US" altLang="zh-CN" dirty="0" smtClean="0">
                  <a:latin typeface="DFKai-SB" panose="03000509000000000000" pitchFamily="65" charset="-120"/>
                  <a:ea typeface="DFKai-SB" panose="03000509000000000000" pitchFamily="65" charset="-120"/>
                </a:endParaRP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a:latin typeface="DFKai-SB" panose="03000509000000000000" pitchFamily="65" charset="-120"/>
                    <a:ea typeface="DFKai-SB" panose="03000509000000000000" pitchFamily="65" charset="-120"/>
                  </a:rPr>
                  <a:t>初始</a:t>
                </a:r>
                <a:r>
                  <a:rPr lang="zh-CN" altLang="en-US" dirty="0" smtClean="0">
                    <a:latin typeface="DFKai-SB" panose="03000509000000000000" pitchFamily="65" charset="-120"/>
                    <a:ea typeface="DFKai-SB" panose="03000509000000000000" pitchFamily="65" charset="-120"/>
                  </a:rPr>
                  <a:t>值為</a:t>
                </a:r>
                <a14:m>
                  <m:oMath xmlns:m="http://schemas.openxmlformats.org/officeDocument/2006/math">
                    <m:r>
                      <a:rPr lang="zh-CN" altLang="en-US" i="1" smtClean="0">
                        <a:latin typeface="Cambria Math" panose="02040503050406030204" pitchFamily="18" charset="0"/>
                      </a:rPr>
                      <m:t>𝛼</m:t>
                    </m:r>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acc>
                      <m:accPr>
                        <m:chr m:val="̇"/>
                        <m:ctrlPr>
                          <a:rPr lang="zh-CN" altLang="en-US" i="1" smtClean="0">
                            <a:latin typeface="Cambria Math" panose="02040503050406030204" pitchFamily="18" charset="0"/>
                          </a:rPr>
                        </m:ctrlPr>
                      </m:accPr>
                      <m:e>
                        <m:r>
                          <a:rPr lang="zh-CN" altLang="en-US" i="1" smtClean="0">
                            <a:latin typeface="Cambria Math" panose="02040503050406030204" pitchFamily="18" charset="0"/>
                          </a:rPr>
                          <m:t>𝛼</m:t>
                        </m:r>
                      </m:e>
                    </m:acc>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i="1">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 </m:t>
                    </m:r>
                    <m:r>
                      <a:rPr lang="zh-CN" altLang="en-US" i="1" smtClean="0">
                        <a:latin typeface="Cambria Math" panose="02040503050406030204" pitchFamily="18" charset="0"/>
                      </a:rPr>
                      <m:t>𝛽</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0</m:t>
                        </m:r>
                      </m:e>
                    </m:d>
                    <m:r>
                      <a:rPr lang="en-US" altLang="zh-CN" i="1">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 </m:t>
                    </m:r>
                    <m:acc>
                      <m:accPr>
                        <m:chr m:val="̇"/>
                        <m:ctrlPr>
                          <a:rPr lang="zh-CN" altLang="en-US" i="1" smtClean="0">
                            <a:latin typeface="Cambria Math" panose="02040503050406030204" pitchFamily="18" charset="0"/>
                          </a:rPr>
                        </m:ctrlPr>
                      </m:accPr>
                      <m:e>
                        <m:r>
                          <a:rPr lang="zh-CN" altLang="en-US" i="1" smtClean="0">
                            <a:latin typeface="Cambria Math" panose="02040503050406030204" pitchFamily="18" charset="0"/>
                          </a:rPr>
                          <m:t>𝛽</m:t>
                        </m:r>
                      </m:e>
                    </m:acc>
                    <m:d>
                      <m:dPr>
                        <m:ctrlPr>
                          <a:rPr lang="en-US" altLang="zh-CN" i="1">
                            <a:latin typeface="Cambria Math" panose="02040503050406030204" pitchFamily="18" charset="0"/>
                          </a:rPr>
                        </m:ctrlPr>
                      </m:dPr>
                      <m:e>
                        <m:r>
                          <a:rPr lang="en-US" altLang="zh-CN" b="0" i="1" smtClean="0">
                            <a:latin typeface="Cambria Math" panose="02040503050406030204" pitchFamily="18" charset="0"/>
                          </a:rPr>
                          <m:t>0</m:t>
                        </m:r>
                      </m:e>
                    </m:d>
                  </m:oMath>
                </a14:m>
                <a:r>
                  <a:rPr lang="en-US" altLang="zh-CN" dirty="0">
                    <a:latin typeface="Times New Roman" panose="02020603050405020304" pitchFamily="18" charset="0"/>
                    <a:ea typeface="DFKai-SB" panose="03000509000000000000" pitchFamily="65" charset="-120"/>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≈0 </m:t>
                    </m:r>
                  </m:oMath>
                </a14:m>
                <a:endParaRPr lang="en-US" altLang="zh-CN" dirty="0" smtClean="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CN" altLang="en-US" dirty="0">
                    <a:latin typeface="DFKai-SB" panose="03000509000000000000" pitchFamily="65" charset="-120"/>
                    <a:ea typeface="DFKai-SB" panose="03000509000000000000" pitchFamily="65" charset="-120"/>
                  </a:rPr>
                  <a:t>簡化所得</a:t>
                </a:r>
                <a:endParaRPr lang="en-US" altLang="zh-CN" dirty="0">
                  <a:latin typeface="DFKai-SB" panose="03000509000000000000" pitchFamily="65" charset="-120"/>
                  <a:ea typeface="DFKai-SB" panose="03000509000000000000" pitchFamily="65" charset="-120"/>
                </a:endParaRPr>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78941"/>
                <a:ext cx="10515600" cy="5798022"/>
              </a:xfrm>
              <a:blipFill rotWithShape="0">
                <a:blip r:embed="rId3"/>
                <a:stretch>
                  <a:fillRect l="-1217"/>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760679248"/>
              </p:ext>
            </p:extLst>
          </p:nvPr>
        </p:nvGraphicFramePr>
        <p:xfrm>
          <a:off x="838200" y="1373016"/>
          <a:ext cx="9862751" cy="1705232"/>
        </p:xfrm>
        <a:graphic>
          <a:graphicData uri="http://schemas.openxmlformats.org/presentationml/2006/ole">
            <mc:AlternateContent xmlns:mc="http://schemas.openxmlformats.org/markup-compatibility/2006">
              <mc:Choice xmlns:v="urn:schemas-microsoft-com:vml" Requires="v">
                <p:oleObj spid="_x0000_s12301" r:id="rId4" imgW="5410200" imgH="990600" progId="Equation.DSMT4">
                  <p:embed/>
                </p:oleObj>
              </mc:Choice>
              <mc:Fallback>
                <p:oleObj r:id="rId4" imgW="5410200" imgH="990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373016"/>
                        <a:ext cx="9862751" cy="1705232"/>
                      </a:xfrm>
                      <a:prstGeom prst="rect">
                        <a:avLst/>
                      </a:prstGeom>
                      <a:no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4214546759"/>
              </p:ext>
            </p:extLst>
          </p:nvPr>
        </p:nvGraphicFramePr>
        <p:xfrm>
          <a:off x="930876" y="4550954"/>
          <a:ext cx="6495193" cy="960159"/>
        </p:xfrm>
        <a:graphic>
          <a:graphicData uri="http://schemas.openxmlformats.org/presentationml/2006/ole">
            <mc:AlternateContent xmlns:mc="http://schemas.openxmlformats.org/markup-compatibility/2006">
              <mc:Choice xmlns:v="urn:schemas-microsoft-com:vml" Requires="v">
                <p:oleObj spid="_x0000_s12302" r:id="rId6" imgW="3289300" imgH="482600" progId="Equation.DSMT4">
                  <p:embed/>
                </p:oleObj>
              </mc:Choice>
              <mc:Fallback>
                <p:oleObj r:id="rId6" imgW="3289300" imgH="4826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876" y="4550954"/>
                        <a:ext cx="6495193" cy="960159"/>
                      </a:xfrm>
                      <a:prstGeom prst="rect">
                        <a:avLst/>
                      </a:prstGeom>
                      <a:noFill/>
                    </p:spPr>
                  </p:pic>
                </p:oleObj>
              </mc:Fallback>
            </mc:AlternateContent>
          </a:graphicData>
        </a:graphic>
      </p:graphicFrame>
    </p:spTree>
    <p:extLst>
      <p:ext uri="{BB962C8B-B14F-4D97-AF65-F5344CB8AC3E}">
        <p14:creationId xmlns:p14="http://schemas.microsoft.com/office/powerpoint/2010/main" val="3631823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510746"/>
                <a:ext cx="12192000" cy="5697747"/>
              </a:xfrm>
            </p:spPr>
            <p:txBody>
              <a:bodyPr/>
              <a:lstStyle/>
              <a:p>
                <a:pPr marL="0" indent="0">
                  <a:buNone/>
                </a:pPr>
                <a:r>
                  <a:rPr lang="en-US" altLang="zh-CN" dirty="0" smtClean="0">
                    <a:latin typeface="Symbol" panose="05050102010706020507" pitchFamily="18" charset="2"/>
                  </a:rPr>
                  <a:t>	</a:t>
                </a:r>
                <a:r>
                  <a:rPr lang="en-US" altLang="zh-CN" dirty="0" smtClean="0">
                    <a:latin typeface="Symbol" panose="05050102010706020507" pitchFamily="18" charset="2"/>
                    <a:ea typeface="DFKai-SB" panose="03000509000000000000" pitchFamily="65" charset="-120"/>
                  </a:rPr>
                  <a:t>b</a:t>
                </a:r>
                <a:r>
                  <a:rPr lang="zh-CN" altLang="zh-CN" dirty="0">
                    <a:latin typeface="DFKai-SB" panose="03000509000000000000" pitchFamily="65" charset="-120"/>
                    <a:ea typeface="DFKai-SB" panose="03000509000000000000" pitchFamily="65" charset="-120"/>
                  </a:rPr>
                  <a:t>控制到相似于</a:t>
                </a:r>
                <a:r>
                  <a:rPr lang="en-US" altLang="zh-CN" dirty="0" err="1">
                    <a:latin typeface="Symbol" panose="05050102010706020507" pitchFamily="18" charset="2"/>
                    <a:ea typeface="DFKai-SB" panose="03000509000000000000" pitchFamily="65" charset="-120"/>
                  </a:rPr>
                  <a:t>b</a:t>
                </a:r>
                <a:r>
                  <a:rPr lang="en-US" altLang="zh-CN" baseline="-25000" dirty="0" err="1">
                    <a:latin typeface="DFKai-SB" panose="03000509000000000000" pitchFamily="65" charset="-120"/>
                    <a:ea typeface="DFKai-SB" panose="03000509000000000000" pitchFamily="65" charset="-120"/>
                  </a:rPr>
                  <a:t>ref</a:t>
                </a:r>
                <a:r>
                  <a:rPr lang="en-US" altLang="zh-CN" dirty="0">
                    <a:latin typeface="DFKai-SB" panose="03000509000000000000" pitchFamily="65" charset="-120"/>
                    <a:ea typeface="DFKai-SB" panose="03000509000000000000" pitchFamily="65" charset="-120"/>
                  </a:rPr>
                  <a:t>=0</a:t>
                </a:r>
                <a:r>
                  <a:rPr lang="zh-CN" altLang="zh-CN" dirty="0">
                    <a:latin typeface="DFKai-SB" panose="03000509000000000000" pitchFamily="65" charset="-120"/>
                    <a:ea typeface="DFKai-SB" panose="03000509000000000000" pitchFamily="65" charset="-120"/>
                  </a:rPr>
                  <a:t>的範圍</a:t>
                </a:r>
                <a:r>
                  <a:rPr lang="en-US" altLang="zh-CN" dirty="0" smtClean="0">
                    <a:latin typeface="DFKai-SB" panose="03000509000000000000" pitchFamily="65" charset="-120"/>
                    <a:ea typeface="DFKai-SB" panose="03000509000000000000" pitchFamily="65" charset="-120"/>
                  </a:rPr>
                  <a:t>,</a:t>
                </a:r>
                <a:r>
                  <a:rPr lang="zh-CN" altLang="en-US" dirty="0" smtClean="0">
                    <a:latin typeface="DFKai-SB" panose="03000509000000000000" pitchFamily="65" charset="-120"/>
                    <a:ea typeface="DFKai-SB" panose="03000509000000000000" pitchFamily="65" charset="-120"/>
                  </a:rPr>
                  <a:t>其誤差值為</a:t>
                </a:r>
                <a14:m>
                  <m:oMath xmlns:m="http://schemas.openxmlformats.org/officeDocument/2006/math">
                    <m:r>
                      <m:rPr>
                        <m:sty m:val="p"/>
                      </m:rPr>
                      <a:rPr lang="en-US" altLang="zh-CN">
                        <a:latin typeface="Cambria Math" panose="02040503050406030204" pitchFamily="18" charset="0"/>
                      </a:rPr>
                      <m:t>e</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𝛽</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𝑟𝑒𝑓</m:t>
                        </m:r>
                      </m:sub>
                    </m:sSub>
                  </m:oMath>
                </a14:m>
                <a:endParaRPr lang="en-US" altLang="zh-CN" dirty="0" smtClean="0">
                  <a:latin typeface="DFKai-SB" panose="03000509000000000000" pitchFamily="65" charset="-120"/>
                  <a:ea typeface="DFKai-SB" panose="03000509000000000000" pitchFamily="65" charset="-120"/>
                </a:endParaRPr>
              </a:p>
              <a:p>
                <a:pPr marL="0" indent="0">
                  <a:buNone/>
                </a:pPr>
                <a:r>
                  <a:rPr lang="en-US" altLang="zh-CN" dirty="0" smtClean="0">
                    <a:latin typeface="DFKai-SB" panose="03000509000000000000" pitchFamily="65" charset="-120"/>
                    <a:ea typeface="DFKai-SB" panose="03000509000000000000" pitchFamily="65" charset="-120"/>
                  </a:rPr>
                  <a:t>	</a:t>
                </a:r>
                <a:r>
                  <a:rPr lang="zh-CN" altLang="zh-CN" dirty="0" smtClean="0">
                    <a:latin typeface="DFKai-SB" panose="03000509000000000000" pitchFamily="65" charset="-120"/>
                    <a:ea typeface="DFKai-SB" panose="03000509000000000000" pitchFamily="65" charset="-120"/>
                  </a:rPr>
                  <a:t>電</a:t>
                </a:r>
                <a:r>
                  <a:rPr lang="zh-CN" altLang="zh-CN" dirty="0">
                    <a:latin typeface="DFKai-SB" panose="03000509000000000000" pitchFamily="65" charset="-120"/>
                    <a:ea typeface="DFKai-SB" panose="03000509000000000000" pitchFamily="65" charset="-120"/>
                  </a:rPr>
                  <a:t>壓輸入</a:t>
                </a:r>
                <a:r>
                  <a:rPr lang="zh-CN" altLang="zh-CN" dirty="0" smtClean="0">
                    <a:latin typeface="DFKai-SB" panose="03000509000000000000" pitchFamily="65" charset="-120"/>
                    <a:ea typeface="DFKai-SB" panose="03000509000000000000" pitchFamily="65" charset="-120"/>
                  </a:rPr>
                  <a:t>值</a:t>
                </a:r>
                <a:r>
                  <a:rPr lang="en-US" altLang="zh-CN" dirty="0">
                    <a:latin typeface="DFKai-SB" panose="03000509000000000000" pitchFamily="65" charset="-120"/>
                    <a:ea typeface="DFKai-SB" panose="03000509000000000000" pitchFamily="65" charset="-120"/>
                  </a:rPr>
                  <a:t>	</a:t>
                </a:r>
                <a14:m>
                  <m:oMath xmlns:m="http://schemas.openxmlformats.org/officeDocument/2006/math">
                    <m:sSub>
                      <m:sSubPr>
                        <m:ctrlPr>
                          <a:rPr lang="zh-CN" altLang="zh-CN" sz="3200" b="1" i="1" smtClean="0">
                            <a:solidFill>
                              <a:srgbClr val="FF0000"/>
                            </a:solidFill>
                            <a:latin typeface="Cambria Math" panose="02040503050406030204" pitchFamily="18" charset="0"/>
                          </a:rPr>
                        </m:ctrlPr>
                      </m:sSubPr>
                      <m:e>
                        <m:r>
                          <a:rPr lang="en-US" altLang="zh-CN" sz="3200" b="1" i="1">
                            <a:solidFill>
                              <a:srgbClr val="FF0000"/>
                            </a:solidFill>
                            <a:latin typeface="Cambria Math" panose="02040503050406030204" pitchFamily="18" charset="0"/>
                          </a:rPr>
                          <m:t>𝑽</m:t>
                        </m:r>
                      </m:e>
                      <m:sub>
                        <m:r>
                          <a:rPr lang="en-US" altLang="zh-CN" sz="3200" b="1" i="1">
                            <a:solidFill>
                              <a:srgbClr val="FF0000"/>
                            </a:solidFill>
                            <a:latin typeface="Cambria Math" panose="02040503050406030204" pitchFamily="18" charset="0"/>
                          </a:rPr>
                          <m:t>𝒔</m:t>
                        </m:r>
                      </m:sub>
                    </m:sSub>
                    <m:r>
                      <a:rPr lang="en-US" altLang="zh-CN" sz="3200" b="1" i="1">
                        <a:solidFill>
                          <a:srgbClr val="FF0000"/>
                        </a:solidFill>
                        <a:latin typeface="Cambria Math" panose="02040503050406030204" pitchFamily="18" charset="0"/>
                      </a:rPr>
                      <m:t>=</m:t>
                    </m:r>
                    <m:sSub>
                      <m:sSubPr>
                        <m:ctrlPr>
                          <a:rPr lang="zh-CN" altLang="zh-CN" sz="3200" b="1" i="1">
                            <a:solidFill>
                              <a:srgbClr val="FF0000"/>
                            </a:solidFill>
                            <a:latin typeface="Cambria Math" panose="02040503050406030204" pitchFamily="18" charset="0"/>
                          </a:rPr>
                        </m:ctrlPr>
                      </m:sSubPr>
                      <m:e>
                        <m:r>
                          <a:rPr lang="en-US" altLang="zh-CN" sz="3200" b="1" i="1">
                            <a:solidFill>
                              <a:srgbClr val="FF0000"/>
                            </a:solidFill>
                            <a:latin typeface="Cambria Math" panose="02040503050406030204" pitchFamily="18" charset="0"/>
                          </a:rPr>
                          <m:t>𝑲</m:t>
                        </m:r>
                      </m:e>
                      <m:sub>
                        <m:r>
                          <a:rPr lang="en-US" altLang="zh-CN" sz="3200" b="1" i="1">
                            <a:solidFill>
                              <a:srgbClr val="FF0000"/>
                            </a:solidFill>
                            <a:latin typeface="Cambria Math" panose="02040503050406030204" pitchFamily="18" charset="0"/>
                          </a:rPr>
                          <m:t>𝒑</m:t>
                        </m:r>
                      </m:sub>
                    </m:sSub>
                    <m:r>
                      <a:rPr lang="en-US" altLang="zh-CN" sz="3200" b="1" i="1">
                        <a:solidFill>
                          <a:srgbClr val="FF0000"/>
                        </a:solidFill>
                        <a:latin typeface="Cambria Math" panose="02040503050406030204" pitchFamily="18" charset="0"/>
                      </a:rPr>
                      <m:t>∙</m:t>
                    </m:r>
                    <m:r>
                      <a:rPr lang="en-US" altLang="zh-CN" sz="3200" b="1" i="1">
                        <a:solidFill>
                          <a:srgbClr val="FF0000"/>
                        </a:solidFill>
                        <a:latin typeface="Cambria Math" panose="02040503050406030204" pitchFamily="18" charset="0"/>
                      </a:rPr>
                      <m:t>𝜷</m:t>
                    </m:r>
                    <m:r>
                      <a:rPr lang="en-US" altLang="zh-CN" sz="3200" b="1" i="1">
                        <a:solidFill>
                          <a:srgbClr val="FF0000"/>
                        </a:solidFill>
                        <a:latin typeface="Cambria Math" panose="02040503050406030204" pitchFamily="18" charset="0"/>
                      </a:rPr>
                      <m:t>+</m:t>
                    </m:r>
                    <m:sSub>
                      <m:sSubPr>
                        <m:ctrlPr>
                          <a:rPr lang="zh-CN" altLang="zh-CN" sz="3200" b="1" i="1">
                            <a:solidFill>
                              <a:srgbClr val="FF0000"/>
                            </a:solidFill>
                            <a:latin typeface="Cambria Math" panose="02040503050406030204" pitchFamily="18" charset="0"/>
                          </a:rPr>
                        </m:ctrlPr>
                      </m:sSubPr>
                      <m:e>
                        <m:r>
                          <a:rPr lang="en-US" altLang="zh-CN" sz="3200" b="1" i="1">
                            <a:solidFill>
                              <a:srgbClr val="FF0000"/>
                            </a:solidFill>
                            <a:latin typeface="Cambria Math" panose="02040503050406030204" pitchFamily="18" charset="0"/>
                          </a:rPr>
                          <m:t>𝑲</m:t>
                        </m:r>
                      </m:e>
                      <m:sub>
                        <m:r>
                          <a:rPr lang="en-US" altLang="zh-CN" sz="3200" b="1" i="1">
                            <a:solidFill>
                              <a:srgbClr val="FF0000"/>
                            </a:solidFill>
                            <a:latin typeface="Cambria Math" panose="02040503050406030204" pitchFamily="18" charset="0"/>
                          </a:rPr>
                          <m:t>𝒅</m:t>
                        </m:r>
                      </m:sub>
                    </m:sSub>
                    <m:r>
                      <a:rPr lang="en-US" altLang="zh-CN" sz="3200" b="1" i="1">
                        <a:solidFill>
                          <a:srgbClr val="FF0000"/>
                        </a:solidFill>
                        <a:latin typeface="Cambria Math" panose="02040503050406030204" pitchFamily="18" charset="0"/>
                      </a:rPr>
                      <m:t>∙</m:t>
                    </m:r>
                    <m:acc>
                      <m:accPr>
                        <m:chr m:val="̇"/>
                        <m:ctrlPr>
                          <a:rPr lang="zh-CN" altLang="zh-CN" sz="3200" b="1" i="1">
                            <a:solidFill>
                              <a:srgbClr val="FF0000"/>
                            </a:solidFill>
                            <a:latin typeface="Cambria Math" panose="02040503050406030204" pitchFamily="18" charset="0"/>
                          </a:rPr>
                        </m:ctrlPr>
                      </m:accPr>
                      <m:e>
                        <m:r>
                          <a:rPr lang="en-US" altLang="zh-CN" sz="3200" b="1" i="1">
                            <a:solidFill>
                              <a:srgbClr val="FF0000"/>
                            </a:solidFill>
                            <a:latin typeface="Cambria Math" panose="02040503050406030204" pitchFamily="18" charset="0"/>
                          </a:rPr>
                          <m:t>𝜷</m:t>
                        </m:r>
                      </m:e>
                    </m:acc>
                  </m:oMath>
                </a14:m>
                <a:endParaRPr lang="en-US" altLang="zh-CN" b="1" dirty="0" smtClean="0">
                  <a:latin typeface="DFKai-SB" panose="03000509000000000000" pitchFamily="65" charset="-120"/>
                  <a:ea typeface="DFKai-SB" panose="03000509000000000000" pitchFamily="65" charset="-120"/>
                </a:endParaRPr>
              </a:p>
              <a:p>
                <a:pPr marL="0" indent="0">
                  <a:buNone/>
                </a:pPr>
                <a:endParaRPr lang="en-US" altLang="zh-CN" dirty="0" smtClean="0"/>
              </a:p>
              <a:p>
                <a:pPr marL="0" indent="0">
                  <a:buNone/>
                </a:pPr>
                <a:endParaRPr lang="en-US" altLang="zh-CN" dirty="0" smtClean="0"/>
              </a:p>
              <a:p>
                <a:pPr marL="0" indent="0">
                  <a:buNone/>
                </a:pPr>
                <a14:m>
                  <m:oMathPara xmlns:m="http://schemas.openxmlformats.org/officeDocument/2006/math">
                    <m:oMathParaPr>
                      <m:jc m:val="centerGroup"/>
                    </m:oMathParaPr>
                    <m:oMath xmlns:m="http://schemas.openxmlformats.org/officeDocument/2006/math">
                      <m:d>
                        <m:dPr>
                          <m:ctrlPr>
                            <a:rPr lang="zh-CN" altLang="zh-CN" i="1">
                              <a:latin typeface="Cambria Math" panose="02040503050406030204" pitchFamily="18" charset="0"/>
                            </a:rPr>
                          </m:ctrlPr>
                        </m:dPr>
                        <m:e>
                          <m:r>
                            <a:rPr lang="en-US" altLang="zh-CN" i="1">
                              <a:latin typeface="Cambria Math" panose="02040503050406030204" pitchFamily="18" charset="0"/>
                            </a:rPr>
                            <m:t>1−</m:t>
                          </m:r>
                          <m:sSub>
                            <m:sSubPr>
                              <m:ctrlPr>
                                <a:rPr lang="zh-CN" altLang="zh-CN" i="1">
                                  <a:latin typeface="Cambria Math" panose="02040503050406030204" pitchFamily="18" charset="0"/>
                                </a:rPr>
                              </m:ctrlPr>
                            </m:sSubPr>
                            <m:e>
                              <m:r>
                                <a:rPr lang="en-US" altLang="zh-CN" i="1">
                                  <a:latin typeface="Cambria Math" panose="02040503050406030204" pitchFamily="18" charset="0"/>
                                </a:rPr>
                                <m:t>𝜌</m:t>
                              </m:r>
                            </m:e>
                            <m:sub>
                              <m:r>
                                <a:rPr lang="en-US" altLang="zh-CN" i="1">
                                  <a:latin typeface="Cambria Math" panose="02040503050406030204" pitchFamily="18" charset="0"/>
                                </a:rPr>
                                <m:t>2</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1</m:t>
                              </m:r>
                            </m:sub>
                          </m:sSub>
                        </m:e>
                      </m:d>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𝛽</m:t>
                          </m:r>
                        </m:e>
                      </m:acc>
                      <m:r>
                        <a:rPr lang="en-US" altLang="zh-CN" i="1">
                          <a:latin typeface="Cambria Math" panose="02040503050406030204" pitchFamily="18" charset="0"/>
                        </a:rPr>
                        <m: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𝜌</m:t>
                              </m:r>
                            </m:e>
                            <m:sub>
                              <m:r>
                                <a:rPr lang="en-US" altLang="zh-CN" i="1">
                                  <a:latin typeface="Cambria Math" panose="02040503050406030204" pitchFamily="18" charset="0"/>
                                </a:rPr>
                                <m:t>3</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𝜎</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𝜌</m:t>
                              </m:r>
                            </m:e>
                            <m:sub>
                              <m:r>
                                <a:rPr lang="en-US" altLang="zh-CN" i="1">
                                  <a:latin typeface="Cambria Math" panose="02040503050406030204" pitchFamily="18" charset="0"/>
                                </a:rPr>
                                <m:t>4</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𝑑</m:t>
                              </m:r>
                            </m:sub>
                          </m:sSub>
                        </m:e>
                      </m:d>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𝛽</m:t>
                          </m:r>
                        </m:e>
                      </m:acc>
                      <m:r>
                        <a:rPr lang="en-US" altLang="zh-CN" i="1">
                          <a:latin typeface="Cambria Math" panose="02040503050406030204" pitchFamily="18" charset="0"/>
                        </a:rPr>
                        <m: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𝜌</m:t>
                              </m:r>
                            </m:e>
                            <m:sub>
                              <m:r>
                                <a:rPr lang="en-US" altLang="zh-CN" i="1">
                                  <a:latin typeface="Cambria Math" panose="02040503050406030204" pitchFamily="18" charset="0"/>
                                </a:rPr>
                                <m:t>3</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4</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𝜌</m:t>
                              </m:r>
                            </m:e>
                            <m:sub>
                              <m:r>
                                <a:rPr lang="en-US" altLang="zh-CN" i="1">
                                  <a:latin typeface="Cambria Math" panose="02040503050406030204" pitchFamily="18" charset="0"/>
                                </a:rPr>
                                <m:t>4</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𝑑</m:t>
                              </m:r>
                            </m:sub>
                          </m:sSub>
                        </m:e>
                      </m:d>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𝛽</m:t>
                          </m:r>
                        </m:e>
                      </m:acc>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𝜌</m:t>
                          </m:r>
                        </m:e>
                        <m:sub>
                          <m:r>
                            <a:rPr lang="en-US" altLang="zh-CN" i="1">
                              <a:latin typeface="Cambria Math" panose="02040503050406030204" pitchFamily="18" charset="0"/>
                            </a:rPr>
                            <m:t>3</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4</m:t>
                          </m:r>
                        </m:sub>
                      </m:sSub>
                      <m:r>
                        <a:rPr lang="en-US" altLang="zh-CN" i="1">
                          <a:latin typeface="Cambria Math" panose="02040503050406030204" pitchFamily="18" charset="0"/>
                        </a:rPr>
                        <m:t>𝛽</m:t>
                      </m:r>
                      <m:r>
                        <a:rPr lang="en-US" altLang="zh-CN" i="1">
                          <a:latin typeface="Cambria Math" panose="02040503050406030204" pitchFamily="18" charset="0"/>
                        </a:rPr>
                        <m:t>=0</m:t>
                      </m:r>
                    </m:oMath>
                  </m:oMathPara>
                </a14:m>
                <a:endParaRPr lang="en-US" altLang="zh-CN" dirty="0" smtClean="0"/>
              </a:p>
              <a:p>
                <a:pPr marL="0" indent="0">
                  <a:buNone/>
                </a:pPr>
                <a:endParaRPr lang="en-US" altLang="zh-CN" dirty="0" smtClean="0"/>
              </a:p>
              <a:p>
                <a:pPr marL="0" indent="0">
                  <a:buNone/>
                </a:pPr>
                <a14:m>
                  <m:oMath xmlns:m="http://schemas.openxmlformats.org/officeDocument/2006/math">
                    <m:sSub>
                      <m:sSubPr>
                        <m:ctrlPr>
                          <a:rPr lang="zh-CN" altLang="zh-CN" b="1" i="1" smtClean="0">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𝑲</m:t>
                        </m:r>
                      </m:e>
                      <m:sub>
                        <m:r>
                          <a:rPr lang="en-US" altLang="zh-CN" b="1" i="1">
                            <a:solidFill>
                              <a:srgbClr val="FF0000"/>
                            </a:solidFill>
                            <a:effectLst/>
                            <a:latin typeface="Cambria Math" panose="02040503050406030204" pitchFamily="18" charset="0"/>
                          </a:rPr>
                          <m:t>𝒅</m:t>
                        </m:r>
                      </m:sub>
                    </m:sSub>
                    <m:r>
                      <a:rPr lang="en-US" altLang="zh-CN" b="1" i="1">
                        <a:solidFill>
                          <a:srgbClr val="FF0000"/>
                        </a:solidFill>
                        <a:effectLst/>
                        <a:latin typeface="Cambria Math" panose="02040503050406030204" pitchFamily="18" charset="0"/>
                      </a:rPr>
                      <m:t>=</m:t>
                    </m:r>
                    <m:f>
                      <m:fPr>
                        <m:ctrlPr>
                          <a:rPr lang="zh-CN" altLang="zh-CN" b="1" i="1">
                            <a:solidFill>
                              <a:srgbClr val="FF0000"/>
                            </a:solidFill>
                            <a:effectLst/>
                            <a:latin typeface="Cambria Math" panose="02040503050406030204" pitchFamily="18" charset="0"/>
                          </a:rPr>
                        </m:ctrlPr>
                      </m:fPr>
                      <m:num>
                        <m:d>
                          <m:dPr>
                            <m:ctrlPr>
                              <a:rPr lang="zh-CN" altLang="zh-CN" b="1" i="1">
                                <a:solidFill>
                                  <a:srgbClr val="FF0000"/>
                                </a:solidFill>
                                <a:effectLst/>
                                <a:latin typeface="Cambria Math" panose="02040503050406030204" pitchFamily="18" charset="0"/>
                              </a:rPr>
                            </m:ctrlPr>
                          </m:dPr>
                          <m:e>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𝝀</m:t>
                                </m:r>
                              </m:e>
                              <m:sub>
                                <m:r>
                                  <a:rPr lang="en-US" altLang="zh-CN" b="1" i="1">
                                    <a:solidFill>
                                      <a:srgbClr val="FF0000"/>
                                    </a:solidFill>
                                    <a:effectLst/>
                                    <a:latin typeface="Cambria Math" panose="02040503050406030204" pitchFamily="18" charset="0"/>
                                  </a:rPr>
                                  <m:t>𝟏</m:t>
                                </m:r>
                              </m:sub>
                            </m:sSub>
                            <m:r>
                              <a:rPr lang="en-US" altLang="zh-CN" b="1" i="1">
                                <a:solidFill>
                                  <a:srgbClr val="FF0000"/>
                                </a:solidFill>
                                <a:effectLst/>
                                <a:latin typeface="Cambria Math" panose="02040503050406030204" pitchFamily="18" charset="0"/>
                              </a:rPr>
                              <m:t>+</m:t>
                            </m:r>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𝝀</m:t>
                                </m:r>
                              </m:e>
                              <m:sub>
                                <m:r>
                                  <a:rPr lang="en-US" altLang="zh-CN" b="1" i="1">
                                    <a:solidFill>
                                      <a:srgbClr val="FF0000"/>
                                    </a:solidFill>
                                    <a:effectLst/>
                                    <a:latin typeface="Cambria Math" panose="02040503050406030204" pitchFamily="18" charset="0"/>
                                  </a:rPr>
                                  <m:t>𝟐</m:t>
                                </m:r>
                              </m:sub>
                            </m:sSub>
                            <m:r>
                              <a:rPr lang="en-US" altLang="zh-CN" b="1" i="1">
                                <a:solidFill>
                                  <a:srgbClr val="FF0000"/>
                                </a:solidFill>
                                <a:effectLst/>
                                <a:latin typeface="Cambria Math" panose="02040503050406030204" pitchFamily="18" charset="0"/>
                              </a:rPr>
                              <m:t>+</m:t>
                            </m:r>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𝝀</m:t>
                                </m:r>
                              </m:e>
                              <m:sub>
                                <m:r>
                                  <a:rPr lang="en-US" altLang="zh-CN" b="1" i="1">
                                    <a:solidFill>
                                      <a:srgbClr val="FF0000"/>
                                    </a:solidFill>
                                    <a:effectLst/>
                                    <a:latin typeface="Cambria Math" panose="02040503050406030204" pitchFamily="18" charset="0"/>
                                  </a:rPr>
                                  <m:t>𝟑</m:t>
                                </m:r>
                              </m:sub>
                            </m:sSub>
                          </m:e>
                        </m:d>
                        <m:d>
                          <m:dPr>
                            <m:ctrlPr>
                              <a:rPr lang="zh-CN" altLang="zh-CN" b="1" i="1">
                                <a:solidFill>
                                  <a:srgbClr val="FF0000"/>
                                </a:solidFill>
                                <a:effectLst/>
                                <a:latin typeface="Cambria Math" panose="02040503050406030204" pitchFamily="18" charset="0"/>
                              </a:rPr>
                            </m:ctrlPr>
                          </m:dPr>
                          <m:e>
                            <m:r>
                              <a:rPr lang="en-US" altLang="zh-CN" b="1" i="1">
                                <a:solidFill>
                                  <a:srgbClr val="FF0000"/>
                                </a:solidFill>
                                <a:effectLst/>
                                <a:latin typeface="Cambria Math" panose="02040503050406030204" pitchFamily="18" charset="0"/>
                              </a:rPr>
                              <m:t>𝟏</m:t>
                            </m:r>
                            <m:r>
                              <a:rPr lang="en-US" altLang="zh-CN" b="1" i="1">
                                <a:solidFill>
                                  <a:srgbClr val="FF0000"/>
                                </a:solidFill>
                                <a:effectLst/>
                                <a:latin typeface="Cambria Math" panose="02040503050406030204" pitchFamily="18" charset="0"/>
                              </a:rPr>
                              <m:t>−</m:t>
                            </m:r>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𝝆</m:t>
                                </m:r>
                              </m:e>
                              <m:sub>
                                <m:r>
                                  <a:rPr lang="en-US" altLang="zh-CN" b="1" i="1">
                                    <a:solidFill>
                                      <a:srgbClr val="FF0000"/>
                                    </a:solidFill>
                                    <a:effectLst/>
                                    <a:latin typeface="Cambria Math" panose="02040503050406030204" pitchFamily="18" charset="0"/>
                                  </a:rPr>
                                  <m:t>𝟐</m:t>
                                </m:r>
                              </m:sub>
                            </m:sSub>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𝝈</m:t>
                                </m:r>
                              </m:e>
                              <m:sub>
                                <m:r>
                                  <a:rPr lang="en-US" altLang="zh-CN" b="1" i="1">
                                    <a:solidFill>
                                      <a:srgbClr val="FF0000"/>
                                    </a:solidFill>
                                    <a:effectLst/>
                                    <a:latin typeface="Cambria Math" panose="02040503050406030204" pitchFamily="18" charset="0"/>
                                  </a:rPr>
                                  <m:t>𝟏</m:t>
                                </m:r>
                              </m:sub>
                            </m:sSub>
                          </m:e>
                        </m:d>
                        <m:r>
                          <a:rPr lang="en-US" altLang="zh-CN" b="1" i="1">
                            <a:solidFill>
                              <a:srgbClr val="FF0000"/>
                            </a:solidFill>
                            <a:effectLst/>
                            <a:latin typeface="Cambria Math" panose="02040503050406030204" pitchFamily="18" charset="0"/>
                          </a:rPr>
                          <m:t>+</m:t>
                        </m:r>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𝝆</m:t>
                            </m:r>
                          </m:e>
                          <m:sub>
                            <m:r>
                              <a:rPr lang="en-US" altLang="zh-CN" b="1" i="1">
                                <a:solidFill>
                                  <a:srgbClr val="FF0000"/>
                                </a:solidFill>
                                <a:effectLst/>
                                <a:latin typeface="Cambria Math" panose="02040503050406030204" pitchFamily="18" charset="0"/>
                              </a:rPr>
                              <m:t>𝟑</m:t>
                            </m:r>
                          </m:sub>
                        </m:sSub>
                        <m:r>
                          <a:rPr lang="en-US" altLang="zh-CN" b="1" i="1">
                            <a:solidFill>
                              <a:srgbClr val="FF0000"/>
                            </a:solidFill>
                            <a:effectLst/>
                            <a:latin typeface="Cambria Math" panose="02040503050406030204" pitchFamily="18" charset="0"/>
                          </a:rPr>
                          <m:t>+</m:t>
                        </m:r>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𝝈</m:t>
                            </m:r>
                          </m:e>
                          <m:sub>
                            <m:r>
                              <a:rPr lang="en-US" altLang="zh-CN" b="1" i="1">
                                <a:solidFill>
                                  <a:srgbClr val="FF0000"/>
                                </a:solidFill>
                                <a:effectLst/>
                                <a:latin typeface="Cambria Math" panose="02040503050406030204" pitchFamily="18" charset="0"/>
                              </a:rPr>
                              <m:t>𝟑</m:t>
                            </m:r>
                          </m:sub>
                        </m:sSub>
                      </m:num>
                      <m:den>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𝝆</m:t>
                            </m:r>
                          </m:e>
                          <m:sub>
                            <m:r>
                              <a:rPr lang="en-US" altLang="zh-CN" b="1" i="1">
                                <a:solidFill>
                                  <a:srgbClr val="FF0000"/>
                                </a:solidFill>
                                <a:effectLst/>
                                <a:latin typeface="Cambria Math" panose="02040503050406030204" pitchFamily="18" charset="0"/>
                              </a:rPr>
                              <m:t>𝟒</m:t>
                            </m:r>
                          </m:sub>
                        </m:sSub>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𝝈</m:t>
                            </m:r>
                          </m:e>
                          <m:sub>
                            <m:r>
                              <a:rPr lang="en-US" altLang="zh-CN" b="1" i="1">
                                <a:solidFill>
                                  <a:srgbClr val="FF0000"/>
                                </a:solidFill>
                                <a:effectLst/>
                                <a:latin typeface="Cambria Math" panose="02040503050406030204" pitchFamily="18" charset="0"/>
                              </a:rPr>
                              <m:t>𝟏</m:t>
                            </m:r>
                          </m:sub>
                        </m:sSub>
                      </m:den>
                    </m:f>
                  </m:oMath>
                </a14:m>
                <a:r>
                  <a:rPr lang="en-US" altLang="zh-CN" b="1" dirty="0">
                    <a:solidFill>
                      <a:srgbClr val="FF0000"/>
                    </a:solidFill>
                    <a:effectLst/>
                  </a:rPr>
                  <a:t>	</a:t>
                </a:r>
                <a14:m>
                  <m:oMath xmlns:m="http://schemas.openxmlformats.org/officeDocument/2006/math">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𝑲</m:t>
                        </m:r>
                      </m:e>
                      <m:sub>
                        <m:r>
                          <a:rPr lang="en-US" altLang="zh-CN" b="1" i="1">
                            <a:solidFill>
                              <a:srgbClr val="FF0000"/>
                            </a:solidFill>
                            <a:effectLst/>
                            <a:latin typeface="Cambria Math" panose="02040503050406030204" pitchFamily="18" charset="0"/>
                          </a:rPr>
                          <m:t>𝒑</m:t>
                        </m:r>
                      </m:sub>
                    </m:sSub>
                    <m:r>
                      <a:rPr lang="en-US" altLang="zh-CN" b="1" i="1">
                        <a:solidFill>
                          <a:srgbClr val="FF0000"/>
                        </a:solidFill>
                        <a:effectLst/>
                        <a:latin typeface="Cambria Math" panose="02040503050406030204" pitchFamily="18" charset="0"/>
                      </a:rPr>
                      <m:t>=</m:t>
                    </m:r>
                    <m:f>
                      <m:fPr>
                        <m:ctrlPr>
                          <a:rPr lang="zh-CN" altLang="zh-CN" b="1" i="1">
                            <a:solidFill>
                              <a:srgbClr val="FF0000"/>
                            </a:solidFill>
                            <a:effectLst/>
                            <a:latin typeface="Cambria Math" panose="02040503050406030204" pitchFamily="18" charset="0"/>
                          </a:rPr>
                        </m:ctrlPr>
                      </m:fPr>
                      <m:num>
                        <m:r>
                          <a:rPr lang="en-US" altLang="zh-CN" b="1" i="1">
                            <a:solidFill>
                              <a:srgbClr val="FF0000"/>
                            </a:solidFill>
                            <a:effectLst/>
                            <a:latin typeface="Cambria Math" panose="02040503050406030204" pitchFamily="18" charset="0"/>
                          </a:rPr>
                          <m:t>−</m:t>
                        </m:r>
                        <m:d>
                          <m:dPr>
                            <m:ctrlPr>
                              <a:rPr lang="zh-CN" altLang="zh-CN" b="1" i="1">
                                <a:solidFill>
                                  <a:srgbClr val="FF0000"/>
                                </a:solidFill>
                                <a:effectLst/>
                                <a:latin typeface="Cambria Math" panose="02040503050406030204" pitchFamily="18" charset="0"/>
                              </a:rPr>
                            </m:ctrlPr>
                          </m:dPr>
                          <m:e>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𝝀</m:t>
                                </m:r>
                              </m:e>
                              <m:sub>
                                <m:r>
                                  <a:rPr lang="en-US" altLang="zh-CN" b="1" i="1">
                                    <a:solidFill>
                                      <a:srgbClr val="FF0000"/>
                                    </a:solidFill>
                                    <a:effectLst/>
                                    <a:latin typeface="Cambria Math" panose="02040503050406030204" pitchFamily="18" charset="0"/>
                                  </a:rPr>
                                  <m:t>𝟏</m:t>
                                </m:r>
                              </m:sub>
                            </m:sSub>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𝝀</m:t>
                                </m:r>
                              </m:e>
                              <m:sub>
                                <m:r>
                                  <a:rPr lang="en-US" altLang="zh-CN" b="1" i="1">
                                    <a:solidFill>
                                      <a:srgbClr val="FF0000"/>
                                    </a:solidFill>
                                    <a:effectLst/>
                                    <a:latin typeface="Cambria Math" panose="02040503050406030204" pitchFamily="18" charset="0"/>
                                  </a:rPr>
                                  <m:t>𝟐</m:t>
                                </m:r>
                              </m:sub>
                            </m:sSub>
                            <m:r>
                              <a:rPr lang="en-US" altLang="zh-CN" b="1" i="1">
                                <a:solidFill>
                                  <a:srgbClr val="FF0000"/>
                                </a:solidFill>
                                <a:effectLst/>
                                <a:latin typeface="Cambria Math" panose="02040503050406030204" pitchFamily="18" charset="0"/>
                              </a:rPr>
                              <m:t>+</m:t>
                            </m:r>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𝝀</m:t>
                                </m:r>
                              </m:e>
                              <m:sub>
                                <m:r>
                                  <a:rPr lang="en-US" altLang="zh-CN" b="1" i="1">
                                    <a:solidFill>
                                      <a:srgbClr val="FF0000"/>
                                    </a:solidFill>
                                    <a:effectLst/>
                                    <a:latin typeface="Cambria Math" panose="02040503050406030204" pitchFamily="18" charset="0"/>
                                  </a:rPr>
                                  <m:t>𝟐</m:t>
                                </m:r>
                              </m:sub>
                            </m:sSub>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𝝀</m:t>
                                </m:r>
                              </m:e>
                              <m:sub>
                                <m:r>
                                  <a:rPr lang="en-US" altLang="zh-CN" b="1" i="1">
                                    <a:solidFill>
                                      <a:srgbClr val="FF0000"/>
                                    </a:solidFill>
                                    <a:effectLst/>
                                    <a:latin typeface="Cambria Math" panose="02040503050406030204" pitchFamily="18" charset="0"/>
                                  </a:rPr>
                                  <m:t>𝟑</m:t>
                                </m:r>
                              </m:sub>
                            </m:sSub>
                            <m:r>
                              <a:rPr lang="en-US" altLang="zh-CN" b="1" i="1">
                                <a:solidFill>
                                  <a:srgbClr val="FF0000"/>
                                </a:solidFill>
                                <a:effectLst/>
                                <a:latin typeface="Cambria Math" panose="02040503050406030204" pitchFamily="18" charset="0"/>
                              </a:rPr>
                              <m:t>+</m:t>
                            </m:r>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𝝀</m:t>
                                </m:r>
                              </m:e>
                              <m:sub>
                                <m:r>
                                  <a:rPr lang="en-US" altLang="zh-CN" b="1" i="1">
                                    <a:solidFill>
                                      <a:srgbClr val="FF0000"/>
                                    </a:solidFill>
                                    <a:effectLst/>
                                    <a:latin typeface="Cambria Math" panose="02040503050406030204" pitchFamily="18" charset="0"/>
                                  </a:rPr>
                                  <m:t>𝟑</m:t>
                                </m:r>
                              </m:sub>
                            </m:sSub>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𝝀</m:t>
                                </m:r>
                              </m:e>
                              <m:sub>
                                <m:r>
                                  <a:rPr lang="en-US" altLang="zh-CN" b="1" i="1">
                                    <a:solidFill>
                                      <a:srgbClr val="FF0000"/>
                                    </a:solidFill>
                                    <a:effectLst/>
                                    <a:latin typeface="Cambria Math" panose="02040503050406030204" pitchFamily="18" charset="0"/>
                                  </a:rPr>
                                  <m:t>𝟏</m:t>
                                </m:r>
                              </m:sub>
                            </m:sSub>
                          </m:e>
                        </m:d>
                        <m:d>
                          <m:dPr>
                            <m:ctrlPr>
                              <a:rPr lang="zh-CN" altLang="zh-CN" b="1" i="1">
                                <a:solidFill>
                                  <a:srgbClr val="FF0000"/>
                                </a:solidFill>
                                <a:effectLst/>
                                <a:latin typeface="Cambria Math" panose="02040503050406030204" pitchFamily="18" charset="0"/>
                              </a:rPr>
                            </m:ctrlPr>
                          </m:dPr>
                          <m:e>
                            <m:r>
                              <a:rPr lang="en-US" altLang="zh-CN" b="1" i="1">
                                <a:solidFill>
                                  <a:srgbClr val="FF0000"/>
                                </a:solidFill>
                                <a:effectLst/>
                                <a:latin typeface="Cambria Math" panose="02040503050406030204" pitchFamily="18" charset="0"/>
                              </a:rPr>
                              <m:t>𝟏</m:t>
                            </m:r>
                            <m:r>
                              <a:rPr lang="en-US" altLang="zh-CN" b="1" i="1">
                                <a:solidFill>
                                  <a:srgbClr val="FF0000"/>
                                </a:solidFill>
                                <a:effectLst/>
                                <a:latin typeface="Cambria Math" panose="02040503050406030204" pitchFamily="18" charset="0"/>
                              </a:rPr>
                              <m:t>−</m:t>
                            </m:r>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𝝆</m:t>
                                </m:r>
                              </m:e>
                              <m:sub>
                                <m:r>
                                  <a:rPr lang="en-US" altLang="zh-CN" b="1" i="1">
                                    <a:solidFill>
                                      <a:srgbClr val="FF0000"/>
                                    </a:solidFill>
                                    <a:effectLst/>
                                    <a:latin typeface="Cambria Math" panose="02040503050406030204" pitchFamily="18" charset="0"/>
                                  </a:rPr>
                                  <m:t>𝟐</m:t>
                                </m:r>
                              </m:sub>
                            </m:sSub>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𝝈</m:t>
                                </m:r>
                              </m:e>
                              <m:sub>
                                <m:r>
                                  <a:rPr lang="en-US" altLang="zh-CN" b="1" i="1">
                                    <a:solidFill>
                                      <a:srgbClr val="FF0000"/>
                                    </a:solidFill>
                                    <a:effectLst/>
                                    <a:latin typeface="Cambria Math" panose="02040503050406030204" pitchFamily="18" charset="0"/>
                                  </a:rPr>
                                  <m:t>𝟏</m:t>
                                </m:r>
                              </m:sub>
                            </m:sSub>
                          </m:e>
                        </m:d>
                        <m:r>
                          <a:rPr lang="en-US" altLang="zh-CN" b="1" i="1">
                            <a:solidFill>
                              <a:srgbClr val="FF0000"/>
                            </a:solidFill>
                            <a:effectLst/>
                            <a:latin typeface="Cambria Math" panose="02040503050406030204" pitchFamily="18" charset="0"/>
                          </a:rPr>
                          <m:t>+</m:t>
                        </m:r>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𝝆</m:t>
                            </m:r>
                          </m:e>
                          <m:sub>
                            <m:r>
                              <a:rPr lang="en-US" altLang="zh-CN" b="1" i="1">
                                <a:solidFill>
                                  <a:srgbClr val="FF0000"/>
                                </a:solidFill>
                                <a:effectLst/>
                                <a:latin typeface="Cambria Math" panose="02040503050406030204" pitchFamily="18" charset="0"/>
                              </a:rPr>
                              <m:t>𝟑</m:t>
                            </m:r>
                          </m:sub>
                        </m:sSub>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𝝈</m:t>
                            </m:r>
                          </m:e>
                          <m:sub>
                            <m:r>
                              <a:rPr lang="en-US" altLang="zh-CN" b="1" i="1">
                                <a:solidFill>
                                  <a:srgbClr val="FF0000"/>
                                </a:solidFill>
                                <a:effectLst/>
                                <a:latin typeface="Cambria Math" panose="02040503050406030204" pitchFamily="18" charset="0"/>
                              </a:rPr>
                              <m:t>𝟑</m:t>
                            </m:r>
                          </m:sub>
                        </m:sSub>
                        <m:r>
                          <a:rPr lang="en-US" altLang="zh-CN" b="1" i="1">
                            <a:solidFill>
                              <a:srgbClr val="FF0000"/>
                            </a:solidFill>
                            <a:effectLst/>
                            <a:latin typeface="Cambria Math" panose="02040503050406030204" pitchFamily="18" charset="0"/>
                          </a:rPr>
                          <m:t>+</m:t>
                        </m:r>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𝝈</m:t>
                            </m:r>
                          </m:e>
                          <m:sub>
                            <m:r>
                              <a:rPr lang="en-US" altLang="zh-CN" b="1" i="1">
                                <a:solidFill>
                                  <a:srgbClr val="FF0000"/>
                                </a:solidFill>
                                <a:effectLst/>
                                <a:latin typeface="Cambria Math" panose="02040503050406030204" pitchFamily="18" charset="0"/>
                              </a:rPr>
                              <m:t>𝟒</m:t>
                            </m:r>
                          </m:sub>
                        </m:sSub>
                      </m:num>
                      <m:den>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𝝆</m:t>
                            </m:r>
                          </m:e>
                          <m:sub>
                            <m:r>
                              <a:rPr lang="en-US" altLang="zh-CN" b="1" i="1">
                                <a:solidFill>
                                  <a:srgbClr val="FF0000"/>
                                </a:solidFill>
                                <a:effectLst/>
                                <a:latin typeface="Cambria Math" panose="02040503050406030204" pitchFamily="18" charset="0"/>
                              </a:rPr>
                              <m:t>𝟒</m:t>
                            </m:r>
                          </m:sub>
                        </m:sSub>
                        <m:sSub>
                          <m:sSubPr>
                            <m:ctrlPr>
                              <a:rPr lang="zh-CN" altLang="zh-CN" b="1" i="1">
                                <a:solidFill>
                                  <a:srgbClr val="FF0000"/>
                                </a:solidFill>
                                <a:effectLst/>
                                <a:latin typeface="Cambria Math" panose="02040503050406030204" pitchFamily="18" charset="0"/>
                              </a:rPr>
                            </m:ctrlPr>
                          </m:sSubPr>
                          <m:e>
                            <m:r>
                              <a:rPr lang="en-US" altLang="zh-CN" b="1" i="1">
                                <a:solidFill>
                                  <a:srgbClr val="FF0000"/>
                                </a:solidFill>
                                <a:effectLst/>
                                <a:latin typeface="Cambria Math" panose="02040503050406030204" pitchFamily="18" charset="0"/>
                              </a:rPr>
                              <m:t>𝝈</m:t>
                            </m:r>
                          </m:e>
                          <m:sub>
                            <m:r>
                              <a:rPr lang="en-US" altLang="zh-CN" b="1" i="1">
                                <a:solidFill>
                                  <a:srgbClr val="FF0000"/>
                                </a:solidFill>
                                <a:effectLst/>
                                <a:latin typeface="Cambria Math" panose="02040503050406030204" pitchFamily="18" charset="0"/>
                              </a:rPr>
                              <m:t>𝟏</m:t>
                            </m:r>
                          </m:sub>
                        </m:sSub>
                      </m:den>
                    </m:f>
                  </m:oMath>
                </a14:m>
                <a:endParaRPr lang="en-US" altLang="zh-CN" b="1" dirty="0" smtClean="0"/>
              </a:p>
              <a:p>
                <a:pPr marL="0" indent="0">
                  <a:buNone/>
                </a:pPr>
                <a:endParaRPr lang="en-US" altLang="zh-CN" dirty="0"/>
              </a:p>
              <a:p>
                <a:pPr marL="0" indent="0">
                  <a:buNone/>
                </a:pPr>
                <a:endParaRPr lang="en-US" altLang="zh-CN" dirty="0" smtClean="0"/>
              </a:p>
              <a:p>
                <a:pPr marL="0" indent="0">
                  <a:buNone/>
                </a:pPr>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510746"/>
                <a:ext cx="12192000" cy="5697747"/>
              </a:xfrm>
              <a:blipFill rotWithShape="0">
                <a:blip r:embed="rId2"/>
                <a:stretch>
                  <a:fillRect t="-1927"/>
                </a:stretch>
              </a:blipFill>
            </p:spPr>
            <p:txBody>
              <a:bodyPr/>
              <a:lstStyle/>
              <a:p>
                <a:r>
                  <a:rPr lang="zh-CN" altLang="en-US">
                    <a:noFill/>
                  </a:rPr>
                  <a:t> </a:t>
                </a:r>
              </a:p>
            </p:txBody>
          </p:sp>
        </mc:Fallback>
      </mc:AlternateContent>
      <p:pic>
        <p:nvPicPr>
          <p:cNvPr id="4" name="Picture 3"/>
          <p:cNvPicPr>
            <a:picLocks noChangeAspect="1"/>
          </p:cNvPicPr>
          <p:nvPr/>
        </p:nvPicPr>
        <p:blipFill>
          <a:blip r:embed="rId3"/>
          <a:stretch>
            <a:fillRect/>
          </a:stretch>
        </p:blipFill>
        <p:spPr>
          <a:xfrm>
            <a:off x="2715525" y="4755292"/>
            <a:ext cx="6200775" cy="1219200"/>
          </a:xfrm>
          <a:prstGeom prst="rect">
            <a:avLst/>
          </a:prstGeom>
        </p:spPr>
      </p:pic>
    </p:spTree>
    <p:extLst>
      <p:ext uri="{BB962C8B-B14F-4D97-AF65-F5344CB8AC3E}">
        <p14:creationId xmlns:p14="http://schemas.microsoft.com/office/powerpoint/2010/main" val="1680321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DFKai-SB" panose="03000509000000000000" pitchFamily="65" charset="-120"/>
                <a:ea typeface="DFKai-SB" panose="03000509000000000000" pitchFamily="65" charset="-120"/>
              </a:rPr>
              <a:t>目錄</a:t>
            </a:r>
          </a:p>
        </p:txBody>
      </p:sp>
      <p:sp>
        <p:nvSpPr>
          <p:cNvPr id="3" name="Content Placeholder 2"/>
          <p:cNvSpPr>
            <a:spLocks noGrp="1"/>
          </p:cNvSpPr>
          <p:nvPr>
            <p:ph idx="1"/>
          </p:nvPr>
        </p:nvSpPr>
        <p:spPr/>
        <p:txBody>
          <a:bodyPr/>
          <a:lstStyle/>
          <a:p>
            <a:r>
              <a:rPr lang="zh-CN" altLang="en-US" dirty="0" smtClean="0">
                <a:latin typeface="DFKai-SB" panose="03000509000000000000" pitchFamily="65" charset="-120"/>
                <a:ea typeface="DFKai-SB" panose="03000509000000000000" pitchFamily="65" charset="-120"/>
              </a:rPr>
              <a:t>馬達參數模擬</a:t>
            </a:r>
            <a:endParaRPr lang="en-US" altLang="zh-CN" dirty="0" smtClean="0">
              <a:latin typeface="DFKai-SB" panose="03000509000000000000" pitchFamily="65" charset="-120"/>
              <a:ea typeface="DFKai-SB" panose="03000509000000000000" pitchFamily="65" charset="-120"/>
            </a:endParaRPr>
          </a:p>
          <a:p>
            <a:r>
              <a:rPr lang="zh-CN" altLang="en-US" dirty="0">
                <a:latin typeface="DFKai-SB" panose="03000509000000000000" pitchFamily="65" charset="-120"/>
                <a:ea typeface="DFKai-SB" panose="03000509000000000000" pitchFamily="65" charset="-120"/>
              </a:rPr>
              <a:t>倒單</a:t>
            </a:r>
            <a:r>
              <a:rPr lang="zh-CN" altLang="en-US" dirty="0" smtClean="0">
                <a:latin typeface="DFKai-SB" panose="03000509000000000000" pitchFamily="65" charset="-120"/>
                <a:ea typeface="DFKai-SB" panose="03000509000000000000" pitchFamily="65" charset="-120"/>
              </a:rPr>
              <a:t>擺</a:t>
            </a:r>
            <a:r>
              <a:rPr lang="en-US" altLang="zh-CN" dirty="0" smtClean="0">
                <a:latin typeface="DFKai-SB" panose="03000509000000000000" pitchFamily="65" charset="-120"/>
                <a:ea typeface="DFKai-SB" panose="03000509000000000000" pitchFamily="65" charset="-120"/>
              </a:rPr>
              <a:t>PD</a:t>
            </a:r>
            <a:r>
              <a:rPr lang="zh-CN" altLang="en-US" dirty="0" smtClean="0">
                <a:latin typeface="DFKai-SB" panose="03000509000000000000" pitchFamily="65" charset="-120"/>
                <a:ea typeface="DFKai-SB" panose="03000509000000000000" pitchFamily="65" charset="-120"/>
              </a:rPr>
              <a:t>控制</a:t>
            </a:r>
            <a:endParaRPr lang="en-US" altLang="zh-CN" dirty="0" smtClean="0">
              <a:latin typeface="DFKai-SB" panose="03000509000000000000" pitchFamily="65" charset="-120"/>
              <a:ea typeface="DFKai-SB" panose="03000509000000000000" pitchFamily="65" charset="-120"/>
            </a:endParaRPr>
          </a:p>
          <a:p>
            <a:r>
              <a:rPr lang="zh-CN" altLang="en-US" dirty="0">
                <a:latin typeface="DFKai-SB" panose="03000509000000000000" pitchFamily="65" charset="-120"/>
                <a:ea typeface="DFKai-SB" panose="03000509000000000000" pitchFamily="65" charset="-120"/>
              </a:rPr>
              <a:t>倒單</a:t>
            </a:r>
            <a:r>
              <a:rPr lang="zh-CN" altLang="en-US" dirty="0" smtClean="0">
                <a:latin typeface="DFKai-SB" panose="03000509000000000000" pitchFamily="65" charset="-120"/>
                <a:ea typeface="DFKai-SB" panose="03000509000000000000" pitchFamily="65" charset="-120"/>
              </a:rPr>
              <a:t>擺狀態回饋控制</a:t>
            </a:r>
            <a:endParaRPr lang="en-US" altLang="zh-CN" dirty="0" smtClean="0">
              <a:latin typeface="DFKai-SB" panose="03000509000000000000" pitchFamily="65" charset="-120"/>
              <a:ea typeface="DFKai-SB" panose="03000509000000000000" pitchFamily="65" charset="-120"/>
            </a:endParaRPr>
          </a:p>
          <a:p>
            <a:r>
              <a:rPr lang="zh-CN" altLang="en-US" dirty="0">
                <a:latin typeface="DFKai-SB" panose="03000509000000000000" pitchFamily="65" charset="-120"/>
                <a:ea typeface="DFKai-SB" panose="03000509000000000000" pitchFamily="65" charset="-120"/>
              </a:rPr>
              <a:t>倒單</a:t>
            </a:r>
            <a:r>
              <a:rPr lang="zh-CN" altLang="en-US" dirty="0" smtClean="0">
                <a:latin typeface="DFKai-SB" panose="03000509000000000000" pitchFamily="65" charset="-120"/>
                <a:ea typeface="DFKai-SB" panose="03000509000000000000" pitchFamily="65" charset="-120"/>
              </a:rPr>
              <a:t>擺上甩</a:t>
            </a:r>
            <a:endParaRPr lang="en-US" altLang="zh-CN" dirty="0" smtClean="0">
              <a:latin typeface="DFKai-SB" panose="03000509000000000000" pitchFamily="65" charset="-120"/>
              <a:ea typeface="DFKai-SB" panose="03000509000000000000" pitchFamily="65" charset="-120"/>
            </a:endParaRPr>
          </a:p>
          <a:p>
            <a:endParaRPr lang="zh-CN" altLang="en-US" dirty="0"/>
          </a:p>
        </p:txBody>
      </p:sp>
    </p:spTree>
    <p:extLst>
      <p:ext uri="{BB962C8B-B14F-4D97-AF65-F5344CB8AC3E}">
        <p14:creationId xmlns:p14="http://schemas.microsoft.com/office/powerpoint/2010/main" val="3741359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latin typeface="DFKai-SB" panose="03000509000000000000" pitchFamily="65" charset="-120"/>
                <a:ea typeface="DFKai-SB" panose="03000509000000000000" pitchFamily="65" charset="-120"/>
              </a:rPr>
              <a:t>倒單擺狀態回饋控制</a:t>
            </a:r>
            <a:endParaRPr lang="zh-CN" altLang="en-US" dirty="0">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2465717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7214" y="1430442"/>
            <a:ext cx="4947833" cy="58477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3200" b="1" dirty="0" smtClean="0">
                <a:solidFill>
                  <a:schemeClr val="accent5">
                    <a:lumMod val="75000"/>
                  </a:schemeClr>
                </a:solidFill>
              </a:rPr>
              <a:t>目標</a:t>
            </a:r>
            <a:r>
              <a:rPr lang="zh-CN" altLang="en-US" sz="3200" dirty="0" smtClean="0"/>
              <a:t>：角度</a:t>
            </a:r>
            <a:r>
              <a:rPr lang="en-US" altLang="zh-CN" sz="3200" dirty="0" smtClean="0">
                <a:latin typeface="Symbol" panose="05050102010706020507" pitchFamily="18" charset="2"/>
              </a:rPr>
              <a:t>a</a:t>
            </a:r>
            <a:r>
              <a:rPr lang="en-US" altLang="zh-CN" sz="3200" dirty="0" smtClean="0"/>
              <a:t> = 0</a:t>
            </a:r>
            <a:r>
              <a:rPr lang="zh-CN" altLang="en-US" sz="3200" dirty="0" smtClean="0"/>
              <a:t>，</a:t>
            </a:r>
            <a:r>
              <a:rPr lang="en-US" altLang="zh-CN" sz="3200" dirty="0" smtClean="0"/>
              <a:t> </a:t>
            </a:r>
            <a:r>
              <a:rPr lang="en-US" sz="3200" dirty="0" smtClean="0"/>
              <a:t>β </a:t>
            </a:r>
            <a:r>
              <a:rPr lang="en-US" altLang="zh-CN" sz="3200" dirty="0" smtClean="0"/>
              <a:t>= 0</a:t>
            </a:r>
            <a:endParaRPr lang="en-MY" sz="3200" dirty="0"/>
          </a:p>
        </p:txBody>
      </p:sp>
      <p:sp>
        <p:nvSpPr>
          <p:cNvPr id="8" name="TextBox 7"/>
          <p:cNvSpPr txBox="1"/>
          <p:nvPr/>
        </p:nvSpPr>
        <p:spPr>
          <a:xfrm>
            <a:off x="217214" y="2016191"/>
            <a:ext cx="4578766" cy="58477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3200" b="1" dirty="0" smtClean="0">
                <a:solidFill>
                  <a:srgbClr val="00B050"/>
                </a:solidFill>
              </a:rPr>
              <a:t>判斷</a:t>
            </a:r>
            <a:r>
              <a:rPr lang="zh-CN" altLang="en-US" sz="3200" dirty="0" smtClean="0"/>
              <a:t>：可控與穩定性</a:t>
            </a:r>
            <a:endParaRPr lang="en-MY" sz="3200" dirty="0"/>
          </a:p>
        </p:txBody>
      </p:sp>
      <p:sp>
        <p:nvSpPr>
          <p:cNvPr id="9" name="TextBox 8"/>
          <p:cNvSpPr txBox="1"/>
          <p:nvPr/>
        </p:nvSpPr>
        <p:spPr>
          <a:xfrm>
            <a:off x="217214" y="2600966"/>
            <a:ext cx="5157218" cy="58477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3200" b="1" dirty="0" smtClean="0">
                <a:solidFill>
                  <a:srgbClr val="FF0000"/>
                </a:solidFill>
                <a:latin typeface="+mn-ea"/>
              </a:rPr>
              <a:t>結果</a:t>
            </a:r>
            <a:r>
              <a:rPr lang="zh-CN" altLang="en-US" sz="3200" dirty="0" smtClean="0">
                <a:latin typeface="+mn-ea"/>
              </a:rPr>
              <a:t>：找出系統的特</a:t>
            </a:r>
            <a:r>
              <a:rPr lang="zh-TW" altLang="en-US" sz="3200" dirty="0" smtClean="0">
                <a:latin typeface="+mn-ea"/>
              </a:rPr>
              <a:t>徵</a:t>
            </a:r>
            <a:r>
              <a:rPr lang="zh-CN" altLang="en-US" sz="3200" dirty="0" smtClean="0">
                <a:latin typeface="+mn-ea"/>
              </a:rPr>
              <a:t>根</a:t>
            </a:r>
            <a:endParaRPr lang="en-MY" sz="3200" dirty="0">
              <a:latin typeface="+mn-ea"/>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3228691515"/>
              </p:ext>
            </p:extLst>
          </p:nvPr>
        </p:nvGraphicFramePr>
        <p:xfrm>
          <a:off x="6093869" y="755910"/>
          <a:ext cx="2649895" cy="441649"/>
        </p:xfrm>
        <a:graphic>
          <a:graphicData uri="http://schemas.openxmlformats.org/presentationml/2006/ole">
            <mc:AlternateContent xmlns:mc="http://schemas.openxmlformats.org/markup-compatibility/2006">
              <mc:Choice xmlns:v="urn:schemas-microsoft-com:vml" Requires="v">
                <p:oleObj spid="_x0000_s10257" name="Equation" r:id="rId3" imgW="1256755" imgH="215806" progId="Equation.3">
                  <p:embed/>
                </p:oleObj>
              </mc:Choice>
              <mc:Fallback>
                <p:oleObj name="Equation" r:id="rId3" imgW="1256755"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3869" y="755910"/>
                        <a:ext cx="2649895" cy="441649"/>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7" name="Rectangle 16"/>
              <p:cNvSpPr/>
              <p:nvPr/>
            </p:nvSpPr>
            <p:spPr>
              <a:xfrm>
                <a:off x="9138548" y="864958"/>
                <a:ext cx="12880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MY" b="1" smtClean="0">
                          <a:latin typeface="Cambria Math" panose="02040503050406030204" pitchFamily="18" charset="0"/>
                        </a:rPr>
                        <m:t>𝐱</m:t>
                      </m:r>
                      <m:d>
                        <m:dPr>
                          <m:ctrlPr>
                            <a:rPr lang="en-MY" b="1" i="1">
                              <a:latin typeface="Cambria Math" panose="02040503050406030204" pitchFamily="18" charset="0"/>
                            </a:rPr>
                          </m:ctrlPr>
                        </m:dPr>
                        <m:e>
                          <m:sSub>
                            <m:sSubPr>
                              <m:ctrlPr>
                                <a:rPr lang="en-MY" b="1" i="1">
                                  <a:latin typeface="Cambria Math" panose="02040503050406030204" pitchFamily="18" charset="0"/>
                                </a:rPr>
                              </m:ctrlPr>
                            </m:sSubPr>
                            <m:e>
                              <m:r>
                                <a:rPr lang="en-MY" b="0" i="1">
                                  <a:latin typeface="Cambria Math" panose="02040503050406030204" pitchFamily="18" charset="0"/>
                                </a:rPr>
                                <m:t>𝑡</m:t>
                              </m:r>
                            </m:e>
                            <m:sub>
                              <m:r>
                                <a:rPr lang="en-MY" b="0" i="0">
                                  <a:latin typeface="Cambria Math" panose="02040503050406030204" pitchFamily="18" charset="0"/>
                                </a:rPr>
                                <m:t>0</m:t>
                              </m:r>
                            </m:sub>
                          </m:sSub>
                        </m:e>
                      </m:d>
                      <m:r>
                        <a:rPr lang="en-MY" b="0" i="0">
                          <a:latin typeface="Cambria Math" panose="02040503050406030204" pitchFamily="18" charset="0"/>
                        </a:rPr>
                        <m:t>=</m:t>
                      </m:r>
                      <m:sSub>
                        <m:sSubPr>
                          <m:ctrlPr>
                            <a:rPr lang="en-MY" b="0" i="1">
                              <a:latin typeface="Cambria Math" panose="02040503050406030204" pitchFamily="18" charset="0"/>
                            </a:rPr>
                          </m:ctrlPr>
                        </m:sSubPr>
                        <m:e>
                          <m:r>
                            <a:rPr lang="en-MY" b="1" i="1">
                              <a:latin typeface="Cambria Math" panose="02040503050406030204" pitchFamily="18" charset="0"/>
                            </a:rPr>
                            <m:t>𝒙</m:t>
                          </m:r>
                        </m:e>
                        <m:sub>
                          <m:r>
                            <a:rPr lang="en-MY" b="0" i="0">
                              <a:latin typeface="Cambria Math" panose="02040503050406030204" pitchFamily="18" charset="0"/>
                            </a:rPr>
                            <m:t>0</m:t>
                          </m:r>
                        </m:sub>
                      </m:sSub>
                    </m:oMath>
                  </m:oMathPara>
                </a14:m>
                <a:endParaRPr lang="en-MY" dirty="0"/>
              </a:p>
            </p:txBody>
          </p:sp>
        </mc:Choice>
        <mc:Fallback xmlns="">
          <p:sp>
            <p:nvSpPr>
              <p:cNvPr id="17" name="Rectangle 16"/>
              <p:cNvSpPr>
                <a:spLocks noRot="1" noChangeAspect="1" noMove="1" noResize="1" noEditPoints="1" noAdjustHandles="1" noChangeArrowheads="1" noChangeShapeType="1" noTextEdit="1"/>
              </p:cNvSpPr>
              <p:nvPr/>
            </p:nvSpPr>
            <p:spPr>
              <a:xfrm>
                <a:off x="9138548" y="864958"/>
                <a:ext cx="1288045" cy="369332"/>
              </a:xfrm>
              <a:prstGeom prst="rect">
                <a:avLst/>
              </a:prstGeom>
              <a:blipFill rotWithShape="0">
                <a:blip r:embed="rId5"/>
                <a:stretch>
                  <a:fillRect/>
                </a:stretch>
              </a:blipFill>
            </p:spPr>
            <p:txBody>
              <a:bodyPr/>
              <a:lstStyle/>
              <a:p>
                <a:r>
                  <a:rPr lang="zh-CN" altLang="en-US">
                    <a:noFill/>
                  </a:rPr>
                  <a:t> </a:t>
                </a:r>
              </a:p>
            </p:txBody>
          </p:sp>
        </mc:Fallback>
      </mc:AlternateContent>
      <p:sp>
        <p:nvSpPr>
          <p:cNvPr id="18"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MY"/>
          </a:p>
        </p:txBody>
      </p:sp>
      <p:graphicFrame>
        <p:nvGraphicFramePr>
          <p:cNvPr id="19" name="Object 18"/>
          <p:cNvGraphicFramePr>
            <a:graphicFrameLocks noChangeAspect="1"/>
          </p:cNvGraphicFramePr>
          <p:nvPr>
            <p:extLst>
              <p:ext uri="{D42A27DB-BD31-4B8C-83A1-F6EECF244321}">
                <p14:modId xmlns:p14="http://schemas.microsoft.com/office/powerpoint/2010/main" val="412641732"/>
              </p:ext>
            </p:extLst>
          </p:nvPr>
        </p:nvGraphicFramePr>
        <p:xfrm>
          <a:off x="6093868" y="1430442"/>
          <a:ext cx="1406595" cy="396732"/>
        </p:xfrm>
        <a:graphic>
          <a:graphicData uri="http://schemas.openxmlformats.org/presentationml/2006/ole">
            <mc:AlternateContent xmlns:mc="http://schemas.openxmlformats.org/markup-compatibility/2006">
              <mc:Choice xmlns:v="urn:schemas-microsoft-com:vml" Requires="v">
                <p:oleObj spid="_x0000_s10258" name="Equation" r:id="rId6" imgW="748975" imgH="215806" progId="Equation.3">
                  <p:embed/>
                </p:oleObj>
              </mc:Choice>
              <mc:Fallback>
                <p:oleObj name="Equation" r:id="rId6" imgW="748975" imgH="21580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3868" y="1430442"/>
                        <a:ext cx="1406595" cy="396732"/>
                      </a:xfrm>
                      <a:prstGeom prst="rect">
                        <a:avLst/>
                      </a:prstGeom>
                      <a:noFill/>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492168499"/>
              </p:ext>
            </p:extLst>
          </p:nvPr>
        </p:nvGraphicFramePr>
        <p:xfrm>
          <a:off x="6096000" y="1932630"/>
          <a:ext cx="4577354" cy="485760"/>
        </p:xfrm>
        <a:graphic>
          <a:graphicData uri="http://schemas.openxmlformats.org/presentationml/2006/ole">
            <mc:AlternateContent xmlns:mc="http://schemas.openxmlformats.org/markup-compatibility/2006">
              <mc:Choice xmlns:v="urn:schemas-microsoft-com:vml" Requires="v">
                <p:oleObj spid="_x0000_s10259" name="Equation" r:id="rId8" imgW="2349500" imgH="228600" progId="Equation.3">
                  <p:embed/>
                </p:oleObj>
              </mc:Choice>
              <mc:Fallback>
                <p:oleObj name="Equation" r:id="rId8" imgW="23495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1932630"/>
                        <a:ext cx="4577354" cy="485760"/>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22" name="Rectangle 21"/>
              <p:cNvSpPr/>
              <p:nvPr/>
            </p:nvSpPr>
            <p:spPr>
              <a:xfrm>
                <a:off x="6096000" y="3259315"/>
                <a:ext cx="1912776" cy="4770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en-MY" sz="2500" b="1" i="1" smtClean="0">
                              <a:latin typeface="Cambria Math" panose="02040503050406030204" pitchFamily="18" charset="0"/>
                            </a:rPr>
                          </m:ctrlPr>
                        </m:dPr>
                        <m:e>
                          <m:r>
                            <a:rPr lang="en-MY" sz="2500" b="1" i="1">
                              <a:latin typeface="Cambria Math" panose="02040503050406030204" pitchFamily="18" charset="0"/>
                            </a:rPr>
                            <m:t>𝒖</m:t>
                          </m:r>
                          <m:r>
                            <a:rPr lang="en-MY" sz="2500" b="0" i="0">
                              <a:latin typeface="Cambria Math" panose="02040503050406030204" pitchFamily="18" charset="0"/>
                            </a:rPr>
                            <m:t>=−</m:t>
                          </m:r>
                          <m:r>
                            <a:rPr lang="en-MY" sz="2500" b="1" i="1">
                              <a:latin typeface="Cambria Math" panose="02040503050406030204" pitchFamily="18" charset="0"/>
                            </a:rPr>
                            <m:t>𝑲𝒙</m:t>
                          </m:r>
                          <m:r>
                            <a:rPr lang="en-MY" sz="2500" b="0" i="0">
                              <a:latin typeface="Cambria Math" panose="02040503050406030204" pitchFamily="18" charset="0"/>
                            </a:rPr>
                            <m:t>(</m:t>
                          </m:r>
                          <m:r>
                            <a:rPr lang="en-MY" sz="2500" b="0" i="1">
                              <a:latin typeface="Cambria Math" panose="02040503050406030204" pitchFamily="18" charset="0"/>
                            </a:rPr>
                            <m:t>𝑡</m:t>
                          </m:r>
                        </m:e>
                      </m:d>
                    </m:oMath>
                  </m:oMathPara>
                </a14:m>
                <a:endParaRPr lang="en-MY" sz="2500" dirty="0"/>
              </a:p>
            </p:txBody>
          </p:sp>
        </mc:Choice>
        <mc:Fallback xmlns="">
          <p:sp>
            <p:nvSpPr>
              <p:cNvPr id="22" name="Rectangle 21"/>
              <p:cNvSpPr>
                <a:spLocks noRot="1" noChangeAspect="1" noMove="1" noResize="1" noEditPoints="1" noAdjustHandles="1" noChangeArrowheads="1" noChangeShapeType="1" noTextEdit="1"/>
              </p:cNvSpPr>
              <p:nvPr/>
            </p:nvSpPr>
            <p:spPr>
              <a:xfrm>
                <a:off x="6096000" y="3259315"/>
                <a:ext cx="1912776" cy="477054"/>
              </a:xfrm>
              <a:prstGeom prst="rect">
                <a:avLst/>
              </a:prstGeom>
              <a:blipFill rotWithShape="0">
                <a:blip r:embed="rId10"/>
                <a:stretch>
                  <a:fillRect t="-132051" r="-37898" b="-20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6114871" y="3891881"/>
                <a:ext cx="3088432" cy="4770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MY" sz="2500" b="1" i="1" smtClean="0">
                              <a:latin typeface="Cambria Math" panose="02040503050406030204" pitchFamily="18" charset="0"/>
                            </a:rPr>
                          </m:ctrlPr>
                        </m:accPr>
                        <m:e>
                          <m:r>
                            <a:rPr lang="en-MY" sz="2500" b="1" i="1">
                              <a:latin typeface="Cambria Math" panose="02040503050406030204" pitchFamily="18" charset="0"/>
                            </a:rPr>
                            <m:t>𝒙</m:t>
                          </m:r>
                        </m:e>
                      </m:acc>
                      <m:d>
                        <m:dPr>
                          <m:ctrlPr>
                            <a:rPr lang="en-MY" sz="2500" b="1" i="1">
                              <a:latin typeface="Cambria Math" panose="02040503050406030204" pitchFamily="18" charset="0"/>
                            </a:rPr>
                          </m:ctrlPr>
                        </m:dPr>
                        <m:e>
                          <m:r>
                            <a:rPr lang="en-MY" sz="2500" b="0" i="1">
                              <a:latin typeface="Cambria Math" panose="02040503050406030204" pitchFamily="18" charset="0"/>
                            </a:rPr>
                            <m:t>𝑡</m:t>
                          </m:r>
                        </m:e>
                      </m:d>
                      <m:r>
                        <a:rPr lang="en-MY" sz="2500" b="0" i="0">
                          <a:latin typeface="Cambria Math" panose="02040503050406030204" pitchFamily="18" charset="0"/>
                        </a:rPr>
                        <m:t>=</m:t>
                      </m:r>
                      <m:d>
                        <m:dPr>
                          <m:ctrlPr>
                            <a:rPr lang="en-MY" sz="2500" b="0" i="1">
                              <a:latin typeface="Cambria Math" panose="02040503050406030204" pitchFamily="18" charset="0"/>
                            </a:rPr>
                          </m:ctrlPr>
                        </m:dPr>
                        <m:e>
                          <m:r>
                            <a:rPr lang="en-MY" sz="2500" b="1" i="1">
                              <a:latin typeface="Cambria Math" panose="02040503050406030204" pitchFamily="18" charset="0"/>
                            </a:rPr>
                            <m:t>𝑨</m:t>
                          </m:r>
                          <m:r>
                            <a:rPr lang="en-MY" sz="2500" b="0" i="0">
                              <a:latin typeface="Cambria Math" panose="02040503050406030204" pitchFamily="18" charset="0"/>
                            </a:rPr>
                            <m:t>−</m:t>
                          </m:r>
                          <m:r>
                            <a:rPr lang="en-MY" sz="2500" b="1" i="1">
                              <a:latin typeface="Cambria Math" panose="02040503050406030204" pitchFamily="18" charset="0"/>
                            </a:rPr>
                            <m:t>𝑩𝑲</m:t>
                          </m:r>
                        </m:e>
                      </m:d>
                      <m:r>
                        <a:rPr lang="en-MY" sz="2500" b="1" i="1">
                          <a:latin typeface="Cambria Math" panose="02040503050406030204" pitchFamily="18" charset="0"/>
                        </a:rPr>
                        <m:t>𝒙</m:t>
                      </m:r>
                      <m:d>
                        <m:dPr>
                          <m:ctrlPr>
                            <a:rPr lang="en-MY" sz="2500" b="1" i="1">
                              <a:latin typeface="Cambria Math" panose="02040503050406030204" pitchFamily="18" charset="0"/>
                            </a:rPr>
                          </m:ctrlPr>
                        </m:dPr>
                        <m:e>
                          <m:r>
                            <a:rPr lang="en-MY" sz="2500" b="0" i="1">
                              <a:latin typeface="Cambria Math" panose="02040503050406030204" pitchFamily="18" charset="0"/>
                            </a:rPr>
                            <m:t>𝑡</m:t>
                          </m:r>
                        </m:e>
                      </m:d>
                    </m:oMath>
                  </m:oMathPara>
                </a14:m>
                <a:endParaRPr lang="en-MY" sz="2500" dirty="0"/>
              </a:p>
            </p:txBody>
          </p:sp>
        </mc:Choice>
        <mc:Fallback xmlns="">
          <p:sp>
            <p:nvSpPr>
              <p:cNvPr id="23" name="Rectangle 22"/>
              <p:cNvSpPr>
                <a:spLocks noRot="1" noChangeAspect="1" noMove="1" noResize="1" noEditPoints="1" noAdjustHandles="1" noChangeArrowheads="1" noChangeShapeType="1" noTextEdit="1"/>
              </p:cNvSpPr>
              <p:nvPr/>
            </p:nvSpPr>
            <p:spPr>
              <a:xfrm>
                <a:off x="6114871" y="3891881"/>
                <a:ext cx="3088432" cy="477054"/>
              </a:xfrm>
              <a:prstGeom prst="rect">
                <a:avLst/>
              </a:prstGeom>
              <a:blipFill rotWithShape="0">
                <a:blip r:embed="rId11"/>
                <a:stretch>
                  <a:fillRect/>
                </a:stretch>
              </a:blipFill>
            </p:spPr>
            <p:txBody>
              <a:bodyPr/>
              <a:lstStyle/>
              <a:p>
                <a:r>
                  <a:rPr lang="zh-CN" altLang="en-US">
                    <a:noFill/>
                  </a:rPr>
                  <a:t> </a:t>
                </a:r>
              </a:p>
            </p:txBody>
          </p:sp>
        </mc:Fallback>
      </mc:AlternateContent>
      <p:pic>
        <p:nvPicPr>
          <p:cNvPr id="125" name="Picture 124"/>
          <p:cNvPicPr>
            <a:picLocks noChangeAspect="1"/>
          </p:cNvPicPr>
          <p:nvPr/>
        </p:nvPicPr>
        <p:blipFill>
          <a:blip r:embed="rId12"/>
          <a:stretch>
            <a:fillRect/>
          </a:stretch>
        </p:blipFill>
        <p:spPr>
          <a:xfrm>
            <a:off x="5374432" y="4891447"/>
            <a:ext cx="6590476" cy="714286"/>
          </a:xfrm>
          <a:prstGeom prst="rect">
            <a:avLst/>
          </a:prstGeom>
        </p:spPr>
      </p:pic>
      <p:sp>
        <p:nvSpPr>
          <p:cNvPr id="127" name="TextBox 126"/>
          <p:cNvSpPr txBox="1"/>
          <p:nvPr/>
        </p:nvSpPr>
        <p:spPr>
          <a:xfrm>
            <a:off x="6096640" y="2448924"/>
            <a:ext cx="4329953" cy="707886"/>
          </a:xfrm>
          <a:prstGeom prst="rect">
            <a:avLst/>
          </a:prstGeom>
          <a:noFill/>
        </p:spPr>
        <p:txBody>
          <a:bodyPr wrap="square" rtlCol="0">
            <a:spAutoFit/>
          </a:bodyPr>
          <a:lstStyle/>
          <a:p>
            <a:r>
              <a:rPr lang="en-MY" sz="4000" b="1" dirty="0">
                <a:solidFill>
                  <a:srgbClr val="FF0000"/>
                </a:solidFill>
              </a:rPr>
              <a:t>K=place(A, b, p)</a:t>
            </a:r>
          </a:p>
        </p:txBody>
      </p:sp>
    </p:spTree>
    <p:extLst>
      <p:ext uri="{BB962C8B-B14F-4D97-AF65-F5344CB8AC3E}">
        <p14:creationId xmlns:p14="http://schemas.microsoft.com/office/powerpoint/2010/main" val="395653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6"/>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17"/>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19"/>
                                        </p:tgtEl>
                                        <p:attrNameLst>
                                          <p:attrName>style.visibility</p:attrName>
                                        </p:attrNameLst>
                                      </p:cBhvr>
                                      <p:to>
                                        <p:strVal val="hidden"/>
                                      </p:to>
                                    </p:set>
                                  </p:childTnLst>
                                </p:cTn>
                              </p:par>
                              <p:par>
                                <p:cTn id="28" presetID="2" presetClass="entr" presetSubtype="8"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0-#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0-#ppt_w/2"/>
                                          </p:val>
                                        </p:tav>
                                        <p:tav tm="100000">
                                          <p:val>
                                            <p:strVal val="#ppt_x"/>
                                          </p:val>
                                        </p:tav>
                                      </p:tavLst>
                                    </p:anim>
                                    <p:anim calcmode="lin" valueType="num">
                                      <p:cBhvr additive="base">
                                        <p:cTn id="42" dur="500" fill="hold"/>
                                        <p:tgtEl>
                                          <p:spTgt spid="9"/>
                                        </p:tgtEl>
                                        <p:attrNameLst>
                                          <p:attrName>ppt_y</p:attrName>
                                        </p:attrNameLst>
                                      </p:cBhvr>
                                      <p:tavLst>
                                        <p:tav tm="0">
                                          <p:val>
                                            <p:strVal val="#ppt_y"/>
                                          </p:val>
                                        </p:tav>
                                        <p:tav tm="100000">
                                          <p:val>
                                            <p:strVal val="#ppt_y"/>
                                          </p:val>
                                        </p:tav>
                                      </p:tavLst>
                                    </p:anim>
                                  </p:childTnLst>
                                </p:cTn>
                              </p:par>
                              <p:par>
                                <p:cTn id="43" presetID="1" presetClass="exit" presetSubtype="0" fill="hold" nodeType="with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nodeType="withEffect">
                                  <p:stCondLst>
                                    <p:cond delay="0"/>
                                  </p:stCondLst>
                                  <p:childTnLst>
                                    <p:set>
                                      <p:cBhvr>
                                        <p:cTn id="54" dur="1" fill="hold">
                                          <p:stCondLst>
                                            <p:cond delay="0"/>
                                          </p:stCondLst>
                                        </p:cTn>
                                        <p:tgtEl>
                                          <p:spTgt spid="125"/>
                                        </p:tgtEl>
                                        <p:attrNameLst>
                                          <p:attrName>style.visibility</p:attrName>
                                        </p:attrNameLst>
                                      </p:cBhvr>
                                      <p:to>
                                        <p:strVal val="visible"/>
                                      </p:to>
                                    </p:set>
                                    <p:animEffect transition="in" filter="fade">
                                      <p:cBhvr>
                                        <p:cTn id="55" dur="500"/>
                                        <p:tgtEl>
                                          <p:spTgt spid="125"/>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2"/>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23"/>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125"/>
                                        </p:tgtEl>
                                        <p:attrNameLst>
                                          <p:attrName>style.visibility</p:attrName>
                                        </p:attrNameLst>
                                      </p:cBhvr>
                                      <p:to>
                                        <p:strVal val="hidden"/>
                                      </p:to>
                                    </p:set>
                                  </p:childTnLst>
                                </p:cTn>
                              </p:par>
                              <p:par>
                                <p:cTn id="64" presetID="31" presetClass="entr" presetSubtype="0" fill="hold" grpId="0" nodeType="withEffect">
                                  <p:stCondLst>
                                    <p:cond delay="0"/>
                                  </p:stCondLst>
                                  <p:childTnLst>
                                    <p:set>
                                      <p:cBhvr>
                                        <p:cTn id="65" dur="1" fill="hold">
                                          <p:stCondLst>
                                            <p:cond delay="0"/>
                                          </p:stCondLst>
                                        </p:cTn>
                                        <p:tgtEl>
                                          <p:spTgt spid="127"/>
                                        </p:tgtEl>
                                        <p:attrNameLst>
                                          <p:attrName>style.visibility</p:attrName>
                                        </p:attrNameLst>
                                      </p:cBhvr>
                                      <p:to>
                                        <p:strVal val="visible"/>
                                      </p:to>
                                    </p:set>
                                    <p:anim calcmode="lin" valueType="num">
                                      <p:cBhvr>
                                        <p:cTn id="66" dur="1000" fill="hold"/>
                                        <p:tgtEl>
                                          <p:spTgt spid="127"/>
                                        </p:tgtEl>
                                        <p:attrNameLst>
                                          <p:attrName>ppt_w</p:attrName>
                                        </p:attrNameLst>
                                      </p:cBhvr>
                                      <p:tavLst>
                                        <p:tav tm="0">
                                          <p:val>
                                            <p:fltVal val="0"/>
                                          </p:val>
                                        </p:tav>
                                        <p:tav tm="100000">
                                          <p:val>
                                            <p:strVal val="#ppt_w"/>
                                          </p:val>
                                        </p:tav>
                                      </p:tavLst>
                                    </p:anim>
                                    <p:anim calcmode="lin" valueType="num">
                                      <p:cBhvr>
                                        <p:cTn id="67" dur="1000" fill="hold"/>
                                        <p:tgtEl>
                                          <p:spTgt spid="127"/>
                                        </p:tgtEl>
                                        <p:attrNameLst>
                                          <p:attrName>ppt_h</p:attrName>
                                        </p:attrNameLst>
                                      </p:cBhvr>
                                      <p:tavLst>
                                        <p:tav tm="0">
                                          <p:val>
                                            <p:fltVal val="0"/>
                                          </p:val>
                                        </p:tav>
                                        <p:tav tm="100000">
                                          <p:val>
                                            <p:strVal val="#ppt_h"/>
                                          </p:val>
                                        </p:tav>
                                      </p:tavLst>
                                    </p:anim>
                                    <p:anim calcmode="lin" valueType="num">
                                      <p:cBhvr>
                                        <p:cTn id="68" dur="1000" fill="hold"/>
                                        <p:tgtEl>
                                          <p:spTgt spid="127"/>
                                        </p:tgtEl>
                                        <p:attrNameLst>
                                          <p:attrName>style.rotation</p:attrName>
                                        </p:attrNameLst>
                                      </p:cBhvr>
                                      <p:tavLst>
                                        <p:tav tm="0">
                                          <p:val>
                                            <p:fltVal val="90"/>
                                          </p:val>
                                        </p:tav>
                                        <p:tav tm="100000">
                                          <p:val>
                                            <p:fltVal val="0"/>
                                          </p:val>
                                        </p:tav>
                                      </p:tavLst>
                                    </p:anim>
                                    <p:animEffect transition="in" filter="fade">
                                      <p:cBhvr>
                                        <p:cTn id="69" dur="1000"/>
                                        <p:tgtEl>
                                          <p:spTgt spid="127"/>
                                        </p:tgtEl>
                                      </p:cBhvr>
                                    </p:animEffect>
                                  </p:childTnLst>
                                </p:cTn>
                              </p:par>
                              <p:par>
                                <p:cTn id="70" presetID="6" presetClass="emph" presetSubtype="0" fill="hold" grpId="1" nodeType="withEffect">
                                  <p:stCondLst>
                                    <p:cond delay="0"/>
                                  </p:stCondLst>
                                  <p:childTnLst>
                                    <p:animScale>
                                      <p:cBhvr>
                                        <p:cTn id="71" dur="2000" fill="hold"/>
                                        <p:tgtEl>
                                          <p:spTgt spid="12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7" grpId="0"/>
      <p:bldP spid="17" grpId="1"/>
      <p:bldP spid="22" grpId="0"/>
      <p:bldP spid="22" grpId="1"/>
      <p:bldP spid="23" grpId="0"/>
      <p:bldP spid="23" grpId="1"/>
      <p:bldP spid="127" grpId="0"/>
      <p:bldP spid="12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485201" y="1334434"/>
                <a:ext cx="5990166" cy="15096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MY" sz="2500" b="1" i="1" smtClean="0">
                          <a:solidFill>
                            <a:srgbClr val="7030A0"/>
                          </a:solidFill>
                          <a:latin typeface="Cambria Math" panose="02040503050406030204" pitchFamily="18" charset="0"/>
                        </a:rPr>
                        <m:t>𝑨</m:t>
                      </m:r>
                      <m:r>
                        <a:rPr lang="en-MY" sz="2500" i="0">
                          <a:latin typeface="Cambria Math" panose="02040503050406030204" pitchFamily="18" charset="0"/>
                        </a:rPr>
                        <m:t>=</m:t>
                      </m:r>
                      <m:d>
                        <m:dPr>
                          <m:begChr m:val="["/>
                          <m:endChr m:val="]"/>
                          <m:ctrlPr>
                            <a:rPr lang="en-MY" sz="2500" i="1">
                              <a:latin typeface="Cambria Math" panose="02040503050406030204" pitchFamily="18" charset="0"/>
                            </a:rPr>
                          </m:ctrlPr>
                        </m:dPr>
                        <m:e>
                          <m:m>
                            <m:mPr>
                              <m:mcs>
                                <m:mc>
                                  <m:mcPr>
                                    <m:count m:val="4"/>
                                    <m:mcJc m:val="center"/>
                                  </m:mcPr>
                                </m:mc>
                              </m:mcs>
                              <m:ctrlPr>
                                <a:rPr lang="en-MY" sz="2500" i="1">
                                  <a:latin typeface="Cambria Math" panose="02040503050406030204" pitchFamily="18" charset="0"/>
                                </a:rPr>
                              </m:ctrlPr>
                            </m:mPr>
                            <m:mr>
                              <m:e>
                                <m:r>
                                  <a:rPr lang="en-MY" sz="2500" i="0">
                                    <a:latin typeface="Cambria Math" panose="02040503050406030204" pitchFamily="18" charset="0"/>
                                  </a:rPr>
                                  <m:t>0</m:t>
                                </m:r>
                              </m:e>
                              <m:e>
                                <m:r>
                                  <a:rPr lang="en-MY" sz="2500" i="0">
                                    <a:latin typeface="Cambria Math" panose="02040503050406030204" pitchFamily="18" charset="0"/>
                                  </a:rPr>
                                  <m:t>0</m:t>
                                </m:r>
                              </m:e>
                              <m:e>
                                <m:r>
                                  <a:rPr lang="en-MY" sz="2500" i="0">
                                    <a:latin typeface="Cambria Math" panose="02040503050406030204" pitchFamily="18" charset="0"/>
                                  </a:rPr>
                                  <m:t>1</m:t>
                                </m:r>
                              </m:e>
                              <m:e>
                                <m:r>
                                  <a:rPr lang="en-MY" sz="2500" i="0">
                                    <a:latin typeface="Cambria Math" panose="02040503050406030204" pitchFamily="18" charset="0"/>
                                  </a:rPr>
                                  <m:t>0</m:t>
                                </m:r>
                              </m:e>
                            </m:mr>
                            <m:mr>
                              <m:e>
                                <m:r>
                                  <a:rPr lang="en-MY" sz="2500" i="0">
                                    <a:latin typeface="Cambria Math" panose="02040503050406030204" pitchFamily="18" charset="0"/>
                                  </a:rPr>
                                  <m:t>0</m:t>
                                </m:r>
                              </m:e>
                              <m:e>
                                <m:r>
                                  <a:rPr lang="en-MY" sz="2500" i="0">
                                    <a:latin typeface="Cambria Math" panose="02040503050406030204" pitchFamily="18" charset="0"/>
                                  </a:rPr>
                                  <m:t>0</m:t>
                                </m:r>
                              </m:e>
                              <m:e>
                                <m:r>
                                  <a:rPr lang="en-MY" sz="2500" i="0">
                                    <a:latin typeface="Cambria Math" panose="02040503050406030204" pitchFamily="18" charset="0"/>
                                  </a:rPr>
                                  <m:t>0</m:t>
                                </m:r>
                              </m:e>
                              <m:e>
                                <m:r>
                                  <a:rPr lang="en-MY" sz="2500" i="0">
                                    <a:latin typeface="Cambria Math" panose="02040503050406030204" pitchFamily="18" charset="0"/>
                                  </a:rPr>
                                  <m:t>1</m:t>
                                </m:r>
                              </m:e>
                            </m:mr>
                            <m:mr>
                              <m:e>
                                <m:r>
                                  <a:rPr lang="en-MY" sz="2500" i="0">
                                    <a:latin typeface="Cambria Math" panose="02040503050406030204" pitchFamily="18" charset="0"/>
                                  </a:rPr>
                                  <m:t>0</m:t>
                                </m:r>
                              </m:e>
                              <m:e>
                                <m:r>
                                  <a:rPr lang="en-MY" sz="2500" i="0">
                                    <a:latin typeface="Cambria Math" panose="02040503050406030204" pitchFamily="18" charset="0"/>
                                  </a:rPr>
                                  <m:t>85.4515</m:t>
                                </m:r>
                              </m:e>
                              <m:e>
                                <m:r>
                                  <a:rPr lang="en-MY" sz="2500" i="0">
                                    <a:latin typeface="Cambria Math" panose="02040503050406030204" pitchFamily="18" charset="0"/>
                                  </a:rPr>
                                  <m:t>−5.3108</m:t>
                                </m:r>
                              </m:e>
                              <m:e>
                                <m:r>
                                  <a:rPr lang="en-MY" sz="2500" i="0">
                                    <a:latin typeface="Cambria Math" panose="02040503050406030204" pitchFamily="18" charset="0"/>
                                  </a:rPr>
                                  <m:t>−0.199</m:t>
                                </m:r>
                              </m:e>
                            </m:mr>
                            <m:mr>
                              <m:e>
                                <m:r>
                                  <a:rPr lang="en-MY" sz="2500" i="0">
                                    <a:latin typeface="Cambria Math" panose="02040503050406030204" pitchFamily="18" charset="0"/>
                                  </a:rPr>
                                  <m:t>0</m:t>
                                </m:r>
                              </m:e>
                              <m:e>
                                <m:r>
                                  <a:rPr lang="en-MY" sz="2500" i="0">
                                    <a:latin typeface="Cambria Math" panose="02040503050406030204" pitchFamily="18" charset="0"/>
                                  </a:rPr>
                                  <m:t>232.6478</m:t>
                                </m:r>
                              </m:e>
                              <m:e>
                                <m:r>
                                  <a:rPr lang="en-MY" sz="2500" i="0">
                                    <a:latin typeface="Cambria Math" panose="02040503050406030204" pitchFamily="18" charset="0"/>
                                  </a:rPr>
                                  <m:t>−8.4940</m:t>
                                </m:r>
                              </m:e>
                              <m:e>
                                <m:r>
                                  <a:rPr lang="en-MY" sz="2500" i="0">
                                    <a:latin typeface="Cambria Math" panose="02040503050406030204" pitchFamily="18" charset="0"/>
                                  </a:rPr>
                                  <m:t>−0.5418</m:t>
                                </m:r>
                              </m:e>
                            </m:mr>
                          </m:m>
                        </m:e>
                      </m:d>
                    </m:oMath>
                  </m:oMathPara>
                </a14:m>
                <a:endParaRPr lang="en-MY" sz="2500" dirty="0"/>
              </a:p>
            </p:txBody>
          </p:sp>
        </mc:Choice>
        <mc:Fallback xmlns="">
          <p:sp>
            <p:nvSpPr>
              <p:cNvPr id="4" name="Rectangle 3"/>
              <p:cNvSpPr>
                <a:spLocks noRot="1" noChangeAspect="1" noMove="1" noResize="1" noEditPoints="1" noAdjustHandles="1" noChangeArrowheads="1" noChangeShapeType="1" noTextEdit="1"/>
              </p:cNvSpPr>
              <p:nvPr/>
            </p:nvSpPr>
            <p:spPr>
              <a:xfrm>
                <a:off x="485201" y="1334434"/>
                <a:ext cx="5990166" cy="1509644"/>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7400802" y="1334434"/>
                <a:ext cx="2257477" cy="15096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MY" sz="2500" b="1" i="1" smtClean="0">
                          <a:solidFill>
                            <a:srgbClr val="7030A0"/>
                          </a:solidFill>
                          <a:latin typeface="Cambria Math" panose="02040503050406030204" pitchFamily="18" charset="0"/>
                        </a:rPr>
                        <m:t>𝒃</m:t>
                      </m:r>
                      <m:r>
                        <a:rPr lang="en-MY" sz="2500" i="0">
                          <a:latin typeface="Cambria Math" panose="02040503050406030204" pitchFamily="18" charset="0"/>
                        </a:rPr>
                        <m:t>=</m:t>
                      </m:r>
                      <m:d>
                        <m:dPr>
                          <m:begChr m:val="["/>
                          <m:endChr m:val="]"/>
                          <m:ctrlPr>
                            <a:rPr lang="en-MY" sz="2500" i="1">
                              <a:latin typeface="Cambria Math" panose="02040503050406030204" pitchFamily="18" charset="0"/>
                            </a:rPr>
                          </m:ctrlPr>
                        </m:dPr>
                        <m:e>
                          <m:m>
                            <m:mPr>
                              <m:mcs>
                                <m:mc>
                                  <m:mcPr>
                                    <m:count m:val="1"/>
                                    <m:mcJc m:val="center"/>
                                  </m:mcPr>
                                </m:mc>
                              </m:mcs>
                              <m:ctrlPr>
                                <a:rPr lang="en-MY" sz="2500" i="1">
                                  <a:latin typeface="Cambria Math" panose="02040503050406030204" pitchFamily="18" charset="0"/>
                                </a:rPr>
                              </m:ctrlPr>
                            </m:mPr>
                            <m:mr>
                              <m:e>
                                <m:r>
                                  <a:rPr lang="en-MY" sz="2500" i="0">
                                    <a:latin typeface="Cambria Math" panose="02040503050406030204" pitchFamily="18" charset="0"/>
                                  </a:rPr>
                                  <m:t>0</m:t>
                                </m:r>
                              </m:e>
                            </m:mr>
                            <m:mr>
                              <m:e>
                                <m:r>
                                  <a:rPr lang="en-MY" sz="2500" i="0">
                                    <a:latin typeface="Cambria Math" panose="02040503050406030204" pitchFamily="18" charset="0"/>
                                  </a:rPr>
                                  <m:t>0</m:t>
                                </m:r>
                              </m:e>
                            </m:mr>
                            <m:mr>
                              <m:e>
                                <m:r>
                                  <a:rPr lang="en-MY" sz="2500" i="0">
                                    <a:latin typeface="Cambria Math" panose="02040503050406030204" pitchFamily="18" charset="0"/>
                                  </a:rPr>
                                  <m:t>9.2471</m:t>
                                </m:r>
                              </m:e>
                            </m:mr>
                            <m:mr>
                              <m:e>
                                <m:r>
                                  <a:rPr lang="en-MY" sz="2500" i="0">
                                    <a:latin typeface="Cambria Math" panose="02040503050406030204" pitchFamily="18" charset="0"/>
                                  </a:rPr>
                                  <m:t>14.7898</m:t>
                                </m:r>
                              </m:e>
                            </m:mr>
                          </m:m>
                        </m:e>
                      </m:d>
                    </m:oMath>
                  </m:oMathPara>
                </a14:m>
                <a:endParaRPr lang="en-MY" sz="2500" dirty="0"/>
              </a:p>
            </p:txBody>
          </p:sp>
        </mc:Choice>
        <mc:Fallback xmlns="">
          <p:sp>
            <p:nvSpPr>
              <p:cNvPr id="5" name="Rectangle 4"/>
              <p:cNvSpPr>
                <a:spLocks noRot="1" noChangeAspect="1" noMove="1" noResize="1" noEditPoints="1" noAdjustHandles="1" noChangeArrowheads="1" noChangeShapeType="1" noTextEdit="1"/>
              </p:cNvSpPr>
              <p:nvPr/>
            </p:nvSpPr>
            <p:spPr>
              <a:xfrm>
                <a:off x="7400802" y="1334434"/>
                <a:ext cx="2257477" cy="150964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85201" y="3180508"/>
                <a:ext cx="3194529" cy="15096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MY" sz="2500" smtClean="0">
                          <a:solidFill>
                            <a:schemeClr val="tx1"/>
                          </a:solidFill>
                          <a:latin typeface="Cambria Math" panose="02040503050406030204" pitchFamily="18" charset="0"/>
                        </a:rPr>
                        <m:t>e</m:t>
                      </m:r>
                      <m:r>
                        <m:rPr>
                          <m:sty m:val="p"/>
                        </m:rPr>
                        <a:rPr lang="en-MY" sz="2500" i="0">
                          <a:solidFill>
                            <a:schemeClr val="tx1"/>
                          </a:solidFill>
                          <a:latin typeface="Cambria Math" panose="02040503050406030204" pitchFamily="18" charset="0"/>
                        </a:rPr>
                        <m:t>ig</m:t>
                      </m:r>
                      <m:d>
                        <m:dPr>
                          <m:ctrlPr>
                            <a:rPr lang="en-MY" sz="2500" i="1">
                              <a:solidFill>
                                <a:schemeClr val="tx1"/>
                              </a:solidFill>
                              <a:latin typeface="Cambria Math" panose="02040503050406030204" pitchFamily="18" charset="0"/>
                            </a:rPr>
                          </m:ctrlPr>
                        </m:dPr>
                        <m:e>
                          <m:r>
                            <a:rPr lang="en-MY" sz="2500" b="1" i="1" smtClean="0">
                              <a:solidFill>
                                <a:srgbClr val="7030A0"/>
                              </a:solidFill>
                              <a:latin typeface="Cambria Math" panose="02040503050406030204" pitchFamily="18" charset="0"/>
                            </a:rPr>
                            <m:t>𝑨</m:t>
                          </m:r>
                        </m:e>
                      </m:d>
                      <m:r>
                        <a:rPr lang="en-MY" sz="2500" i="0">
                          <a:latin typeface="Cambria Math" panose="02040503050406030204" pitchFamily="18" charset="0"/>
                        </a:rPr>
                        <m:t>=</m:t>
                      </m:r>
                      <m:d>
                        <m:dPr>
                          <m:begChr m:val="["/>
                          <m:endChr m:val="]"/>
                          <m:ctrlPr>
                            <a:rPr lang="en-MY" sz="2500" i="1">
                              <a:latin typeface="Cambria Math" panose="02040503050406030204" pitchFamily="18" charset="0"/>
                            </a:rPr>
                          </m:ctrlPr>
                        </m:dPr>
                        <m:e>
                          <m:m>
                            <m:mPr>
                              <m:mcs>
                                <m:mc>
                                  <m:mcPr>
                                    <m:count m:val="1"/>
                                    <m:mcJc m:val="center"/>
                                  </m:mcPr>
                                </m:mc>
                              </m:mcs>
                              <m:ctrlPr>
                                <a:rPr lang="en-MY" sz="2500" i="1">
                                  <a:latin typeface="Cambria Math" panose="02040503050406030204" pitchFamily="18" charset="0"/>
                                </a:rPr>
                              </m:ctrlPr>
                            </m:mPr>
                            <m:mr>
                              <m:e>
                                <m:r>
                                  <a:rPr lang="en-MY" sz="2500" i="0">
                                    <a:latin typeface="Cambria Math" panose="02040503050406030204" pitchFamily="18" charset="0"/>
                                  </a:rPr>
                                  <m:t>0</m:t>
                                </m:r>
                              </m:e>
                            </m:mr>
                            <m:mr>
                              <m:e>
                                <m:r>
                                  <a:rPr lang="en-MY" sz="2500" i="0">
                                    <a:latin typeface="Cambria Math" panose="02040503050406030204" pitchFamily="18" charset="0"/>
                                  </a:rPr>
                                  <m:t>−17.4454</m:t>
                                </m:r>
                              </m:e>
                            </m:mr>
                            <m:mr>
                              <m:e>
                                <m:r>
                                  <a:rPr lang="en-MY" sz="2500" i="0">
                                    <a:latin typeface="Cambria Math" panose="02040503050406030204" pitchFamily="18" charset="0"/>
                                  </a:rPr>
                                  <m:t>13.7221</m:t>
                                </m:r>
                              </m:e>
                            </m:mr>
                            <m:mr>
                              <m:e>
                                <m:r>
                                  <a:rPr lang="en-MY" sz="2500" i="0">
                                    <a:latin typeface="Cambria Math" panose="02040503050406030204" pitchFamily="18" charset="0"/>
                                  </a:rPr>
                                  <m:t>−2.1292</m:t>
                                </m:r>
                              </m:e>
                            </m:mr>
                          </m:m>
                        </m:e>
                      </m:d>
                    </m:oMath>
                  </m:oMathPara>
                </a14:m>
                <a:endParaRPr lang="en-MY" sz="2500" dirty="0"/>
              </a:p>
            </p:txBody>
          </p:sp>
        </mc:Choice>
        <mc:Fallback xmlns="">
          <p:sp>
            <p:nvSpPr>
              <p:cNvPr id="6" name="Rectangle 5"/>
              <p:cNvSpPr>
                <a:spLocks noRot="1" noChangeAspect="1" noMove="1" noResize="1" noEditPoints="1" noAdjustHandles="1" noChangeArrowheads="1" noChangeShapeType="1" noTextEdit="1"/>
              </p:cNvSpPr>
              <p:nvPr/>
            </p:nvSpPr>
            <p:spPr>
              <a:xfrm>
                <a:off x="485201" y="3180508"/>
                <a:ext cx="3194529" cy="1509644"/>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400802" y="3180508"/>
                <a:ext cx="4066434" cy="4770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MY" sz="2500" b="1" i="1" smtClean="0">
                          <a:solidFill>
                            <a:srgbClr val="7030A0"/>
                          </a:solidFill>
                          <a:latin typeface="Cambria Math" panose="02040503050406030204" pitchFamily="18" charset="0"/>
                        </a:rPr>
                        <m:t>𝒑</m:t>
                      </m:r>
                      <m:r>
                        <a:rPr lang="en-MY" sz="2500" i="0">
                          <a:latin typeface="Cambria Math" panose="02040503050406030204" pitchFamily="18" charset="0"/>
                        </a:rPr>
                        <m:t>=</m:t>
                      </m:r>
                      <m:d>
                        <m:dPr>
                          <m:begChr m:val="["/>
                          <m:endChr m:val="]"/>
                          <m:ctrlPr>
                            <a:rPr lang="en-MY" sz="2500" i="1">
                              <a:latin typeface="Cambria Math" panose="02040503050406030204" pitchFamily="18" charset="0"/>
                            </a:rPr>
                          </m:ctrlPr>
                        </m:dPr>
                        <m:e>
                          <m:m>
                            <m:mPr>
                              <m:mcs>
                                <m:mc>
                                  <m:mcPr>
                                    <m:count m:val="4"/>
                                    <m:mcJc m:val="center"/>
                                  </m:mcPr>
                                </m:mc>
                              </m:mcs>
                              <m:ctrlPr>
                                <a:rPr lang="en-MY" sz="2500" i="1">
                                  <a:latin typeface="Cambria Math" panose="02040503050406030204" pitchFamily="18" charset="0"/>
                                </a:rPr>
                              </m:ctrlPr>
                            </m:mPr>
                            <m:mr>
                              <m:e>
                                <m:r>
                                  <a:rPr lang="en-MY" sz="2500" i="0">
                                    <a:latin typeface="Cambria Math" panose="02040503050406030204" pitchFamily="18" charset="0"/>
                                  </a:rPr>
                                  <m:t>−1</m:t>
                                </m:r>
                              </m:e>
                              <m:e>
                                <m:r>
                                  <a:rPr lang="en-MY" sz="2500" i="0">
                                    <a:latin typeface="Cambria Math" panose="02040503050406030204" pitchFamily="18" charset="0"/>
                                  </a:rPr>
                                  <m:t>−4</m:t>
                                </m:r>
                              </m:e>
                              <m:e>
                                <m:r>
                                  <a:rPr lang="en-MY" sz="2500" i="0">
                                    <a:latin typeface="Cambria Math" panose="02040503050406030204" pitchFamily="18" charset="0"/>
                                  </a:rPr>
                                  <m:t>−16</m:t>
                                </m:r>
                              </m:e>
                              <m:e>
                                <m:r>
                                  <a:rPr lang="en-MY" sz="2500" i="0">
                                    <a:latin typeface="Cambria Math" panose="02040503050406030204" pitchFamily="18" charset="0"/>
                                  </a:rPr>
                                  <m:t>−32</m:t>
                                </m:r>
                              </m:e>
                            </m:mr>
                          </m:m>
                        </m:e>
                      </m:d>
                    </m:oMath>
                  </m:oMathPara>
                </a14:m>
                <a:endParaRPr lang="en-MY" sz="2500" dirty="0"/>
              </a:p>
            </p:txBody>
          </p:sp>
        </mc:Choice>
        <mc:Fallback xmlns="">
          <p:sp>
            <p:nvSpPr>
              <p:cNvPr id="7" name="Rectangle 6"/>
              <p:cNvSpPr>
                <a:spLocks noRot="1" noChangeAspect="1" noMove="1" noResize="1" noEditPoints="1" noAdjustHandles="1" noChangeArrowheads="1" noChangeShapeType="1" noTextEdit="1"/>
              </p:cNvSpPr>
              <p:nvPr/>
            </p:nvSpPr>
            <p:spPr>
              <a:xfrm>
                <a:off x="7400802" y="3180508"/>
                <a:ext cx="4066434" cy="477054"/>
              </a:xfrm>
              <a:prstGeom prst="rect">
                <a:avLst/>
              </a:prstGeom>
              <a:blipFill rotWithShape="0">
                <a:blip r:embed="rId5"/>
                <a:stretch>
                  <a:fillRect b="-102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006082" y="5026582"/>
                <a:ext cx="7893697" cy="5539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MY" sz="3000" i="1" smtClean="0">
                          <a:solidFill>
                            <a:srgbClr val="FF0000"/>
                          </a:solidFill>
                          <a:latin typeface="Cambria Math" panose="02040503050406030204" pitchFamily="18" charset="0"/>
                        </a:rPr>
                        <m:t>𝐾</m:t>
                      </m:r>
                      <m:r>
                        <a:rPr lang="en-MY" sz="3000" i="0">
                          <a:solidFill>
                            <a:srgbClr val="FF0000"/>
                          </a:solidFill>
                          <a:latin typeface="Cambria Math" panose="02040503050406030204" pitchFamily="18" charset="0"/>
                        </a:rPr>
                        <m:t>=</m:t>
                      </m:r>
                      <m:d>
                        <m:dPr>
                          <m:begChr m:val="["/>
                          <m:endChr m:val="]"/>
                          <m:ctrlPr>
                            <a:rPr lang="en-MY" sz="3000" i="1">
                              <a:solidFill>
                                <a:srgbClr val="FF0000"/>
                              </a:solidFill>
                              <a:latin typeface="Cambria Math" panose="02040503050406030204" pitchFamily="18" charset="0"/>
                            </a:rPr>
                          </m:ctrlPr>
                        </m:dPr>
                        <m:e>
                          <m:m>
                            <m:mPr>
                              <m:mcs>
                                <m:mc>
                                  <m:mcPr>
                                    <m:count m:val="4"/>
                                    <m:mcJc m:val="center"/>
                                  </m:mcPr>
                                </m:mc>
                              </m:mcs>
                              <m:ctrlPr>
                                <a:rPr lang="en-MY" sz="3000" i="1">
                                  <a:solidFill>
                                    <a:srgbClr val="FF0000"/>
                                  </a:solidFill>
                                  <a:latin typeface="Cambria Math" panose="02040503050406030204" pitchFamily="18" charset="0"/>
                                </a:rPr>
                              </m:ctrlPr>
                            </m:mPr>
                            <m:mr>
                              <m:e>
                                <m:r>
                                  <a:rPr lang="en-MY" sz="3000" i="0">
                                    <a:solidFill>
                                      <a:srgbClr val="FF0000"/>
                                    </a:solidFill>
                                    <a:latin typeface="Cambria Math" panose="02040503050406030204" pitchFamily="18" charset="0"/>
                                  </a:rPr>
                                  <m:t>−2.3076</m:t>
                                </m:r>
                              </m:e>
                              <m:e>
                                <m:r>
                                  <a:rPr lang="en-MY" sz="3000" i="0">
                                    <a:solidFill>
                                      <a:srgbClr val="FF0000"/>
                                    </a:solidFill>
                                    <a:latin typeface="Cambria Math" panose="02040503050406030204" pitchFamily="18" charset="0"/>
                                  </a:rPr>
                                  <m:t>68.7234</m:t>
                                </m:r>
                              </m:e>
                              <m:e>
                                <m:r>
                                  <a:rPr lang="en-MY" sz="3000" i="0">
                                    <a:solidFill>
                                      <a:srgbClr val="FF0000"/>
                                    </a:solidFill>
                                    <a:latin typeface="Cambria Math" panose="02040503050406030204" pitchFamily="18" charset="0"/>
                                  </a:rPr>
                                  <m:t>−3.6805</m:t>
                                </m:r>
                              </m:e>
                              <m:e>
                                <m:r>
                                  <a:rPr lang="en-MY" sz="3000" i="0">
                                    <a:solidFill>
                                      <a:srgbClr val="FF0000"/>
                                    </a:solidFill>
                                    <a:latin typeface="Cambria Math" panose="02040503050406030204" pitchFamily="18" charset="0"/>
                                  </a:rPr>
                                  <m:t>5.4890</m:t>
                                </m:r>
                              </m:e>
                            </m:mr>
                          </m:m>
                        </m:e>
                      </m:d>
                    </m:oMath>
                  </m:oMathPara>
                </a14:m>
                <a:endParaRPr lang="en-MY" sz="3000" dirty="0">
                  <a:solidFill>
                    <a:srgbClr val="FF000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2006082" y="5026582"/>
                <a:ext cx="7893697" cy="553998"/>
              </a:xfrm>
              <a:prstGeom prst="rect">
                <a:avLst/>
              </a:prstGeom>
              <a:blipFill rotWithShape="0">
                <a:blip r:embed="rId6"/>
                <a:stretch>
                  <a:fillRect/>
                </a:stretch>
              </a:blipFill>
            </p:spPr>
            <p:txBody>
              <a:bodyPr/>
              <a:lstStyle/>
              <a:p>
                <a:r>
                  <a:rPr lang="zh-CN" altLang="en-US">
                    <a:noFill/>
                  </a:rPr>
                  <a:t> </a:t>
                </a:r>
              </a:p>
            </p:txBody>
          </p:sp>
        </mc:Fallback>
      </mc:AlternateContent>
      <p:sp>
        <p:nvSpPr>
          <p:cNvPr id="9" name="Rectangle 8"/>
          <p:cNvSpPr/>
          <p:nvPr/>
        </p:nvSpPr>
        <p:spPr>
          <a:xfrm>
            <a:off x="0" y="0"/>
            <a:ext cx="4358887" cy="923330"/>
          </a:xfrm>
          <a:prstGeom prst="rect">
            <a:avLst/>
          </a:prstGeom>
          <a:noFill/>
        </p:spPr>
        <p:txBody>
          <a:bodyPr wrap="none" lIns="91440" tIns="45720" rIns="91440" bIns="45720">
            <a:spAutoFit/>
          </a:bodyPr>
          <a:lstStyle/>
          <a:p>
            <a:pPr algn="ctr"/>
            <a:r>
              <a:rPr lang="zh-CN" altLang="en-US" sz="5400" b="1" dirty="0">
                <a:ln w="22225">
                  <a:solidFill>
                    <a:schemeClr val="accent2"/>
                  </a:solidFill>
                  <a:prstDash val="solid"/>
                </a:ln>
                <a:solidFill>
                  <a:schemeClr val="accent2">
                    <a:lumMod val="40000"/>
                    <a:lumOff val="60000"/>
                  </a:schemeClr>
                </a:solidFill>
              </a:rPr>
              <a:t>狀</a:t>
            </a:r>
            <a:r>
              <a:rPr lang="zh-CN" altLang="en-US" sz="5400" b="1" dirty="0" smtClean="0">
                <a:ln w="22225">
                  <a:solidFill>
                    <a:schemeClr val="accent2"/>
                  </a:solidFill>
                  <a:prstDash val="solid"/>
                </a:ln>
                <a:solidFill>
                  <a:schemeClr val="accent2">
                    <a:lumMod val="40000"/>
                    <a:lumOff val="60000"/>
                  </a:schemeClr>
                </a:solidFill>
              </a:rPr>
              <a:t>態空間模型</a:t>
            </a:r>
            <a:endParaRPr 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60799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clrChange>
              <a:clrFrom>
                <a:srgbClr val="FFFFFF"/>
              </a:clrFrom>
              <a:clrTo>
                <a:srgbClr val="FFFFFF">
                  <a:alpha val="0"/>
                </a:srgbClr>
              </a:clrTo>
            </a:clrChange>
          </a:blip>
          <a:stretch>
            <a:fillRect/>
          </a:stretch>
        </p:blipFill>
        <p:spPr>
          <a:xfrm>
            <a:off x="0" y="0"/>
            <a:ext cx="12192000" cy="6224837"/>
          </a:xfrm>
          <a:prstGeom prst="rect">
            <a:avLst/>
          </a:prstGeom>
        </p:spPr>
      </p:pic>
    </p:spTree>
    <p:extLst>
      <p:ext uri="{BB962C8B-B14F-4D97-AF65-F5344CB8AC3E}">
        <p14:creationId xmlns:p14="http://schemas.microsoft.com/office/powerpoint/2010/main" val="27983139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latin typeface="DFKai-SB" panose="03000509000000000000" pitchFamily="65" charset="-120"/>
                <a:ea typeface="DFKai-SB" panose="03000509000000000000" pitchFamily="65" charset="-120"/>
              </a:rPr>
              <a:t>倒單擺上甩</a:t>
            </a:r>
            <a:endParaRPr lang="zh-CN" altLang="en-US" dirty="0">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4562436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l"/>
            <a:r>
              <a:rPr lang="zh-TW" altLang="en-US" dirty="0" smtClean="0"/>
              <a:t>上甩平衡 </a:t>
            </a:r>
            <a:r>
              <a:rPr lang="en-US" altLang="zh-TW" dirty="0" smtClean="0"/>
              <a:t>–</a:t>
            </a:r>
            <a:r>
              <a:rPr lang="zh-TW" altLang="en-US" dirty="0" smtClean="0"/>
              <a:t> 目的</a:t>
            </a:r>
            <a:endParaRPr lang="zh-TW" altLang="en-US" dirty="0"/>
          </a:p>
        </p:txBody>
      </p:sp>
      <p:sp>
        <p:nvSpPr>
          <p:cNvPr id="3" name="內容版面配置區 2"/>
          <p:cNvSpPr>
            <a:spLocks noGrp="1"/>
          </p:cNvSpPr>
          <p:nvPr>
            <p:ph idx="1"/>
          </p:nvPr>
        </p:nvSpPr>
        <p:spPr/>
        <p:txBody>
          <a:bodyPr>
            <a:normAutofit/>
          </a:bodyPr>
          <a:lstStyle/>
          <a:p>
            <a:pPr marL="0" indent="0">
              <a:buNone/>
            </a:pPr>
            <a:r>
              <a:rPr lang="zh-TW" altLang="en-US" dirty="0" smtClean="0"/>
              <a:t>目的：</a:t>
            </a:r>
            <a:endParaRPr lang="en-US" altLang="zh-TW" dirty="0" smtClean="0"/>
          </a:p>
          <a:p>
            <a:pPr marL="0" indent="0">
              <a:buNone/>
            </a:pPr>
            <a:r>
              <a:rPr lang="zh-TW" altLang="en-US" dirty="0" smtClean="0"/>
              <a:t>首先上甩倒立單擺至</a:t>
            </a:r>
            <a:r>
              <a:rPr lang="en-US" altLang="zh-TW" dirty="0" smtClean="0">
                <a:solidFill>
                  <a:srgbClr val="FF0000"/>
                </a:solidFill>
              </a:rPr>
              <a:t>|</a:t>
            </a:r>
            <a:r>
              <a:rPr lang="en-US" altLang="zh-TW" i="1" dirty="0">
                <a:solidFill>
                  <a:srgbClr val="FF0000"/>
                </a:solidFill>
                <a:latin typeface="Symbol" panose="05050102010706020507" pitchFamily="18" charset="2"/>
              </a:rPr>
              <a:t>b </a:t>
            </a:r>
            <a:r>
              <a:rPr lang="en-US" altLang="zh-TW" dirty="0" smtClean="0">
                <a:solidFill>
                  <a:srgbClr val="FF0000"/>
                </a:solidFill>
              </a:rPr>
              <a:t>(t)|&lt;15</a:t>
            </a:r>
            <a:r>
              <a:rPr lang="zh-TW" altLang="en-US" dirty="0" smtClean="0"/>
              <a:t>，之後利用</a:t>
            </a:r>
            <a:r>
              <a:rPr lang="zh-TW" altLang="zh-TW" dirty="0"/>
              <a:t>狀態回授</a:t>
            </a:r>
            <a:r>
              <a:rPr lang="zh-TW" altLang="zh-TW" dirty="0" smtClean="0"/>
              <a:t>控制</a:t>
            </a:r>
            <a:r>
              <a:rPr lang="zh-TW" altLang="en-US" dirty="0" smtClean="0"/>
              <a:t>，維持在</a:t>
            </a:r>
            <a:endParaRPr lang="en-US" altLang="zh-TW" dirty="0" smtClean="0"/>
          </a:p>
          <a:p>
            <a:pPr marL="0" indent="0">
              <a:buNone/>
            </a:pPr>
            <a:r>
              <a:rPr lang="en-US" altLang="zh-TW" i="1" dirty="0" smtClean="0">
                <a:solidFill>
                  <a:srgbClr val="FF0000"/>
                </a:solidFill>
                <a:latin typeface="Symbol" panose="05050102010706020507" pitchFamily="18" charset="2"/>
              </a:rPr>
              <a:t>b </a:t>
            </a:r>
            <a:r>
              <a:rPr lang="en-US" altLang="zh-TW" dirty="0" smtClean="0">
                <a:solidFill>
                  <a:srgbClr val="FF0000"/>
                </a:solidFill>
              </a:rPr>
              <a:t>(t)=0</a:t>
            </a:r>
            <a:r>
              <a:rPr lang="zh-TW" altLang="en-US" dirty="0" smtClean="0"/>
              <a:t>，</a:t>
            </a:r>
            <a:r>
              <a:rPr lang="en-US" altLang="zh-TW" i="1" dirty="0" smtClean="0">
                <a:solidFill>
                  <a:srgbClr val="FF0000"/>
                </a:solidFill>
                <a:latin typeface="Symbol" panose="05050102010706020507" pitchFamily="18" charset="2"/>
              </a:rPr>
              <a:t>a</a:t>
            </a:r>
            <a:r>
              <a:rPr lang="en-US" altLang="zh-TW" dirty="0" smtClean="0">
                <a:solidFill>
                  <a:srgbClr val="FF0000"/>
                </a:solidFill>
              </a:rPr>
              <a:t>(t)=0</a:t>
            </a:r>
            <a:r>
              <a:rPr lang="zh-TW" altLang="en-US" dirty="0" smtClean="0"/>
              <a:t>。</a:t>
            </a:r>
            <a:endParaRPr lang="en-US" altLang="zh-TW" dirty="0" smtClean="0"/>
          </a:p>
          <a:p>
            <a:pPr marL="0" indent="0">
              <a:buNone/>
            </a:pPr>
            <a:endParaRPr lang="en-US" altLang="zh-TW" dirty="0" smtClean="0"/>
          </a:p>
        </p:txBody>
      </p:sp>
    </p:spTree>
    <p:extLst>
      <p:ext uri="{BB962C8B-B14F-4D97-AF65-F5344CB8AC3E}">
        <p14:creationId xmlns:p14="http://schemas.microsoft.com/office/powerpoint/2010/main" val="24102522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l"/>
            <a:r>
              <a:rPr lang="zh-TW" altLang="en-US" dirty="0" smtClean="0"/>
              <a:t>上甩平衡 </a:t>
            </a:r>
            <a:r>
              <a:rPr lang="en-US" altLang="zh-TW" dirty="0" smtClean="0"/>
              <a:t>–</a:t>
            </a:r>
            <a:r>
              <a:rPr lang="zh-TW" altLang="en-US" dirty="0" smtClean="0"/>
              <a:t> 原理</a:t>
            </a:r>
            <a:endParaRPr lang="zh-TW"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3994" y="4614341"/>
            <a:ext cx="864096" cy="531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123380" y="2060848"/>
            <a:ext cx="3932086" cy="10801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b="1" dirty="0">
                <a:solidFill>
                  <a:schemeClr val="tx1"/>
                </a:solidFill>
              </a:rPr>
              <a:t>控制馬達</a:t>
            </a:r>
            <a:endParaRPr lang="en-US" altLang="zh-TW" b="1" dirty="0">
              <a:solidFill>
                <a:schemeClr val="tx1"/>
              </a:solidFill>
            </a:endParaRPr>
          </a:p>
          <a:p>
            <a:pPr algn="ctr"/>
            <a:r>
              <a:rPr lang="zh-TW" altLang="en-US" dirty="0"/>
              <a:t>輸入特殊波型，水平桿臂左右震盪</a:t>
            </a:r>
            <a:endParaRPr lang="en-US" altLang="zh-TW" dirty="0"/>
          </a:p>
          <a:p>
            <a:pPr algn="ctr"/>
            <a:r>
              <a:rPr lang="zh-TW" altLang="zh-TW" dirty="0"/>
              <a:t>垂直桿臂</a:t>
            </a:r>
            <a:r>
              <a:rPr lang="zh-TW" altLang="en-US" dirty="0"/>
              <a:t>隨之擺動</a:t>
            </a:r>
            <a:endParaRPr lang="en-US" altLang="zh-TW" dirty="0"/>
          </a:p>
        </p:txBody>
      </p:sp>
      <p:cxnSp>
        <p:nvCxnSpPr>
          <p:cNvPr id="6" name="直線單箭頭接點 5"/>
          <p:cNvCxnSpPr>
            <a:stCxn id="4" idx="2"/>
            <a:endCxn id="9" idx="0"/>
          </p:cNvCxnSpPr>
          <p:nvPr/>
        </p:nvCxnSpPr>
        <p:spPr>
          <a:xfrm>
            <a:off x="4089423" y="3140969"/>
            <a:ext cx="12180" cy="919993"/>
          </a:xfrm>
          <a:prstGeom prst="straightConnector1">
            <a:avLst/>
          </a:prstGeom>
          <a:ln w="38100">
            <a:tailEnd type="arrow"/>
          </a:ln>
        </p:spPr>
        <p:style>
          <a:lnRef idx="1">
            <a:schemeClr val="accent6"/>
          </a:lnRef>
          <a:fillRef idx="0">
            <a:schemeClr val="accent6"/>
          </a:fillRef>
          <a:effectRef idx="0">
            <a:schemeClr val="accent6"/>
          </a:effectRef>
          <a:fontRef idx="minor">
            <a:schemeClr val="tx1"/>
          </a:fontRef>
        </p:style>
      </p:cxnSp>
      <p:sp>
        <p:nvSpPr>
          <p:cNvPr id="9" name="矩形 8"/>
          <p:cNvSpPr/>
          <p:nvPr/>
        </p:nvSpPr>
        <p:spPr>
          <a:xfrm>
            <a:off x="2135560" y="4060961"/>
            <a:ext cx="3932086" cy="10801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b="1" dirty="0">
                <a:solidFill>
                  <a:schemeClr val="tx1"/>
                </a:solidFill>
              </a:rPr>
              <a:t>累積能量</a:t>
            </a:r>
            <a:endParaRPr lang="en-US" altLang="zh-TW" b="1" dirty="0">
              <a:solidFill>
                <a:schemeClr val="tx1"/>
              </a:solidFill>
            </a:endParaRPr>
          </a:p>
          <a:p>
            <a:pPr algn="ctr"/>
            <a:r>
              <a:rPr lang="zh-TW" altLang="en-US" dirty="0"/>
              <a:t>擺動頻率接近更共振頻率</a:t>
            </a:r>
          </a:p>
        </p:txBody>
      </p:sp>
      <mc:AlternateContent xmlns:mc="http://schemas.openxmlformats.org/markup-compatibility/2006" xmlns:a14="http://schemas.microsoft.com/office/drawing/2010/main">
        <mc:Choice Requires="a14">
          <p:sp>
            <p:nvSpPr>
              <p:cNvPr id="10" name="矩形 9"/>
              <p:cNvSpPr/>
              <p:nvPr/>
            </p:nvSpPr>
            <p:spPr>
              <a:xfrm>
                <a:off x="6600056" y="4060961"/>
                <a:ext cx="3932086" cy="10801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b="1" dirty="0">
                    <a:solidFill>
                      <a:schemeClr val="tx1"/>
                    </a:solidFill>
                  </a:rPr>
                  <a:t>切換模式</a:t>
                </a:r>
                <a:endParaRPr lang="en-US" altLang="zh-TW" b="1" dirty="0">
                  <a:solidFill>
                    <a:schemeClr val="tx1"/>
                  </a:solidFill>
                </a:endParaRPr>
              </a:p>
              <a:p>
                <a:pPr algn="ctr"/>
                <a:r>
                  <a:rPr lang="zh-TW" altLang="en-US" dirty="0"/>
                  <a:t>垂直桿臂擺動角度達到預設之線性控制範圍</a:t>
                </a:r>
                <a:r>
                  <a:rPr lang="en-US" altLang="zh-TW" dirty="0"/>
                  <a:t>(|</a:t>
                </a:r>
                <a14:m>
                  <m:oMath xmlns:m="http://schemas.openxmlformats.org/officeDocument/2006/math">
                    <m:r>
                      <m:rPr>
                        <m:nor/>
                      </m:rPr>
                      <a:rPr lang="en-US" altLang="zh-TW" i="1" dirty="0">
                        <a:latin typeface="Symbol" panose="05050102010706020507" pitchFamily="18" charset="2"/>
                      </a:rPr>
                      <m:t>b</m:t>
                    </m:r>
                    <m:r>
                      <a:rPr lang="en-US" altLang="zh-TW">
                        <a:latin typeface="Cambria Math"/>
                      </a:rPr>
                      <m:t>|</m:t>
                    </m:r>
                  </m:oMath>
                </a14:m>
                <a:r>
                  <a:rPr lang="en-US" altLang="zh-TW" dirty="0"/>
                  <a:t>&lt;15</a:t>
                </a:r>
                <a14:m>
                  <m:oMath xmlns:m="http://schemas.openxmlformats.org/officeDocument/2006/math">
                    <m:r>
                      <a:rPr lang="en-US" altLang="zh-TW">
                        <a:latin typeface="Cambria Math"/>
                      </a:rPr>
                      <m:t>°</m:t>
                    </m:r>
                  </m:oMath>
                </a14:m>
                <a:r>
                  <a:rPr lang="zh-TW" altLang="en-US" dirty="0"/>
                  <a:t> </a:t>
                </a:r>
                <a:r>
                  <a:rPr lang="en-US" altLang="zh-TW" dirty="0"/>
                  <a:t>)</a:t>
                </a:r>
                <a:endParaRPr lang="zh-TW"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6600056" y="4060961"/>
                <a:ext cx="3932086" cy="1080120"/>
              </a:xfrm>
              <a:prstGeom prst="rect">
                <a:avLst/>
              </a:prstGeom>
              <a:blipFill rotWithShape="0">
                <a:blip r:embed="rId3"/>
                <a:stretch>
                  <a:fillRect l="-309" r="-155" b="-1117"/>
                </a:stretch>
              </a:blipFill>
            </p:spPr>
            <p:txBody>
              <a:bodyPr/>
              <a:lstStyle/>
              <a:p>
                <a:r>
                  <a:rPr lang="zh-CN" altLang="en-US">
                    <a:noFill/>
                  </a:rPr>
                  <a:t> </a:t>
                </a:r>
              </a:p>
            </p:txBody>
          </p:sp>
        </mc:Fallback>
      </mc:AlternateContent>
      <p:sp>
        <p:nvSpPr>
          <p:cNvPr id="11" name="矩形 10"/>
          <p:cNvSpPr/>
          <p:nvPr/>
        </p:nvSpPr>
        <p:spPr>
          <a:xfrm>
            <a:off x="6600056" y="2060848"/>
            <a:ext cx="3932086" cy="10801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b="1" dirty="0">
                <a:solidFill>
                  <a:schemeClr val="tx1"/>
                </a:solidFill>
              </a:rPr>
              <a:t>維持平衡</a:t>
            </a:r>
            <a:endParaRPr lang="en-US" altLang="zh-TW" b="1" dirty="0">
              <a:solidFill>
                <a:schemeClr val="tx1"/>
              </a:solidFill>
            </a:endParaRPr>
          </a:p>
          <a:p>
            <a:pPr algn="ctr"/>
            <a:r>
              <a:rPr lang="zh-TW" altLang="zh-TW" dirty="0"/>
              <a:t>狀態回授控制</a:t>
            </a:r>
            <a:r>
              <a:rPr lang="zh-TW" altLang="en-US" dirty="0"/>
              <a:t>模式</a:t>
            </a:r>
          </a:p>
        </p:txBody>
      </p:sp>
      <p:cxnSp>
        <p:nvCxnSpPr>
          <p:cNvPr id="16" name="直線單箭頭接點 15"/>
          <p:cNvCxnSpPr>
            <a:stCxn id="9" idx="3"/>
            <a:endCxn id="10" idx="1"/>
          </p:cNvCxnSpPr>
          <p:nvPr/>
        </p:nvCxnSpPr>
        <p:spPr>
          <a:xfrm>
            <a:off x="6067646" y="4601021"/>
            <a:ext cx="532410" cy="0"/>
          </a:xfrm>
          <a:prstGeom prst="straightConnector1">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19" name="直線單箭頭接點 18"/>
          <p:cNvCxnSpPr>
            <a:stCxn id="10" idx="0"/>
            <a:endCxn id="11" idx="2"/>
          </p:cNvCxnSpPr>
          <p:nvPr/>
        </p:nvCxnSpPr>
        <p:spPr>
          <a:xfrm flipV="1">
            <a:off x="8566099" y="3140969"/>
            <a:ext cx="0" cy="919993"/>
          </a:xfrm>
          <a:prstGeom prst="straightConnector1">
            <a:avLst/>
          </a:prstGeom>
          <a:ln w="38100">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07379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zh-TW" altLang="en-US" dirty="0" smtClean="0"/>
              <a:t>上甩平衡 </a:t>
            </a:r>
            <a:r>
              <a:rPr lang="en-US" altLang="zh-TW" dirty="0" smtClean="0"/>
              <a:t>–</a:t>
            </a:r>
            <a:r>
              <a:rPr lang="zh-TW" altLang="en-US" dirty="0" smtClean="0"/>
              <a:t> 電路圖</a:t>
            </a:r>
            <a:endParaRPr lang="zh-TW"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784" y="1988841"/>
            <a:ext cx="8905875" cy="4720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4051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p:txBody>
          <a:bodyPr>
            <a:normAutofit/>
          </a:bodyPr>
          <a:lstStyle/>
          <a:p>
            <a:pPr algn="l"/>
            <a:r>
              <a:rPr lang="zh-TW" altLang="en-US" dirty="0" smtClean="0"/>
              <a:t>上甩平衡 </a:t>
            </a:r>
            <a:r>
              <a:rPr lang="en-US" altLang="zh-TW" dirty="0" smtClean="0"/>
              <a:t>–</a:t>
            </a:r>
            <a:r>
              <a:rPr lang="zh-TW" altLang="en-US" dirty="0" smtClean="0"/>
              <a:t> 電路圖</a:t>
            </a:r>
            <a:endParaRPr lang="zh-TW" altLang="en-US" dirty="0"/>
          </a:p>
        </p:txBody>
      </p:sp>
      <p:grpSp>
        <p:nvGrpSpPr>
          <p:cNvPr id="25" name="群組 24"/>
          <p:cNvGrpSpPr/>
          <p:nvPr/>
        </p:nvGrpSpPr>
        <p:grpSpPr>
          <a:xfrm>
            <a:off x="1648784" y="1227095"/>
            <a:ext cx="8905875" cy="5482301"/>
            <a:chOff x="124783" y="1227094"/>
            <a:chExt cx="8905875" cy="5482301"/>
          </a:xfrm>
        </p:grpSpPr>
        <p:pic>
          <p:nvPicPr>
            <p:cNvPr id="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83" y="1988840"/>
              <a:ext cx="8905875" cy="4720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橢圓 5"/>
            <p:cNvSpPr/>
            <p:nvPr/>
          </p:nvSpPr>
          <p:spPr>
            <a:xfrm>
              <a:off x="1023341" y="2610980"/>
              <a:ext cx="1008112" cy="13681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肘形接點 7"/>
            <p:cNvCxnSpPr>
              <a:stCxn id="10" idx="1"/>
              <a:endCxn id="6" idx="0"/>
            </p:cNvCxnSpPr>
            <p:nvPr/>
          </p:nvCxnSpPr>
          <p:spPr>
            <a:xfrm rot="10800000" flipV="1">
              <a:off x="1527398" y="1481010"/>
              <a:ext cx="1172395" cy="1129970"/>
            </a:xfrm>
            <a:prstGeom prst="bent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2699792" y="1227094"/>
              <a:ext cx="2730158" cy="507831"/>
            </a:xfrm>
            <a:prstGeom prst="rect">
              <a:avLst/>
            </a:prstGeom>
            <a:noFill/>
          </p:spPr>
          <p:txBody>
            <a:bodyPr wrap="square" rtlCol="0">
              <a:spAutoFit/>
            </a:bodyPr>
            <a:lstStyle/>
            <a:p>
              <a:pPr algn="ctr"/>
              <a:r>
                <a:rPr lang="en-US" altLang="zh-TW" sz="2700" dirty="0">
                  <a:solidFill>
                    <a:srgbClr val="FF0000"/>
                  </a:solidFill>
                </a:rPr>
                <a:t>subsystem 1</a:t>
              </a:r>
              <a:endParaRPr lang="zh-TW" altLang="en-US" sz="2700" dirty="0">
                <a:solidFill>
                  <a:srgbClr val="FF0000"/>
                </a:solidFill>
              </a:endParaRPr>
            </a:p>
          </p:txBody>
        </p:sp>
      </p:grpSp>
    </p:spTree>
    <p:extLst>
      <p:ext uri="{BB962C8B-B14F-4D97-AF65-F5344CB8AC3E}">
        <p14:creationId xmlns:p14="http://schemas.microsoft.com/office/powerpoint/2010/main" val="39980798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利用</a:t>
            </a:r>
            <a:r>
              <a:rPr lang="en-US" altLang="zh-TW" dirty="0" smtClean="0"/>
              <a:t>subsystem 1</a:t>
            </a:r>
            <a:r>
              <a:rPr lang="zh-TW" altLang="en-US" dirty="0" smtClean="0"/>
              <a:t>將輸出角度控制在</a:t>
            </a:r>
            <a:r>
              <a:rPr lang="en-US" altLang="zh-TW" dirty="0" smtClean="0"/>
              <a:t>-180°~180°</a:t>
            </a:r>
            <a:endParaRPr lang="zh-TW" altLang="en-US" dirty="0"/>
          </a:p>
        </p:txBody>
      </p:sp>
      <p:sp>
        <p:nvSpPr>
          <p:cNvPr id="4" name="標題 1"/>
          <p:cNvSpPr>
            <a:spLocks noGrp="1"/>
          </p:cNvSpPr>
          <p:nvPr>
            <p:ph type="title"/>
          </p:nvPr>
        </p:nvSpPr>
        <p:spPr/>
        <p:txBody>
          <a:bodyPr>
            <a:normAutofit/>
          </a:bodyPr>
          <a:lstStyle/>
          <a:p>
            <a:pPr algn="l"/>
            <a:r>
              <a:rPr lang="zh-TW" altLang="en-US" dirty="0" smtClean="0"/>
              <a:t>上甩平衡 </a:t>
            </a:r>
            <a:r>
              <a:rPr lang="en-US" altLang="zh-TW" dirty="0" smtClean="0"/>
              <a:t>–</a:t>
            </a:r>
            <a:r>
              <a:rPr lang="zh-TW" altLang="en-US" dirty="0" smtClean="0"/>
              <a:t> 電路圖</a:t>
            </a:r>
            <a:endParaRPr lang="zh-TW" altLang="en-US" dirty="0"/>
          </a:p>
        </p:txBody>
      </p:sp>
      <p:grpSp>
        <p:nvGrpSpPr>
          <p:cNvPr id="9" name="群組 8"/>
          <p:cNvGrpSpPr/>
          <p:nvPr/>
        </p:nvGrpSpPr>
        <p:grpSpPr>
          <a:xfrm>
            <a:off x="2351584" y="2348880"/>
            <a:ext cx="7488832" cy="3816424"/>
            <a:chOff x="827584" y="2348880"/>
            <a:chExt cx="7488832" cy="3816424"/>
          </a:xfrm>
        </p:grpSpPr>
        <p:pic>
          <p:nvPicPr>
            <p:cNvPr id="5" name="圖片 4"/>
            <p:cNvPicPr/>
            <p:nvPr/>
          </p:nvPicPr>
          <p:blipFill rotWithShape="1">
            <a:blip r:embed="rId2">
              <a:extLst>
                <a:ext uri="{28A0092B-C50C-407E-A947-70E740481C1C}">
                  <a14:useLocalDpi xmlns:a14="http://schemas.microsoft.com/office/drawing/2010/main" val="0"/>
                </a:ext>
              </a:extLst>
            </a:blip>
            <a:srcRect t="6082" b="10801"/>
            <a:stretch/>
          </p:blipFill>
          <p:spPr bwMode="auto">
            <a:xfrm>
              <a:off x="1086522" y="2564904"/>
              <a:ext cx="6984775" cy="3384376"/>
            </a:xfrm>
            <a:prstGeom prst="rect">
              <a:avLst/>
            </a:prstGeom>
            <a:noFill/>
            <a:ln>
              <a:noFill/>
            </a:ln>
            <a:extLst>
              <a:ext uri="{53640926-AAD7-44D8-BBD7-CCE9431645EC}">
                <a14:shadowObscured xmlns:a14="http://schemas.microsoft.com/office/drawing/2010/main"/>
              </a:ext>
            </a:extLst>
          </p:spPr>
        </p:pic>
        <p:sp>
          <p:nvSpPr>
            <p:cNvPr id="6" name="文字方塊 5"/>
            <p:cNvSpPr txBox="1"/>
            <p:nvPr/>
          </p:nvSpPr>
          <p:spPr>
            <a:xfrm>
              <a:off x="3213830" y="5517232"/>
              <a:ext cx="2730158" cy="507831"/>
            </a:xfrm>
            <a:prstGeom prst="rect">
              <a:avLst/>
            </a:prstGeom>
            <a:noFill/>
          </p:spPr>
          <p:txBody>
            <a:bodyPr wrap="square" rtlCol="0">
              <a:spAutoFit/>
            </a:bodyPr>
            <a:lstStyle/>
            <a:p>
              <a:pPr algn="ctr"/>
              <a:r>
                <a:rPr lang="en-US" altLang="zh-TW" sz="2700" dirty="0">
                  <a:solidFill>
                    <a:srgbClr val="FF0000"/>
                  </a:solidFill>
                </a:rPr>
                <a:t>subsystem 1</a:t>
              </a:r>
              <a:endParaRPr lang="zh-TW" altLang="en-US" sz="2700" dirty="0">
                <a:solidFill>
                  <a:srgbClr val="FF0000"/>
                </a:solidFill>
              </a:endParaRPr>
            </a:p>
          </p:txBody>
        </p:sp>
        <p:sp>
          <p:nvSpPr>
            <p:cNvPr id="8" name="矩形 7"/>
            <p:cNvSpPr/>
            <p:nvPr/>
          </p:nvSpPr>
          <p:spPr>
            <a:xfrm>
              <a:off x="827584" y="2348880"/>
              <a:ext cx="7488832" cy="381642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590113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
            </a:r>
            <a:br>
              <a:rPr lang="en-US" altLang="zh-CN" dirty="0"/>
            </a:br>
            <a:endParaRPr lang="zh-CN" altLang="en-US" dirty="0"/>
          </a:p>
        </p:txBody>
      </p:sp>
      <p:sp>
        <p:nvSpPr>
          <p:cNvPr id="4" name="Title 1"/>
          <p:cNvSpPr txBox="1">
            <a:spLocks/>
          </p:cNvSpPr>
          <p:nvPr/>
        </p:nvSpPr>
        <p:spPr>
          <a:xfrm>
            <a:off x="1524000" y="1690688"/>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000" dirty="0">
                <a:latin typeface="楷体" panose="02010609060101010101" pitchFamily="49" charset="-122"/>
                <a:ea typeface="楷体" panose="02010609060101010101" pitchFamily="49" charset="-122"/>
              </a:rPr>
              <a:t>馬達參數模擬</a:t>
            </a:r>
          </a:p>
        </p:txBody>
      </p:sp>
    </p:spTree>
    <p:extLst>
      <p:ext uri="{BB962C8B-B14F-4D97-AF65-F5344CB8AC3E}">
        <p14:creationId xmlns:p14="http://schemas.microsoft.com/office/powerpoint/2010/main" val="9841522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p:txBody>
          <a:bodyPr>
            <a:normAutofit/>
          </a:bodyPr>
          <a:lstStyle/>
          <a:p>
            <a:pPr algn="l"/>
            <a:r>
              <a:rPr lang="zh-TW" altLang="en-US" dirty="0" smtClean="0"/>
              <a:t>上甩平衡 </a:t>
            </a:r>
            <a:r>
              <a:rPr lang="en-US" altLang="zh-TW" dirty="0" smtClean="0"/>
              <a:t>–</a:t>
            </a:r>
            <a:r>
              <a:rPr lang="zh-TW" altLang="en-US" dirty="0" smtClean="0"/>
              <a:t> 電路圖</a:t>
            </a:r>
            <a:endParaRPr lang="zh-TW" altLang="en-US" dirty="0"/>
          </a:p>
        </p:txBody>
      </p:sp>
      <p:grpSp>
        <p:nvGrpSpPr>
          <p:cNvPr id="21" name="群組 20"/>
          <p:cNvGrpSpPr/>
          <p:nvPr/>
        </p:nvGrpSpPr>
        <p:grpSpPr>
          <a:xfrm>
            <a:off x="1648784" y="1227095"/>
            <a:ext cx="8905875" cy="5482301"/>
            <a:chOff x="124783" y="1227094"/>
            <a:chExt cx="8905875" cy="5482301"/>
          </a:xfrm>
        </p:grpSpPr>
        <p:pic>
          <p:nvPicPr>
            <p:cNvPr id="2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83" y="1988840"/>
              <a:ext cx="8905875" cy="4720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橢圓 22"/>
            <p:cNvSpPr/>
            <p:nvPr/>
          </p:nvSpPr>
          <p:spPr>
            <a:xfrm>
              <a:off x="3851920" y="2636912"/>
              <a:ext cx="864096" cy="9361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 name="肘形接點 23"/>
            <p:cNvCxnSpPr>
              <a:stCxn id="25" idx="2"/>
              <a:endCxn id="23" idx="0"/>
            </p:cNvCxnSpPr>
            <p:nvPr/>
          </p:nvCxnSpPr>
          <p:spPr>
            <a:xfrm rot="16200000" flipH="1">
              <a:off x="3366459" y="1719402"/>
              <a:ext cx="901987" cy="933031"/>
            </a:xfrm>
            <a:prstGeom prst="bentConnector3">
              <a:avLst>
                <a:gd name="adj1" fmla="val 50000"/>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1985858" y="1227094"/>
              <a:ext cx="2730158" cy="507831"/>
            </a:xfrm>
            <a:prstGeom prst="rect">
              <a:avLst/>
            </a:prstGeom>
            <a:noFill/>
          </p:spPr>
          <p:txBody>
            <a:bodyPr wrap="square" rtlCol="0">
              <a:spAutoFit/>
            </a:bodyPr>
            <a:lstStyle/>
            <a:p>
              <a:pPr algn="ctr"/>
              <a:r>
                <a:rPr lang="en-US" altLang="zh-TW" sz="2700" dirty="0">
                  <a:solidFill>
                    <a:srgbClr val="FF0000"/>
                  </a:solidFill>
                </a:rPr>
                <a:t>Subsystem</a:t>
              </a:r>
              <a:r>
                <a:rPr lang="zh-TW" altLang="en-US" sz="2700" dirty="0">
                  <a:solidFill>
                    <a:srgbClr val="FF0000"/>
                  </a:solidFill>
                </a:rPr>
                <a:t> </a:t>
              </a:r>
              <a:r>
                <a:rPr lang="en-US" altLang="zh-TW" sz="2700" dirty="0">
                  <a:solidFill>
                    <a:srgbClr val="FF0000"/>
                  </a:solidFill>
                </a:rPr>
                <a:t>2</a:t>
              </a:r>
              <a:endParaRPr lang="zh-TW" altLang="en-US" sz="2700" dirty="0">
                <a:solidFill>
                  <a:srgbClr val="FF0000"/>
                </a:solidFill>
              </a:endParaRPr>
            </a:p>
          </p:txBody>
        </p:sp>
      </p:grpSp>
    </p:spTree>
    <p:extLst>
      <p:ext uri="{BB962C8B-B14F-4D97-AF65-F5344CB8AC3E}">
        <p14:creationId xmlns:p14="http://schemas.microsoft.com/office/powerpoint/2010/main" val="1130495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利用</a:t>
            </a:r>
            <a:r>
              <a:rPr lang="en-US" altLang="zh-TW" dirty="0" smtClean="0"/>
              <a:t>subsystem 2</a:t>
            </a:r>
            <a:r>
              <a:rPr lang="zh-TW" altLang="en-US" dirty="0" smtClean="0"/>
              <a:t>將改變</a:t>
            </a:r>
            <a:r>
              <a:rPr lang="en-US" altLang="zh-TW" dirty="0" smtClean="0"/>
              <a:t>0°</a:t>
            </a:r>
            <a:r>
              <a:rPr lang="zh-TW" altLang="en-US" dirty="0" smtClean="0"/>
              <a:t>之基準點，使輸出之</a:t>
            </a:r>
            <a:r>
              <a:rPr lang="en-US" altLang="zh-TW" b="1" i="1" dirty="0" smtClean="0">
                <a:solidFill>
                  <a:srgbClr val="FF0000"/>
                </a:solidFill>
                <a:latin typeface="Symbol" panose="05050102010706020507" pitchFamily="18" charset="2"/>
              </a:rPr>
              <a:t>b</a:t>
            </a:r>
            <a:r>
              <a:rPr lang="en-US" altLang="zh-TW" b="1" i="1" dirty="0" smtClean="0">
                <a:solidFill>
                  <a:srgbClr val="FF0000"/>
                </a:solidFill>
                <a:latin typeface="+mj-lt"/>
              </a:rPr>
              <a:t>’</a:t>
            </a:r>
            <a:r>
              <a:rPr lang="en-US" altLang="zh-TW" b="1" i="1" dirty="0" smtClean="0">
                <a:solidFill>
                  <a:srgbClr val="FF0000"/>
                </a:solidFill>
                <a:latin typeface="Symbol" panose="05050102010706020507" pitchFamily="18" charset="2"/>
              </a:rPr>
              <a:t> = </a:t>
            </a:r>
            <a:r>
              <a:rPr lang="en-US" altLang="zh-TW" b="1" dirty="0" smtClean="0">
                <a:solidFill>
                  <a:srgbClr val="FF0000"/>
                </a:solidFill>
                <a:latin typeface="Symbol" panose="05050102010706020507" pitchFamily="18" charset="2"/>
              </a:rPr>
              <a:t>|</a:t>
            </a:r>
            <a:r>
              <a:rPr lang="en-US" altLang="zh-TW" b="1" i="1" dirty="0" smtClean="0">
                <a:solidFill>
                  <a:srgbClr val="FF0000"/>
                </a:solidFill>
                <a:latin typeface="Symbol" panose="05050102010706020507" pitchFamily="18" charset="2"/>
              </a:rPr>
              <a:t> b - p </a:t>
            </a:r>
            <a:r>
              <a:rPr lang="en-US" altLang="zh-TW" b="1" dirty="0" smtClean="0">
                <a:solidFill>
                  <a:srgbClr val="FF0000"/>
                </a:solidFill>
                <a:latin typeface="Symbol" panose="05050102010706020507" pitchFamily="18" charset="2"/>
              </a:rPr>
              <a:t>|</a:t>
            </a:r>
            <a:r>
              <a:rPr lang="zh-TW" altLang="en-US" b="1" dirty="0" smtClean="0">
                <a:solidFill>
                  <a:srgbClr val="FF0000"/>
                </a:solidFill>
              </a:rPr>
              <a:t> </a:t>
            </a:r>
            <a:r>
              <a:rPr lang="zh-TW" altLang="en-US" dirty="0"/>
              <a:t>。</a:t>
            </a:r>
          </a:p>
        </p:txBody>
      </p:sp>
      <p:sp>
        <p:nvSpPr>
          <p:cNvPr id="4" name="標題 1"/>
          <p:cNvSpPr>
            <a:spLocks noGrp="1"/>
          </p:cNvSpPr>
          <p:nvPr>
            <p:ph type="title"/>
          </p:nvPr>
        </p:nvSpPr>
        <p:spPr/>
        <p:txBody>
          <a:bodyPr>
            <a:normAutofit/>
          </a:bodyPr>
          <a:lstStyle/>
          <a:p>
            <a:pPr algn="l"/>
            <a:r>
              <a:rPr lang="zh-TW" altLang="en-US" dirty="0" smtClean="0"/>
              <a:t>上甩平衡 </a:t>
            </a:r>
            <a:r>
              <a:rPr lang="en-US" altLang="zh-TW" dirty="0" smtClean="0"/>
              <a:t>–</a:t>
            </a:r>
            <a:r>
              <a:rPr lang="zh-TW" altLang="en-US" dirty="0" smtClean="0"/>
              <a:t> 電路圖</a:t>
            </a:r>
            <a:endParaRPr lang="zh-TW" altLang="en-US" dirty="0"/>
          </a:p>
        </p:txBody>
      </p:sp>
      <p:grpSp>
        <p:nvGrpSpPr>
          <p:cNvPr id="11" name="群組 10"/>
          <p:cNvGrpSpPr/>
          <p:nvPr/>
        </p:nvGrpSpPr>
        <p:grpSpPr>
          <a:xfrm>
            <a:off x="3791745" y="2852189"/>
            <a:ext cx="4617173" cy="3773569"/>
            <a:chOff x="0" y="41564"/>
            <a:chExt cx="2718463" cy="2016341"/>
          </a:xfrm>
        </p:grpSpPr>
        <p:grpSp>
          <p:nvGrpSpPr>
            <p:cNvPr id="12" name="群組 11"/>
            <p:cNvGrpSpPr/>
            <p:nvPr/>
          </p:nvGrpSpPr>
          <p:grpSpPr>
            <a:xfrm>
              <a:off x="2088543" y="328908"/>
              <a:ext cx="629920" cy="1728290"/>
              <a:chOff x="2088543" y="328935"/>
              <a:chExt cx="629920" cy="1728431"/>
            </a:xfrm>
          </p:grpSpPr>
          <p:grpSp>
            <p:nvGrpSpPr>
              <p:cNvPr id="20" name="群組 19"/>
              <p:cNvGrpSpPr/>
              <p:nvPr/>
            </p:nvGrpSpPr>
            <p:grpSpPr>
              <a:xfrm flipV="1">
                <a:off x="2313709" y="328935"/>
                <a:ext cx="131618" cy="1454727"/>
                <a:chOff x="2313709" y="328935"/>
                <a:chExt cx="131618" cy="1454727"/>
              </a:xfrm>
            </p:grpSpPr>
            <p:sp>
              <p:nvSpPr>
                <p:cNvPr id="23" name="矩形 22"/>
                <p:cNvSpPr/>
                <p:nvPr/>
              </p:nvSpPr>
              <p:spPr>
                <a:xfrm>
                  <a:off x="2355273" y="1090935"/>
                  <a:ext cx="45719" cy="692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cxnSp>
              <p:nvCxnSpPr>
                <p:cNvPr id="24" name="直線接點 23"/>
                <p:cNvCxnSpPr/>
                <p:nvPr/>
              </p:nvCxnSpPr>
              <p:spPr>
                <a:xfrm flipV="1">
                  <a:off x="2376054" y="328935"/>
                  <a:ext cx="13855" cy="706004"/>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2313709" y="973171"/>
                  <a:ext cx="131618" cy="13161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grpSp>
          <p:sp>
            <p:nvSpPr>
              <p:cNvPr id="21" name="文字方塊 2"/>
              <p:cNvSpPr txBox="1">
                <a:spLocks noChangeArrowheads="1"/>
              </p:cNvSpPr>
              <p:nvPr/>
            </p:nvSpPr>
            <p:spPr bwMode="auto">
              <a:xfrm>
                <a:off x="2088543" y="1810663"/>
                <a:ext cx="629920" cy="246703"/>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2400" kern="100" dirty="0">
                    <a:latin typeface="Calibri"/>
                    <a:ea typeface="新細明體"/>
                    <a:cs typeface="Times New Roman"/>
                  </a:rPr>
                  <a:t>180</a:t>
                </a:r>
                <a:r>
                  <a:rPr lang="en-US" altLang="zh-TW" sz="2400" dirty="0"/>
                  <a:t>°</a:t>
                </a:r>
                <a:endParaRPr lang="zh-TW" altLang="zh-TW" sz="2400" kern="100" dirty="0">
                  <a:cs typeface="Times New Roman"/>
                </a:endParaRPr>
              </a:p>
            </p:txBody>
          </p:sp>
        </p:grpSp>
        <p:grpSp>
          <p:nvGrpSpPr>
            <p:cNvPr id="13" name="群組 12"/>
            <p:cNvGrpSpPr/>
            <p:nvPr/>
          </p:nvGrpSpPr>
          <p:grpSpPr>
            <a:xfrm>
              <a:off x="0" y="41564"/>
              <a:ext cx="629920" cy="2016341"/>
              <a:chOff x="0" y="41564"/>
              <a:chExt cx="629920" cy="2016341"/>
            </a:xfrm>
          </p:grpSpPr>
          <p:sp>
            <p:nvSpPr>
              <p:cNvPr id="15" name="矩形 14"/>
              <p:cNvSpPr/>
              <p:nvPr/>
            </p:nvSpPr>
            <p:spPr>
              <a:xfrm>
                <a:off x="187037" y="1094510"/>
                <a:ext cx="45085" cy="692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cxnSp>
            <p:nvCxnSpPr>
              <p:cNvPr id="16" name="直線接點 15"/>
              <p:cNvCxnSpPr/>
              <p:nvPr/>
            </p:nvCxnSpPr>
            <p:spPr>
              <a:xfrm flipV="1">
                <a:off x="207818" y="353291"/>
                <a:ext cx="13335" cy="705485"/>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 name="橢圓 16"/>
              <p:cNvSpPr/>
              <p:nvPr/>
            </p:nvSpPr>
            <p:spPr>
              <a:xfrm>
                <a:off x="145473" y="976746"/>
                <a:ext cx="131445" cy="13144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8" name="文字方塊 2"/>
              <p:cNvSpPr txBox="1">
                <a:spLocks noChangeArrowheads="1"/>
              </p:cNvSpPr>
              <p:nvPr/>
            </p:nvSpPr>
            <p:spPr bwMode="auto">
              <a:xfrm>
                <a:off x="0" y="41564"/>
                <a:ext cx="629920" cy="246683"/>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r>
                  <a:rPr lang="en-US" sz="2400" kern="100" dirty="0">
                    <a:latin typeface="Calibri"/>
                    <a:ea typeface="新細明體"/>
                    <a:cs typeface="Times New Roman"/>
                  </a:rPr>
                  <a:t>180</a:t>
                </a:r>
                <a:r>
                  <a:rPr lang="en-US" altLang="zh-TW" sz="2400" dirty="0"/>
                  <a:t> °</a:t>
                </a:r>
                <a:endParaRPr lang="zh-TW" altLang="en-US" sz="2400" kern="100" dirty="0">
                  <a:latin typeface="Calibri"/>
                  <a:ea typeface="新細明體"/>
                  <a:cs typeface="Times New Roman"/>
                </a:endParaRPr>
              </a:p>
            </p:txBody>
          </p:sp>
          <p:sp>
            <p:nvSpPr>
              <p:cNvPr id="19" name="文字方塊 2"/>
              <p:cNvSpPr txBox="1">
                <a:spLocks noChangeArrowheads="1"/>
              </p:cNvSpPr>
              <p:nvPr/>
            </p:nvSpPr>
            <p:spPr bwMode="auto">
              <a:xfrm>
                <a:off x="79693" y="1811222"/>
                <a:ext cx="470535" cy="246683"/>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r>
                  <a:rPr lang="en-US" sz="2400" kern="100" dirty="0">
                    <a:latin typeface="Calibri"/>
                    <a:ea typeface="新細明體"/>
                    <a:cs typeface="Times New Roman"/>
                  </a:rPr>
                  <a:t>0</a:t>
                </a:r>
                <a:r>
                  <a:rPr lang="en-US" altLang="zh-TW" sz="2400" dirty="0"/>
                  <a:t>°</a:t>
                </a:r>
                <a:endParaRPr lang="zh-TW" altLang="zh-TW" sz="2400" kern="100" dirty="0">
                  <a:cs typeface="Times New Roman"/>
                </a:endParaRPr>
              </a:p>
            </p:txBody>
          </p:sp>
        </p:grpSp>
        <p:sp>
          <p:nvSpPr>
            <p:cNvPr id="14" name="向右箭號 13"/>
            <p:cNvSpPr/>
            <p:nvPr/>
          </p:nvSpPr>
          <p:spPr>
            <a:xfrm>
              <a:off x="782781" y="990600"/>
              <a:ext cx="1080654" cy="15975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grpSp>
      <p:sp>
        <p:nvSpPr>
          <p:cNvPr id="26" name="文字方塊 2"/>
          <p:cNvSpPr txBox="1">
            <a:spLocks noChangeArrowheads="1"/>
          </p:cNvSpPr>
          <p:nvPr/>
        </p:nvSpPr>
        <p:spPr bwMode="auto">
          <a:xfrm>
            <a:off x="7474384" y="2852188"/>
            <a:ext cx="799180" cy="461666"/>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2400" kern="100" dirty="0">
                <a:latin typeface="Calibri"/>
                <a:ea typeface="新細明體"/>
                <a:cs typeface="Times New Roman"/>
              </a:rPr>
              <a:t>0</a:t>
            </a:r>
            <a:r>
              <a:rPr lang="en-US" altLang="zh-TW" sz="2400" dirty="0"/>
              <a:t>°</a:t>
            </a:r>
            <a:endParaRPr lang="zh-TW" altLang="zh-TW" sz="2400" kern="100" dirty="0">
              <a:cs typeface="Times New Roman"/>
            </a:endParaRPr>
          </a:p>
        </p:txBody>
      </p:sp>
    </p:spTree>
    <p:extLst>
      <p:ext uri="{BB962C8B-B14F-4D97-AF65-F5344CB8AC3E}">
        <p14:creationId xmlns:p14="http://schemas.microsoft.com/office/powerpoint/2010/main" val="26267149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利用</a:t>
            </a:r>
            <a:r>
              <a:rPr lang="en-US" altLang="zh-TW" dirty="0" smtClean="0"/>
              <a:t>subsystem 2</a:t>
            </a:r>
            <a:r>
              <a:rPr lang="zh-TW" altLang="en-US" dirty="0" smtClean="0"/>
              <a:t>將改變</a:t>
            </a:r>
            <a:r>
              <a:rPr lang="en-US" altLang="zh-TW" dirty="0" smtClean="0"/>
              <a:t>0°</a:t>
            </a:r>
            <a:r>
              <a:rPr lang="zh-TW" altLang="en-US" dirty="0" smtClean="0"/>
              <a:t>之基準點，使輸出之</a:t>
            </a:r>
            <a:r>
              <a:rPr lang="en-US" altLang="zh-TW" b="1" i="1" dirty="0" smtClean="0">
                <a:solidFill>
                  <a:srgbClr val="FF0000"/>
                </a:solidFill>
                <a:latin typeface="Symbol" panose="05050102010706020507" pitchFamily="18" charset="2"/>
              </a:rPr>
              <a:t>b</a:t>
            </a:r>
            <a:r>
              <a:rPr lang="en-US" altLang="zh-TW" b="1" i="1" dirty="0" smtClean="0">
                <a:solidFill>
                  <a:srgbClr val="FF0000"/>
                </a:solidFill>
                <a:latin typeface="+mj-lt"/>
              </a:rPr>
              <a:t>’</a:t>
            </a:r>
            <a:r>
              <a:rPr lang="en-US" altLang="zh-TW" b="1" i="1" dirty="0" smtClean="0">
                <a:solidFill>
                  <a:srgbClr val="FF0000"/>
                </a:solidFill>
                <a:latin typeface="Symbol" panose="05050102010706020507" pitchFamily="18" charset="2"/>
              </a:rPr>
              <a:t> = </a:t>
            </a:r>
            <a:r>
              <a:rPr lang="en-US" altLang="zh-TW" b="1" dirty="0" smtClean="0">
                <a:solidFill>
                  <a:srgbClr val="FF0000"/>
                </a:solidFill>
                <a:latin typeface="Symbol" panose="05050102010706020507" pitchFamily="18" charset="2"/>
              </a:rPr>
              <a:t>|</a:t>
            </a:r>
            <a:r>
              <a:rPr lang="en-US" altLang="zh-TW" b="1" i="1" dirty="0" smtClean="0">
                <a:solidFill>
                  <a:srgbClr val="FF0000"/>
                </a:solidFill>
                <a:latin typeface="Symbol" panose="05050102010706020507" pitchFamily="18" charset="2"/>
              </a:rPr>
              <a:t> b - p </a:t>
            </a:r>
            <a:r>
              <a:rPr lang="en-US" altLang="zh-TW" b="1" dirty="0" smtClean="0">
                <a:solidFill>
                  <a:srgbClr val="FF0000"/>
                </a:solidFill>
                <a:latin typeface="Symbol" panose="05050102010706020507" pitchFamily="18" charset="2"/>
              </a:rPr>
              <a:t>|</a:t>
            </a:r>
            <a:r>
              <a:rPr lang="zh-TW" altLang="en-US" b="1" dirty="0" smtClean="0">
                <a:solidFill>
                  <a:srgbClr val="FF0000"/>
                </a:solidFill>
              </a:rPr>
              <a:t> </a:t>
            </a:r>
            <a:r>
              <a:rPr lang="zh-TW" altLang="en-US" dirty="0"/>
              <a:t>。</a:t>
            </a:r>
          </a:p>
        </p:txBody>
      </p:sp>
      <p:sp>
        <p:nvSpPr>
          <p:cNvPr id="4" name="標題 1"/>
          <p:cNvSpPr>
            <a:spLocks noGrp="1"/>
          </p:cNvSpPr>
          <p:nvPr>
            <p:ph type="title"/>
          </p:nvPr>
        </p:nvSpPr>
        <p:spPr/>
        <p:txBody>
          <a:bodyPr>
            <a:normAutofit/>
          </a:bodyPr>
          <a:lstStyle/>
          <a:p>
            <a:pPr algn="l"/>
            <a:r>
              <a:rPr lang="zh-TW" altLang="en-US" dirty="0" smtClean="0"/>
              <a:t>上甩平衡 </a:t>
            </a:r>
            <a:r>
              <a:rPr lang="en-US" altLang="zh-TW" dirty="0" smtClean="0"/>
              <a:t>–</a:t>
            </a:r>
            <a:r>
              <a:rPr lang="zh-TW" altLang="en-US" dirty="0" smtClean="0"/>
              <a:t> 電路圖</a:t>
            </a:r>
            <a:endParaRPr lang="zh-TW" altLang="en-US" dirty="0"/>
          </a:p>
        </p:txBody>
      </p:sp>
      <p:grpSp>
        <p:nvGrpSpPr>
          <p:cNvPr id="2" name="群組 1"/>
          <p:cNvGrpSpPr/>
          <p:nvPr/>
        </p:nvGrpSpPr>
        <p:grpSpPr>
          <a:xfrm>
            <a:off x="2351584" y="2780928"/>
            <a:ext cx="7488832" cy="3384376"/>
            <a:chOff x="827584" y="2780928"/>
            <a:chExt cx="7488832" cy="3384376"/>
          </a:xfrm>
        </p:grpSpPr>
        <p:pic>
          <p:nvPicPr>
            <p:cNvPr id="26" name="圖片 25"/>
            <p:cNvPicPr/>
            <p:nvPr/>
          </p:nvPicPr>
          <p:blipFill>
            <a:blip r:embed="rId2">
              <a:extLst>
                <a:ext uri="{28A0092B-C50C-407E-A947-70E740481C1C}">
                  <a14:useLocalDpi xmlns:a14="http://schemas.microsoft.com/office/drawing/2010/main" val="0"/>
                </a:ext>
              </a:extLst>
            </a:blip>
            <a:srcRect/>
            <a:stretch>
              <a:fillRect/>
            </a:stretch>
          </p:blipFill>
          <p:spPr bwMode="auto">
            <a:xfrm>
              <a:off x="1151620" y="2959060"/>
              <a:ext cx="6840760" cy="3028111"/>
            </a:xfrm>
            <a:prstGeom prst="rect">
              <a:avLst/>
            </a:prstGeom>
            <a:noFill/>
            <a:ln>
              <a:noFill/>
            </a:ln>
          </p:spPr>
        </p:pic>
        <p:sp>
          <p:nvSpPr>
            <p:cNvPr id="6" name="文字方塊 5"/>
            <p:cNvSpPr txBox="1"/>
            <p:nvPr/>
          </p:nvSpPr>
          <p:spPr>
            <a:xfrm>
              <a:off x="3213830" y="5517232"/>
              <a:ext cx="2730158" cy="507831"/>
            </a:xfrm>
            <a:prstGeom prst="rect">
              <a:avLst/>
            </a:prstGeom>
            <a:noFill/>
          </p:spPr>
          <p:txBody>
            <a:bodyPr wrap="square" rtlCol="0">
              <a:spAutoFit/>
            </a:bodyPr>
            <a:lstStyle/>
            <a:p>
              <a:pPr algn="ctr"/>
              <a:r>
                <a:rPr lang="en-US" altLang="zh-TW" sz="2700" dirty="0">
                  <a:solidFill>
                    <a:srgbClr val="FF0000"/>
                  </a:solidFill>
                </a:rPr>
                <a:t>subsystem 2</a:t>
              </a:r>
              <a:endParaRPr lang="zh-TW" altLang="en-US" sz="2700" dirty="0">
                <a:solidFill>
                  <a:srgbClr val="FF0000"/>
                </a:solidFill>
              </a:endParaRPr>
            </a:p>
          </p:txBody>
        </p:sp>
        <p:sp>
          <p:nvSpPr>
            <p:cNvPr id="8" name="矩形 7"/>
            <p:cNvSpPr/>
            <p:nvPr/>
          </p:nvSpPr>
          <p:spPr>
            <a:xfrm>
              <a:off x="827584" y="2780928"/>
              <a:ext cx="7488832" cy="338437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7858977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p:txBody>
          <a:bodyPr>
            <a:normAutofit/>
          </a:bodyPr>
          <a:lstStyle/>
          <a:p>
            <a:pPr algn="l"/>
            <a:r>
              <a:rPr lang="zh-TW" altLang="en-US" dirty="0" smtClean="0"/>
              <a:t>上甩平衡 </a:t>
            </a:r>
            <a:r>
              <a:rPr lang="en-US" altLang="zh-TW" dirty="0" smtClean="0"/>
              <a:t>–</a:t>
            </a:r>
            <a:r>
              <a:rPr lang="zh-TW" altLang="en-US" dirty="0" smtClean="0"/>
              <a:t> 電路圖</a:t>
            </a:r>
            <a:endParaRPr lang="zh-TW" altLang="en-US" dirty="0"/>
          </a:p>
        </p:txBody>
      </p:sp>
      <p:grpSp>
        <p:nvGrpSpPr>
          <p:cNvPr id="12" name="群組 11"/>
          <p:cNvGrpSpPr/>
          <p:nvPr/>
        </p:nvGrpSpPr>
        <p:grpSpPr>
          <a:xfrm>
            <a:off x="1648784" y="1227095"/>
            <a:ext cx="8905875" cy="5482301"/>
            <a:chOff x="124783" y="1227094"/>
            <a:chExt cx="8905875" cy="5482301"/>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83" y="1988840"/>
              <a:ext cx="8905875" cy="4720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橢圓 13"/>
            <p:cNvSpPr/>
            <p:nvPr/>
          </p:nvSpPr>
          <p:spPr>
            <a:xfrm>
              <a:off x="4283968" y="5341243"/>
              <a:ext cx="2016224" cy="13681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肘形接點 15"/>
            <p:cNvCxnSpPr>
              <a:stCxn id="17" idx="2"/>
              <a:endCxn id="14" idx="0"/>
            </p:cNvCxnSpPr>
            <p:nvPr/>
          </p:nvCxnSpPr>
          <p:spPr>
            <a:xfrm rot="16200000" flipH="1">
              <a:off x="2875316" y="2924479"/>
              <a:ext cx="3606318" cy="1227209"/>
            </a:xfrm>
            <a:prstGeom prst="bentConnector3">
              <a:avLst>
                <a:gd name="adj1" fmla="val 50000"/>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2699792" y="1227094"/>
              <a:ext cx="2730158" cy="507831"/>
            </a:xfrm>
            <a:prstGeom prst="rect">
              <a:avLst/>
            </a:prstGeom>
            <a:noFill/>
          </p:spPr>
          <p:txBody>
            <a:bodyPr wrap="square" rtlCol="0">
              <a:spAutoFit/>
            </a:bodyPr>
            <a:lstStyle/>
            <a:p>
              <a:pPr algn="ctr"/>
              <a:r>
                <a:rPr lang="zh-TW" altLang="en-US" sz="2700" dirty="0">
                  <a:solidFill>
                    <a:srgbClr val="FF0000"/>
                  </a:solidFill>
                </a:rPr>
                <a:t>輸入波型組合</a:t>
              </a:r>
            </a:p>
          </p:txBody>
        </p:sp>
      </p:grpSp>
    </p:spTree>
    <p:extLst>
      <p:ext uri="{BB962C8B-B14F-4D97-AF65-F5344CB8AC3E}">
        <p14:creationId xmlns:p14="http://schemas.microsoft.com/office/powerpoint/2010/main" val="25091646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輸入組合波型如下圖。</a:t>
            </a:r>
            <a:r>
              <a:rPr lang="zh-TW" altLang="en-US" b="1" dirty="0" smtClean="0">
                <a:solidFill>
                  <a:srgbClr val="FF0000"/>
                </a:solidFill>
              </a:rPr>
              <a:t>組合震盪方波</a:t>
            </a:r>
            <a:r>
              <a:rPr lang="zh-TW" altLang="en-US" dirty="0" smtClean="0"/>
              <a:t>。</a:t>
            </a:r>
            <a:endParaRPr lang="zh-TW" altLang="en-US" dirty="0"/>
          </a:p>
        </p:txBody>
      </p:sp>
      <p:sp>
        <p:nvSpPr>
          <p:cNvPr id="4" name="標題 1"/>
          <p:cNvSpPr>
            <a:spLocks noGrp="1"/>
          </p:cNvSpPr>
          <p:nvPr>
            <p:ph type="title"/>
          </p:nvPr>
        </p:nvSpPr>
        <p:spPr/>
        <p:txBody>
          <a:bodyPr>
            <a:normAutofit/>
          </a:bodyPr>
          <a:lstStyle/>
          <a:p>
            <a:pPr algn="l"/>
            <a:r>
              <a:rPr lang="zh-TW" altLang="en-US" dirty="0" smtClean="0"/>
              <a:t>上甩平衡 </a:t>
            </a:r>
            <a:r>
              <a:rPr lang="en-US" altLang="zh-TW" dirty="0" smtClean="0"/>
              <a:t>–</a:t>
            </a:r>
            <a:r>
              <a:rPr lang="zh-TW" altLang="en-US" dirty="0" smtClean="0"/>
              <a:t> 電路圖</a:t>
            </a:r>
            <a:endParaRPr lang="zh-TW" altLang="en-US" dirty="0"/>
          </a:p>
        </p:txBody>
      </p:sp>
      <p:pic>
        <p:nvPicPr>
          <p:cNvPr id="27" name="圖片 26"/>
          <p:cNvPicPr/>
          <p:nvPr/>
        </p:nvPicPr>
        <p:blipFill>
          <a:blip r:embed="rId2">
            <a:extLst>
              <a:ext uri="{28A0092B-C50C-407E-A947-70E740481C1C}">
                <a14:useLocalDpi xmlns:a14="http://schemas.microsoft.com/office/drawing/2010/main" val="0"/>
              </a:ext>
            </a:extLst>
          </a:blip>
          <a:stretch>
            <a:fillRect/>
          </a:stretch>
        </p:blipFill>
        <p:spPr>
          <a:xfrm>
            <a:off x="2135560" y="2420888"/>
            <a:ext cx="8352928" cy="4320480"/>
          </a:xfrm>
          <a:prstGeom prst="rect">
            <a:avLst/>
          </a:prstGeom>
        </p:spPr>
      </p:pic>
      <p:cxnSp>
        <p:nvCxnSpPr>
          <p:cNvPr id="5" name="直線接點 4"/>
          <p:cNvCxnSpPr/>
          <p:nvPr/>
        </p:nvCxnSpPr>
        <p:spPr>
          <a:xfrm>
            <a:off x="2351584" y="2852936"/>
            <a:ext cx="7920880" cy="0"/>
          </a:xfrm>
          <a:prstGeom prst="line">
            <a:avLst/>
          </a:prstGeom>
          <a:ln>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2351584" y="3861048"/>
            <a:ext cx="7920880" cy="0"/>
          </a:xfrm>
          <a:prstGeom prst="line">
            <a:avLst/>
          </a:prstGeom>
          <a:ln>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2351584" y="6237312"/>
            <a:ext cx="7920880" cy="0"/>
          </a:xfrm>
          <a:prstGeom prst="line">
            <a:avLst/>
          </a:prstGeom>
          <a:ln>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9264352" y="2630796"/>
            <a:ext cx="792088" cy="400110"/>
          </a:xfrm>
          <a:prstGeom prst="rect">
            <a:avLst/>
          </a:prstGeom>
          <a:solidFill>
            <a:schemeClr val="bg1"/>
          </a:solidFill>
          <a:ln>
            <a:noFill/>
          </a:ln>
        </p:spPr>
        <p:txBody>
          <a:bodyPr wrap="square" rtlCol="0">
            <a:spAutoFit/>
          </a:bodyPr>
          <a:lstStyle/>
          <a:p>
            <a:r>
              <a:rPr lang="en-US" altLang="zh-TW" sz="2000" b="1" dirty="0">
                <a:solidFill>
                  <a:srgbClr val="FF0000"/>
                </a:solidFill>
              </a:rPr>
              <a:t>12.0V</a:t>
            </a:r>
            <a:endParaRPr lang="zh-TW" altLang="en-US" sz="1600" b="1" dirty="0">
              <a:solidFill>
                <a:srgbClr val="FF0000"/>
              </a:solidFill>
            </a:endParaRPr>
          </a:p>
        </p:txBody>
      </p:sp>
      <p:sp>
        <p:nvSpPr>
          <p:cNvPr id="32" name="文字方塊 31"/>
          <p:cNvSpPr txBox="1"/>
          <p:nvPr/>
        </p:nvSpPr>
        <p:spPr>
          <a:xfrm>
            <a:off x="9264352" y="3883800"/>
            <a:ext cx="792088" cy="400110"/>
          </a:xfrm>
          <a:prstGeom prst="rect">
            <a:avLst/>
          </a:prstGeom>
          <a:solidFill>
            <a:schemeClr val="bg1"/>
          </a:solidFill>
          <a:ln>
            <a:noFill/>
          </a:ln>
        </p:spPr>
        <p:txBody>
          <a:bodyPr wrap="square" rtlCol="0">
            <a:spAutoFit/>
          </a:bodyPr>
          <a:lstStyle/>
          <a:p>
            <a:pPr algn="ctr"/>
            <a:r>
              <a:rPr lang="en-US" altLang="zh-TW" sz="2000" b="1" dirty="0">
                <a:solidFill>
                  <a:srgbClr val="FF0000"/>
                </a:solidFill>
              </a:rPr>
              <a:t>3.5V</a:t>
            </a:r>
            <a:endParaRPr lang="zh-TW" altLang="en-US" sz="1600" b="1" dirty="0">
              <a:solidFill>
                <a:srgbClr val="FF0000"/>
              </a:solidFill>
            </a:endParaRPr>
          </a:p>
        </p:txBody>
      </p:sp>
      <p:sp>
        <p:nvSpPr>
          <p:cNvPr id="33" name="文字方塊 32"/>
          <p:cNvSpPr txBox="1"/>
          <p:nvPr/>
        </p:nvSpPr>
        <p:spPr>
          <a:xfrm>
            <a:off x="9264352" y="6006479"/>
            <a:ext cx="792088" cy="400110"/>
          </a:xfrm>
          <a:prstGeom prst="rect">
            <a:avLst/>
          </a:prstGeom>
          <a:solidFill>
            <a:schemeClr val="bg1"/>
          </a:solidFill>
          <a:ln>
            <a:noFill/>
          </a:ln>
        </p:spPr>
        <p:txBody>
          <a:bodyPr wrap="square" rtlCol="0">
            <a:spAutoFit/>
          </a:bodyPr>
          <a:lstStyle/>
          <a:p>
            <a:r>
              <a:rPr lang="en-US" altLang="zh-TW" sz="2000" b="1" dirty="0">
                <a:solidFill>
                  <a:srgbClr val="FF0000"/>
                </a:solidFill>
              </a:rPr>
              <a:t>17.5V</a:t>
            </a:r>
            <a:endParaRPr lang="zh-TW" altLang="en-US" sz="1600" b="1" dirty="0">
              <a:solidFill>
                <a:srgbClr val="FF0000"/>
              </a:solidFill>
            </a:endParaRPr>
          </a:p>
        </p:txBody>
      </p:sp>
    </p:spTree>
    <p:extLst>
      <p:ext uri="{BB962C8B-B14F-4D97-AF65-F5344CB8AC3E}">
        <p14:creationId xmlns:p14="http://schemas.microsoft.com/office/powerpoint/2010/main" val="35951316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p:txBody>
          <a:bodyPr>
            <a:normAutofit/>
          </a:bodyPr>
          <a:lstStyle/>
          <a:p>
            <a:pPr algn="l"/>
            <a:r>
              <a:rPr lang="zh-TW" altLang="en-US" dirty="0" smtClean="0"/>
              <a:t>上甩平衡 </a:t>
            </a:r>
            <a:r>
              <a:rPr lang="en-US" altLang="zh-TW" dirty="0" smtClean="0"/>
              <a:t>–</a:t>
            </a:r>
            <a:r>
              <a:rPr lang="zh-TW" altLang="en-US" dirty="0" smtClean="0"/>
              <a:t> 電路圖</a:t>
            </a:r>
            <a:endParaRPr lang="zh-TW" altLang="en-US" dirty="0"/>
          </a:p>
        </p:txBody>
      </p:sp>
      <p:grpSp>
        <p:nvGrpSpPr>
          <p:cNvPr id="12" name="群組 11"/>
          <p:cNvGrpSpPr/>
          <p:nvPr/>
        </p:nvGrpSpPr>
        <p:grpSpPr>
          <a:xfrm>
            <a:off x="1648784" y="1117921"/>
            <a:ext cx="8905875" cy="5591474"/>
            <a:chOff x="124783" y="1117921"/>
            <a:chExt cx="8905875" cy="5591474"/>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83" y="1988840"/>
              <a:ext cx="8905875" cy="4720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橢圓 13"/>
            <p:cNvSpPr/>
            <p:nvPr/>
          </p:nvSpPr>
          <p:spPr>
            <a:xfrm>
              <a:off x="3396566" y="1932568"/>
              <a:ext cx="3623706" cy="7920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肘形接點 15"/>
            <p:cNvCxnSpPr>
              <a:stCxn id="17" idx="2"/>
              <a:endCxn id="14" idx="0"/>
            </p:cNvCxnSpPr>
            <p:nvPr/>
          </p:nvCxnSpPr>
          <p:spPr>
            <a:xfrm rot="16200000" flipH="1">
              <a:off x="4149084" y="873233"/>
              <a:ext cx="306816" cy="1811853"/>
            </a:xfrm>
            <a:prstGeom prst="bentConnector3">
              <a:avLst>
                <a:gd name="adj1" fmla="val 17904"/>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2031487" y="1117921"/>
              <a:ext cx="2730158" cy="507831"/>
            </a:xfrm>
            <a:prstGeom prst="rect">
              <a:avLst/>
            </a:prstGeom>
            <a:noFill/>
          </p:spPr>
          <p:txBody>
            <a:bodyPr wrap="square" rtlCol="0">
              <a:spAutoFit/>
            </a:bodyPr>
            <a:lstStyle/>
            <a:p>
              <a:pPr algn="ctr"/>
              <a:r>
                <a:rPr lang="zh-TW" altLang="en-US" sz="2700" dirty="0">
                  <a:solidFill>
                    <a:srgbClr val="FF0000"/>
                  </a:solidFill>
                </a:rPr>
                <a:t>切換模式</a:t>
              </a:r>
            </a:p>
          </p:txBody>
        </p:sp>
      </p:grpSp>
      <p:sp>
        <p:nvSpPr>
          <p:cNvPr id="18" name="橢圓 17"/>
          <p:cNvSpPr/>
          <p:nvPr/>
        </p:nvSpPr>
        <p:spPr>
          <a:xfrm>
            <a:off x="8000432" y="3429000"/>
            <a:ext cx="1087680" cy="11280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p:cNvCxnSpPr>
            <a:stCxn id="14" idx="5"/>
            <a:endCxn id="18" idx="0"/>
          </p:cNvCxnSpPr>
          <p:nvPr/>
        </p:nvCxnSpPr>
        <p:spPr>
          <a:xfrm>
            <a:off x="8013594" y="2608658"/>
            <a:ext cx="530679" cy="82034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2971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pPr marL="0" indent="0">
                  <a:buNone/>
                </a:pPr>
                <a:r>
                  <a:rPr lang="zh-TW" altLang="zh-TW" dirty="0">
                    <a:latin typeface="DFKai-SB" panose="03000509000000000000" pitchFamily="65" charset="-120"/>
                    <a:ea typeface="DFKai-SB" panose="03000509000000000000" pitchFamily="65" charset="-120"/>
                  </a:rPr>
                  <a:t>當擺動角度位於</a:t>
                </a:r>
                <a14:m>
                  <m:oMath xmlns:m="http://schemas.openxmlformats.org/officeDocument/2006/math">
                    <m:r>
                      <a:rPr lang="en-US" altLang="zh-TW" b="1" i="1" smtClean="0">
                        <a:solidFill>
                          <a:srgbClr val="FF0000"/>
                        </a:solidFill>
                        <a:latin typeface="Cambria Math" panose="02040503050406030204" pitchFamily="18" charset="0"/>
                      </a:rPr>
                      <m:t>−</m:t>
                    </m:r>
                    <m:r>
                      <a:rPr lang="en-US" altLang="zh-TW" b="1" i="1">
                        <a:solidFill>
                          <a:srgbClr val="FF0000"/>
                        </a:solidFill>
                        <a:latin typeface="Cambria Math" panose="02040503050406030204" pitchFamily="18" charset="0"/>
                      </a:rPr>
                      <m:t>𝟏𝟔𝟓</m:t>
                    </m:r>
                    <m:r>
                      <a:rPr lang="en-US" altLang="zh-TW" b="1">
                        <a:solidFill>
                          <a:srgbClr val="FF0000"/>
                        </a:solidFill>
                        <a:latin typeface="Cambria Math" panose="02040503050406030204" pitchFamily="18" charset="0"/>
                      </a:rPr>
                      <m:t>°~</m:t>
                    </m:r>
                    <m:r>
                      <a:rPr lang="en-US" altLang="zh-TW" b="1" i="1">
                        <a:solidFill>
                          <a:srgbClr val="FF0000"/>
                        </a:solidFill>
                        <a:latin typeface="Cambria Math" panose="02040503050406030204" pitchFamily="18" charset="0"/>
                      </a:rPr>
                      <m:t>𝟏𝟔𝟓</m:t>
                    </m:r>
                    <m:r>
                      <a:rPr lang="en-US" altLang="zh-TW" b="1">
                        <a:solidFill>
                          <a:srgbClr val="FF0000"/>
                        </a:solidFill>
                        <a:latin typeface="Cambria Math" panose="02040503050406030204" pitchFamily="18" charset="0"/>
                      </a:rPr>
                      <m:t>°</m:t>
                    </m:r>
                  </m:oMath>
                </a14:m>
                <a:r>
                  <a:rPr lang="zh-TW" altLang="zh-TW" dirty="0">
                    <a:latin typeface="DFKai-SB" panose="03000509000000000000" pitchFamily="65" charset="-120"/>
                    <a:ea typeface="DFKai-SB" panose="03000509000000000000" pitchFamily="65" charset="-120"/>
                  </a:rPr>
                  <a:t>時馬達輸入為方波</a:t>
                </a:r>
                <a:r>
                  <a:rPr lang="zh-TW" altLang="zh-TW" dirty="0" smtClean="0">
                    <a:latin typeface="DFKai-SB" panose="03000509000000000000" pitchFamily="65" charset="-120"/>
                    <a:ea typeface="DFKai-SB" panose="03000509000000000000" pitchFamily="65" charset="-120"/>
                  </a:rPr>
                  <a:t>，</a:t>
                </a:r>
                <a:endParaRPr lang="en-US" altLang="zh-TW" dirty="0" smtClean="0">
                  <a:latin typeface="DFKai-SB" panose="03000509000000000000" pitchFamily="65" charset="-120"/>
                  <a:ea typeface="DFKai-SB" panose="03000509000000000000" pitchFamily="65" charset="-120"/>
                </a:endParaRPr>
              </a:p>
              <a:p>
                <a:pPr marL="0" indent="0">
                  <a:buNone/>
                </a:pPr>
                <a:r>
                  <a:rPr lang="zh-TW" altLang="zh-TW" dirty="0" smtClean="0">
                    <a:latin typeface="DFKai-SB" panose="03000509000000000000" pitchFamily="65" charset="-120"/>
                    <a:ea typeface="DFKai-SB" panose="03000509000000000000" pitchFamily="65" charset="-120"/>
                  </a:rPr>
                  <a:t>待</a:t>
                </a:r>
                <a:r>
                  <a:rPr lang="zh-TW" altLang="zh-TW" dirty="0">
                    <a:latin typeface="DFKai-SB" panose="03000509000000000000" pitchFamily="65" charset="-120"/>
                    <a:ea typeface="DFKai-SB" panose="03000509000000000000" pitchFamily="65" charset="-120"/>
                  </a:rPr>
                  <a:t>到擺動角度為</a:t>
                </a:r>
                <a14:m>
                  <m:oMath xmlns:m="http://schemas.openxmlformats.org/officeDocument/2006/math">
                    <m:r>
                      <a:rPr lang="en-US" altLang="zh-TW" b="1" i="1" smtClean="0">
                        <a:solidFill>
                          <a:srgbClr val="FF0000"/>
                        </a:solidFill>
                        <a:latin typeface="Cambria Math" panose="02040503050406030204" pitchFamily="18" charset="0"/>
                      </a:rPr>
                      <m:t>−</m:t>
                    </m:r>
                    <m:r>
                      <a:rPr lang="en-US" altLang="zh-TW" b="1" i="1">
                        <a:solidFill>
                          <a:srgbClr val="FF0000"/>
                        </a:solidFill>
                        <a:latin typeface="Cambria Math" panose="02040503050406030204" pitchFamily="18" charset="0"/>
                      </a:rPr>
                      <m:t>𝟏𝟔𝟓</m:t>
                    </m:r>
                    <m:r>
                      <a:rPr lang="en-US" altLang="zh-TW" b="1">
                        <a:solidFill>
                          <a:srgbClr val="FF0000"/>
                        </a:solidFill>
                        <a:latin typeface="Cambria Math" panose="02040503050406030204" pitchFamily="18" charset="0"/>
                      </a:rPr>
                      <m:t>°~</m:t>
                    </m:r>
                    <m:r>
                      <a:rPr lang="zh-TW" altLang="en-US" b="1" i="1">
                        <a:solidFill>
                          <a:srgbClr val="FF0000"/>
                        </a:solidFill>
                        <a:latin typeface="Cambria Math" panose="02040503050406030204" pitchFamily="18" charset="0"/>
                      </a:rPr>
                      <m:t>−</m:t>
                    </m:r>
                    <m:r>
                      <a:rPr lang="en-US" altLang="zh-TW" b="1" i="1">
                        <a:solidFill>
                          <a:srgbClr val="FF0000"/>
                        </a:solidFill>
                        <a:latin typeface="Cambria Math" panose="02040503050406030204" pitchFamily="18" charset="0"/>
                      </a:rPr>
                      <m:t>𝟏𝟖𝟎</m:t>
                    </m:r>
                    <m:r>
                      <a:rPr lang="en-US" altLang="zh-TW" b="1">
                        <a:solidFill>
                          <a:srgbClr val="FF0000"/>
                        </a:solidFill>
                        <a:latin typeface="Cambria Math" panose="02040503050406030204" pitchFamily="18" charset="0"/>
                      </a:rPr>
                      <m:t>°</m:t>
                    </m:r>
                  </m:oMath>
                </a14:m>
                <a:r>
                  <a:rPr lang="zh-TW" altLang="zh-TW" dirty="0">
                    <a:latin typeface="DFKai-SB" panose="03000509000000000000" pitchFamily="65" charset="-120"/>
                    <a:ea typeface="DFKai-SB" panose="03000509000000000000" pitchFamily="65" charset="-120"/>
                  </a:rPr>
                  <a:t>及</a:t>
                </a:r>
                <a14:m>
                  <m:oMath xmlns:m="http://schemas.openxmlformats.org/officeDocument/2006/math">
                    <m:r>
                      <a:rPr lang="en-US" altLang="zh-TW" b="1" i="1" smtClean="0">
                        <a:solidFill>
                          <a:srgbClr val="FF0000"/>
                        </a:solidFill>
                        <a:latin typeface="Cambria Math" panose="02040503050406030204" pitchFamily="18" charset="0"/>
                      </a:rPr>
                      <m:t>𝟏𝟔𝟓</m:t>
                    </m:r>
                    <m:r>
                      <a:rPr lang="en-US" altLang="zh-TW" b="1">
                        <a:solidFill>
                          <a:srgbClr val="FF0000"/>
                        </a:solidFill>
                        <a:latin typeface="Cambria Math" panose="02040503050406030204" pitchFamily="18" charset="0"/>
                      </a:rPr>
                      <m:t>°~</m:t>
                    </m:r>
                    <m:r>
                      <a:rPr lang="en-US" altLang="zh-TW" b="1" i="1">
                        <a:solidFill>
                          <a:srgbClr val="FF0000"/>
                        </a:solidFill>
                        <a:latin typeface="Cambria Math" panose="02040503050406030204" pitchFamily="18" charset="0"/>
                      </a:rPr>
                      <m:t>𝟏𝟖𝟎</m:t>
                    </m:r>
                    <m:r>
                      <a:rPr lang="en-US" altLang="zh-TW" b="1">
                        <a:solidFill>
                          <a:srgbClr val="FF0000"/>
                        </a:solidFill>
                        <a:latin typeface="Cambria Math" panose="02040503050406030204" pitchFamily="18" charset="0"/>
                      </a:rPr>
                      <m:t>°</m:t>
                    </m:r>
                  </m:oMath>
                </a14:m>
                <a:r>
                  <a:rPr lang="zh-TW" altLang="zh-TW" dirty="0" smtClean="0">
                    <a:latin typeface="DFKai-SB" panose="03000509000000000000" pitchFamily="65" charset="-120"/>
                    <a:ea typeface="DFKai-SB" panose="03000509000000000000" pitchFamily="65" charset="-120"/>
                  </a:rPr>
                  <a:t>時</a:t>
                </a:r>
                <a:endParaRPr lang="en-US" altLang="zh-TW" dirty="0" smtClean="0">
                  <a:latin typeface="DFKai-SB" panose="03000509000000000000" pitchFamily="65" charset="-120"/>
                  <a:ea typeface="DFKai-SB" panose="03000509000000000000" pitchFamily="65" charset="-120"/>
                </a:endParaRPr>
              </a:p>
              <a:p>
                <a:pPr marL="0" indent="0">
                  <a:buNone/>
                </a:pPr>
                <a:r>
                  <a:rPr lang="zh-TW" altLang="zh-TW" dirty="0" smtClean="0">
                    <a:latin typeface="DFKai-SB" panose="03000509000000000000" pitchFamily="65" charset="-120"/>
                    <a:ea typeface="DFKai-SB" panose="03000509000000000000" pitchFamily="65" charset="-120"/>
                  </a:rPr>
                  <a:t>切</a:t>
                </a:r>
                <a:r>
                  <a:rPr lang="zh-TW" altLang="zh-TW" dirty="0">
                    <a:latin typeface="DFKai-SB" panose="03000509000000000000" pitchFamily="65" charset="-120"/>
                    <a:ea typeface="DFKai-SB" panose="03000509000000000000" pitchFamily="65" charset="-120"/>
                  </a:rPr>
                  <a:t>換至平衡控制模式</a:t>
                </a:r>
                <a:r>
                  <a:rPr lang="zh-TW" altLang="zh-TW" dirty="0" smtClean="0">
                    <a:latin typeface="DFKai-SB" panose="03000509000000000000" pitchFamily="65" charset="-120"/>
                    <a:ea typeface="DFKai-SB" panose="03000509000000000000" pitchFamily="65" charset="-120"/>
                  </a:rPr>
                  <a:t>，</a:t>
                </a:r>
                <a:endParaRPr lang="en-US" altLang="zh-TW" dirty="0" smtClean="0">
                  <a:latin typeface="DFKai-SB" panose="03000509000000000000" pitchFamily="65" charset="-120"/>
                  <a:ea typeface="DFKai-SB" panose="03000509000000000000" pitchFamily="65" charset="-120"/>
                </a:endParaRPr>
              </a:p>
              <a:p>
                <a:pPr marL="0" indent="0">
                  <a:buNone/>
                </a:pPr>
                <a:r>
                  <a:rPr lang="zh-TW" altLang="zh-TW" dirty="0" smtClean="0">
                    <a:latin typeface="DFKai-SB" panose="03000509000000000000" pitchFamily="65" charset="-120"/>
                    <a:ea typeface="DFKai-SB" panose="03000509000000000000" pitchFamily="65" charset="-120"/>
                  </a:rPr>
                  <a:t>來</a:t>
                </a:r>
                <a:r>
                  <a:rPr lang="zh-TW" altLang="zh-TW" dirty="0">
                    <a:latin typeface="DFKai-SB" panose="03000509000000000000" pitchFamily="65" charset="-120"/>
                    <a:ea typeface="DFKai-SB" panose="03000509000000000000" pitchFamily="65" charset="-120"/>
                  </a:rPr>
                  <a:t>回擺盪三次即可完成上甩並平衡。</a:t>
                </a:r>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1217" t="-2381"/>
                </a:stretch>
              </a:blipFill>
            </p:spPr>
            <p:txBody>
              <a:bodyPr/>
              <a:lstStyle/>
              <a:p>
                <a:r>
                  <a:rPr lang="zh-CN" altLang="en-US">
                    <a:noFill/>
                  </a:rPr>
                  <a:t> </a:t>
                </a:r>
              </a:p>
            </p:txBody>
          </p:sp>
        </mc:Fallback>
      </mc:AlternateContent>
      <p:sp>
        <p:nvSpPr>
          <p:cNvPr id="4" name="標題 1"/>
          <p:cNvSpPr>
            <a:spLocks noGrp="1"/>
          </p:cNvSpPr>
          <p:nvPr>
            <p:ph type="title"/>
          </p:nvPr>
        </p:nvSpPr>
        <p:spPr/>
        <p:txBody>
          <a:bodyPr>
            <a:normAutofit/>
          </a:bodyPr>
          <a:lstStyle/>
          <a:p>
            <a:pPr algn="l"/>
            <a:r>
              <a:rPr lang="zh-TW" altLang="en-US" dirty="0" smtClean="0"/>
              <a:t>上甩平衡 </a:t>
            </a:r>
            <a:r>
              <a:rPr lang="en-US" altLang="zh-TW" dirty="0" smtClean="0"/>
              <a:t>–</a:t>
            </a:r>
            <a:r>
              <a:rPr lang="zh-TW" altLang="en-US" dirty="0" smtClean="0"/>
              <a:t> 電路圖</a:t>
            </a:r>
            <a:endParaRPr lang="zh-TW" altLang="en-US" dirty="0"/>
          </a:p>
        </p:txBody>
      </p:sp>
    </p:spTree>
    <p:extLst>
      <p:ext uri="{BB962C8B-B14F-4D97-AF65-F5344CB8AC3E}">
        <p14:creationId xmlns:p14="http://schemas.microsoft.com/office/powerpoint/2010/main" val="24043701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66928" y="1622732"/>
            <a:ext cx="11228832" cy="4790834"/>
          </a:xfrm>
        </p:spPr>
        <p:txBody>
          <a:bodyPr>
            <a:normAutofit lnSpcReduction="10000"/>
          </a:bodyPr>
          <a:lstStyle/>
          <a:p>
            <a:pPr marL="0" indent="0">
              <a:lnSpc>
                <a:spcPct val="120000"/>
              </a:lnSpc>
              <a:buNone/>
            </a:pPr>
            <a:r>
              <a:rPr lang="en-US" altLang="zh-TW" dirty="0" smtClean="0"/>
              <a:t>	</a:t>
            </a:r>
            <a:r>
              <a:rPr lang="zh-TW" altLang="en-US" sz="3300" dirty="0" smtClean="0">
                <a:latin typeface="DFKai-SB" panose="03000509000000000000" pitchFamily="65" charset="-120"/>
                <a:ea typeface="DFKai-SB" panose="03000509000000000000" pitchFamily="65" charset="-120"/>
              </a:rPr>
              <a:t>上這門課的時候總會讓我有種以前身為指考戰士的感覺，因為這是大學生涯中少數會含括到那麼多過往所學的課程，就好比總複習一般，將記憶中雜亂不堪的知識重新排列整頓，並額外加入新的元素，妥善運用後最終迸發出實際又有用的智慧結晶。</a:t>
            </a:r>
            <a:endParaRPr lang="en-US" altLang="zh-TW" sz="3300" dirty="0">
              <a:latin typeface="DFKai-SB" panose="03000509000000000000" pitchFamily="65" charset="-120"/>
              <a:ea typeface="DFKai-SB" panose="03000509000000000000" pitchFamily="65" charset="-120"/>
            </a:endParaRPr>
          </a:p>
          <a:p>
            <a:pPr marL="0" indent="0">
              <a:lnSpc>
                <a:spcPct val="120000"/>
              </a:lnSpc>
              <a:buNone/>
            </a:pPr>
            <a:r>
              <a:rPr lang="en-US" altLang="zh-TW" sz="3300" dirty="0" smtClean="0">
                <a:latin typeface="DFKai-SB" panose="03000509000000000000" pitchFamily="65" charset="-120"/>
                <a:ea typeface="DFKai-SB" panose="03000509000000000000" pitchFamily="65" charset="-120"/>
              </a:rPr>
              <a:t>	</a:t>
            </a:r>
            <a:r>
              <a:rPr lang="zh-TW" altLang="en-US" sz="3300" dirty="0" smtClean="0">
                <a:latin typeface="DFKai-SB" panose="03000509000000000000" pitchFamily="65" charset="-120"/>
                <a:ea typeface="DFKai-SB" panose="03000509000000000000" pitchFamily="65" charset="-120"/>
              </a:rPr>
              <a:t>此外，這門課透過實驗也能清楚理解到理論以及現實之間的巨大鴻溝，總有光怪陸離的誤差阻擋著回家的道路，也讓無數的測量與模擬充實了這最後的夏天。</a:t>
            </a:r>
          </a:p>
        </p:txBody>
      </p:sp>
      <p:sp>
        <p:nvSpPr>
          <p:cNvPr id="4" name="標題 1"/>
          <p:cNvSpPr>
            <a:spLocks noGrp="1"/>
          </p:cNvSpPr>
          <p:nvPr>
            <p:ph type="title"/>
          </p:nvPr>
        </p:nvSpPr>
        <p:spPr>
          <a:xfrm>
            <a:off x="838200" y="365125"/>
            <a:ext cx="10515600" cy="1325563"/>
          </a:xfrm>
        </p:spPr>
        <p:txBody>
          <a:bodyPr/>
          <a:lstStyle/>
          <a:p>
            <a:pPr>
              <a:lnSpc>
                <a:spcPct val="150000"/>
              </a:lnSpc>
              <a:spcBef>
                <a:spcPts val="1800"/>
              </a:spcBef>
            </a:pPr>
            <a:r>
              <a:rPr lang="zh-TW" altLang="en-US" dirty="0">
                <a:latin typeface="微軟正黑體" panose="020B0604030504040204" pitchFamily="34" charset="-120"/>
                <a:ea typeface="微軟正黑體" panose="020B0604030504040204" pitchFamily="34" charset="-120"/>
              </a:rPr>
              <a:t>柯景倫</a:t>
            </a:r>
          </a:p>
        </p:txBody>
      </p:sp>
    </p:spTree>
    <p:extLst>
      <p:ext uri="{BB962C8B-B14F-4D97-AF65-F5344CB8AC3E}">
        <p14:creationId xmlns:p14="http://schemas.microsoft.com/office/powerpoint/2010/main" val="40908330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l"/>
            <a:r>
              <a:rPr lang="zh-TW" altLang="en-US" dirty="0" smtClean="0">
                <a:latin typeface="DFKai-SB" panose="03000509000000000000" pitchFamily="65" charset="-120"/>
                <a:ea typeface="DFKai-SB" panose="03000509000000000000" pitchFamily="65" charset="-120"/>
              </a:rPr>
              <a:t>吳宗振</a:t>
            </a:r>
            <a:endParaRPr lang="zh-TW" altLang="en-US" dirty="0">
              <a:latin typeface="DFKai-SB" panose="03000509000000000000" pitchFamily="65" charset="-120"/>
              <a:ea typeface="DFKai-SB" panose="03000509000000000000" pitchFamily="65" charset="-120"/>
            </a:endParaRPr>
          </a:p>
        </p:txBody>
      </p:sp>
      <p:sp>
        <p:nvSpPr>
          <p:cNvPr id="3" name="內容版面配置區 2"/>
          <p:cNvSpPr>
            <a:spLocks noGrp="1"/>
          </p:cNvSpPr>
          <p:nvPr>
            <p:ph idx="1"/>
          </p:nvPr>
        </p:nvSpPr>
        <p:spPr/>
        <p:txBody>
          <a:bodyPr>
            <a:normAutofit/>
          </a:bodyPr>
          <a:lstStyle/>
          <a:p>
            <a:pPr marL="0" indent="0">
              <a:lnSpc>
                <a:spcPct val="100000"/>
              </a:lnSpc>
              <a:buNone/>
            </a:pPr>
            <a:r>
              <a:rPr lang="en-US" altLang="zh-TW" dirty="0" smtClean="0"/>
              <a:t>	</a:t>
            </a:r>
            <a:r>
              <a:rPr lang="zh-TW" altLang="en-US" dirty="0" smtClean="0">
                <a:latin typeface="DFKai-SB" panose="03000509000000000000" pitchFamily="65" charset="-120"/>
                <a:ea typeface="DFKai-SB" panose="03000509000000000000" pitchFamily="65" charset="-120"/>
              </a:rPr>
              <a:t>對這門課來說，這個實驗成品是利用所有課程內學到的方法，融會貫通才能達成的。其中還要用到許多線代、電子學、自控和程式設計等，大學之內學到的課程，所以這門課真的很充實，花了很多時間在這上面。剛開始的實驗看到有成果真的很開心，但隨著時間壓迫，變得就假日晚上還要來</a:t>
            </a:r>
            <a:r>
              <a:rPr lang="zh-TW" altLang="en-US" dirty="0">
                <a:latin typeface="DFKai-SB" panose="03000509000000000000" pitchFamily="65" charset="-120"/>
                <a:ea typeface="DFKai-SB" panose="03000509000000000000" pitchFamily="65" charset="-120"/>
              </a:rPr>
              <a:t>做</a:t>
            </a:r>
            <a:r>
              <a:rPr lang="zh-TW" altLang="en-US" dirty="0" smtClean="0">
                <a:latin typeface="DFKai-SB" panose="03000509000000000000" pitchFamily="65" charset="-120"/>
                <a:ea typeface="DFKai-SB" panose="03000509000000000000" pitchFamily="65" charset="-120"/>
              </a:rPr>
              <a:t>實驗，雖然很累，不過覺得學到很多。</a:t>
            </a:r>
            <a:endParaRPr lang="en-US" altLang="zh-TW" dirty="0" smtClean="0">
              <a:latin typeface="DFKai-SB" panose="03000509000000000000" pitchFamily="65" charset="-120"/>
              <a:ea typeface="DFKai-SB" panose="03000509000000000000" pitchFamily="65" charset="-120"/>
            </a:endParaRPr>
          </a:p>
          <a:p>
            <a:pPr marL="0" indent="0">
              <a:lnSpc>
                <a:spcPct val="100000"/>
              </a:lnSpc>
              <a:buNone/>
            </a:pPr>
            <a:r>
              <a:rPr lang="en-US" altLang="zh-TW" dirty="0" smtClean="0">
                <a:latin typeface="DFKai-SB" panose="03000509000000000000" pitchFamily="65" charset="-120"/>
                <a:ea typeface="DFKai-SB" panose="03000509000000000000" pitchFamily="65" charset="-120"/>
              </a:rPr>
              <a:t>	</a:t>
            </a:r>
            <a:r>
              <a:rPr lang="zh-TW" altLang="en-US" dirty="0" smtClean="0">
                <a:latin typeface="DFKai-SB" panose="03000509000000000000" pitchFamily="65" charset="-120"/>
                <a:ea typeface="DFKai-SB" panose="03000509000000000000" pitchFamily="65" charset="-120"/>
              </a:rPr>
              <a:t>希望以後修這門課的學弟妹基礎打好就可以修，可以好好利用這門課來複習之前所學到的知識。</a:t>
            </a:r>
            <a:endParaRPr lang="zh-TW" altLang="en-US" dirty="0">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18874718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l"/>
            <a:r>
              <a:rPr lang="zh-CN" altLang="en-US" dirty="0">
                <a:latin typeface="DFKai-SB" panose="03000509000000000000" pitchFamily="65" charset="-120"/>
                <a:ea typeface="DFKai-SB" panose="03000509000000000000" pitchFamily="65" charset="-120"/>
              </a:rPr>
              <a:t>鄧至普</a:t>
            </a:r>
            <a:endParaRPr lang="zh-TW" altLang="en-US" dirty="0">
              <a:latin typeface="DFKai-SB" panose="03000509000000000000" pitchFamily="65" charset="-120"/>
              <a:ea typeface="DFKai-SB" panose="03000509000000000000" pitchFamily="65" charset="-120"/>
            </a:endParaRPr>
          </a:p>
        </p:txBody>
      </p:sp>
      <p:sp>
        <p:nvSpPr>
          <p:cNvPr id="3" name="內容版面配置區 2"/>
          <p:cNvSpPr>
            <a:spLocks noGrp="1"/>
          </p:cNvSpPr>
          <p:nvPr>
            <p:ph idx="1"/>
          </p:nvPr>
        </p:nvSpPr>
        <p:spPr/>
        <p:txBody>
          <a:bodyPr>
            <a:normAutofit/>
          </a:bodyPr>
          <a:lstStyle/>
          <a:p>
            <a:pPr marL="0" indent="0">
              <a:lnSpc>
                <a:spcPct val="100000"/>
              </a:lnSpc>
              <a:buNone/>
            </a:pPr>
            <a:r>
              <a:rPr lang="en-US" altLang="zh-TW" dirty="0" smtClean="0">
                <a:latin typeface="DFKai-SB" panose="03000509000000000000" pitchFamily="65" charset="-120"/>
                <a:ea typeface="DFKai-SB" panose="03000509000000000000" pitchFamily="65" charset="-120"/>
              </a:rPr>
              <a:t>	</a:t>
            </a:r>
            <a:r>
              <a:rPr lang="zh-CN" altLang="en-US" dirty="0" smtClean="0">
                <a:latin typeface="DFKai-SB" panose="03000509000000000000" pitchFamily="65" charset="-120"/>
                <a:ea typeface="DFKai-SB" panose="03000509000000000000" pitchFamily="65" charset="-120"/>
              </a:rPr>
              <a:t>在這門課裡面學到了很多很多關於控制方面的知識跟控制的一些實施的方法。控制之前對於我而言只是單純的讓系統符合規格的數學，可是動態這門課卻讓我發現控制的實用之處。</a:t>
            </a:r>
            <a:endParaRPr lang="en-US" altLang="zh-CN" dirty="0" smtClean="0">
              <a:latin typeface="DFKai-SB" panose="03000509000000000000" pitchFamily="65" charset="-120"/>
              <a:ea typeface="DFKai-SB" panose="03000509000000000000" pitchFamily="65" charset="-120"/>
            </a:endParaRPr>
          </a:p>
          <a:p>
            <a:pPr marL="0" indent="0">
              <a:lnSpc>
                <a:spcPct val="100000"/>
              </a:lnSpc>
              <a:buNone/>
            </a:pPr>
            <a:endParaRPr lang="en-US" altLang="zh-CN" dirty="0">
              <a:latin typeface="DFKai-SB" panose="03000509000000000000" pitchFamily="65" charset="-120"/>
              <a:ea typeface="DFKai-SB" panose="03000509000000000000" pitchFamily="65" charset="-120"/>
            </a:endParaRPr>
          </a:p>
          <a:p>
            <a:pPr marL="0" indent="0">
              <a:lnSpc>
                <a:spcPct val="100000"/>
              </a:lnSpc>
              <a:buNone/>
            </a:pPr>
            <a:r>
              <a:rPr lang="en-US" altLang="zh-CN" dirty="0" smtClean="0">
                <a:latin typeface="DFKai-SB" panose="03000509000000000000" pitchFamily="65" charset="-120"/>
                <a:ea typeface="DFKai-SB" panose="03000509000000000000" pitchFamily="65" charset="-120"/>
              </a:rPr>
              <a:t>	</a:t>
            </a:r>
            <a:r>
              <a:rPr lang="zh-CN" altLang="en-US" dirty="0" smtClean="0">
                <a:latin typeface="DFKai-SB" panose="03000509000000000000" pitchFamily="65" charset="-120"/>
                <a:ea typeface="DFKai-SB" panose="03000509000000000000" pitchFamily="65" charset="-120"/>
              </a:rPr>
              <a:t>在實驗的階段，讓我們組非常困擾的就是實驗的結果往往超出我們可以想象得到的。有時必須將各個參數分開來做近似運算在將全部結合在一起。所以我們在一開始模擬的時候消耗了很多的時間跟精力去完成。一旦前面的部分結束了後面也就很輕鬆的完成。</a:t>
            </a:r>
            <a:endParaRPr lang="en-US" altLang="zh-CN" dirty="0" smtClean="0">
              <a:latin typeface="DFKai-SB" panose="03000509000000000000" pitchFamily="65" charset="-120"/>
              <a:ea typeface="DFKai-SB" panose="03000509000000000000" pitchFamily="65" charset="-120"/>
            </a:endParaRPr>
          </a:p>
          <a:p>
            <a:pPr marL="0" indent="0">
              <a:buNone/>
            </a:pPr>
            <a:endParaRPr lang="zh-TW" altLang="en-US" dirty="0">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3041633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152524" y="1743074"/>
            <a:ext cx="167113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546587952"/>
              </p:ext>
            </p:extLst>
          </p:nvPr>
        </p:nvGraphicFramePr>
        <p:xfrm>
          <a:off x="1152524" y="1743075"/>
          <a:ext cx="9729749" cy="3962400"/>
        </p:xfrm>
        <a:graphic>
          <a:graphicData uri="http://schemas.openxmlformats.org/presentationml/2006/ole">
            <mc:AlternateContent xmlns:mc="http://schemas.openxmlformats.org/markup-compatibility/2006">
              <mc:Choice xmlns:v="urn:schemas-microsoft-com:vml" Requires="v">
                <p:oleObj spid="_x0000_s1035" r:id="rId3" imgW="4724400" imgH="1905000" progId="Equation.DSMT4">
                  <p:embed/>
                </p:oleObj>
              </mc:Choice>
              <mc:Fallback>
                <p:oleObj r:id="rId3" imgW="4724400" imgH="1905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524" y="1743075"/>
                        <a:ext cx="9729749" cy="3962400"/>
                      </a:xfrm>
                      <a:prstGeom prst="rect">
                        <a:avLst/>
                      </a:prstGeom>
                      <a:noFill/>
                    </p:spPr>
                  </p:pic>
                </p:oleObj>
              </mc:Fallback>
            </mc:AlternateContent>
          </a:graphicData>
        </a:graphic>
      </p:graphicFrame>
      <p:sp>
        <p:nvSpPr>
          <p:cNvPr id="2" name="TextBox 1"/>
          <p:cNvSpPr txBox="1"/>
          <p:nvPr/>
        </p:nvSpPr>
        <p:spPr>
          <a:xfrm>
            <a:off x="755009" y="496578"/>
            <a:ext cx="8120543" cy="830997"/>
          </a:xfrm>
          <a:prstGeom prst="rect">
            <a:avLst/>
          </a:prstGeom>
          <a:noFill/>
        </p:spPr>
        <p:txBody>
          <a:bodyPr wrap="square" rtlCol="0">
            <a:spAutoFit/>
          </a:bodyPr>
          <a:lstStyle/>
          <a:p>
            <a:r>
              <a:rPr lang="zh-CN" altLang="en-US" sz="4800" b="1" dirty="0" smtClean="0">
                <a:latin typeface="楷体" panose="02010609060101010101" pitchFamily="49" charset="-122"/>
                <a:ea typeface="楷体" panose="02010609060101010101" pitchFamily="49" charset="-122"/>
              </a:rPr>
              <a:t>馬達特征方程式</a:t>
            </a:r>
            <a:endParaRPr lang="zh-CN" altLang="en-US" sz="4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152972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313867"/>
            <a:ext cx="10794223" cy="4832092"/>
          </a:xfrm>
          <a:prstGeom prst="rect">
            <a:avLst/>
          </a:prstGeom>
          <a:noFill/>
        </p:spPr>
        <p:txBody>
          <a:bodyPr wrap="square" rtlCol="0">
            <a:spAutoFit/>
          </a:bodyPr>
          <a:lstStyle/>
          <a:p>
            <a:r>
              <a:rPr lang="en-US" altLang="zh-CN" dirty="0"/>
              <a:t>	</a:t>
            </a:r>
            <a:r>
              <a:rPr lang="zh-CN" altLang="en-US" sz="2800" dirty="0" smtClean="0">
                <a:latin typeface="DFKai-SB" panose="03000509000000000000" pitchFamily="65" charset="-120"/>
                <a:ea typeface="DFKai-SB" panose="03000509000000000000" pitchFamily="65" charset="-120"/>
              </a:rPr>
              <a:t>這是我第一個學得非常滿足且充實的一門課。透過上課所學的理論和各個控制系統，然後在實驗中使用老師所教的方法，令我對這些知識非常深刻的記住。尤其是旋轉倒立擺，讓我對于控制領域有更深的了解。對於控制領域，如控制馬達，開始時可能認為只是單純的控制輸入電壓，但是若開始實驗時，則要思考不同的控制方向。</a:t>
            </a:r>
            <a:endParaRPr lang="en-MY" altLang="zh-CN" sz="2800" dirty="0" smtClean="0">
              <a:latin typeface="DFKai-SB" panose="03000509000000000000" pitchFamily="65" charset="-120"/>
              <a:ea typeface="DFKai-SB" panose="03000509000000000000" pitchFamily="65" charset="-120"/>
            </a:endParaRPr>
          </a:p>
          <a:p>
            <a:endParaRPr lang="en-US" altLang="zh-CN" sz="2800" dirty="0">
              <a:latin typeface="DFKai-SB" panose="03000509000000000000" pitchFamily="65" charset="-120"/>
              <a:ea typeface="DFKai-SB" panose="03000509000000000000" pitchFamily="65" charset="-120"/>
            </a:endParaRPr>
          </a:p>
          <a:p>
            <a:r>
              <a:rPr lang="en-US" altLang="zh-CN" sz="2800" dirty="0" smtClean="0">
                <a:latin typeface="DFKai-SB" panose="03000509000000000000" pitchFamily="65" charset="-120"/>
                <a:ea typeface="DFKai-SB" panose="03000509000000000000" pitchFamily="65" charset="-120"/>
              </a:rPr>
              <a:t>	</a:t>
            </a:r>
            <a:r>
              <a:rPr lang="zh-CN" altLang="en-US" sz="2800" dirty="0">
                <a:latin typeface="DFKai-SB" panose="03000509000000000000" pitchFamily="65" charset="-120"/>
                <a:ea typeface="DFKai-SB" panose="03000509000000000000" pitchFamily="65" charset="-120"/>
              </a:rPr>
              <a:t>對</a:t>
            </a:r>
            <a:r>
              <a:rPr lang="zh-CN" altLang="en-US" sz="2800" dirty="0" smtClean="0">
                <a:latin typeface="DFKai-SB" panose="03000509000000000000" pitchFamily="65" charset="-120"/>
                <a:ea typeface="DFKai-SB" panose="03000509000000000000" pitchFamily="65" charset="-120"/>
              </a:rPr>
              <a:t>於太陽能板的最大功率追蹤，我第一次了解原來並非簡單的把太陽能轉換成電流而已。透過</a:t>
            </a:r>
            <a:r>
              <a:rPr lang="en-US" altLang="zh-CN" sz="2800" dirty="0" smtClean="0">
                <a:latin typeface="DFKai-SB" panose="03000509000000000000" pitchFamily="65" charset="-120"/>
                <a:ea typeface="DFKai-SB" panose="03000509000000000000" pitchFamily="65" charset="-120"/>
              </a:rPr>
              <a:t>delta</a:t>
            </a:r>
            <a:r>
              <a:rPr lang="zh-CN" altLang="en-US" sz="2800" dirty="0" smtClean="0">
                <a:latin typeface="DFKai-SB" panose="03000509000000000000" pitchFamily="65" charset="-120"/>
                <a:ea typeface="DFKai-SB" panose="03000509000000000000" pitchFamily="65" charset="-120"/>
              </a:rPr>
              <a:t>控制，才能在不同時段把轉換率提高。學了這個課程后，讓我對於力學開始有興趣，因為有些控制需要力學的知識才能發揮出最大的效果。</a:t>
            </a:r>
            <a:endParaRPr lang="en-US" altLang="zh-CN" sz="2800" dirty="0" smtClean="0">
              <a:latin typeface="DFKai-SB" panose="03000509000000000000" pitchFamily="65" charset="-120"/>
              <a:ea typeface="DFKai-SB" panose="03000509000000000000" pitchFamily="65" charset="-120"/>
            </a:endParaRPr>
          </a:p>
        </p:txBody>
      </p:sp>
      <p:sp>
        <p:nvSpPr>
          <p:cNvPr id="3" name="標題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鐘智堅</a:t>
            </a:r>
            <a:endParaRPr lang="zh-TW" altLang="en-US" dirty="0"/>
          </a:p>
        </p:txBody>
      </p:sp>
    </p:spTree>
    <p:extLst>
      <p:ext uri="{BB962C8B-B14F-4D97-AF65-F5344CB8AC3E}">
        <p14:creationId xmlns:p14="http://schemas.microsoft.com/office/powerpoint/2010/main" val="26457762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61745" y="2340864"/>
            <a:ext cx="5798791" cy="1569660"/>
          </a:xfrm>
          <a:prstGeom prst="rect">
            <a:avLst/>
          </a:prstGeom>
          <a:noFill/>
        </p:spPr>
        <p:txBody>
          <a:bodyPr wrap="square" lIns="91440" tIns="45720" rIns="91440" bIns="45720">
            <a:spAutoFit/>
          </a:bodyPr>
          <a:lstStyle/>
          <a:p>
            <a:pPr algn="ctr"/>
            <a:r>
              <a:rPr lang="zh-CN" altLang="en-US" sz="9600" b="1" i="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謝謝</a:t>
            </a:r>
            <a:endParaRPr lang="en-US" altLang="zh-CN" sz="9600" b="1" i="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66353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571750" y="1981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497883821"/>
              </p:ext>
            </p:extLst>
          </p:nvPr>
        </p:nvGraphicFramePr>
        <p:xfrm>
          <a:off x="989108" y="1357605"/>
          <a:ext cx="10537765" cy="780311"/>
        </p:xfrm>
        <a:graphic>
          <a:graphicData uri="http://schemas.openxmlformats.org/presentationml/2006/ole">
            <mc:AlternateContent xmlns:mc="http://schemas.openxmlformats.org/markup-compatibility/2006">
              <mc:Choice xmlns:v="urn:schemas-microsoft-com:vml" Requires="v">
                <p:oleObj spid="_x0000_s2102" name="方程式" r:id="rId3" imgW="5892480" imgH="431640" progId="Equation.3">
                  <p:embed/>
                </p:oleObj>
              </mc:Choice>
              <mc:Fallback>
                <p:oleObj name="方程式" r:id="rId3" imgW="5892480" imgH="431640" progId="Equation.3">
                  <p:embed/>
                  <p:pic>
                    <p:nvPicPr>
                      <p:cNvPr id="0" name="Object 1"/>
                      <p:cNvPicPr>
                        <a:picLocks noChangeAspect="1" noChangeArrowheads="1"/>
                      </p:cNvPicPr>
                      <p:nvPr/>
                    </p:nvPicPr>
                    <p:blipFill>
                      <a:blip r:embed="rId4"/>
                      <a:srcRect/>
                      <a:stretch>
                        <a:fillRect/>
                      </a:stretch>
                    </p:blipFill>
                    <p:spPr bwMode="auto">
                      <a:xfrm>
                        <a:off x="989108" y="1357605"/>
                        <a:ext cx="10537765" cy="780311"/>
                      </a:xfrm>
                      <a:prstGeom prst="rect">
                        <a:avLst/>
                      </a:prstGeom>
                      <a:noFill/>
                    </p:spPr>
                  </p:pic>
                </p:oleObj>
              </mc:Fallback>
            </mc:AlternateContent>
          </a:graphicData>
        </a:graphic>
      </p:graphicFrame>
      <p:sp>
        <p:nvSpPr>
          <p:cNvPr id="6" name="Rectangle 4"/>
          <p:cNvSpPr>
            <a:spLocks noChangeArrowheads="1"/>
          </p:cNvSpPr>
          <p:nvPr/>
        </p:nvSpPr>
        <p:spPr bwMode="auto">
          <a:xfrm>
            <a:off x="3486150" y="4171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2" name="物件 1"/>
          <p:cNvGraphicFramePr>
            <a:graphicFrameLocks noChangeAspect="1"/>
          </p:cNvGraphicFramePr>
          <p:nvPr>
            <p:extLst>
              <p:ext uri="{D42A27DB-BD31-4B8C-83A1-F6EECF244321}">
                <p14:modId xmlns:p14="http://schemas.microsoft.com/office/powerpoint/2010/main" val="1317672627"/>
              </p:ext>
            </p:extLst>
          </p:nvPr>
        </p:nvGraphicFramePr>
        <p:xfrm>
          <a:off x="6038850" y="3319463"/>
          <a:ext cx="114300" cy="215900"/>
        </p:xfrm>
        <a:graphic>
          <a:graphicData uri="http://schemas.openxmlformats.org/presentationml/2006/ole">
            <mc:AlternateContent xmlns:mc="http://schemas.openxmlformats.org/markup-compatibility/2006">
              <mc:Choice xmlns:v="urn:schemas-microsoft-com:vml" Requires="v">
                <p:oleObj spid="_x0000_s2103" name="方程式" r:id="rId5" imgW="114120" imgH="215640" progId="Equation.3">
                  <p:embed/>
                </p:oleObj>
              </mc:Choice>
              <mc:Fallback>
                <p:oleObj name="方程式" r:id="rId5" imgW="114120" imgH="215640" progId="Equation.3">
                  <p:embed/>
                  <p:pic>
                    <p:nvPicPr>
                      <p:cNvPr id="0" name=""/>
                      <p:cNvPicPr/>
                      <p:nvPr/>
                    </p:nvPicPr>
                    <p:blipFill>
                      <a:blip r:embed="rId6"/>
                      <a:stretch>
                        <a:fillRect/>
                      </a:stretch>
                    </p:blipFill>
                    <p:spPr>
                      <a:xfrm>
                        <a:off x="6038850" y="3319463"/>
                        <a:ext cx="114300" cy="215900"/>
                      </a:xfrm>
                      <a:prstGeom prst="rect">
                        <a:avLst/>
                      </a:prstGeom>
                    </p:spPr>
                  </p:pic>
                </p:oleObj>
              </mc:Fallback>
            </mc:AlternateContent>
          </a:graphicData>
        </a:graphic>
      </p:graphicFrame>
      <p:sp>
        <p:nvSpPr>
          <p:cNvPr id="3" name="Rectangle 12"/>
          <p:cNvSpPr>
            <a:spLocks noChangeArrowheads="1"/>
          </p:cNvSpPr>
          <p:nvPr/>
        </p:nvSpPr>
        <p:spPr bwMode="auto">
          <a:xfrm>
            <a:off x="2861896" y="41002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8" name="物件 7"/>
          <p:cNvGraphicFramePr>
            <a:graphicFrameLocks noChangeAspect="1"/>
          </p:cNvGraphicFramePr>
          <p:nvPr>
            <p:extLst>
              <p:ext uri="{D42A27DB-BD31-4B8C-83A1-F6EECF244321}">
                <p14:modId xmlns:p14="http://schemas.microsoft.com/office/powerpoint/2010/main" val="2157107986"/>
              </p:ext>
            </p:extLst>
          </p:nvPr>
        </p:nvGraphicFramePr>
        <p:xfrm>
          <a:off x="1952056" y="4154557"/>
          <a:ext cx="8611867" cy="566485"/>
        </p:xfrm>
        <a:graphic>
          <a:graphicData uri="http://schemas.openxmlformats.org/presentationml/2006/ole">
            <mc:AlternateContent xmlns:mc="http://schemas.openxmlformats.org/markup-compatibility/2006">
              <mc:Choice xmlns:v="urn:schemas-microsoft-com:vml" Requires="v">
                <p:oleObj spid="_x0000_s2104" r:id="rId7" imgW="4178300" imgH="279400" progId="Equation.DSMT4">
                  <p:embed/>
                </p:oleObj>
              </mc:Choice>
              <mc:Fallback>
                <p:oleObj r:id="rId7" imgW="4178300" imgH="2794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2056" y="4154557"/>
                        <a:ext cx="8611867" cy="566485"/>
                      </a:xfrm>
                      <a:prstGeom prst="rect">
                        <a:avLst/>
                      </a:prstGeom>
                      <a:noFill/>
                    </p:spPr>
                  </p:pic>
                </p:oleObj>
              </mc:Fallback>
            </mc:AlternateContent>
          </a:graphicData>
        </a:graphic>
      </p:graphicFrame>
      <p:sp>
        <p:nvSpPr>
          <p:cNvPr id="9" name="Rectangle 14"/>
          <p:cNvSpPr>
            <a:spLocks noChangeArrowheads="1"/>
          </p:cNvSpPr>
          <p:nvPr/>
        </p:nvSpPr>
        <p:spPr bwMode="auto">
          <a:xfrm>
            <a:off x="1109296" y="2602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1" name="Rectangle 16"/>
          <p:cNvSpPr>
            <a:spLocks noChangeArrowheads="1"/>
          </p:cNvSpPr>
          <p:nvPr/>
        </p:nvSpPr>
        <p:spPr bwMode="auto">
          <a:xfrm>
            <a:off x="1367203" y="28011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13" name="物件 12"/>
          <p:cNvGraphicFramePr>
            <a:graphicFrameLocks noChangeAspect="1"/>
          </p:cNvGraphicFramePr>
          <p:nvPr>
            <p:extLst>
              <p:ext uri="{D42A27DB-BD31-4B8C-83A1-F6EECF244321}">
                <p14:modId xmlns:p14="http://schemas.microsoft.com/office/powerpoint/2010/main" val="804101459"/>
              </p:ext>
            </p:extLst>
          </p:nvPr>
        </p:nvGraphicFramePr>
        <p:xfrm>
          <a:off x="989108" y="2263235"/>
          <a:ext cx="9906053" cy="489188"/>
        </p:xfrm>
        <a:graphic>
          <a:graphicData uri="http://schemas.openxmlformats.org/presentationml/2006/ole">
            <mc:AlternateContent xmlns:mc="http://schemas.openxmlformats.org/markup-compatibility/2006">
              <mc:Choice xmlns:v="urn:schemas-microsoft-com:vml" Requires="v">
                <p:oleObj spid="_x0000_s2105" name="方程式" r:id="rId9" imgW="5143320" imgH="253800" progId="Equation.3">
                  <p:embed/>
                </p:oleObj>
              </mc:Choice>
              <mc:Fallback>
                <p:oleObj name="方程式" r:id="rId9" imgW="5143320" imgH="253800" progId="Equation.3">
                  <p:embed/>
                  <p:pic>
                    <p:nvPicPr>
                      <p:cNvPr id="0" name=""/>
                      <p:cNvPicPr/>
                      <p:nvPr/>
                    </p:nvPicPr>
                    <p:blipFill>
                      <a:blip r:embed="rId10"/>
                      <a:stretch>
                        <a:fillRect/>
                      </a:stretch>
                    </p:blipFill>
                    <p:spPr>
                      <a:xfrm>
                        <a:off x="989108" y="2263235"/>
                        <a:ext cx="9906053" cy="489188"/>
                      </a:xfrm>
                      <a:prstGeom prst="rect">
                        <a:avLst/>
                      </a:prstGeom>
                    </p:spPr>
                  </p:pic>
                </p:oleObj>
              </mc:Fallback>
            </mc:AlternateContent>
          </a:graphicData>
        </a:graphic>
      </p:graphicFrame>
      <p:sp>
        <p:nvSpPr>
          <p:cNvPr id="14" name="Rectangle 23"/>
          <p:cNvSpPr>
            <a:spLocks noChangeArrowheads="1"/>
          </p:cNvSpPr>
          <p:nvPr/>
        </p:nvSpPr>
        <p:spPr bwMode="auto">
          <a:xfrm>
            <a:off x="2861896" y="51402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15" name="物件 14"/>
          <p:cNvGraphicFramePr>
            <a:graphicFrameLocks noChangeAspect="1"/>
          </p:cNvGraphicFramePr>
          <p:nvPr>
            <p:extLst>
              <p:ext uri="{D42A27DB-BD31-4B8C-83A1-F6EECF244321}">
                <p14:modId xmlns:p14="http://schemas.microsoft.com/office/powerpoint/2010/main" val="2639043797"/>
              </p:ext>
            </p:extLst>
          </p:nvPr>
        </p:nvGraphicFramePr>
        <p:xfrm>
          <a:off x="1910836" y="4986672"/>
          <a:ext cx="6397076" cy="518227"/>
        </p:xfrm>
        <a:graphic>
          <a:graphicData uri="http://schemas.openxmlformats.org/presentationml/2006/ole">
            <mc:AlternateContent xmlns:mc="http://schemas.openxmlformats.org/markup-compatibility/2006">
              <mc:Choice xmlns:v="urn:schemas-microsoft-com:vml" Requires="v">
                <p:oleObj spid="_x0000_s2106" r:id="rId11" imgW="3022600" imgH="241300" progId="Equation.DSMT4">
                  <p:embed/>
                </p:oleObj>
              </mc:Choice>
              <mc:Fallback>
                <p:oleObj r:id="rId11" imgW="3022600" imgH="241300"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0836" y="4986672"/>
                        <a:ext cx="6397076" cy="518227"/>
                      </a:xfrm>
                      <a:prstGeom prst="rect">
                        <a:avLst/>
                      </a:prstGeom>
                      <a:noFill/>
                    </p:spPr>
                  </p:pic>
                </p:oleObj>
              </mc:Fallback>
            </mc:AlternateContent>
          </a:graphicData>
        </a:graphic>
      </p:graphicFrame>
      <p:sp>
        <p:nvSpPr>
          <p:cNvPr id="16" name="向下箭號 15"/>
          <p:cNvSpPr/>
          <p:nvPr/>
        </p:nvSpPr>
        <p:spPr>
          <a:xfrm>
            <a:off x="5459055" y="3131924"/>
            <a:ext cx="483079" cy="8626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TextBox 16"/>
          <p:cNvSpPr txBox="1"/>
          <p:nvPr/>
        </p:nvSpPr>
        <p:spPr>
          <a:xfrm>
            <a:off x="755009" y="496578"/>
            <a:ext cx="8120543" cy="830997"/>
          </a:xfrm>
          <a:prstGeom prst="rect">
            <a:avLst/>
          </a:prstGeom>
          <a:noFill/>
        </p:spPr>
        <p:txBody>
          <a:bodyPr wrap="square" rtlCol="0">
            <a:spAutoFit/>
          </a:bodyPr>
          <a:lstStyle/>
          <a:p>
            <a:r>
              <a:rPr lang="zh-CN" altLang="en-US" sz="4800" b="1" dirty="0" smtClean="0">
                <a:latin typeface="DFKai-SB" panose="03000509000000000000" pitchFamily="65" charset="-120"/>
                <a:ea typeface="DFKai-SB" panose="03000509000000000000" pitchFamily="65" charset="-120"/>
              </a:rPr>
              <a:t>簡化</a:t>
            </a:r>
            <a:endParaRPr lang="zh-CN" altLang="en-US" sz="4800" b="1" dirty="0">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4184297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576263"/>
            <a:ext cx="10515600" cy="1325563"/>
          </a:xfrm>
        </p:spPr>
        <p:txBody>
          <a:bodyPr/>
          <a:lstStyle/>
          <a:p>
            <a:r>
              <a:rPr lang="en-US" altLang="zh-TW" dirty="0" smtClean="0"/>
              <a:t>(1) Let </a:t>
            </a:r>
            <a:r>
              <a:rPr lang="el-GR" altLang="zh-TW" b="1" dirty="0" smtClean="0">
                <a:solidFill>
                  <a:srgbClr val="FF0000"/>
                </a:solidFill>
              </a:rPr>
              <a:t>α</a:t>
            </a:r>
            <a:r>
              <a:rPr lang="en-US" altLang="zh-TW" b="1" dirty="0" smtClean="0">
                <a:solidFill>
                  <a:srgbClr val="FF0000"/>
                </a:solidFill>
              </a:rPr>
              <a:t> = 0</a:t>
            </a:r>
            <a:endParaRPr lang="zh-TW" altLang="en-US" b="1" dirty="0">
              <a:solidFill>
                <a:srgbClr val="FF0000"/>
              </a:solidFill>
            </a:endParaRPr>
          </a:p>
        </p:txBody>
      </p:sp>
      <p:sp>
        <p:nvSpPr>
          <p:cNvPr id="4" name="Rectangle 2"/>
          <p:cNvSpPr>
            <a:spLocks noChangeArrowheads="1"/>
          </p:cNvSpPr>
          <p:nvPr/>
        </p:nvSpPr>
        <p:spPr bwMode="auto">
          <a:xfrm>
            <a:off x="4219575" y="2686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541198857"/>
              </p:ext>
            </p:extLst>
          </p:nvPr>
        </p:nvGraphicFramePr>
        <p:xfrm>
          <a:off x="2276475" y="2459038"/>
          <a:ext cx="7071921" cy="673100"/>
        </p:xfrm>
        <a:graphic>
          <a:graphicData uri="http://schemas.openxmlformats.org/presentationml/2006/ole">
            <mc:AlternateContent xmlns:mc="http://schemas.openxmlformats.org/markup-compatibility/2006">
              <mc:Choice xmlns:v="urn:schemas-microsoft-com:vml" Requires="v">
                <p:oleObj spid="_x0000_s3095" r:id="rId3" imgW="2578100" imgH="241300" progId="Equation.DSMT4">
                  <p:embed/>
                </p:oleObj>
              </mc:Choice>
              <mc:Fallback>
                <p:oleObj r:id="rId3" imgW="2578100" imgH="241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6475" y="2459038"/>
                        <a:ext cx="7071921" cy="673100"/>
                      </a:xfrm>
                      <a:prstGeom prst="rect">
                        <a:avLst/>
                      </a:prstGeom>
                      <a:noFill/>
                    </p:spPr>
                  </p:pic>
                </p:oleObj>
              </mc:Fallback>
            </mc:AlternateContent>
          </a:graphicData>
        </a:graphic>
      </p:graphicFrame>
      <p:sp>
        <p:nvSpPr>
          <p:cNvPr id="6" name="Rectangle 4"/>
          <p:cNvSpPr>
            <a:spLocks noChangeArrowheads="1"/>
          </p:cNvSpPr>
          <p:nvPr/>
        </p:nvSpPr>
        <p:spPr bwMode="auto">
          <a:xfrm>
            <a:off x="4219575" y="4457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7" name="物件 6"/>
          <p:cNvGraphicFramePr>
            <a:graphicFrameLocks noChangeAspect="1"/>
          </p:cNvGraphicFramePr>
          <p:nvPr>
            <p:extLst>
              <p:ext uri="{D42A27DB-BD31-4B8C-83A1-F6EECF244321}">
                <p14:modId xmlns:p14="http://schemas.microsoft.com/office/powerpoint/2010/main" val="2890382058"/>
              </p:ext>
            </p:extLst>
          </p:nvPr>
        </p:nvGraphicFramePr>
        <p:xfrm>
          <a:off x="4219575" y="4017962"/>
          <a:ext cx="4173369" cy="996951"/>
        </p:xfrm>
        <a:graphic>
          <a:graphicData uri="http://schemas.openxmlformats.org/presentationml/2006/ole">
            <mc:AlternateContent xmlns:mc="http://schemas.openxmlformats.org/markup-compatibility/2006">
              <mc:Choice xmlns:v="urn:schemas-microsoft-com:vml" Requires="v">
                <p:oleObj spid="_x0000_s3096" r:id="rId5" imgW="1816100" imgH="431800" progId="Equation.DSMT4">
                  <p:embed/>
                </p:oleObj>
              </mc:Choice>
              <mc:Fallback>
                <p:oleObj r:id="rId5" imgW="1816100" imgH="431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9575" y="4017962"/>
                        <a:ext cx="4173369" cy="996951"/>
                      </a:xfrm>
                      <a:prstGeom prst="rect">
                        <a:avLst/>
                      </a:prstGeom>
                      <a:noFill/>
                    </p:spPr>
                  </p:pic>
                </p:oleObj>
              </mc:Fallback>
            </mc:AlternateContent>
          </a:graphicData>
        </a:graphic>
      </p:graphicFrame>
      <p:sp>
        <p:nvSpPr>
          <p:cNvPr id="8" name="文字方塊 7"/>
          <p:cNvSpPr txBox="1"/>
          <p:nvPr/>
        </p:nvSpPr>
        <p:spPr>
          <a:xfrm>
            <a:off x="3000375" y="4245472"/>
            <a:ext cx="1057275" cy="769441"/>
          </a:xfrm>
          <a:prstGeom prst="rect">
            <a:avLst/>
          </a:prstGeom>
          <a:noFill/>
        </p:spPr>
        <p:txBody>
          <a:bodyPr wrap="square" rtlCol="0">
            <a:spAutoFit/>
          </a:bodyPr>
          <a:lstStyle/>
          <a:p>
            <a:r>
              <a:rPr lang="en-US" altLang="zh-TW" sz="4400" dirty="0">
                <a:latin typeface="+mj-lt"/>
                <a:ea typeface="+mj-ea"/>
                <a:cs typeface="+mj-cs"/>
              </a:rPr>
              <a:t>Let</a:t>
            </a:r>
            <a:endParaRPr lang="zh-TW" altLang="en-US" sz="4400" dirty="0">
              <a:latin typeface="+mj-lt"/>
              <a:ea typeface="+mj-ea"/>
              <a:cs typeface="+mj-cs"/>
            </a:endParaRPr>
          </a:p>
        </p:txBody>
      </p:sp>
    </p:spTree>
    <p:extLst>
      <p:ext uri="{BB962C8B-B14F-4D97-AF65-F5344CB8AC3E}">
        <p14:creationId xmlns:p14="http://schemas.microsoft.com/office/powerpoint/2010/main" val="1066981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690" y="1066800"/>
            <a:ext cx="5600414" cy="4343555"/>
          </a:xfrm>
          <a:prstGeom prst="rect">
            <a:avLst/>
          </a:prstGeom>
        </p:spPr>
      </p:pic>
      <p:sp>
        <p:nvSpPr>
          <p:cNvPr id="5" name="文字方塊 4"/>
          <p:cNvSpPr txBox="1"/>
          <p:nvPr/>
        </p:nvSpPr>
        <p:spPr>
          <a:xfrm>
            <a:off x="3888688" y="5772150"/>
            <a:ext cx="3682418" cy="461665"/>
          </a:xfrm>
          <a:prstGeom prst="rect">
            <a:avLst/>
          </a:prstGeom>
          <a:noFill/>
        </p:spPr>
        <p:txBody>
          <a:bodyPr wrap="none" rtlCol="0">
            <a:spAutoFit/>
          </a:bodyPr>
          <a:lstStyle/>
          <a:p>
            <a:r>
              <a:rPr lang="zh-TW" altLang="en-US" sz="2400" dirty="0" smtClean="0">
                <a:latin typeface="Times New Roman" panose="02020603050405020304" pitchFamily="18" charset="0"/>
                <a:cs typeface="Times New Roman" panose="02020603050405020304" pitchFamily="18" charset="0"/>
              </a:rPr>
              <a:t>起始角度</a:t>
            </a:r>
            <a:r>
              <a:rPr lang="zh-TW" altLang="en-US" sz="2400" dirty="0">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a:t>
            </a:r>
            <a:r>
              <a:rPr lang="zh-TW" altLang="en-US" sz="2400" dirty="0">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270</a:t>
            </a:r>
            <a:r>
              <a:rPr lang="en-US" altLang="zh-TW" sz="2400" dirty="0" smtClean="0">
                <a:latin typeface="標楷體" panose="03000509000000000000" pitchFamily="65" charset="-120"/>
                <a:ea typeface="標楷體" panose="03000509000000000000" pitchFamily="65" charset="-120"/>
                <a:cs typeface="Times New Roman" panose="02020603050405020304" pitchFamily="18" charset="0"/>
              </a:rPr>
              <a:t>∘</a:t>
            </a:r>
            <a:r>
              <a:rPr lang="en-US" altLang="zh-TW" sz="2400" dirty="0" smtClean="0">
                <a:latin typeface="Times New Roman" panose="02020603050405020304" pitchFamily="18" charset="0"/>
                <a:cs typeface="Times New Roman" panose="02020603050405020304" pitchFamily="18" charset="0"/>
              </a:rPr>
              <a:t>=</a:t>
            </a:r>
            <a:r>
              <a:rPr lang="zh-TW" altLang="en-US" sz="2400" dirty="0" smtClean="0">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4.71 rad</a:t>
            </a:r>
            <a:endParaRPr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546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779" y="1634332"/>
            <a:ext cx="4625741" cy="3589331"/>
          </a:xfrm>
          <a:prstGeom prst="rect">
            <a:avLst/>
          </a:prstGeom>
        </p:spPr>
      </p:pic>
      <p:pic>
        <p:nvPicPr>
          <p:cNvPr id="5" name="圖片 4"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3029" y="1680055"/>
            <a:ext cx="4625741" cy="3497883"/>
          </a:xfrm>
          <a:prstGeom prst="rect">
            <a:avLst/>
          </a:prstGeom>
        </p:spPr>
      </p:pic>
      <p:sp>
        <p:nvSpPr>
          <p:cNvPr id="6" name="文字方塊 5"/>
          <p:cNvSpPr txBox="1"/>
          <p:nvPr/>
        </p:nvSpPr>
        <p:spPr>
          <a:xfrm>
            <a:off x="3023779" y="5486400"/>
            <a:ext cx="543739" cy="523220"/>
          </a:xfrm>
          <a:prstGeom prst="rect">
            <a:avLst/>
          </a:prstGeom>
          <a:noFill/>
        </p:spPr>
        <p:txBody>
          <a:bodyPr wrap="none" rtlCol="0">
            <a:spAutoFit/>
          </a:bodyPr>
          <a:lstStyle/>
          <a:p>
            <a:r>
              <a:rPr lang="zh-TW" altLang="en-US" sz="2800" dirty="0">
                <a:latin typeface="Times New Roman" panose="02020603050405020304" pitchFamily="18" charset="0"/>
                <a:ea typeface="微軟正黑體" panose="020B0604030504040204" pitchFamily="34" charset="-120"/>
                <a:cs typeface="Times New Roman" panose="02020603050405020304" pitchFamily="18" charset="0"/>
              </a:rPr>
              <a:t>原</a:t>
            </a:r>
          </a:p>
        </p:txBody>
      </p:sp>
      <p:sp>
        <p:nvSpPr>
          <p:cNvPr id="7" name="文字方塊 6"/>
          <p:cNvSpPr txBox="1"/>
          <p:nvPr/>
        </p:nvSpPr>
        <p:spPr>
          <a:xfrm>
            <a:off x="8026116" y="5486400"/>
            <a:ext cx="2159566" cy="523220"/>
          </a:xfrm>
          <a:prstGeom prst="rect">
            <a:avLst/>
          </a:prstGeom>
          <a:noFill/>
        </p:spPr>
        <p:txBody>
          <a:bodyPr wrap="none" rtlCol="0">
            <a:spAutoFit/>
          </a:bodyPr>
          <a:lstStyle/>
          <a:p>
            <a:r>
              <a:rPr lang="zh-TW" altLang="en-US" sz="2800" dirty="0" smtClean="0">
                <a:latin typeface="Times New Roman" panose="02020603050405020304" pitchFamily="18" charset="0"/>
                <a:ea typeface="微軟正黑體" panose="020B0604030504040204" pitchFamily="34" charset="-120"/>
                <a:cs typeface="Times New Roman" panose="02020603050405020304" pitchFamily="18" charset="0"/>
              </a:rPr>
              <a:t>每</a:t>
            </a:r>
            <a:r>
              <a:rPr lang="en-US" altLang="zh-TW" sz="2800" dirty="0" smtClean="0">
                <a:latin typeface="Times New Roman" panose="02020603050405020304" pitchFamily="18" charset="0"/>
                <a:ea typeface="微軟正黑體" panose="020B0604030504040204" pitchFamily="34" charset="-120"/>
                <a:cs typeface="Times New Roman" panose="02020603050405020304" pitchFamily="18" charset="0"/>
              </a:rPr>
              <a:t>5</a:t>
            </a:r>
            <a:r>
              <a:rPr lang="zh-TW" altLang="en-US" sz="2800" dirty="0" smtClean="0">
                <a:latin typeface="Times New Roman" panose="02020603050405020304" pitchFamily="18" charset="0"/>
                <a:ea typeface="微軟正黑體" panose="020B0604030504040204" pitchFamily="34" charset="-120"/>
                <a:cs typeface="Times New Roman" panose="02020603050405020304" pitchFamily="18" charset="0"/>
              </a:rPr>
              <a:t>點取平均</a:t>
            </a:r>
            <a:endParaRPr lang="zh-TW" altLang="en-US" sz="2800" dirty="0">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195223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物件 5"/>
          <p:cNvGraphicFramePr>
            <a:graphicFrameLocks noChangeAspect="1"/>
          </p:cNvGraphicFramePr>
          <p:nvPr>
            <p:extLst>
              <p:ext uri="{D42A27DB-BD31-4B8C-83A1-F6EECF244321}">
                <p14:modId xmlns:p14="http://schemas.microsoft.com/office/powerpoint/2010/main" val="2940297571"/>
              </p:ext>
            </p:extLst>
          </p:nvPr>
        </p:nvGraphicFramePr>
        <p:xfrm>
          <a:off x="5702153" y="3346023"/>
          <a:ext cx="1280458" cy="640229"/>
        </p:xfrm>
        <a:graphic>
          <a:graphicData uri="http://schemas.openxmlformats.org/presentationml/2006/ole">
            <mc:AlternateContent xmlns:mc="http://schemas.openxmlformats.org/markup-compatibility/2006">
              <mc:Choice xmlns:v="urn:schemas-microsoft-com:vml" Requires="v">
                <p:oleObj spid="_x0000_s4113" name="方程式" r:id="rId3" imgW="482400" imgH="241200" progId="Equation.3">
                  <p:embed/>
                </p:oleObj>
              </mc:Choice>
              <mc:Fallback>
                <p:oleObj name="方程式" r:id="rId3" imgW="482400" imgH="241200" progId="Equation.3">
                  <p:embed/>
                  <p:pic>
                    <p:nvPicPr>
                      <p:cNvPr id="0" name=""/>
                      <p:cNvPicPr/>
                      <p:nvPr/>
                    </p:nvPicPr>
                    <p:blipFill>
                      <a:blip r:embed="rId4"/>
                      <a:stretch>
                        <a:fillRect/>
                      </a:stretch>
                    </p:blipFill>
                    <p:spPr>
                      <a:xfrm>
                        <a:off x="5702153" y="3346023"/>
                        <a:ext cx="1280458" cy="640229"/>
                      </a:xfrm>
                      <a:prstGeom prst="rect">
                        <a:avLst/>
                      </a:prstGeom>
                    </p:spPr>
                  </p:pic>
                </p:oleObj>
              </mc:Fallback>
            </mc:AlternateContent>
          </a:graphicData>
        </a:graphic>
      </p:graphicFrame>
      <p:sp>
        <p:nvSpPr>
          <p:cNvPr id="7" name="文字方塊 6"/>
          <p:cNvSpPr txBox="1"/>
          <p:nvPr/>
        </p:nvSpPr>
        <p:spPr>
          <a:xfrm>
            <a:off x="2638425" y="1020762"/>
            <a:ext cx="1826141" cy="584775"/>
          </a:xfrm>
          <a:prstGeom prst="rect">
            <a:avLst/>
          </a:prstGeom>
          <a:noFill/>
        </p:spPr>
        <p:txBody>
          <a:bodyPr wrap="none" rtlCol="0">
            <a:spAutoFit/>
          </a:bodyPr>
          <a:lstStyle/>
          <a:p>
            <a:r>
              <a:rPr lang="zh-TW" altLang="en-US" sz="3200" dirty="0" smtClean="0">
                <a:latin typeface="Times New Roman" panose="02020603050405020304" pitchFamily="18" charset="0"/>
                <a:ea typeface="微軟正黑體" panose="020B0604030504040204" pitchFamily="34" charset="-120"/>
                <a:cs typeface="Times New Roman" panose="02020603050405020304" pitchFamily="18" charset="0"/>
              </a:rPr>
              <a:t>共</a:t>
            </a:r>
            <a:r>
              <a:rPr lang="en-US" altLang="zh-TW" sz="3200" dirty="0" smtClean="0">
                <a:latin typeface="Times New Roman" panose="02020603050405020304" pitchFamily="18" charset="0"/>
                <a:ea typeface="微軟正黑體" panose="020B0604030504040204" pitchFamily="34" charset="-120"/>
                <a:cs typeface="Times New Roman" panose="02020603050405020304" pitchFamily="18" charset="0"/>
              </a:rPr>
              <a:t>5000</a:t>
            </a:r>
            <a:r>
              <a:rPr lang="zh-TW" altLang="en-US" sz="3200" dirty="0" smtClean="0">
                <a:latin typeface="Times New Roman" panose="02020603050405020304" pitchFamily="18" charset="0"/>
                <a:ea typeface="微軟正黑體" panose="020B0604030504040204" pitchFamily="34" charset="-120"/>
                <a:cs typeface="Times New Roman" panose="02020603050405020304" pitchFamily="18" charset="0"/>
              </a:rPr>
              <a:t>點</a:t>
            </a:r>
            <a:endParaRPr lang="zh-TW" altLang="en-US" sz="3200" dirty="0"/>
          </a:p>
        </p:txBody>
      </p:sp>
      <p:sp>
        <p:nvSpPr>
          <p:cNvPr id="8" name="文字方塊 7"/>
          <p:cNvSpPr txBox="1"/>
          <p:nvPr/>
        </p:nvSpPr>
        <p:spPr>
          <a:xfrm>
            <a:off x="2227671" y="2127766"/>
            <a:ext cx="6612708" cy="584775"/>
          </a:xfrm>
          <a:prstGeom prst="rect">
            <a:avLst/>
          </a:prstGeom>
          <a:noFill/>
        </p:spPr>
        <p:txBody>
          <a:bodyPr wrap="none" rtlCol="0">
            <a:spAutoFit/>
          </a:bodyPr>
          <a:lstStyle/>
          <a:p>
            <a:r>
              <a:rPr lang="en-US" altLang="zh-TW" sz="3200"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3200" dirty="0">
                <a:latin typeface="Times New Roman" panose="02020603050405020304" pitchFamily="18" charset="0"/>
                <a:ea typeface="微軟正黑體" panose="020B0604030504040204" pitchFamily="34" charset="-120"/>
                <a:cs typeface="Times New Roman" panose="02020603050405020304" pitchFamily="18" charset="0"/>
              </a:rPr>
              <a:t>每</a:t>
            </a:r>
            <a:r>
              <a:rPr lang="en-US" altLang="zh-TW" sz="3200" dirty="0">
                <a:latin typeface="Times New Roman" panose="02020603050405020304" pitchFamily="18" charset="0"/>
                <a:ea typeface="微軟正黑體" panose="020B0604030504040204" pitchFamily="34" charset="-120"/>
                <a:cs typeface="Times New Roman" panose="02020603050405020304" pitchFamily="18" charset="0"/>
              </a:rPr>
              <a:t>50</a:t>
            </a:r>
            <a:r>
              <a:rPr lang="zh-TW" altLang="en-US" sz="3200" dirty="0">
                <a:latin typeface="Times New Roman" panose="02020603050405020304" pitchFamily="18" charset="0"/>
                <a:ea typeface="微軟正黑體" panose="020B0604030504040204" pitchFamily="34" charset="-120"/>
                <a:cs typeface="Times New Roman" panose="02020603050405020304" pitchFamily="18" charset="0"/>
              </a:rPr>
              <a:t>點以</a:t>
            </a:r>
            <a:r>
              <a:rPr lang="en-US" altLang="zh-TW" sz="3200" dirty="0">
                <a:latin typeface="Times New Roman" panose="02020603050405020304" pitchFamily="18" charset="0"/>
                <a:ea typeface="微軟正黑體" panose="020B0604030504040204" pitchFamily="34" charset="-120"/>
                <a:cs typeface="Times New Roman" panose="02020603050405020304" pitchFamily="18" charset="0"/>
              </a:rPr>
              <a:t>3</a:t>
            </a:r>
            <a:r>
              <a:rPr lang="zh-TW" altLang="en-US" sz="3200" dirty="0">
                <a:latin typeface="Times New Roman" panose="02020603050405020304" pitchFamily="18" charset="0"/>
                <a:ea typeface="微軟正黑體" panose="020B0604030504040204" pitchFamily="34" charset="-120"/>
                <a:cs typeface="Times New Roman" panose="02020603050405020304" pitchFamily="18" charset="0"/>
              </a:rPr>
              <a:t>次方程式近似</a:t>
            </a:r>
            <a:r>
              <a:rPr lang="en-US" altLang="zh-TW" sz="3200"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3200" dirty="0">
                <a:latin typeface="Times New Roman" panose="02020603050405020304" pitchFamily="18" charset="0"/>
                <a:ea typeface="微軟正黑體" panose="020B0604030504040204" pitchFamily="34" charset="-120"/>
                <a:cs typeface="Times New Roman" panose="02020603050405020304" pitchFamily="18" charset="0"/>
              </a:rPr>
              <a:t>共</a:t>
            </a:r>
            <a:r>
              <a:rPr lang="en-US" altLang="zh-TW" sz="3200" dirty="0">
                <a:latin typeface="Times New Roman" panose="02020603050405020304" pitchFamily="18" charset="0"/>
                <a:ea typeface="微軟正黑體" panose="020B0604030504040204" pitchFamily="34" charset="-120"/>
                <a:cs typeface="Times New Roman" panose="02020603050405020304" pitchFamily="18" charset="0"/>
              </a:rPr>
              <a:t>100</a:t>
            </a:r>
            <a:r>
              <a:rPr lang="zh-TW" altLang="en-US" sz="3200" dirty="0">
                <a:latin typeface="Times New Roman" panose="02020603050405020304" pitchFamily="18" charset="0"/>
                <a:ea typeface="微軟正黑體" panose="020B0604030504040204" pitchFamily="34" charset="-120"/>
                <a:cs typeface="Times New Roman" panose="02020603050405020304" pitchFamily="18" charset="0"/>
              </a:rPr>
              <a:t>段</a:t>
            </a:r>
            <a:r>
              <a:rPr lang="en-US" altLang="zh-TW" sz="3200" dirty="0">
                <a:latin typeface="Times New Roman" panose="02020603050405020304" pitchFamily="18" charset="0"/>
                <a:ea typeface="微軟正黑體" panose="020B0604030504040204" pitchFamily="34" charset="-120"/>
                <a:cs typeface="Times New Roman" panose="02020603050405020304" pitchFamily="18" charset="0"/>
              </a:rPr>
              <a:t>)</a:t>
            </a:r>
            <a:endParaRPr lang="zh-TW" altLang="en-US" sz="32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9" name="文字方塊 8"/>
          <p:cNvSpPr txBox="1"/>
          <p:nvPr/>
        </p:nvSpPr>
        <p:spPr>
          <a:xfrm>
            <a:off x="2234537" y="3401477"/>
            <a:ext cx="3467616" cy="584775"/>
          </a:xfrm>
          <a:prstGeom prst="rect">
            <a:avLst/>
          </a:prstGeom>
          <a:noFill/>
        </p:spPr>
        <p:txBody>
          <a:bodyPr wrap="none" rtlCol="0">
            <a:spAutoFit/>
          </a:bodyPr>
          <a:lstStyle/>
          <a:p>
            <a:r>
              <a:rPr lang="en-US" altLang="zh-TW" sz="3200"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3200" dirty="0">
                <a:latin typeface="Times New Roman" panose="02020603050405020304" pitchFamily="18" charset="0"/>
                <a:ea typeface="微軟正黑體" panose="020B0604030504040204" pitchFamily="34" charset="-120"/>
                <a:cs typeface="Times New Roman" panose="02020603050405020304" pitchFamily="18" charset="0"/>
              </a:rPr>
              <a:t>得到每個區間之</a:t>
            </a:r>
          </a:p>
        </p:txBody>
      </p:sp>
      <p:graphicFrame>
        <p:nvGraphicFramePr>
          <p:cNvPr id="10" name="物件 9"/>
          <p:cNvGraphicFramePr>
            <a:graphicFrameLocks noChangeAspect="1"/>
          </p:cNvGraphicFramePr>
          <p:nvPr>
            <p:extLst>
              <p:ext uri="{D42A27DB-BD31-4B8C-83A1-F6EECF244321}">
                <p14:modId xmlns:p14="http://schemas.microsoft.com/office/powerpoint/2010/main" val="1404194657"/>
              </p:ext>
            </p:extLst>
          </p:nvPr>
        </p:nvGraphicFramePr>
        <p:xfrm>
          <a:off x="3844520" y="4819650"/>
          <a:ext cx="4333878" cy="722313"/>
        </p:xfrm>
        <a:graphic>
          <a:graphicData uri="http://schemas.openxmlformats.org/presentationml/2006/ole">
            <mc:AlternateContent xmlns:mc="http://schemas.openxmlformats.org/markup-compatibility/2006">
              <mc:Choice xmlns:v="urn:schemas-microsoft-com:vml" Requires="v">
                <p:oleObj spid="_x0000_s4114" name="方程式" r:id="rId5" imgW="1371600" imgH="228600" progId="Equation.3">
                  <p:embed/>
                </p:oleObj>
              </mc:Choice>
              <mc:Fallback>
                <p:oleObj name="方程式" r:id="rId5" imgW="1371600" imgH="228600" progId="Equation.3">
                  <p:embed/>
                  <p:pic>
                    <p:nvPicPr>
                      <p:cNvPr id="0" name=""/>
                      <p:cNvPicPr/>
                      <p:nvPr/>
                    </p:nvPicPr>
                    <p:blipFill>
                      <a:blip r:embed="rId6"/>
                      <a:stretch>
                        <a:fillRect/>
                      </a:stretch>
                    </p:blipFill>
                    <p:spPr>
                      <a:xfrm>
                        <a:off x="3844520" y="4819650"/>
                        <a:ext cx="4333878" cy="722313"/>
                      </a:xfrm>
                      <a:prstGeom prst="rect">
                        <a:avLst/>
                      </a:prstGeom>
                    </p:spPr>
                  </p:pic>
                </p:oleObj>
              </mc:Fallback>
            </mc:AlternateContent>
          </a:graphicData>
        </a:graphic>
      </p:graphicFrame>
    </p:spTree>
    <p:extLst>
      <p:ext uri="{BB962C8B-B14F-4D97-AF65-F5344CB8AC3E}">
        <p14:creationId xmlns:p14="http://schemas.microsoft.com/office/powerpoint/2010/main" val="3185011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477</Words>
  <Application>Microsoft Office PowerPoint</Application>
  <PresentationFormat>寬螢幕</PresentationFormat>
  <Paragraphs>129</Paragraphs>
  <Slides>41</Slides>
  <Notes>3</Notes>
  <HiddenSlides>0</HiddenSlides>
  <MMClips>0</MMClips>
  <ScaleCrop>false</ScaleCrop>
  <HeadingPairs>
    <vt:vector size="8" baseType="variant">
      <vt:variant>
        <vt:lpstr>使用字型</vt:lpstr>
      </vt:variant>
      <vt:variant>
        <vt:i4>13</vt:i4>
      </vt:variant>
      <vt:variant>
        <vt:lpstr>佈景主題</vt:lpstr>
      </vt:variant>
      <vt:variant>
        <vt:i4>1</vt:i4>
      </vt:variant>
      <vt:variant>
        <vt:lpstr>內嵌 OLE 伺服程式</vt:lpstr>
      </vt:variant>
      <vt:variant>
        <vt:i4>3</vt:i4>
      </vt:variant>
      <vt:variant>
        <vt:lpstr>投影片標題</vt:lpstr>
      </vt:variant>
      <vt:variant>
        <vt:i4>41</vt:i4>
      </vt:variant>
    </vt:vector>
  </HeadingPairs>
  <TitlesOfParts>
    <vt:vector size="58" baseType="lpstr">
      <vt:lpstr>宋体</vt:lpstr>
      <vt:lpstr>微軟正黑體</vt:lpstr>
      <vt:lpstr>新細明體</vt:lpstr>
      <vt:lpstr>楷体</vt:lpstr>
      <vt:lpstr>標楷體</vt:lpstr>
      <vt:lpstr>標楷體</vt:lpstr>
      <vt:lpstr>Arial</vt:lpstr>
      <vt:lpstr>Calibri</vt:lpstr>
      <vt:lpstr>Calibri Light</vt:lpstr>
      <vt:lpstr>Cambria Math</vt:lpstr>
      <vt:lpstr>Symbol</vt:lpstr>
      <vt:lpstr>Times New Roman</vt:lpstr>
      <vt:lpstr>Wingdings</vt:lpstr>
      <vt:lpstr>Office 佈景主題</vt:lpstr>
      <vt:lpstr>Equation.DSMT4</vt:lpstr>
      <vt:lpstr>方程式</vt:lpstr>
      <vt:lpstr>Equation</vt:lpstr>
      <vt:lpstr>期末報告    —倒單擺上甩</vt:lpstr>
      <vt:lpstr>目錄</vt:lpstr>
      <vt:lpstr> </vt:lpstr>
      <vt:lpstr>PowerPoint 簡報</vt:lpstr>
      <vt:lpstr>PowerPoint 簡報</vt:lpstr>
      <vt:lpstr>(1) Let α = 0</vt:lpstr>
      <vt:lpstr>PowerPoint 簡報</vt:lpstr>
      <vt:lpstr>PowerPoint 簡報</vt:lpstr>
      <vt:lpstr>PowerPoint 簡報</vt:lpstr>
      <vt:lpstr>PowerPoint 簡報</vt:lpstr>
      <vt:lpstr>(2)Let vs = sin(t)*8</vt:lpstr>
      <vt:lpstr>PowerPoint 簡報</vt:lpstr>
      <vt:lpstr>PowerPoint 簡報</vt:lpstr>
      <vt:lpstr>PowerPoint 簡報</vt:lpstr>
      <vt:lpstr>PowerPoint 簡報</vt:lpstr>
      <vt:lpstr>倒單擺PD控制</vt:lpstr>
      <vt:lpstr>PD控制-目的</vt:lpstr>
      <vt:lpstr>PowerPoint 簡報</vt:lpstr>
      <vt:lpstr>PowerPoint 簡報</vt:lpstr>
      <vt:lpstr>倒單擺狀態回饋控制</vt:lpstr>
      <vt:lpstr>PowerPoint 簡報</vt:lpstr>
      <vt:lpstr>PowerPoint 簡報</vt:lpstr>
      <vt:lpstr>PowerPoint 簡報</vt:lpstr>
      <vt:lpstr>倒單擺上甩</vt:lpstr>
      <vt:lpstr>上甩平衡 – 目的</vt:lpstr>
      <vt:lpstr>上甩平衡 – 原理</vt:lpstr>
      <vt:lpstr>上甩平衡 – 電路圖</vt:lpstr>
      <vt:lpstr>上甩平衡 – 電路圖</vt:lpstr>
      <vt:lpstr>上甩平衡 – 電路圖</vt:lpstr>
      <vt:lpstr>上甩平衡 – 電路圖</vt:lpstr>
      <vt:lpstr>上甩平衡 – 電路圖</vt:lpstr>
      <vt:lpstr>上甩平衡 – 電路圖</vt:lpstr>
      <vt:lpstr>上甩平衡 – 電路圖</vt:lpstr>
      <vt:lpstr>上甩平衡 – 電路圖</vt:lpstr>
      <vt:lpstr>上甩平衡 – 電路圖</vt:lpstr>
      <vt:lpstr>上甩平衡 – 電路圖</vt:lpstr>
      <vt:lpstr>柯景倫</vt:lpstr>
      <vt:lpstr>吳宗振</vt:lpstr>
      <vt:lpstr>鄧至普</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demo</dc:creator>
  <cp:lastModifiedBy>vsscloud</cp:lastModifiedBy>
  <cp:revision>28</cp:revision>
  <dcterms:created xsi:type="dcterms:W3CDTF">2015-06-29T03:46:08Z</dcterms:created>
  <dcterms:modified xsi:type="dcterms:W3CDTF">2020-08-13T14:58:51Z</dcterms:modified>
</cp:coreProperties>
</file>