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Sniglet"/>
      <p:regular r:id="rId33"/>
    </p:embeddedFont>
    <p:embeddedFont>
      <p:font typeface="Dosis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Snigle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Dosis-bold.fntdata"/><Relationship Id="rId12" Type="http://schemas.openxmlformats.org/officeDocument/2006/relationships/slide" Target="slides/slide8.xml"/><Relationship Id="rId34" Type="http://schemas.openxmlformats.org/officeDocument/2006/relationships/font" Target="fonts/Dosis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6831afdb6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6831afd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6831afdb6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6831afdb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6831afdb6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6831afdb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6831afdb6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6831afdb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6831afdb6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6831afdb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6831afdb6_1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6831afdb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6831afdb6_1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6831afdb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6831afdb6_1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6831afdb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6831afdb6_1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6831afdb6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6831afdb6_1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6831afdb6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6831afdb6_1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56831afdb6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3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6831afdb6_1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56831afdb6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6831afdb6_1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6831afdb6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6831afdb6_1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6831afdb6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6831afdb6_1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6831afdb6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6831afdb6_1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6831afdb6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6831afdb6_1_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6831afdb6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6831afdb6_1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6831afdb6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6831afdb6_1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6831afdb6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6831afdb6_1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6831afdb6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6831afdb6_1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6831afdb6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6831afdb6_1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6831afdb6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6831afdb6_1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6831afdb6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6831afdb6_1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6831afdb6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162" name="Google Shape;162;p2"/>
          <p:cNvSpPr/>
          <p:nvPr/>
        </p:nvSpPr>
        <p:spPr>
          <a:xfrm>
            <a:off x="723692" y="4220090"/>
            <a:ext cx="794875" cy="985737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-58318" y="3053286"/>
            <a:ext cx="782014" cy="890356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4025101" y="3422420"/>
            <a:ext cx="370864" cy="809587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3078045" y="3128353"/>
            <a:ext cx="730670" cy="895810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5401647" y="3285712"/>
            <a:ext cx="805934" cy="750837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8364459" y="3346842"/>
            <a:ext cx="873792" cy="600259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4551116" y="3125540"/>
            <a:ext cx="657208" cy="679226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419881" y="3994834"/>
            <a:ext cx="919681" cy="950907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2644911" y="4036537"/>
            <a:ext cx="890356" cy="706800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116541" y="3186156"/>
            <a:ext cx="829754" cy="780162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1347360" y="3186146"/>
            <a:ext cx="599145" cy="706812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2681614" y="4813558"/>
            <a:ext cx="816943" cy="313966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7146421" y="4508764"/>
            <a:ext cx="1040883" cy="730620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30" y="3104431"/>
            <a:ext cx="684731" cy="721462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5262207" y="4729516"/>
            <a:ext cx="525045" cy="372666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8376371" y="4729061"/>
            <a:ext cx="508531" cy="324975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3808716" y="4429326"/>
            <a:ext cx="570934" cy="567281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7975390" y="3053271"/>
            <a:ext cx="541559" cy="679276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1570784" y="4028294"/>
            <a:ext cx="734323" cy="723314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247060" y="4094875"/>
            <a:ext cx="275433" cy="244207"/>
          </a:xfrm>
          <a:custGeom>
            <a:rect b="b" l="l" r="r" t="t"/>
            <a:pathLst>
              <a:path extrusionOk="0" h="4880" w="5504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8516943" y="4082883"/>
            <a:ext cx="690236" cy="510383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9713" y="3417442"/>
            <a:ext cx="317619" cy="65900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/>
          <p:nvPr/>
        </p:nvSpPr>
        <p:spPr>
          <a:xfrm rot="1920742">
            <a:off x="5707037" y="4213989"/>
            <a:ext cx="884796" cy="750833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 rot="-3496844">
            <a:off x="115838" y="4509560"/>
            <a:ext cx="537852" cy="464440"/>
          </a:xfrm>
          <a:custGeom>
            <a:rect b="b" l="l" r="r" t="t"/>
            <a:pathLst>
              <a:path extrusionOk="0" h="9281" w="10748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7518183" y="3966329"/>
            <a:ext cx="846268" cy="598458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 rot="-5400000">
            <a:off x="6496794" y="3021440"/>
            <a:ext cx="493819" cy="63153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6453205" y="3705906"/>
            <a:ext cx="666365" cy="752689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1866011" y="4742878"/>
            <a:ext cx="681078" cy="455286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6669805" y="4614394"/>
            <a:ext cx="308461" cy="330480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/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1pPr>
            <a:lvl2pPr lvl="1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2pPr>
            <a:lvl3pPr lvl="2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3pPr>
            <a:lvl4pPr lvl="3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4pPr>
            <a:lvl5pPr lvl="4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5pPr>
            <a:lvl6pPr lvl="5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6pPr>
            <a:lvl7pPr lvl="6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7pPr>
            <a:lvl8pPr lvl="7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8pPr>
            <a:lvl9pPr lvl="8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9pPr>
          </a:lstStyle>
          <a:p/>
        </p:txBody>
      </p:sp>
      <p:sp>
        <p:nvSpPr>
          <p:cNvPr id="193" name="Google Shape;193;p3"/>
          <p:cNvSpPr txBox="1"/>
          <p:nvPr>
            <p:ph idx="1" type="subTitle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194" name="Google Shape;194;p3"/>
          <p:cNvSpPr/>
          <p:nvPr/>
        </p:nvSpPr>
        <p:spPr>
          <a:xfrm>
            <a:off x="4412080" y="4661638"/>
            <a:ext cx="450549" cy="558733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3968825" y="4000287"/>
            <a:ext cx="443259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6283364" y="4209514"/>
            <a:ext cx="210213" cy="458888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5746560" y="4042835"/>
            <a:ext cx="414157" cy="507761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063610" y="4132027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8742973" y="4166676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6581517" y="4041241"/>
            <a:ext cx="372517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07131" y="4533961"/>
            <a:ext cx="521291" cy="538991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5501053" y="4557599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201566" y="4075598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4765584" y="4075593"/>
            <a:ext cx="339602" cy="400616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5521857" y="4998018"/>
            <a:ext cx="463058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8052571" y="4825259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7" y="4029276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6984573" y="4950383"/>
            <a:ext cx="297605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6160714" y="4780233"/>
            <a:ext cx="323616" cy="321545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8522443" y="4000279"/>
            <a:ext cx="306966" cy="385026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4892224" y="4552927"/>
            <a:ext cx="416228" cy="409987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8829403" y="4583868"/>
            <a:ext cx="391238" cy="289294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4489178" y="4206693"/>
            <a:ext cx="180032" cy="373538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"/>
          <p:cNvSpPr/>
          <p:nvPr/>
        </p:nvSpPr>
        <p:spPr>
          <a:xfrm rot="1920548">
            <a:off x="7236725" y="4658174"/>
            <a:ext cx="501521" cy="425556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"/>
          <p:cNvSpPr/>
          <p:nvPr/>
        </p:nvSpPr>
        <p:spPr>
          <a:xfrm>
            <a:off x="8263292" y="4517804"/>
            <a:ext cx="479680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"/>
          <p:cNvSpPr/>
          <p:nvPr/>
        </p:nvSpPr>
        <p:spPr>
          <a:xfrm rot="-5400000">
            <a:off x="7684355" y="3982229"/>
            <a:ext cx="279905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7659647" y="4370196"/>
            <a:ext cx="377708" cy="426637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5059562" y="4957957"/>
            <a:ext cx="386047" cy="258064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7782420" y="4885132"/>
            <a:ext cx="174841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1482764" y="4209514"/>
            <a:ext cx="210213" cy="458888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945960" y="4042835"/>
            <a:ext cx="414157" cy="507761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2263010" y="4132027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1780917" y="4041241"/>
            <a:ext cx="372517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06531" y="4533961"/>
            <a:ext cx="521291" cy="538991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700454" y="4557599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400966" y="4075598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-35015" y="4075593"/>
            <a:ext cx="339602" cy="400616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721257" y="4998018"/>
            <a:ext cx="463058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3251972" y="4825259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7" y="4029276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2183973" y="4950383"/>
            <a:ext cx="297605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39491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1360114" y="4780233"/>
            <a:ext cx="323616" cy="321545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3721843" y="4000279"/>
            <a:ext cx="306966" cy="385026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91624" y="4552927"/>
            <a:ext cx="416228" cy="409987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4028803" y="4583868"/>
            <a:ext cx="391238" cy="289294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2703" y="4900230"/>
            <a:ext cx="180032" cy="373538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"/>
          <p:cNvSpPr/>
          <p:nvPr/>
        </p:nvSpPr>
        <p:spPr>
          <a:xfrm rot="1920548">
            <a:off x="2436125" y="4658174"/>
            <a:ext cx="501521" cy="425556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"/>
          <p:cNvSpPr/>
          <p:nvPr/>
        </p:nvSpPr>
        <p:spPr>
          <a:xfrm>
            <a:off x="3462692" y="4517804"/>
            <a:ext cx="479680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"/>
          <p:cNvSpPr/>
          <p:nvPr/>
        </p:nvSpPr>
        <p:spPr>
          <a:xfrm rot="-5400000">
            <a:off x="2883754" y="3982229"/>
            <a:ext cx="279905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"/>
          <p:cNvSpPr/>
          <p:nvPr/>
        </p:nvSpPr>
        <p:spPr>
          <a:xfrm>
            <a:off x="2859047" y="4370196"/>
            <a:ext cx="377708" cy="426637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58962" y="4957957"/>
            <a:ext cx="386047" cy="258064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981819" y="4885132"/>
            <a:ext cx="174841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 txBox="1"/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7" name="Google Shape;247;p4"/>
          <p:cNvSpPr txBox="1"/>
          <p:nvPr>
            <p:ph idx="1" type="body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797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Noto Sans Symbols"/>
              <a:buChar char="●"/>
              <a:defRPr sz="25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48" name="Google Shape;248;p4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249" name="Google Shape;249;p4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8" name="Google Shape;278;p4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rect b="b" l="l" r="r" t="t"/>
              <a:pathLst>
                <a:path extrusionOk="0" fill="none" h="158465" w="281716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rect b="b" l="l" r="r" t="t"/>
              <a:pathLst>
                <a:path extrusionOk="0" fill="none" h="120000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"/>
          <p:cNvSpPr txBox="1"/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b="1" i="0" sz="1800" u="none" cap="none" strike="noStrik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59" name="Google Shape;159;p1"/>
          <p:cNvSpPr txBox="1"/>
          <p:nvPr>
            <p:ph idx="1" type="body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b="0" i="0" sz="26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b="0" i="0" sz="20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None/>
              <a:defRPr b="0" i="0" sz="20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appinventor.mit.edu/explore/index-2.html" TargetMode="External"/><Relationship Id="rId4" Type="http://schemas.openxmlformats.org/officeDocument/2006/relationships/hyperlink" Target="http://www.appinventor.tw" TargetMode="External"/><Relationship Id="rId5" Type="http://schemas.openxmlformats.org/officeDocument/2006/relationships/hyperlink" Target="http://ai2.appinventor.mit.edu/" TargetMode="External"/><Relationship Id="rId6" Type="http://schemas.openxmlformats.org/officeDocument/2006/relationships/hyperlink" Target="https://appinventor.mit.edu/explore/ai2/setup-emulator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ppinventor.mit.edu/explore/ai2/setup-emulator.html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CWLiang/IIELab/tree/master/AppInvento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python.org/3/library/socket.html" TargetMode="External"/><Relationship Id="rId4" Type="http://schemas.openxmlformats.org/officeDocument/2006/relationships/hyperlink" Target="https://gist.github.com/kevinkindom/108ffd675cb9253f8f71" TargetMode="External"/><Relationship Id="rId5" Type="http://schemas.openxmlformats.org/officeDocument/2006/relationships/hyperlink" Target="http://www.runoob.com/python/python-socket.html" TargetMode="External"/><Relationship Id="rId6" Type="http://schemas.openxmlformats.org/officeDocument/2006/relationships/hyperlink" Target="https://realpython.com/python-socket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"/>
          <p:cNvSpPr txBox="1"/>
          <p:nvPr>
            <p:ph type="ctrTitle"/>
          </p:nvPr>
        </p:nvSpPr>
        <p:spPr>
          <a:xfrm>
            <a:off x="764300" y="1161050"/>
            <a:ext cx="7693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AppInventor與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Raspberry Pi 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之無線操控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"/>
          <p:cNvSpPr txBox="1"/>
          <p:nvPr>
            <p:ph idx="1" type="body"/>
          </p:nvPr>
        </p:nvSpPr>
        <p:spPr>
          <a:xfrm>
            <a:off x="98925" y="1302825"/>
            <a:ext cx="89418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-US"/>
              <a:t>官方網站：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http://appinventor.mit.edu/explore/index-2.html</a:t>
            </a:r>
            <a:br>
              <a:rPr lang="en-US">
                <a:solidFill>
                  <a:srgbClr val="3D4965"/>
                </a:solidFill>
              </a:rPr>
            </a:br>
            <a:endParaRPr>
              <a:solidFill>
                <a:srgbClr val="3D4965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-US"/>
              <a:t>中文學習網：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http://www.appinventor.tw</a:t>
            </a:r>
            <a:br>
              <a:rPr lang="en-US">
                <a:solidFill>
                  <a:srgbClr val="3D4965"/>
                </a:solidFill>
              </a:rPr>
            </a:br>
            <a:endParaRPr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-US"/>
              <a:t>開發平台：</a:t>
            </a:r>
            <a:r>
              <a:rPr lang="en-US" u="sng">
                <a:solidFill>
                  <a:schemeClr val="hlink"/>
                </a:solidFill>
                <a:hlinkClick r:id="rId5"/>
              </a:rPr>
              <a:t>MIT App Inventor 2</a:t>
            </a:r>
            <a:br>
              <a:rPr lang="en-US"/>
            </a:br>
            <a:endParaRPr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-US"/>
              <a:t>Emulator：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https://appinventor.mit.edu/explore/ai2/setup-emulator.html</a:t>
            </a:r>
            <a:br>
              <a:rPr lang="en-US">
                <a:solidFill>
                  <a:srgbClr val="3D4965"/>
                </a:solidFill>
              </a:rPr>
            </a:br>
            <a:endParaRPr/>
          </a:p>
        </p:txBody>
      </p:sp>
      <p:sp>
        <p:nvSpPr>
          <p:cNvPr id="344" name="Google Shape;344;p14"/>
          <p:cNvSpPr/>
          <p:nvPr/>
        </p:nvSpPr>
        <p:spPr>
          <a:xfrm>
            <a:off x="544000" y="2816475"/>
            <a:ext cx="4480800" cy="58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4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怎麼開始？</a:t>
            </a:r>
            <a:endParaRPr/>
          </a:p>
        </p:txBody>
      </p:sp>
      <p:sp>
        <p:nvSpPr>
          <p:cNvPr id="346" name="Google Shape;346;p14"/>
          <p:cNvSpPr/>
          <p:nvPr/>
        </p:nvSpPr>
        <p:spPr>
          <a:xfrm>
            <a:off x="544000" y="3671150"/>
            <a:ext cx="8358300" cy="85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</a:t>
            </a:r>
            <a:endParaRPr/>
          </a:p>
        </p:txBody>
      </p:sp>
      <p:sp>
        <p:nvSpPr>
          <p:cNvPr id="352" name="Google Shape;352;p15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5" y="1190975"/>
            <a:ext cx="3163550" cy="381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550" y="1190975"/>
            <a:ext cx="3223045" cy="381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</a:t>
            </a:r>
            <a:endParaRPr/>
          </a:p>
        </p:txBody>
      </p:sp>
      <p:sp>
        <p:nvSpPr>
          <p:cNvPr id="360" name="Google Shape;360;p16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288" y="1233575"/>
            <a:ext cx="5674536" cy="384067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6"/>
          <p:cNvSpPr/>
          <p:nvPr/>
        </p:nvSpPr>
        <p:spPr>
          <a:xfrm>
            <a:off x="2873713" y="4639050"/>
            <a:ext cx="1661700" cy="316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Survey (</a:t>
            </a:r>
            <a:r>
              <a:rPr lang="en-US"/>
              <a:t>可填可不填</a:t>
            </a:r>
            <a:r>
              <a:rPr lang="en-US"/>
              <a:t>)</a:t>
            </a:r>
            <a:endParaRPr/>
          </a:p>
        </p:txBody>
      </p:sp>
      <p:sp>
        <p:nvSpPr>
          <p:cNvPr id="368" name="Google Shape;368;p17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25" y="1546952"/>
            <a:ext cx="6789851" cy="28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先不理他 -&gt; Continue</a:t>
            </a:r>
            <a:endParaRPr/>
          </a:p>
        </p:txBody>
      </p:sp>
      <p:sp>
        <p:nvSpPr>
          <p:cNvPr id="375" name="Google Shape;375;p18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5" y="1273850"/>
            <a:ext cx="6027926" cy="36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a new project</a:t>
            </a:r>
            <a:endParaRPr/>
          </a:p>
        </p:txBody>
      </p:sp>
      <p:sp>
        <p:nvSpPr>
          <p:cNvPr id="382" name="Google Shape;382;p19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75" y="1653850"/>
            <a:ext cx="7007476" cy="22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9"/>
          <p:cNvSpPr/>
          <p:nvPr/>
        </p:nvSpPr>
        <p:spPr>
          <a:xfrm>
            <a:off x="316500" y="2304675"/>
            <a:ext cx="1661700" cy="663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the project name -&gt; OK</a:t>
            </a:r>
            <a:endParaRPr/>
          </a:p>
        </p:txBody>
      </p:sp>
      <p:sp>
        <p:nvSpPr>
          <p:cNvPr id="390" name="Google Shape;390;p20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25" y="1279425"/>
            <a:ext cx="6781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 IDE</a:t>
            </a:r>
            <a:endParaRPr/>
          </a:p>
        </p:txBody>
      </p:sp>
      <p:sp>
        <p:nvSpPr>
          <p:cNvPr id="397" name="Google Shape;397;p21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97" y="1132338"/>
            <a:ext cx="6577627" cy="395177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1"/>
          <p:cNvSpPr/>
          <p:nvPr/>
        </p:nvSpPr>
        <p:spPr>
          <a:xfrm>
            <a:off x="731950" y="1632075"/>
            <a:ext cx="1187100" cy="3511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1"/>
          <p:cNvSpPr txBox="1"/>
          <p:nvPr/>
        </p:nvSpPr>
        <p:spPr>
          <a:xfrm>
            <a:off x="1102925" y="2492600"/>
            <a:ext cx="761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工具列</a:t>
            </a:r>
            <a:endParaRPr b="1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401" name="Google Shape;401;p21"/>
          <p:cNvCxnSpPr/>
          <p:nvPr/>
        </p:nvCxnSpPr>
        <p:spPr>
          <a:xfrm rot="10800000">
            <a:off x="6298000" y="827925"/>
            <a:ext cx="534000" cy="64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21"/>
          <p:cNvCxnSpPr/>
          <p:nvPr/>
        </p:nvCxnSpPr>
        <p:spPr>
          <a:xfrm flipH="1" rot="10800000">
            <a:off x="7106025" y="860475"/>
            <a:ext cx="441000" cy="57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21"/>
          <p:cNvSpPr txBox="1"/>
          <p:nvPr/>
        </p:nvSpPr>
        <p:spPr>
          <a:xfrm>
            <a:off x="5696525" y="475675"/>
            <a:ext cx="10662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外觀編輯</a:t>
            </a:r>
            <a:endParaRPr b="1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4" name="Google Shape;404;p21"/>
          <p:cNvSpPr txBox="1"/>
          <p:nvPr/>
        </p:nvSpPr>
        <p:spPr>
          <a:xfrm>
            <a:off x="7106025" y="475675"/>
            <a:ext cx="10662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程式</a:t>
            </a:r>
            <a:r>
              <a:rPr b="1" lang="en-US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編輯</a:t>
            </a:r>
            <a:endParaRPr b="1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6138675" y="1572625"/>
            <a:ext cx="1131300" cy="3511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1"/>
          <p:cNvSpPr txBox="1"/>
          <p:nvPr/>
        </p:nvSpPr>
        <p:spPr>
          <a:xfrm>
            <a:off x="6408700" y="3879075"/>
            <a:ext cx="9804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屬性資料</a:t>
            </a:r>
            <a:endParaRPr b="1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2560025" y="1782600"/>
            <a:ext cx="1796700" cy="302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1"/>
          <p:cNvSpPr txBox="1"/>
          <p:nvPr/>
        </p:nvSpPr>
        <p:spPr>
          <a:xfrm>
            <a:off x="2968175" y="3117000"/>
            <a:ext cx="13212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App編輯區</a:t>
            </a:r>
            <a:endParaRPr b="1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9" name="Google Shape;409;p21"/>
          <p:cNvSpPr/>
          <p:nvPr/>
        </p:nvSpPr>
        <p:spPr>
          <a:xfrm>
            <a:off x="1824450" y="1438275"/>
            <a:ext cx="1415700" cy="18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1"/>
          <p:cNvSpPr txBox="1"/>
          <p:nvPr/>
        </p:nvSpPr>
        <p:spPr>
          <a:xfrm>
            <a:off x="3240150" y="1352025"/>
            <a:ext cx="13212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分頁管理</a:t>
            </a:r>
            <a:endParaRPr b="1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11" name="Google Shape;411;p21"/>
          <p:cNvSpPr/>
          <p:nvPr/>
        </p:nvSpPr>
        <p:spPr>
          <a:xfrm>
            <a:off x="4997700" y="1632075"/>
            <a:ext cx="1066200" cy="296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"/>
          <p:cNvSpPr txBox="1"/>
          <p:nvPr/>
        </p:nvSpPr>
        <p:spPr>
          <a:xfrm>
            <a:off x="5073900" y="2760900"/>
            <a:ext cx="10662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現有物件</a:t>
            </a:r>
            <a:endParaRPr b="1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1919050" y="1168550"/>
            <a:ext cx="1415700" cy="18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1"/>
          <p:cNvSpPr txBox="1"/>
          <p:nvPr/>
        </p:nvSpPr>
        <p:spPr>
          <a:xfrm>
            <a:off x="3320613" y="1056150"/>
            <a:ext cx="13212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專案</a:t>
            </a:r>
            <a:r>
              <a:rPr b="1" lang="en-US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管理</a:t>
            </a:r>
            <a:endParaRPr b="1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 Emulator</a:t>
            </a:r>
            <a:endParaRPr/>
          </a:p>
        </p:txBody>
      </p:sp>
      <p:sp>
        <p:nvSpPr>
          <p:cNvPr id="420" name="Google Shape;420;p22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https://appinventor.mit.edu/explore/ai2/setup-emulator.html</a:t>
            </a:r>
            <a:endParaRPr>
              <a:solidFill>
                <a:srgbClr val="3D496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4965"/>
              </a:solidFill>
            </a:endParaRPr>
          </a:p>
        </p:txBody>
      </p:sp>
      <p:pic>
        <p:nvPicPr>
          <p:cNvPr id="421" name="Google Shape;4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925" y="2442150"/>
            <a:ext cx="6898075" cy="23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跟著動手做</a:t>
            </a:r>
            <a:endParaRPr/>
          </a:p>
        </p:txBody>
      </p:sp>
      <p:sp>
        <p:nvSpPr>
          <p:cNvPr id="427" name="Google Shape;427;p23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"/>
          <p:cNvSpPr txBox="1"/>
          <p:nvPr>
            <p:ph type="ctrTitle"/>
          </p:nvPr>
        </p:nvSpPr>
        <p:spPr>
          <a:xfrm>
            <a:off x="3210934" y="1661761"/>
            <a:ext cx="5301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Introduction to WebSocket</a:t>
            </a:r>
            <a:endParaRPr/>
          </a:p>
        </p:txBody>
      </p:sp>
      <p:sp>
        <p:nvSpPr>
          <p:cNvPr id="289" name="Google Shape;289;p6"/>
          <p:cNvSpPr txBox="1"/>
          <p:nvPr>
            <p:ph idx="1" type="subTitle"/>
          </p:nvPr>
        </p:nvSpPr>
        <p:spPr>
          <a:xfrm>
            <a:off x="3210884" y="2864176"/>
            <a:ext cx="5301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App與RPi之間的橋樑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 txBox="1"/>
          <p:nvPr>
            <p:ph idx="1" type="body"/>
          </p:nvPr>
        </p:nvSpPr>
        <p:spPr>
          <a:xfrm>
            <a:off x="817175" y="1164336"/>
            <a:ext cx="66486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50"/>
              <a:buChar char="●"/>
            </a:pPr>
            <a:r>
              <a:rPr lang="en-US"/>
              <a:t>實作Calculator App</a:t>
            </a:r>
            <a:br>
              <a:rPr lang="en-US"/>
            </a:br>
            <a:r>
              <a:rPr lang="en-US"/>
              <a:t>並能成功在手</a:t>
            </a:r>
            <a:r>
              <a:rPr lang="en-US"/>
              <a:t>機</a:t>
            </a:r>
            <a:br>
              <a:rPr lang="en-US"/>
            </a:br>
            <a:r>
              <a:rPr lang="en-US"/>
              <a:t>或模擬器上操作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49225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50"/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 txBox="1"/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lang="en-US"/>
              <a:t>Demo 2</a:t>
            </a:r>
            <a:endParaRPr b="0"/>
          </a:p>
        </p:txBody>
      </p:sp>
      <p:pic>
        <p:nvPicPr>
          <p:cNvPr id="434" name="Google Shape;4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423" y="524225"/>
            <a:ext cx="2460900" cy="4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5"/>
          <p:cNvSpPr txBox="1"/>
          <p:nvPr>
            <p:ph type="ctrTitle"/>
          </p:nvPr>
        </p:nvSpPr>
        <p:spPr>
          <a:xfrm>
            <a:off x="3210934" y="1661761"/>
            <a:ext cx="5301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AppInventor v.s.</a:t>
            </a:r>
            <a:r>
              <a:rPr lang="en-US"/>
              <a:t> WebSocket</a:t>
            </a:r>
            <a:endParaRPr/>
          </a:p>
        </p:txBody>
      </p:sp>
      <p:sp>
        <p:nvSpPr>
          <p:cNvPr id="440" name="Google Shape;440;p25"/>
          <p:cNvSpPr txBox="1"/>
          <p:nvPr>
            <p:ph idx="1" type="subTitle"/>
          </p:nvPr>
        </p:nvSpPr>
        <p:spPr>
          <a:xfrm>
            <a:off x="3210884" y="2864176"/>
            <a:ext cx="5301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App與RPi之間的橋樑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/>
          <p:nvPr>
            <p:ph type="title"/>
          </p:nvPr>
        </p:nvSpPr>
        <p:spPr>
          <a:xfrm>
            <a:off x="747925" y="225025"/>
            <a:ext cx="6824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WebSocket Extension</a:t>
            </a:r>
            <a:endParaRPr/>
          </a:p>
        </p:txBody>
      </p:sp>
      <p:sp>
        <p:nvSpPr>
          <p:cNvPr id="446" name="Google Shape;446;p26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https://github.com/CWLiang/IIELab/tree/master/AppInventor</a:t>
            </a:r>
            <a:endParaRPr>
              <a:solidFill>
                <a:srgbClr val="3D496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4965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7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the extension</a:t>
            </a:r>
            <a:endParaRPr/>
          </a:p>
        </p:txBody>
      </p:sp>
      <p:sp>
        <p:nvSpPr>
          <p:cNvPr id="452" name="Google Shape;452;p27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323" y="1121675"/>
            <a:ext cx="4901351" cy="397309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7"/>
          <p:cNvSpPr/>
          <p:nvPr/>
        </p:nvSpPr>
        <p:spPr>
          <a:xfrm>
            <a:off x="1283400" y="3712000"/>
            <a:ext cx="1372200" cy="44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the extension</a:t>
            </a:r>
            <a:endParaRPr/>
          </a:p>
        </p:txBody>
      </p:sp>
      <p:sp>
        <p:nvSpPr>
          <p:cNvPr id="460" name="Google Shape;460;p28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000" y="1222025"/>
            <a:ext cx="5503624" cy="369160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8"/>
          <p:cNvSpPr/>
          <p:nvPr/>
        </p:nvSpPr>
        <p:spPr>
          <a:xfrm>
            <a:off x="1589450" y="2695150"/>
            <a:ext cx="730500" cy="30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the extension</a:t>
            </a:r>
            <a:endParaRPr/>
          </a:p>
        </p:txBody>
      </p:sp>
      <p:sp>
        <p:nvSpPr>
          <p:cNvPr id="468" name="Google Shape;468;p29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75" y="1302825"/>
            <a:ext cx="5518650" cy="36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9"/>
          <p:cNvSpPr/>
          <p:nvPr/>
        </p:nvSpPr>
        <p:spPr>
          <a:xfrm>
            <a:off x="4077275" y="3968675"/>
            <a:ext cx="730500" cy="30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the ClientSocketAI2Ext1</a:t>
            </a:r>
            <a:endParaRPr/>
          </a:p>
        </p:txBody>
      </p:sp>
      <p:sp>
        <p:nvSpPr>
          <p:cNvPr id="476" name="Google Shape;476;p30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253" y="1115400"/>
            <a:ext cx="4789751" cy="398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the ClientSocketAI2Ext1</a:t>
            </a:r>
            <a:endParaRPr/>
          </a:p>
        </p:txBody>
      </p:sp>
      <p:sp>
        <p:nvSpPr>
          <p:cNvPr id="483" name="Google Shape;483;p31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25" y="1503675"/>
            <a:ext cx="74485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3: EchoServer with APP</a:t>
            </a:r>
            <a:endParaRPr/>
          </a:p>
        </p:txBody>
      </p:sp>
      <p:sp>
        <p:nvSpPr>
          <p:cNvPr id="490" name="Google Shape;490;p32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1" name="Google Shape;4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00" y="1145152"/>
            <a:ext cx="6843750" cy="15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728" y="1549975"/>
            <a:ext cx="2065250" cy="367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WebSocket - Python</a:t>
            </a:r>
            <a:endParaRPr/>
          </a:p>
        </p:txBody>
      </p:sp>
      <p:sp>
        <p:nvSpPr>
          <p:cNvPr id="295" name="Google Shape;295;p7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TCP</a:t>
            </a:r>
            <a:r>
              <a:rPr lang="en-US" sz="1800"/>
              <a:t>是一種面相連接的傳輸層協議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TCP Socket為Client-Server的程式設計模型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由Server監聽Client的連線，建立連線後即可開始雙向的訊息傳輸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官方文件：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https://docs.python.org/3/library/socket.html</a:t>
            </a:r>
            <a:endParaRPr sz="1800">
              <a:solidFill>
                <a:srgbClr val="3D496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Char char="●"/>
            </a:pPr>
            <a:r>
              <a:rPr lang="en-US" sz="1800">
                <a:solidFill>
                  <a:srgbClr val="3D4965"/>
                </a:solidFill>
              </a:rPr>
              <a:t>Reference:</a:t>
            </a:r>
            <a:endParaRPr sz="1800">
              <a:solidFill>
                <a:srgbClr val="3D4965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Char char="✗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https://gist.github.com/kevinkindom/108ffd675cb9253f8f71</a:t>
            </a:r>
            <a:endParaRPr sz="1800">
              <a:solidFill>
                <a:srgbClr val="3D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Arial"/>
              <a:buChar char="✗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http://www.runoob.com/python/python-socket.html</a:t>
            </a:r>
            <a:endParaRPr sz="1800">
              <a:solidFill>
                <a:srgbClr val="3D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Arial"/>
              <a:buChar char="✗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https://realpython.com/python-sockets/</a:t>
            </a:r>
            <a:br>
              <a:rPr lang="en-US" sz="1800">
                <a:solidFill>
                  <a:srgbClr val="3D4965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3D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server.py</a:t>
            </a:r>
            <a:endParaRPr/>
          </a:p>
        </p:txBody>
      </p:sp>
      <p:sp>
        <p:nvSpPr>
          <p:cNvPr id="301" name="Google Shape;301;p8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975" y="1068450"/>
            <a:ext cx="5529900" cy="407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client.py</a:t>
            </a:r>
            <a:endParaRPr/>
          </a:p>
        </p:txBody>
      </p:sp>
      <p:sp>
        <p:nvSpPr>
          <p:cNvPr id="308" name="Google Shape;308;p9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368" y="1257575"/>
            <a:ext cx="5173458" cy="36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1 : EchoServer</a:t>
            </a:r>
            <a:endParaRPr/>
          </a:p>
        </p:txBody>
      </p:sp>
      <p:sp>
        <p:nvSpPr>
          <p:cNvPr id="315" name="Google Shape;315;p10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38" y="1899150"/>
            <a:ext cx="6761270" cy="116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38" y="3436283"/>
            <a:ext cx="6807251" cy="52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1 : EchoServer</a:t>
            </a:r>
            <a:endParaRPr/>
          </a:p>
        </p:txBody>
      </p:sp>
      <p:sp>
        <p:nvSpPr>
          <p:cNvPr id="323" name="Google Shape;323;p11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75" y="3024900"/>
            <a:ext cx="6858523" cy="1314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75" y="1520420"/>
            <a:ext cx="6858525" cy="1162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2"/>
          <p:cNvSpPr txBox="1"/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Introduction to AppInventor</a:t>
            </a:r>
            <a:endParaRPr/>
          </a:p>
        </p:txBody>
      </p:sp>
      <p:sp>
        <p:nvSpPr>
          <p:cNvPr id="331" name="Google Shape;331;p12"/>
          <p:cNvSpPr txBox="1"/>
          <p:nvPr>
            <p:ph idx="1" type="subTitle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像樂高一樣的App開發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"/>
          <p:cNvSpPr txBox="1"/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lang="en-US"/>
              <a:t>什麼是 AppInventor?</a:t>
            </a:r>
            <a:endParaRPr b="0"/>
          </a:p>
        </p:txBody>
      </p:sp>
      <p:sp>
        <p:nvSpPr>
          <p:cNvPr id="337" name="Google Shape;337;p13"/>
          <p:cNvSpPr txBox="1"/>
          <p:nvPr>
            <p:ph idx="1" type="body"/>
          </p:nvPr>
        </p:nvSpPr>
        <p:spPr>
          <a:xfrm>
            <a:off x="747925" y="1302836"/>
            <a:ext cx="673228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-US"/>
              <a:t>Google Lab</a:t>
            </a:r>
            <a:r>
              <a:rPr lang="en-US"/>
              <a:t>的子計劃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50"/>
              <a:buChar char="●"/>
            </a:pPr>
            <a:r>
              <a:rPr lang="en-US"/>
              <a:t>完全線上開發的Android程式環境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50"/>
              <a:buChar char="●"/>
            </a:pPr>
            <a:r>
              <a:rPr lang="en-US"/>
              <a:t>以樂高積木堆疊法編寫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50"/>
              <a:buChar char="●"/>
            </a:pPr>
            <a:r>
              <a:rPr lang="en-US"/>
              <a:t>簡單好上手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50"/>
              <a:buChar char="●"/>
            </a:pPr>
            <a:r>
              <a:rPr lang="en-US"/>
              <a:t>有非常多的擴充功能包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50"/>
              <a:buChar char="●"/>
            </a:pPr>
            <a:r>
              <a:rPr lang="en-US"/>
              <a:t>自己也可以自己做積木</a:t>
            </a:r>
            <a:endParaRPr/>
          </a:p>
        </p:txBody>
      </p:sp>
      <p:pic>
        <p:nvPicPr>
          <p:cNvPr id="338" name="Google Shape;3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875" y="2468800"/>
            <a:ext cx="18669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